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67"/>
  </p:notesMasterIdLst>
  <p:handoutMasterIdLst>
    <p:handoutMasterId r:id="rId68"/>
  </p:handoutMasterIdLst>
  <p:sldIdLst>
    <p:sldId id="553" r:id="rId2"/>
    <p:sldId id="547" r:id="rId3"/>
    <p:sldId id="548" r:id="rId4"/>
    <p:sldId id="535" r:id="rId5"/>
    <p:sldId id="536" r:id="rId6"/>
    <p:sldId id="493" r:id="rId7"/>
    <p:sldId id="494" r:id="rId8"/>
    <p:sldId id="518" r:id="rId9"/>
    <p:sldId id="566" r:id="rId10"/>
    <p:sldId id="567" r:id="rId11"/>
    <p:sldId id="495" r:id="rId12"/>
    <p:sldId id="496" r:id="rId13"/>
    <p:sldId id="497" r:id="rId14"/>
    <p:sldId id="568" r:id="rId15"/>
    <p:sldId id="569" r:id="rId16"/>
    <p:sldId id="519" r:id="rId17"/>
    <p:sldId id="521" r:id="rId18"/>
    <p:sldId id="498" r:id="rId19"/>
    <p:sldId id="499" r:id="rId20"/>
    <p:sldId id="500" r:id="rId21"/>
    <p:sldId id="501" r:id="rId22"/>
    <p:sldId id="503" r:id="rId23"/>
    <p:sldId id="504" r:id="rId24"/>
    <p:sldId id="556" r:id="rId25"/>
    <p:sldId id="537" r:id="rId26"/>
    <p:sldId id="557" r:id="rId27"/>
    <p:sldId id="549" r:id="rId28"/>
    <p:sldId id="505" r:id="rId29"/>
    <p:sldId id="540" r:id="rId30"/>
    <p:sldId id="507" r:id="rId31"/>
    <p:sldId id="508" r:id="rId32"/>
    <p:sldId id="560" r:id="rId33"/>
    <p:sldId id="550" r:id="rId34"/>
    <p:sldId id="558" r:id="rId35"/>
    <p:sldId id="551" r:id="rId36"/>
    <p:sldId id="552" r:id="rId37"/>
    <p:sldId id="538" r:id="rId38"/>
    <p:sldId id="543" r:id="rId39"/>
    <p:sldId id="542" r:id="rId40"/>
    <p:sldId id="545" r:id="rId41"/>
    <p:sldId id="570" r:id="rId42"/>
    <p:sldId id="513" r:id="rId43"/>
    <p:sldId id="515" r:id="rId44"/>
    <p:sldId id="516" r:id="rId45"/>
    <p:sldId id="522" r:id="rId46"/>
    <p:sldId id="523" r:id="rId47"/>
    <p:sldId id="555" r:id="rId48"/>
    <p:sldId id="524" r:id="rId49"/>
    <p:sldId id="525" r:id="rId50"/>
    <p:sldId id="554" r:id="rId51"/>
    <p:sldId id="561" r:id="rId52"/>
    <p:sldId id="562" r:id="rId53"/>
    <p:sldId id="563" r:id="rId54"/>
    <p:sldId id="564" r:id="rId55"/>
    <p:sldId id="565" r:id="rId56"/>
    <p:sldId id="571" r:id="rId57"/>
    <p:sldId id="572" r:id="rId58"/>
    <p:sldId id="573" r:id="rId59"/>
    <p:sldId id="574" r:id="rId60"/>
    <p:sldId id="575" r:id="rId61"/>
    <p:sldId id="576" r:id="rId62"/>
    <p:sldId id="577" r:id="rId63"/>
    <p:sldId id="578" r:id="rId64"/>
    <p:sldId id="579" r:id="rId65"/>
    <p:sldId id="580" r:id="rId66"/>
  </p:sldIdLst>
  <p:sldSz cx="9144000" cy="6858000" type="screen4x3"/>
  <p:notesSz cx="6854825" cy="963136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000" i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i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i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i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i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000" i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000" i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000" i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000" i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微软用户" initials="微软用户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  <a:srgbClr val="99CCFF"/>
    <a:srgbClr val="FF99FF"/>
    <a:srgbClr val="990099"/>
    <a:srgbClr val="FF3300"/>
    <a:srgbClr val="000066"/>
    <a:srgbClr val="FFFF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52" autoAdjust="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70213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8763"/>
            <a:ext cx="2970213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9148763"/>
            <a:ext cx="2970213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Times New Roman" pitchFamily="18" charset="0"/>
              </a:defRPr>
            </a:lvl1pPr>
          </a:lstStyle>
          <a:p>
            <a:pPr>
              <a:defRPr/>
            </a:pPr>
            <a:fld id="{CCF96C7E-84FF-4FD9-A155-FA3C937DAC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78272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52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0213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20763" y="722313"/>
            <a:ext cx="4813300" cy="36115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35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575175"/>
            <a:ext cx="5483225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35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8763"/>
            <a:ext cx="2970213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52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9148763"/>
            <a:ext cx="2970213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Times New Roman" pitchFamily="18" charset="0"/>
              </a:defRPr>
            </a:lvl1pPr>
          </a:lstStyle>
          <a:p>
            <a:pPr>
              <a:defRPr/>
            </a:pPr>
            <a:fld id="{CBB9AD01-C656-495E-AB54-EE7872F745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24726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93A165C9-67E6-443A-9CEA-0B3CCBF7A72E}" type="slidenum">
              <a:rPr lang="en-US" altLang="zh-CN" sz="1200" i="0" smtClean="0">
                <a:latin typeface="Times New Roman" pitchFamily="18" charset="0"/>
              </a:rPr>
              <a:pPr eaLnBrk="1" hangingPunct="1"/>
              <a:t>4</a:t>
            </a:fld>
            <a:endParaRPr lang="en-US" altLang="zh-CN" sz="1200" i="0">
              <a:latin typeface="Times New Roman" pitchFamily="1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96576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08AEE143-A0F4-42D1-B13D-0805460CD6CD}" type="slidenum">
              <a:rPr lang="en-US" altLang="zh-CN" sz="1200" i="0" smtClean="0">
                <a:latin typeface="Times New Roman" pitchFamily="18" charset="0"/>
              </a:rPr>
              <a:pPr eaLnBrk="1" hangingPunct="1"/>
              <a:t>5</a:t>
            </a:fld>
            <a:endParaRPr lang="en-US" altLang="zh-CN" sz="1200" i="0">
              <a:latin typeface="Times New Roman" pitchFamily="18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970602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5486400"/>
            <a:ext cx="9144000" cy="1371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219200" y="1752600"/>
            <a:ext cx="7391400" cy="1066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" name="Group 6"/>
            <p:cNvGrpSpPr>
              <a:grpSpLocks/>
            </p:cNvGrpSpPr>
            <p:nvPr userDrawn="1"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0" name="Line 7"/>
              <p:cNvSpPr>
                <a:spLocks noChangeShapeType="1"/>
              </p:cNvSpPr>
              <p:nvPr/>
            </p:nvSpPr>
            <p:spPr bwMode="white">
              <a:xfrm>
                <a:off x="0" y="19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Line 8"/>
              <p:cNvSpPr>
                <a:spLocks noChangeShapeType="1"/>
              </p:cNvSpPr>
              <p:nvPr/>
            </p:nvSpPr>
            <p:spPr bwMode="white">
              <a:xfrm>
                <a:off x="0" y="38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Line 9"/>
              <p:cNvSpPr>
                <a:spLocks noChangeShapeType="1"/>
              </p:cNvSpPr>
              <p:nvPr/>
            </p:nvSpPr>
            <p:spPr bwMode="white">
              <a:xfrm>
                <a:off x="0" y="57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Line 10"/>
              <p:cNvSpPr>
                <a:spLocks noChangeShapeType="1"/>
              </p:cNvSpPr>
              <p:nvPr/>
            </p:nvSpPr>
            <p:spPr bwMode="white">
              <a:xfrm>
                <a:off x="0" y="76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Line 11"/>
              <p:cNvSpPr>
                <a:spLocks noChangeShapeType="1"/>
              </p:cNvSpPr>
              <p:nvPr/>
            </p:nvSpPr>
            <p:spPr bwMode="white">
              <a:xfrm>
                <a:off x="0" y="96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Line 12"/>
              <p:cNvSpPr>
                <a:spLocks noChangeShapeType="1"/>
              </p:cNvSpPr>
              <p:nvPr/>
            </p:nvSpPr>
            <p:spPr bwMode="white">
              <a:xfrm>
                <a:off x="0" y="115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Line 13"/>
              <p:cNvSpPr>
                <a:spLocks noChangeShapeType="1"/>
              </p:cNvSpPr>
              <p:nvPr/>
            </p:nvSpPr>
            <p:spPr bwMode="white">
              <a:xfrm>
                <a:off x="0" y="134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Line 14"/>
              <p:cNvSpPr>
                <a:spLocks noChangeShapeType="1"/>
              </p:cNvSpPr>
              <p:nvPr/>
            </p:nvSpPr>
            <p:spPr bwMode="white">
              <a:xfrm>
                <a:off x="0" y="153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Line 15"/>
              <p:cNvSpPr>
                <a:spLocks noChangeShapeType="1"/>
              </p:cNvSpPr>
              <p:nvPr/>
            </p:nvSpPr>
            <p:spPr bwMode="white">
              <a:xfrm>
                <a:off x="0" y="172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Line 16"/>
              <p:cNvSpPr>
                <a:spLocks noChangeShapeType="1"/>
              </p:cNvSpPr>
              <p:nvPr/>
            </p:nvSpPr>
            <p:spPr bwMode="white">
              <a:xfrm>
                <a:off x="0" y="192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Line 17"/>
              <p:cNvSpPr>
                <a:spLocks noChangeShapeType="1"/>
              </p:cNvSpPr>
              <p:nvPr/>
            </p:nvSpPr>
            <p:spPr bwMode="white">
              <a:xfrm>
                <a:off x="0" y="211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Line 18"/>
              <p:cNvSpPr>
                <a:spLocks noChangeShapeType="1"/>
              </p:cNvSpPr>
              <p:nvPr/>
            </p:nvSpPr>
            <p:spPr bwMode="white">
              <a:xfrm>
                <a:off x="0" y="230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Line 19"/>
              <p:cNvSpPr>
                <a:spLocks noChangeShapeType="1"/>
              </p:cNvSpPr>
              <p:nvPr/>
            </p:nvSpPr>
            <p:spPr bwMode="white">
              <a:xfrm>
                <a:off x="0" y="249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Line 20"/>
              <p:cNvSpPr>
                <a:spLocks noChangeShapeType="1"/>
              </p:cNvSpPr>
              <p:nvPr/>
            </p:nvSpPr>
            <p:spPr bwMode="white">
              <a:xfrm>
                <a:off x="0" y="268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Line 21"/>
              <p:cNvSpPr>
                <a:spLocks noChangeShapeType="1"/>
              </p:cNvSpPr>
              <p:nvPr/>
            </p:nvSpPr>
            <p:spPr bwMode="white">
              <a:xfrm>
                <a:off x="0" y="288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Line 22"/>
              <p:cNvSpPr>
                <a:spLocks noChangeShapeType="1"/>
              </p:cNvSpPr>
              <p:nvPr/>
            </p:nvSpPr>
            <p:spPr bwMode="white">
              <a:xfrm>
                <a:off x="0" y="307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Line 23"/>
              <p:cNvSpPr>
                <a:spLocks noChangeShapeType="1"/>
              </p:cNvSpPr>
              <p:nvPr/>
            </p:nvSpPr>
            <p:spPr bwMode="white">
              <a:xfrm>
                <a:off x="0" y="326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Line 24"/>
              <p:cNvSpPr>
                <a:spLocks noChangeShapeType="1"/>
              </p:cNvSpPr>
              <p:nvPr/>
            </p:nvSpPr>
            <p:spPr bwMode="white">
              <a:xfrm>
                <a:off x="0" y="345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Line 25"/>
              <p:cNvSpPr>
                <a:spLocks noChangeShapeType="1"/>
              </p:cNvSpPr>
              <p:nvPr/>
            </p:nvSpPr>
            <p:spPr bwMode="white">
              <a:xfrm>
                <a:off x="0" y="364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Line 26"/>
              <p:cNvSpPr>
                <a:spLocks noChangeShapeType="1"/>
              </p:cNvSpPr>
              <p:nvPr/>
            </p:nvSpPr>
            <p:spPr bwMode="white">
              <a:xfrm>
                <a:off x="0" y="384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Line 27"/>
              <p:cNvSpPr>
                <a:spLocks noChangeShapeType="1"/>
              </p:cNvSpPr>
              <p:nvPr/>
            </p:nvSpPr>
            <p:spPr bwMode="white">
              <a:xfrm>
                <a:off x="0" y="403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Line 28"/>
              <p:cNvSpPr>
                <a:spLocks noChangeShapeType="1"/>
              </p:cNvSpPr>
              <p:nvPr/>
            </p:nvSpPr>
            <p:spPr bwMode="white">
              <a:xfrm>
                <a:off x="0" y="422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Line 29"/>
              <p:cNvSpPr>
                <a:spLocks noChangeShapeType="1"/>
              </p:cNvSpPr>
              <p:nvPr/>
            </p:nvSpPr>
            <p:spPr bwMode="white">
              <a:xfrm>
                <a:off x="1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Line 30"/>
              <p:cNvSpPr>
                <a:spLocks noChangeShapeType="1"/>
              </p:cNvSpPr>
              <p:nvPr/>
            </p:nvSpPr>
            <p:spPr bwMode="white">
              <a:xfrm>
                <a:off x="3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Line 31"/>
              <p:cNvSpPr>
                <a:spLocks noChangeShapeType="1"/>
              </p:cNvSpPr>
              <p:nvPr/>
            </p:nvSpPr>
            <p:spPr bwMode="white">
              <a:xfrm>
                <a:off x="5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Line 32"/>
              <p:cNvSpPr>
                <a:spLocks noChangeShapeType="1"/>
              </p:cNvSpPr>
              <p:nvPr/>
            </p:nvSpPr>
            <p:spPr bwMode="white">
              <a:xfrm>
                <a:off x="7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Line 33"/>
              <p:cNvSpPr>
                <a:spLocks noChangeShapeType="1"/>
              </p:cNvSpPr>
              <p:nvPr/>
            </p:nvSpPr>
            <p:spPr bwMode="white">
              <a:xfrm>
                <a:off x="96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Line 34"/>
              <p:cNvSpPr>
                <a:spLocks noChangeShapeType="1"/>
              </p:cNvSpPr>
              <p:nvPr/>
            </p:nvSpPr>
            <p:spPr bwMode="white">
              <a:xfrm>
                <a:off x="115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Line 35"/>
              <p:cNvSpPr>
                <a:spLocks noChangeShapeType="1"/>
              </p:cNvSpPr>
              <p:nvPr/>
            </p:nvSpPr>
            <p:spPr bwMode="white">
              <a:xfrm>
                <a:off x="134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Line 36"/>
              <p:cNvSpPr>
                <a:spLocks noChangeShapeType="1"/>
              </p:cNvSpPr>
              <p:nvPr/>
            </p:nvSpPr>
            <p:spPr bwMode="white">
              <a:xfrm>
                <a:off x="153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" name="Line 37"/>
              <p:cNvSpPr>
                <a:spLocks noChangeShapeType="1"/>
              </p:cNvSpPr>
              <p:nvPr/>
            </p:nvSpPr>
            <p:spPr bwMode="white">
              <a:xfrm>
                <a:off x="172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Line 38"/>
              <p:cNvSpPr>
                <a:spLocks noChangeShapeType="1"/>
              </p:cNvSpPr>
              <p:nvPr/>
            </p:nvSpPr>
            <p:spPr bwMode="white">
              <a:xfrm>
                <a:off x="192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Line 39"/>
              <p:cNvSpPr>
                <a:spLocks noChangeShapeType="1"/>
              </p:cNvSpPr>
              <p:nvPr/>
            </p:nvSpPr>
            <p:spPr bwMode="white">
              <a:xfrm>
                <a:off x="211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Line 40"/>
              <p:cNvSpPr>
                <a:spLocks noChangeShapeType="1"/>
              </p:cNvSpPr>
              <p:nvPr/>
            </p:nvSpPr>
            <p:spPr bwMode="white">
              <a:xfrm>
                <a:off x="230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Line 41"/>
              <p:cNvSpPr>
                <a:spLocks noChangeShapeType="1"/>
              </p:cNvSpPr>
              <p:nvPr/>
            </p:nvSpPr>
            <p:spPr bwMode="white">
              <a:xfrm>
                <a:off x="249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" name="Line 42"/>
              <p:cNvSpPr>
                <a:spLocks noChangeShapeType="1"/>
              </p:cNvSpPr>
              <p:nvPr/>
            </p:nvSpPr>
            <p:spPr bwMode="white">
              <a:xfrm>
                <a:off x="268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Line 43"/>
              <p:cNvSpPr>
                <a:spLocks noChangeShapeType="1"/>
              </p:cNvSpPr>
              <p:nvPr/>
            </p:nvSpPr>
            <p:spPr bwMode="white">
              <a:xfrm>
                <a:off x="288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" name="Line 44"/>
              <p:cNvSpPr>
                <a:spLocks noChangeShapeType="1"/>
              </p:cNvSpPr>
              <p:nvPr/>
            </p:nvSpPr>
            <p:spPr bwMode="white">
              <a:xfrm>
                <a:off x="307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Line 45"/>
              <p:cNvSpPr>
                <a:spLocks noChangeShapeType="1"/>
              </p:cNvSpPr>
              <p:nvPr/>
            </p:nvSpPr>
            <p:spPr bwMode="white">
              <a:xfrm>
                <a:off x="326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Line 46"/>
              <p:cNvSpPr>
                <a:spLocks noChangeShapeType="1"/>
              </p:cNvSpPr>
              <p:nvPr/>
            </p:nvSpPr>
            <p:spPr bwMode="white">
              <a:xfrm>
                <a:off x="345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" name="Line 47"/>
              <p:cNvSpPr>
                <a:spLocks noChangeShapeType="1"/>
              </p:cNvSpPr>
              <p:nvPr/>
            </p:nvSpPr>
            <p:spPr bwMode="white">
              <a:xfrm>
                <a:off x="364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Line 48"/>
              <p:cNvSpPr>
                <a:spLocks noChangeShapeType="1"/>
              </p:cNvSpPr>
              <p:nvPr/>
            </p:nvSpPr>
            <p:spPr bwMode="white">
              <a:xfrm>
                <a:off x="384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Line 49"/>
              <p:cNvSpPr>
                <a:spLocks noChangeShapeType="1"/>
              </p:cNvSpPr>
              <p:nvPr/>
            </p:nvSpPr>
            <p:spPr bwMode="white">
              <a:xfrm>
                <a:off x="403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" name="Line 50"/>
              <p:cNvSpPr>
                <a:spLocks noChangeShapeType="1"/>
              </p:cNvSpPr>
              <p:nvPr/>
            </p:nvSpPr>
            <p:spPr bwMode="white">
              <a:xfrm>
                <a:off x="422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" name="Line 51"/>
              <p:cNvSpPr>
                <a:spLocks noChangeShapeType="1"/>
              </p:cNvSpPr>
              <p:nvPr/>
            </p:nvSpPr>
            <p:spPr bwMode="white">
              <a:xfrm>
                <a:off x="441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" name="Line 52"/>
              <p:cNvSpPr>
                <a:spLocks noChangeShapeType="1"/>
              </p:cNvSpPr>
              <p:nvPr/>
            </p:nvSpPr>
            <p:spPr bwMode="white">
              <a:xfrm>
                <a:off x="460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" name="Line 53"/>
              <p:cNvSpPr>
                <a:spLocks noChangeShapeType="1"/>
              </p:cNvSpPr>
              <p:nvPr/>
            </p:nvSpPr>
            <p:spPr bwMode="white">
              <a:xfrm>
                <a:off x="480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" name="Line 54"/>
              <p:cNvSpPr>
                <a:spLocks noChangeShapeType="1"/>
              </p:cNvSpPr>
              <p:nvPr/>
            </p:nvSpPr>
            <p:spPr bwMode="white">
              <a:xfrm>
                <a:off x="49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" name="Line 55"/>
              <p:cNvSpPr>
                <a:spLocks noChangeShapeType="1"/>
              </p:cNvSpPr>
              <p:nvPr/>
            </p:nvSpPr>
            <p:spPr bwMode="white">
              <a:xfrm>
                <a:off x="51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" name="Line 56"/>
              <p:cNvSpPr>
                <a:spLocks noChangeShapeType="1"/>
              </p:cNvSpPr>
              <p:nvPr/>
            </p:nvSpPr>
            <p:spPr bwMode="white">
              <a:xfrm>
                <a:off x="53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" name="Line 57"/>
              <p:cNvSpPr>
                <a:spLocks noChangeShapeType="1"/>
              </p:cNvSpPr>
              <p:nvPr/>
            </p:nvSpPr>
            <p:spPr bwMode="white">
              <a:xfrm>
                <a:off x="55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" name="Line 59"/>
          <p:cNvSpPr>
            <a:spLocks noChangeShapeType="1"/>
          </p:cNvSpPr>
          <p:nvPr/>
        </p:nvSpPr>
        <p:spPr bwMode="ltGray">
          <a:xfrm>
            <a:off x="803275" y="887413"/>
            <a:ext cx="0" cy="2851150"/>
          </a:xfrm>
          <a:prstGeom prst="line">
            <a:avLst/>
          </a:prstGeom>
          <a:noFill/>
          <a:ln w="57150" cmpd="thinThick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Line 60"/>
          <p:cNvSpPr>
            <a:spLocks noChangeShapeType="1"/>
          </p:cNvSpPr>
          <p:nvPr/>
        </p:nvSpPr>
        <p:spPr bwMode="ltGray">
          <a:xfrm flipH="1" flipV="1">
            <a:off x="457200" y="1489075"/>
            <a:ext cx="6049963" cy="1588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Arc 61"/>
          <p:cNvSpPr>
            <a:spLocks/>
          </p:cNvSpPr>
          <p:nvPr/>
        </p:nvSpPr>
        <p:spPr bwMode="ltGray">
          <a:xfrm rot="16200000" flipH="1">
            <a:off x="675482" y="1366044"/>
            <a:ext cx="247650" cy="249237"/>
          </a:xfrm>
          <a:custGeom>
            <a:avLst/>
            <a:gdLst>
              <a:gd name="G0" fmla="+- 21595 0 0"/>
              <a:gd name="G1" fmla="+- 21600 0 0"/>
              <a:gd name="G2" fmla="+- 21600 0 0"/>
              <a:gd name="T0" fmla="*/ 21114 w 43195"/>
              <a:gd name="T1" fmla="*/ 5 h 43200"/>
              <a:gd name="T2" fmla="*/ 0 w 43195"/>
              <a:gd name="T3" fmla="*/ 22056 h 43200"/>
              <a:gd name="T4" fmla="*/ 21595 w 43195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95" h="43200" fill="none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</a:path>
              <a:path w="43195" h="43200" stroke="0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4" name="Line 62"/>
          <p:cNvSpPr>
            <a:spLocks noChangeShapeType="1"/>
          </p:cNvSpPr>
          <p:nvPr/>
        </p:nvSpPr>
        <p:spPr bwMode="ltGray">
          <a:xfrm flipV="1">
            <a:off x="2565400" y="5737225"/>
            <a:ext cx="60452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Line 63"/>
          <p:cNvSpPr>
            <a:spLocks noChangeShapeType="1"/>
          </p:cNvSpPr>
          <p:nvPr/>
        </p:nvSpPr>
        <p:spPr bwMode="ltGray">
          <a:xfrm flipH="1">
            <a:off x="8286750" y="3371850"/>
            <a:ext cx="0" cy="2876550"/>
          </a:xfrm>
          <a:prstGeom prst="line">
            <a:avLst/>
          </a:prstGeom>
          <a:noFill/>
          <a:ln w="57150" cmpd="thickThin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" name="Arc 64"/>
          <p:cNvSpPr>
            <a:spLocks/>
          </p:cNvSpPr>
          <p:nvPr/>
        </p:nvSpPr>
        <p:spPr bwMode="ltGray">
          <a:xfrm rot="5400000">
            <a:off x="8166894" y="5585619"/>
            <a:ext cx="247650" cy="249238"/>
          </a:xfrm>
          <a:custGeom>
            <a:avLst/>
            <a:gdLst>
              <a:gd name="G0" fmla="+- 21595 0 0"/>
              <a:gd name="G1" fmla="+- 21600 0 0"/>
              <a:gd name="G2" fmla="+- 21600 0 0"/>
              <a:gd name="T0" fmla="*/ 21114 w 43195"/>
              <a:gd name="T1" fmla="*/ 5 h 43200"/>
              <a:gd name="T2" fmla="*/ 0 w 43195"/>
              <a:gd name="T3" fmla="*/ 22056 h 43200"/>
              <a:gd name="T4" fmla="*/ 21595 w 43195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95" h="43200" fill="none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</a:path>
              <a:path w="43195" h="43200" stroke="0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shape">
              <a:fillToRect l="50000" t="50000" r="50000" b="50000"/>
            </a:path>
          </a:gradFill>
          <a:ln w="57150" cmpd="thickThin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7" name="Rectangle 70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8" name="Picture 71" descr="logo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6196013"/>
            <a:ext cx="8382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72" descr="new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63513"/>
            <a:ext cx="868363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73" descr="new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854075"/>
            <a:ext cx="1371600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Rectangle 74"/>
          <p:cNvSpPr>
            <a:spLocks noChangeArrowheads="1"/>
          </p:cNvSpPr>
          <p:nvPr userDrawn="1"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72" name="Picture 75" descr="logo3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6196013"/>
            <a:ext cx="8382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Picture 76" descr="new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63513"/>
            <a:ext cx="868363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Picture 77" descr="new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854075"/>
            <a:ext cx="1371600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1649" name="Rectangle 65"/>
          <p:cNvSpPr>
            <a:spLocks noGrp="1" noChangeArrowheads="1"/>
          </p:cNvSpPr>
          <p:nvPr>
            <p:ph type="ctrTitle"/>
          </p:nvPr>
        </p:nvSpPr>
        <p:spPr>
          <a:xfrm>
            <a:off x="1143000" y="1752600"/>
            <a:ext cx="7620000" cy="1066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451650" name="Rectangle 66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4290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75" name="Rectangle 67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 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6" name="Rectangle 68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 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7" name="Rectangle 69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 i="0"/>
            </a:lvl1pPr>
          </a:lstStyle>
          <a:p>
            <a:pPr>
              <a:defRPr/>
            </a:pPr>
            <a:fld id="{AE63C38D-E2C5-480E-9559-161B5F9801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856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85220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34100" cy="5943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66452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44770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98409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36680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67339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72260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060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02341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02908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Rectangle 4" descr="60%"/>
          <p:cNvSpPr>
            <a:spLocks noChangeArrowheads="1"/>
          </p:cNvSpPr>
          <p:nvPr/>
        </p:nvSpPr>
        <p:spPr bwMode="ltGray"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ltGray">
          <a:xfrm>
            <a:off x="8610600" y="4724400"/>
            <a:ext cx="0" cy="1981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ltGray">
          <a:xfrm flipH="1">
            <a:off x="196850" y="1435100"/>
            <a:ext cx="1784350" cy="0"/>
          </a:xfrm>
          <a:prstGeom prst="line">
            <a:avLst/>
          </a:prstGeom>
          <a:noFill/>
          <a:ln w="38100" cmpd="dbl">
            <a:solidFill>
              <a:srgbClr val="BBCBF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ltGray">
          <a:xfrm>
            <a:off x="390525" y="1184275"/>
            <a:ext cx="0" cy="2320925"/>
          </a:xfrm>
          <a:prstGeom prst="line">
            <a:avLst/>
          </a:prstGeom>
          <a:noFill/>
          <a:ln w="38100" cmpd="dbl">
            <a:solidFill>
              <a:srgbClr val="BBCBF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568" name="Arc 8"/>
          <p:cNvSpPr>
            <a:spLocks/>
          </p:cNvSpPr>
          <p:nvPr/>
        </p:nvSpPr>
        <p:spPr bwMode="ltGray">
          <a:xfrm flipH="1">
            <a:off x="295275" y="1336675"/>
            <a:ext cx="192088" cy="193675"/>
          </a:xfrm>
          <a:custGeom>
            <a:avLst/>
            <a:gdLst>
              <a:gd name="G0" fmla="+- 21595 0 0"/>
              <a:gd name="G1" fmla="+- 21600 0 0"/>
              <a:gd name="G2" fmla="+- 21600 0 0"/>
              <a:gd name="T0" fmla="*/ 21114 w 43195"/>
              <a:gd name="T1" fmla="*/ 5 h 43200"/>
              <a:gd name="T2" fmla="*/ 0 w 43195"/>
              <a:gd name="T3" fmla="*/ 22056 h 43200"/>
              <a:gd name="T4" fmla="*/ 21595 w 43195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95" h="43200" fill="none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</a:path>
              <a:path w="43195" h="43200" stroke="0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shape">
              <a:fillToRect l="50000" t="50000" r="50000" b="50000"/>
            </a:path>
          </a:gradFill>
          <a:ln w="38100" cmpd="dbl">
            <a:solidFill>
              <a:srgbClr val="BBCBF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5" name="Rectangle 11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524000"/>
            <a:ext cx="83820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1036" name="Picture 12" descr="new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854075"/>
            <a:ext cx="1371600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7" name="Line 13"/>
          <p:cNvSpPr>
            <a:spLocks noChangeShapeType="1"/>
          </p:cNvSpPr>
          <p:nvPr/>
        </p:nvSpPr>
        <p:spPr bwMode="ltGray">
          <a:xfrm>
            <a:off x="6629400" y="6400800"/>
            <a:ext cx="24384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38" name="Picture 14" descr="logo3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6119813"/>
            <a:ext cx="9144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15" descr="图片1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90488"/>
            <a:ext cx="868362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0" name="Rectangle 16"/>
          <p:cNvSpPr>
            <a:spLocks noChangeArrowheads="1"/>
          </p:cNvSpPr>
          <p:nvPr userDrawn="1"/>
        </p:nvSpPr>
        <p:spPr bwMode="auto"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1" name="Rectangle 17" descr="60%"/>
          <p:cNvSpPr>
            <a:spLocks noChangeArrowheads="1"/>
          </p:cNvSpPr>
          <p:nvPr userDrawn="1"/>
        </p:nvSpPr>
        <p:spPr bwMode="ltGray"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2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43" name="Picture 19" descr="new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854075"/>
            <a:ext cx="1371600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" name="Line 20"/>
          <p:cNvSpPr>
            <a:spLocks noChangeShapeType="1"/>
          </p:cNvSpPr>
          <p:nvPr userDrawn="1"/>
        </p:nvSpPr>
        <p:spPr bwMode="ltGray">
          <a:xfrm>
            <a:off x="6629400" y="6400800"/>
            <a:ext cx="24384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45" name="Picture 21" descr="logo3"/>
          <p:cNvPicPr>
            <a:picLocks noChangeAspect="1" noChangeArrowheads="1"/>
          </p:cNvPicPr>
          <p:nvPr userDrawn="1"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6119813"/>
            <a:ext cx="9144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6" name="Picture 22" descr="图片1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90488"/>
            <a:ext cx="868362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6"/>
        </a:buBlip>
        <a:defRPr kumimoji="1" sz="3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kumimoji="1" sz="2800">
          <a:solidFill>
            <a:srgbClr val="000066"/>
          </a:solidFill>
          <a:latin typeface="+mn-lt"/>
          <a:ea typeface="宋体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kumimoji="1" sz="2400">
          <a:solidFill>
            <a:srgbClr val="000066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kumimoji="1" sz="2000">
          <a:solidFill>
            <a:srgbClr val="000066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rgbClr val="000066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rgbClr val="000066"/>
          </a:solidFill>
          <a:latin typeface="+mn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rgbClr val="000066"/>
          </a:solidFill>
          <a:latin typeface="+mn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rgbClr val="000066"/>
          </a:solidFill>
          <a:latin typeface="+mn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rgbClr val="000066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Text Box 2"/>
          <p:cNvSpPr txBox="1">
            <a:spLocks noChangeArrowheads="1"/>
          </p:cNvSpPr>
          <p:nvPr/>
        </p:nvSpPr>
        <p:spPr bwMode="auto">
          <a:xfrm>
            <a:off x="1547813" y="1712913"/>
            <a:ext cx="5545108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400" i="0" dirty="0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x86</a:t>
            </a:r>
            <a:r>
              <a:rPr lang="zh-CN" altLang="en-US" sz="4400" i="0" dirty="0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汇编语言程序设计</a:t>
            </a:r>
          </a:p>
        </p:txBody>
      </p:sp>
      <p:sp>
        <p:nvSpPr>
          <p:cNvPr id="459779" name="Text Box 3"/>
          <p:cNvSpPr txBox="1">
            <a:spLocks noChangeArrowheads="1"/>
          </p:cNvSpPr>
          <p:nvPr/>
        </p:nvSpPr>
        <p:spPr bwMode="auto">
          <a:xfrm>
            <a:off x="467544" y="2492375"/>
            <a:ext cx="83287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i="0" dirty="0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</a:rPr>
              <a:t>x86 Assembly Language Programming</a:t>
            </a:r>
          </a:p>
        </p:txBody>
      </p:sp>
      <p:sp>
        <p:nvSpPr>
          <p:cNvPr id="459780" name="Text Box 4"/>
          <p:cNvSpPr txBox="1">
            <a:spLocks noChangeArrowheads="1"/>
          </p:cNvSpPr>
          <p:nvPr/>
        </p:nvSpPr>
        <p:spPr bwMode="auto">
          <a:xfrm>
            <a:off x="1042988" y="3645024"/>
            <a:ext cx="7561262" cy="222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600" b="1" i="0" dirty="0">
                <a:latin typeface="华文新魏" pitchFamily="2" charset="-122"/>
                <a:ea typeface="华文新魏" pitchFamily="2" charset="-122"/>
              </a:rPr>
              <a:t>许 向 阳</a:t>
            </a:r>
          </a:p>
          <a:p>
            <a:pPr algn="ctr" eaLnBrk="1" hangingPunct="1"/>
            <a:r>
              <a:rPr lang="en-US" altLang="zh-CN" sz="3600" b="1" i="0" dirty="0">
                <a:latin typeface="黑体" pitchFamily="2" charset="-122"/>
                <a:ea typeface="黑体" pitchFamily="2" charset="-122"/>
              </a:rPr>
              <a:t>xuxy@hust.edu.cn</a:t>
            </a:r>
          </a:p>
          <a:p>
            <a:pPr algn="ctr" eaLnBrk="1" hangingPunct="1"/>
            <a:endParaRPr lang="en-US" altLang="zh-CN" sz="3600" b="1" i="0" dirty="0">
              <a:latin typeface="黑体" pitchFamily="2" charset="-122"/>
              <a:ea typeface="黑体" pitchFamily="2" charset="-122"/>
            </a:endParaRPr>
          </a:p>
          <a:p>
            <a:pPr algn="ctr" eaLnBrk="1" hangingPunct="1"/>
            <a:r>
              <a:rPr lang="zh-CN" altLang="en-US" sz="3200" b="1" i="0" dirty="0">
                <a:latin typeface="楷体_GB2312" pitchFamily="49" charset="-122"/>
                <a:ea typeface="楷体_GB2312" pitchFamily="49" charset="-122"/>
              </a:rPr>
              <a:t>华中科技大学 计算机科学与技术学院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2463800" y="204788"/>
            <a:ext cx="41243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400" b="1" i="0">
                <a:solidFill>
                  <a:schemeClr val="bg1"/>
                </a:solidFill>
                <a:ea typeface="华文新魏" pitchFamily="2" charset="-122"/>
              </a:rPr>
              <a:t>国家精品课程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97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97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59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9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597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597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9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9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778" grpId="0" autoUpdateAnimBg="0"/>
      <p:bldP spid="459779" grpId="0" autoUpdateAnimBg="0"/>
      <p:bldP spid="459780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349250" y="295275"/>
            <a:ext cx="2978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4.2 </a:t>
            </a:r>
            <a:r>
              <a:rPr lang="zh-CN" altLang="en-US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立即寻址</a:t>
            </a:r>
          </a:p>
        </p:txBody>
      </p:sp>
      <p:sp>
        <p:nvSpPr>
          <p:cNvPr id="45066" name="Text Box 10"/>
          <p:cNvSpPr txBox="1">
            <a:spLocks noChangeArrowheads="1"/>
          </p:cNvSpPr>
          <p:nvPr/>
        </p:nvSpPr>
        <p:spPr bwMode="auto">
          <a:xfrm>
            <a:off x="467544" y="1436068"/>
            <a:ext cx="7920880" cy="3986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800" b="1" i="0" dirty="0">
                <a:latin typeface="华文宋体" panose="02010600040101010101" pitchFamily="2" charset="-122"/>
                <a:ea typeface="华文宋体" panose="02010600040101010101" pitchFamily="2" charset="-122"/>
              </a:rPr>
              <a:t>取一个数据段中偏移地址得到的是立即数</a:t>
            </a:r>
            <a:endParaRPr lang="en-US" altLang="zh-CN" sz="2800" b="1" i="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en-US" altLang="zh-CN" sz="2800" b="1" i="0" dirty="0">
                <a:latin typeface="华文宋体" panose="02010600040101010101" pitchFamily="2" charset="-122"/>
                <a:ea typeface="华文宋体" panose="02010600040101010101" pitchFamily="2" charset="-122"/>
              </a:rPr>
              <a:t>     .data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sz="2800" b="1" i="0" dirty="0">
                <a:latin typeface="华文宋体" panose="02010600040101010101" pitchFamily="2" charset="-122"/>
                <a:ea typeface="华文宋体" panose="02010600040101010101" pitchFamily="2" charset="-122"/>
              </a:rPr>
              <a:t>        x    </a:t>
            </a:r>
            <a:r>
              <a:rPr lang="en-US" altLang="zh-CN" sz="2800" b="1" i="0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db</a:t>
            </a:r>
            <a:r>
              <a:rPr lang="en-US" altLang="zh-CN" sz="2800" b="1" i="0" dirty="0">
                <a:latin typeface="华文宋体" panose="02010600040101010101" pitchFamily="2" charset="-122"/>
                <a:ea typeface="华文宋体" panose="02010600040101010101" pitchFamily="2" charset="-122"/>
              </a:rPr>
              <a:t>  10, 20, 30, 40, 50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sz="2400" b="1" i="0" dirty="0">
                <a:latin typeface="华文宋体" panose="02010600040101010101" pitchFamily="2" charset="-122"/>
                <a:ea typeface="华文宋体" panose="02010600040101010101" pitchFamily="2" charset="-122"/>
              </a:rPr>
              <a:t>         MOV  EAX,  OFFSET  X        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sz="2400" b="1" i="0" dirty="0">
                <a:latin typeface="华文宋体" panose="02010600040101010101" pitchFamily="2" charset="-122"/>
                <a:ea typeface="华文宋体" panose="02010600040101010101" pitchFamily="2" charset="-122"/>
              </a:rPr>
              <a:t>         MOV  EAX</a:t>
            </a:r>
            <a:r>
              <a:rPr lang="zh-CN" altLang="en-US" sz="2400" b="1" i="0" dirty="0">
                <a:latin typeface="华文宋体" panose="02010600040101010101" pitchFamily="2" charset="-122"/>
                <a:ea typeface="华文宋体" panose="02010600040101010101" pitchFamily="2" charset="-122"/>
              </a:rPr>
              <a:t>，</a:t>
            </a:r>
            <a:r>
              <a:rPr lang="en-US" altLang="zh-CN" sz="2400" b="1" i="0" dirty="0">
                <a:latin typeface="华文宋体" panose="02010600040101010101" pitchFamily="2" charset="-122"/>
                <a:ea typeface="华文宋体" panose="02010600040101010101" pitchFamily="2" charset="-122"/>
              </a:rPr>
              <a:t>OFFSET X + 2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sz="2400" b="1" i="0" dirty="0">
                <a:latin typeface="华文宋体" panose="02010600040101010101" pitchFamily="2" charset="-122"/>
                <a:ea typeface="华文宋体" panose="02010600040101010101" pitchFamily="2" charset="-122"/>
              </a:rPr>
              <a:t>                     </a:t>
            </a:r>
            <a:r>
              <a:rPr lang="zh-CN" altLang="en-US" sz="2400" b="1" i="0" dirty="0">
                <a:latin typeface="华文宋体" panose="02010600040101010101" pitchFamily="2" charset="-122"/>
                <a:ea typeface="华文宋体" panose="02010600040101010101" pitchFamily="2" charset="-122"/>
              </a:rPr>
              <a:t>编译器先计算 </a:t>
            </a:r>
            <a:r>
              <a:rPr lang="en-US" altLang="zh-CN" sz="2400" b="1" i="0" dirty="0">
                <a:latin typeface="华文宋体" panose="02010600040101010101" pitchFamily="2" charset="-122"/>
                <a:ea typeface="华文宋体" panose="02010600040101010101" pitchFamily="2" charset="-122"/>
              </a:rPr>
              <a:t>OFFSET X </a:t>
            </a:r>
            <a:r>
              <a:rPr lang="zh-CN" altLang="en-US" sz="2400" b="1" i="0" dirty="0">
                <a:latin typeface="华文宋体" panose="02010600040101010101" pitchFamily="2" charset="-122"/>
                <a:ea typeface="华文宋体" panose="02010600040101010101" pitchFamily="2" charset="-122"/>
              </a:rPr>
              <a:t>得到一个立即数，</a:t>
            </a:r>
            <a:endParaRPr lang="en-US" altLang="zh-CN" sz="2400" b="1" i="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en-US" altLang="zh-CN" sz="2400" b="1" i="0" dirty="0">
                <a:latin typeface="华文宋体" panose="02010600040101010101" pitchFamily="2" charset="-122"/>
                <a:ea typeface="华文宋体" panose="02010600040101010101" pitchFamily="2" charset="-122"/>
              </a:rPr>
              <a:t>                     </a:t>
            </a:r>
            <a:r>
              <a:rPr lang="zh-CN" altLang="en-US" sz="2400" b="1" i="0" dirty="0">
                <a:latin typeface="华文宋体" panose="02010600040101010101" pitchFamily="2" charset="-122"/>
                <a:ea typeface="华文宋体" panose="02010600040101010101" pitchFamily="2" charset="-122"/>
              </a:rPr>
              <a:t>再将该立即数与 </a:t>
            </a:r>
            <a:r>
              <a:rPr lang="en-US" altLang="zh-CN" sz="2400" b="1" i="0" dirty="0">
                <a:latin typeface="华文宋体" panose="02010600040101010101" pitchFamily="2" charset="-122"/>
                <a:ea typeface="华文宋体" panose="02010600040101010101" pitchFamily="2" charset="-122"/>
              </a:rPr>
              <a:t>2 </a:t>
            </a:r>
            <a:r>
              <a:rPr lang="zh-CN" altLang="en-US" sz="2400" b="1" i="0" dirty="0">
                <a:latin typeface="华文宋体" panose="02010600040101010101" pitchFamily="2" charset="-122"/>
                <a:ea typeface="华文宋体" panose="02010600040101010101" pitchFamily="2" charset="-122"/>
              </a:rPr>
              <a:t>相加，得到的结果 </a:t>
            </a:r>
            <a:endParaRPr lang="en-US" altLang="zh-CN" sz="2400" b="1" i="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en-US" altLang="zh-CN" sz="2400" b="1" i="0" dirty="0">
                <a:latin typeface="华文宋体" panose="02010600040101010101" pitchFamily="2" charset="-122"/>
                <a:ea typeface="华文宋体" panose="02010600040101010101" pitchFamily="2" charset="-122"/>
              </a:rPr>
              <a:t>                     </a:t>
            </a:r>
            <a:r>
              <a:rPr lang="zh-CN" altLang="en-US" sz="2400" b="1" i="0" dirty="0">
                <a:latin typeface="华文宋体" panose="02010600040101010101" pitchFamily="2" charset="-122"/>
                <a:ea typeface="华文宋体" panose="02010600040101010101" pitchFamily="2" charset="-122"/>
              </a:rPr>
              <a:t>相当于 </a:t>
            </a:r>
            <a:r>
              <a:rPr lang="en-US" altLang="zh-CN" sz="2400" b="1" i="0" dirty="0">
                <a:latin typeface="华文宋体" panose="02010600040101010101" pitchFamily="2" charset="-122"/>
                <a:ea typeface="华文宋体" panose="02010600040101010101" pitchFamily="2" charset="-122"/>
              </a:rPr>
              <a:t>x </a:t>
            </a:r>
            <a:r>
              <a:rPr lang="zh-CN" altLang="en-US" sz="2400" b="1" i="0" dirty="0">
                <a:latin typeface="华文宋体" panose="02010600040101010101" pitchFamily="2" charset="-122"/>
                <a:ea typeface="华文宋体" panose="02010600040101010101" pitchFamily="2" charset="-122"/>
              </a:rPr>
              <a:t>中 数</a:t>
            </a:r>
            <a:r>
              <a:rPr lang="en-US" altLang="zh-CN" sz="2400" b="1" i="0" dirty="0">
                <a:latin typeface="华文宋体" panose="02010600040101010101" pitchFamily="2" charset="-122"/>
                <a:ea typeface="华文宋体" panose="02010600040101010101" pitchFamily="2" charset="-122"/>
              </a:rPr>
              <a:t>30</a:t>
            </a:r>
            <a:r>
              <a:rPr lang="zh-CN" altLang="en-US" sz="2400" b="1" i="0" dirty="0">
                <a:latin typeface="华文宋体" panose="02010600040101010101" pitchFamily="2" charset="-122"/>
                <a:ea typeface="华文宋体" panose="02010600040101010101" pitchFamily="2" charset="-122"/>
              </a:rPr>
              <a:t>所在单元的地址</a:t>
            </a:r>
            <a:endParaRPr lang="en-US" altLang="zh-CN" sz="2400" b="1" i="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3000527"/>
      </p:ext>
    </p:extLst>
  </p:cSld>
  <p:clrMapOvr>
    <a:masterClrMapping/>
  </p:clrMapOvr>
  <p:transition>
    <p:checke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593725" y="295275"/>
            <a:ext cx="3486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4.3 </a:t>
            </a:r>
            <a:r>
              <a:rPr lang="zh-CN" altLang="en-US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寄存器寻址</a:t>
            </a:r>
          </a:p>
        </p:txBody>
      </p:sp>
      <p:sp>
        <p:nvSpPr>
          <p:cNvPr id="393219" name="Text Box 3"/>
          <p:cNvSpPr txBox="1">
            <a:spLocks noChangeArrowheads="1"/>
          </p:cNvSpPr>
          <p:nvPr/>
        </p:nvSpPr>
        <p:spPr bwMode="auto">
          <a:xfrm>
            <a:off x="554038" y="2976563"/>
            <a:ext cx="25638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>
                <a:latin typeface="Times New Roman" pitchFamily="18" charset="0"/>
              </a:rPr>
              <a:t>例</a:t>
            </a:r>
            <a:r>
              <a:rPr lang="en-US" altLang="zh-CN" sz="2800" b="1" i="0">
                <a:latin typeface="Times New Roman" pitchFamily="18" charset="0"/>
              </a:rPr>
              <a:t>1</a:t>
            </a:r>
            <a:r>
              <a:rPr lang="zh-CN" altLang="en-US" sz="2800" b="1" i="0">
                <a:latin typeface="Times New Roman" pitchFamily="18" charset="0"/>
              </a:rPr>
              <a:t>：</a:t>
            </a:r>
            <a:r>
              <a:rPr lang="en-US" altLang="zh-CN" sz="2800" b="1" i="0">
                <a:latin typeface="Times New Roman" pitchFamily="18" charset="0"/>
              </a:rPr>
              <a:t>DEC   BL</a:t>
            </a:r>
          </a:p>
        </p:txBody>
      </p:sp>
      <p:grpSp>
        <p:nvGrpSpPr>
          <p:cNvPr id="393232" name="Group 16"/>
          <p:cNvGrpSpPr>
            <a:grpSpLocks/>
          </p:cNvGrpSpPr>
          <p:nvPr/>
        </p:nvGrpSpPr>
        <p:grpSpPr bwMode="auto">
          <a:xfrm>
            <a:off x="1476375" y="3495675"/>
            <a:ext cx="5903913" cy="654050"/>
            <a:chOff x="930" y="2610"/>
            <a:chExt cx="3719" cy="412"/>
          </a:xfrm>
        </p:grpSpPr>
        <p:sp>
          <p:nvSpPr>
            <p:cNvPr id="11272" name="Rectangle 5"/>
            <p:cNvSpPr>
              <a:spLocks noChangeArrowheads="1"/>
            </p:cNvSpPr>
            <p:nvPr/>
          </p:nvSpPr>
          <p:spPr bwMode="auto">
            <a:xfrm>
              <a:off x="1415" y="2638"/>
              <a:ext cx="1057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i="0">
                  <a:latin typeface="Times New Roman" pitchFamily="18" charset="0"/>
                </a:rPr>
                <a:t>4 3   H</a:t>
              </a:r>
            </a:p>
          </p:txBody>
        </p:sp>
        <p:sp>
          <p:nvSpPr>
            <p:cNvPr id="11273" name="Text Box 6"/>
            <p:cNvSpPr txBox="1">
              <a:spLocks noChangeArrowheads="1"/>
            </p:cNvSpPr>
            <p:nvPr/>
          </p:nvSpPr>
          <p:spPr bwMode="auto">
            <a:xfrm>
              <a:off x="930" y="2655"/>
              <a:ext cx="4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i="0">
                  <a:latin typeface="Times New Roman" pitchFamily="18" charset="0"/>
                </a:rPr>
                <a:t>BL</a:t>
              </a:r>
            </a:p>
          </p:txBody>
        </p:sp>
        <p:sp>
          <p:nvSpPr>
            <p:cNvPr id="11274" name="Rectangle 8"/>
            <p:cNvSpPr>
              <a:spLocks noChangeArrowheads="1"/>
            </p:cNvSpPr>
            <p:nvPr/>
          </p:nvSpPr>
          <p:spPr bwMode="auto">
            <a:xfrm>
              <a:off x="3606" y="2610"/>
              <a:ext cx="1043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i="0">
                  <a:latin typeface="Times New Roman" pitchFamily="18" charset="0"/>
                </a:rPr>
                <a:t>4 2   H</a:t>
              </a:r>
            </a:p>
          </p:txBody>
        </p:sp>
        <p:sp>
          <p:nvSpPr>
            <p:cNvPr id="11275" name="Text Box 9"/>
            <p:cNvSpPr txBox="1">
              <a:spLocks noChangeArrowheads="1"/>
            </p:cNvSpPr>
            <p:nvPr/>
          </p:nvSpPr>
          <p:spPr bwMode="auto">
            <a:xfrm>
              <a:off x="3198" y="2655"/>
              <a:ext cx="4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i="0">
                  <a:latin typeface="Times New Roman" pitchFamily="18" charset="0"/>
                </a:rPr>
                <a:t>BL</a:t>
              </a:r>
            </a:p>
          </p:txBody>
        </p:sp>
        <p:sp>
          <p:nvSpPr>
            <p:cNvPr id="11276" name="Line 10"/>
            <p:cNvSpPr>
              <a:spLocks noChangeShapeType="1"/>
            </p:cNvSpPr>
            <p:nvPr/>
          </p:nvSpPr>
          <p:spPr bwMode="auto">
            <a:xfrm flipV="1">
              <a:off x="2608" y="2830"/>
              <a:ext cx="553" cy="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93227" name="Text Box 11"/>
          <p:cNvSpPr txBox="1">
            <a:spLocks noChangeArrowheads="1"/>
          </p:cNvSpPr>
          <p:nvPr/>
        </p:nvSpPr>
        <p:spPr bwMode="auto">
          <a:xfrm>
            <a:off x="571500" y="4189413"/>
            <a:ext cx="6677025" cy="154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 i="0">
                <a:latin typeface="Times New Roman" pitchFamily="18" charset="0"/>
              </a:rPr>
              <a:t>执行前 ：  </a:t>
            </a:r>
            <a:r>
              <a:rPr lang="en-US" altLang="zh-CN" sz="2800" b="1" i="0">
                <a:latin typeface="Times New Roman" pitchFamily="18" charset="0"/>
                <a:sym typeface="Wingdings" pitchFamily="2" charset="2"/>
              </a:rPr>
              <a:t>(BL)=43H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i="0">
                <a:latin typeface="Times New Roman" pitchFamily="18" charset="0"/>
                <a:sym typeface="Wingdings" pitchFamily="2" charset="2"/>
              </a:rPr>
              <a:t>执    行：   </a:t>
            </a:r>
            <a:r>
              <a:rPr lang="en-US" altLang="zh-CN" sz="2800" b="1" i="0">
                <a:latin typeface="Times New Roman" pitchFamily="18" charset="0"/>
                <a:sym typeface="Wingdings" pitchFamily="2" charset="2"/>
              </a:rPr>
              <a:t>(BL) –1 = 43 H –1 = 42H   BL</a:t>
            </a:r>
          </a:p>
          <a:p>
            <a:pPr eaLnBrk="1" hangingPunct="1"/>
            <a:r>
              <a:rPr lang="zh-CN" altLang="en-US" sz="2800" b="1" i="0">
                <a:latin typeface="Times New Roman" pitchFamily="18" charset="0"/>
                <a:sym typeface="Wingdings" pitchFamily="2" charset="2"/>
              </a:rPr>
              <a:t>执行后：   </a:t>
            </a:r>
            <a:r>
              <a:rPr lang="en-US" altLang="zh-CN" sz="2800" b="1" i="0">
                <a:latin typeface="Times New Roman" pitchFamily="18" charset="0"/>
                <a:sym typeface="Wingdings" pitchFamily="2" charset="2"/>
              </a:rPr>
              <a:t>(BL)=42H</a:t>
            </a:r>
            <a:endParaRPr lang="en-US" altLang="zh-CN" sz="2800" b="1" i="0">
              <a:latin typeface="Times New Roman" pitchFamily="18" charset="0"/>
            </a:endParaRPr>
          </a:p>
        </p:txBody>
      </p:sp>
      <p:sp>
        <p:nvSpPr>
          <p:cNvPr id="393229" name="Text Box 13"/>
          <p:cNvSpPr txBox="1">
            <a:spLocks noChangeArrowheads="1"/>
          </p:cNvSpPr>
          <p:nvPr/>
        </p:nvSpPr>
        <p:spPr bwMode="auto">
          <a:xfrm>
            <a:off x="468313" y="5789613"/>
            <a:ext cx="75485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0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Question</a:t>
            </a:r>
            <a:r>
              <a:rPr lang="zh-CN" altLang="en-US" sz="2800" b="1" i="0">
                <a:latin typeface="华文新魏" pitchFamily="2" charset="-122"/>
                <a:ea typeface="华文新魏" pitchFamily="2" charset="-122"/>
              </a:rPr>
              <a:t>：   操作数在哪？操作数类型是什么？</a:t>
            </a:r>
          </a:p>
        </p:txBody>
      </p:sp>
      <p:sp>
        <p:nvSpPr>
          <p:cNvPr id="11271" name="Text Box 14"/>
          <p:cNvSpPr txBox="1">
            <a:spLocks noChangeArrowheads="1"/>
          </p:cNvSpPr>
          <p:nvPr/>
        </p:nvSpPr>
        <p:spPr bwMode="auto">
          <a:xfrm>
            <a:off x="539750" y="1520825"/>
            <a:ext cx="7993063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使用格式</a:t>
            </a:r>
            <a:r>
              <a:rPr lang="zh-CN" altLang="en-US" sz="2800" b="1" i="0" dirty="0">
                <a:latin typeface="宋体" panose="02010600030101010101" pitchFamily="2" charset="-122"/>
              </a:rPr>
              <a:t>： </a:t>
            </a:r>
            <a:r>
              <a:rPr lang="en-US" altLang="zh-CN" sz="2800" b="1" i="0" dirty="0">
                <a:latin typeface="宋体" panose="02010600030101010101" pitchFamily="2" charset="-122"/>
              </a:rPr>
              <a:t>R</a:t>
            </a:r>
          </a:p>
          <a:p>
            <a:pPr eaLnBrk="1" hangingPunct="1"/>
            <a:r>
              <a:rPr lang="zh-CN" altLang="en-US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功    能</a:t>
            </a:r>
            <a:r>
              <a:rPr lang="zh-CN" altLang="en-US" sz="2800" b="1" i="0" dirty="0">
                <a:latin typeface="宋体" panose="02010600030101010101" pitchFamily="2" charset="-122"/>
              </a:rPr>
              <a:t>： 寄存器</a:t>
            </a:r>
            <a:r>
              <a:rPr lang="en-US" altLang="zh-CN" sz="2800" b="1" i="0" dirty="0">
                <a:latin typeface="宋体" panose="02010600030101010101" pitchFamily="2" charset="-122"/>
              </a:rPr>
              <a:t>R</a:t>
            </a:r>
            <a:r>
              <a:rPr lang="zh-CN" altLang="en-US" sz="2800" b="1" i="0" dirty="0">
                <a:latin typeface="宋体" panose="02010600030101010101" pitchFamily="2" charset="-122"/>
              </a:rPr>
              <a:t>中的内容即为操作数。</a:t>
            </a:r>
          </a:p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说    明： 除个别指令外，</a:t>
            </a:r>
            <a:r>
              <a:rPr lang="en-US" altLang="zh-CN" sz="2800" b="1" i="0" dirty="0">
                <a:latin typeface="宋体" panose="02010600030101010101" pitchFamily="2" charset="-122"/>
              </a:rPr>
              <a:t>R</a:t>
            </a:r>
            <a:r>
              <a:rPr lang="zh-CN" altLang="en-US" sz="2800" b="1" i="0" dirty="0">
                <a:latin typeface="宋体" panose="02010600030101010101" pitchFamily="2" charset="-122"/>
              </a:rPr>
              <a:t>可为任意寄存器。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93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93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3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93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93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3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3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19" grpId="0" autoUpdateAnimBg="0"/>
      <p:bldP spid="393227" grpId="0" autoUpdateAnimBg="0"/>
      <p:bldP spid="3932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755650" y="1557338"/>
            <a:ext cx="33861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>
                <a:latin typeface="Times New Roman" pitchFamily="18" charset="0"/>
              </a:rPr>
              <a:t>例</a:t>
            </a:r>
            <a:r>
              <a:rPr lang="en-US" altLang="zh-CN" sz="2800" b="1" i="0">
                <a:latin typeface="Times New Roman" pitchFamily="18" charset="0"/>
              </a:rPr>
              <a:t>2</a:t>
            </a:r>
            <a:r>
              <a:rPr lang="zh-CN" altLang="en-US" sz="2800" b="1" i="0">
                <a:latin typeface="Times New Roman" pitchFamily="18" charset="0"/>
              </a:rPr>
              <a:t>：</a:t>
            </a:r>
            <a:r>
              <a:rPr lang="en-US" altLang="zh-CN" sz="2800" b="1" i="0">
                <a:latin typeface="Times New Roman" pitchFamily="18" charset="0"/>
              </a:rPr>
              <a:t>ADD   AX , BX</a:t>
            </a:r>
          </a:p>
        </p:txBody>
      </p:sp>
      <p:sp>
        <p:nvSpPr>
          <p:cNvPr id="394243" name="Line 3"/>
          <p:cNvSpPr>
            <a:spLocks noChangeShapeType="1"/>
          </p:cNvSpPr>
          <p:nvPr/>
        </p:nvSpPr>
        <p:spPr bwMode="auto">
          <a:xfrm>
            <a:off x="3924300" y="2852738"/>
            <a:ext cx="8651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4244" name="Text Box 4"/>
          <p:cNvSpPr txBox="1">
            <a:spLocks noChangeArrowheads="1"/>
          </p:cNvSpPr>
          <p:nvPr/>
        </p:nvSpPr>
        <p:spPr bwMode="auto">
          <a:xfrm>
            <a:off x="771525" y="3773488"/>
            <a:ext cx="6059488" cy="163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 i="0">
                <a:latin typeface="Times New Roman" pitchFamily="18" charset="0"/>
              </a:rPr>
              <a:t>执行前 ：  </a:t>
            </a:r>
            <a:r>
              <a:rPr lang="en-US" altLang="zh-CN" sz="2800" b="1" i="0">
                <a:latin typeface="Times New Roman" pitchFamily="18" charset="0"/>
              </a:rPr>
              <a:t>(AX)=1234H, </a:t>
            </a:r>
            <a:r>
              <a:rPr lang="en-US" altLang="zh-CN" sz="2800" b="1" i="0">
                <a:latin typeface="Times New Roman" pitchFamily="18" charset="0"/>
                <a:sym typeface="Wingdings" pitchFamily="2" charset="2"/>
              </a:rPr>
              <a:t>(BX)=5620H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i="0">
                <a:latin typeface="Times New Roman" pitchFamily="18" charset="0"/>
                <a:sym typeface="Wingdings" pitchFamily="2" charset="2"/>
              </a:rPr>
              <a:t>执行：       </a:t>
            </a:r>
            <a:r>
              <a:rPr lang="en-US" altLang="zh-CN" sz="2800" b="1" i="0">
                <a:latin typeface="Times New Roman" pitchFamily="18" charset="0"/>
                <a:sym typeface="Wingdings" pitchFamily="2" charset="2"/>
              </a:rPr>
              <a:t>(AX)+(BX) = 6854H   AX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i="0">
                <a:latin typeface="Times New Roman" pitchFamily="18" charset="0"/>
                <a:sym typeface="Wingdings" pitchFamily="2" charset="2"/>
              </a:rPr>
              <a:t>结果：       </a:t>
            </a:r>
            <a:r>
              <a:rPr lang="en-US" altLang="zh-CN" sz="2800" b="1" i="0">
                <a:latin typeface="Times New Roman" pitchFamily="18" charset="0"/>
                <a:sym typeface="Wingdings" pitchFamily="2" charset="2"/>
              </a:rPr>
              <a:t>(AX)=6854H , (BX)=5620H</a:t>
            </a:r>
            <a:endParaRPr lang="en-US" altLang="zh-CN" sz="2800" b="1" i="0">
              <a:latin typeface="Times New Roman" pitchFamily="18" charset="0"/>
            </a:endParaRPr>
          </a:p>
        </p:txBody>
      </p:sp>
      <p:grpSp>
        <p:nvGrpSpPr>
          <p:cNvPr id="12293" name="Group 5"/>
          <p:cNvGrpSpPr>
            <a:grpSpLocks/>
          </p:cNvGrpSpPr>
          <p:nvPr/>
        </p:nvGrpSpPr>
        <p:grpSpPr bwMode="auto">
          <a:xfrm>
            <a:off x="914400" y="2255838"/>
            <a:ext cx="2667000" cy="1143000"/>
            <a:chOff x="576" y="1920"/>
            <a:chExt cx="1680" cy="720"/>
          </a:xfrm>
        </p:grpSpPr>
        <p:sp>
          <p:nvSpPr>
            <p:cNvPr id="12301" name="Rectangle 6"/>
            <p:cNvSpPr>
              <a:spLocks noChangeArrowheads="1"/>
            </p:cNvSpPr>
            <p:nvPr/>
          </p:nvSpPr>
          <p:spPr bwMode="auto">
            <a:xfrm>
              <a:off x="1114" y="1920"/>
              <a:ext cx="1142" cy="7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457200" indent="-457200" algn="ctr">
                <a:buFontTx/>
                <a:buAutoNum type="arabicPlain" startAt="1234"/>
              </a:pPr>
              <a:r>
                <a:rPr lang="en-US" altLang="zh-CN" sz="2800" i="0">
                  <a:latin typeface="Times New Roman" pitchFamily="18" charset="0"/>
                </a:rPr>
                <a:t>H</a:t>
              </a:r>
            </a:p>
            <a:p>
              <a:pPr marL="457200" indent="-457200" algn="ctr"/>
              <a:r>
                <a:rPr lang="en-US" altLang="zh-CN" sz="2800" i="0">
                  <a:latin typeface="Times New Roman" pitchFamily="18" charset="0"/>
                </a:rPr>
                <a:t>5620H</a:t>
              </a:r>
            </a:p>
          </p:txBody>
        </p:sp>
        <p:sp>
          <p:nvSpPr>
            <p:cNvPr id="12302" name="Text Box 7"/>
            <p:cNvSpPr txBox="1">
              <a:spLocks noChangeArrowheads="1"/>
            </p:cNvSpPr>
            <p:nvPr/>
          </p:nvSpPr>
          <p:spPr bwMode="auto">
            <a:xfrm>
              <a:off x="576" y="1998"/>
              <a:ext cx="440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i="0">
                  <a:latin typeface="Times New Roman" pitchFamily="18" charset="0"/>
                </a:rPr>
                <a:t>AX</a:t>
              </a:r>
            </a:p>
            <a:p>
              <a:pPr eaLnBrk="1" hangingPunct="1"/>
              <a:r>
                <a:rPr lang="en-US" altLang="zh-CN" sz="2800" i="0">
                  <a:latin typeface="Times New Roman" pitchFamily="18" charset="0"/>
                </a:rPr>
                <a:t>BX</a:t>
              </a:r>
            </a:p>
          </p:txBody>
        </p:sp>
        <p:sp>
          <p:nvSpPr>
            <p:cNvPr id="12303" name="Line 8"/>
            <p:cNvSpPr>
              <a:spLocks noChangeShapeType="1"/>
            </p:cNvSpPr>
            <p:nvPr/>
          </p:nvSpPr>
          <p:spPr bwMode="auto">
            <a:xfrm>
              <a:off x="1104" y="2304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4" name="Line 9"/>
            <p:cNvSpPr>
              <a:spLocks noChangeShapeType="1"/>
            </p:cNvSpPr>
            <p:nvPr/>
          </p:nvSpPr>
          <p:spPr bwMode="auto">
            <a:xfrm>
              <a:off x="624" y="230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4250" name="Group 10"/>
          <p:cNvGrpSpPr>
            <a:grpSpLocks/>
          </p:cNvGrpSpPr>
          <p:nvPr/>
        </p:nvGrpSpPr>
        <p:grpSpPr bwMode="auto">
          <a:xfrm>
            <a:off x="5003800" y="2255838"/>
            <a:ext cx="2667000" cy="1143000"/>
            <a:chOff x="3408" y="1920"/>
            <a:chExt cx="1680" cy="720"/>
          </a:xfrm>
        </p:grpSpPr>
        <p:sp>
          <p:nvSpPr>
            <p:cNvPr id="12297" name="Rectangle 11"/>
            <p:cNvSpPr>
              <a:spLocks noChangeArrowheads="1"/>
            </p:cNvSpPr>
            <p:nvPr/>
          </p:nvSpPr>
          <p:spPr bwMode="auto">
            <a:xfrm>
              <a:off x="3946" y="1920"/>
              <a:ext cx="1142" cy="7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457200" indent="-457200" algn="ctr"/>
              <a:r>
                <a:rPr lang="en-US" altLang="zh-CN" sz="2800" i="0">
                  <a:latin typeface="Times New Roman" pitchFamily="18" charset="0"/>
                </a:rPr>
                <a:t>6854H</a:t>
              </a:r>
            </a:p>
            <a:p>
              <a:pPr marL="457200" indent="-457200" algn="ctr"/>
              <a:r>
                <a:rPr lang="en-US" altLang="zh-CN" sz="2800" i="0">
                  <a:latin typeface="Times New Roman" pitchFamily="18" charset="0"/>
                </a:rPr>
                <a:t>5620H</a:t>
              </a:r>
            </a:p>
          </p:txBody>
        </p:sp>
        <p:sp>
          <p:nvSpPr>
            <p:cNvPr id="12298" name="Text Box 12"/>
            <p:cNvSpPr txBox="1">
              <a:spLocks noChangeArrowheads="1"/>
            </p:cNvSpPr>
            <p:nvPr/>
          </p:nvSpPr>
          <p:spPr bwMode="auto">
            <a:xfrm>
              <a:off x="3408" y="1998"/>
              <a:ext cx="440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i="0">
                  <a:latin typeface="Times New Roman" pitchFamily="18" charset="0"/>
                </a:rPr>
                <a:t>AX</a:t>
              </a:r>
            </a:p>
            <a:p>
              <a:pPr eaLnBrk="1" hangingPunct="1"/>
              <a:r>
                <a:rPr lang="en-US" altLang="zh-CN" sz="2800" i="0">
                  <a:latin typeface="Times New Roman" pitchFamily="18" charset="0"/>
                </a:rPr>
                <a:t>BX</a:t>
              </a:r>
            </a:p>
          </p:txBody>
        </p:sp>
        <p:sp>
          <p:nvSpPr>
            <p:cNvPr id="12299" name="Line 13"/>
            <p:cNvSpPr>
              <a:spLocks noChangeShapeType="1"/>
            </p:cNvSpPr>
            <p:nvPr/>
          </p:nvSpPr>
          <p:spPr bwMode="auto">
            <a:xfrm>
              <a:off x="3936" y="2304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0" name="Line 14"/>
            <p:cNvSpPr>
              <a:spLocks noChangeShapeType="1"/>
            </p:cNvSpPr>
            <p:nvPr/>
          </p:nvSpPr>
          <p:spPr bwMode="auto">
            <a:xfrm>
              <a:off x="3456" y="230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295" name="Text Box 15"/>
          <p:cNvSpPr txBox="1">
            <a:spLocks noChangeArrowheads="1"/>
          </p:cNvSpPr>
          <p:nvPr/>
        </p:nvSpPr>
        <p:spPr bwMode="auto">
          <a:xfrm>
            <a:off x="593725" y="295275"/>
            <a:ext cx="3486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4.3 </a:t>
            </a:r>
            <a:r>
              <a:rPr lang="zh-CN" altLang="en-US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寄存器寻址</a:t>
            </a:r>
          </a:p>
        </p:txBody>
      </p:sp>
      <p:sp>
        <p:nvSpPr>
          <p:cNvPr id="394256" name="Text Box 16"/>
          <p:cNvSpPr txBox="1">
            <a:spLocks noChangeArrowheads="1"/>
          </p:cNvSpPr>
          <p:nvPr/>
        </p:nvSpPr>
        <p:spPr bwMode="auto">
          <a:xfrm>
            <a:off x="611188" y="5826125"/>
            <a:ext cx="3571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>
                <a:latin typeface="Times New Roman" pitchFamily="18" charset="0"/>
              </a:rPr>
              <a:t>例</a:t>
            </a:r>
            <a:r>
              <a:rPr lang="en-US" altLang="zh-CN" sz="2800" b="1" i="0">
                <a:latin typeface="Times New Roman" pitchFamily="18" charset="0"/>
              </a:rPr>
              <a:t>3</a:t>
            </a:r>
            <a:r>
              <a:rPr lang="zh-CN" altLang="en-US" sz="2800" b="1" i="0">
                <a:latin typeface="Times New Roman" pitchFamily="18" charset="0"/>
              </a:rPr>
              <a:t>：</a:t>
            </a:r>
            <a:r>
              <a:rPr lang="en-US" altLang="zh-CN" sz="2800" b="1" i="0">
                <a:latin typeface="Times New Roman" pitchFamily="18" charset="0"/>
              </a:rPr>
              <a:t>MOV   AX</a:t>
            </a:r>
            <a:r>
              <a:rPr lang="zh-CN" altLang="en-US" sz="2800" b="1" i="0">
                <a:latin typeface="Times New Roman" pitchFamily="18" charset="0"/>
              </a:rPr>
              <a:t>，</a:t>
            </a:r>
            <a:r>
              <a:rPr lang="en-US" altLang="zh-CN" sz="2800" b="1" i="0">
                <a:latin typeface="Times New Roman" pitchFamily="18" charset="0"/>
              </a:rPr>
              <a:t>BX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94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94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4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4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3" grpId="0" animBg="1"/>
      <p:bldP spid="394244" grpId="0" autoUpdateAnimBg="0"/>
      <p:bldP spid="39425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684213" y="1916113"/>
            <a:ext cx="43926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 dirty="0">
                <a:latin typeface="Times New Roman" pitchFamily="18" charset="0"/>
              </a:rPr>
              <a:t>例</a:t>
            </a:r>
            <a:r>
              <a:rPr lang="en-US" altLang="zh-CN" sz="2800" b="1" i="0" dirty="0">
                <a:latin typeface="Times New Roman" pitchFamily="18" charset="0"/>
              </a:rPr>
              <a:t>4</a:t>
            </a:r>
            <a:r>
              <a:rPr lang="zh-CN" altLang="en-US" sz="2800" b="1" i="0" dirty="0">
                <a:latin typeface="Times New Roman" pitchFamily="18" charset="0"/>
              </a:rPr>
              <a:t>：</a:t>
            </a:r>
            <a:r>
              <a:rPr lang="en-US" altLang="zh-CN" sz="2800" b="1" i="0" dirty="0">
                <a:latin typeface="Times New Roman" pitchFamily="18" charset="0"/>
              </a:rPr>
              <a:t>ADD   EAX , EDX</a:t>
            </a:r>
          </a:p>
        </p:txBody>
      </p:sp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593725" y="295275"/>
            <a:ext cx="3486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4.3 </a:t>
            </a:r>
            <a:r>
              <a:rPr lang="zh-CN" altLang="en-US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寄存器寻址</a:t>
            </a:r>
          </a:p>
        </p:txBody>
      </p:sp>
      <p:sp>
        <p:nvSpPr>
          <p:cNvPr id="395270" name="Text Box 6"/>
          <p:cNvSpPr txBox="1">
            <a:spLocks noChangeArrowheads="1"/>
          </p:cNvSpPr>
          <p:nvPr/>
        </p:nvSpPr>
        <p:spPr bwMode="auto">
          <a:xfrm>
            <a:off x="539750" y="2909888"/>
            <a:ext cx="8280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i="0" dirty="0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Question</a:t>
            </a:r>
            <a:r>
              <a:rPr kumimoji="0" lang="en-US" altLang="zh-CN" sz="2800" b="1" i="0" dirty="0">
                <a:latin typeface="Arial" charset="0"/>
              </a:rPr>
              <a:t> :   </a:t>
            </a:r>
            <a:r>
              <a:rPr kumimoji="0" lang="zh-CN" altLang="en-US" sz="2800" b="1" i="0" dirty="0">
                <a:latin typeface="Arial" charset="0"/>
              </a:rPr>
              <a:t>指令 </a:t>
            </a:r>
            <a:r>
              <a:rPr kumimoji="0" lang="en-US" altLang="zh-CN" sz="2800" b="1" i="0" dirty="0">
                <a:latin typeface="Arial" charset="0"/>
              </a:rPr>
              <a:t>MOV  AX, BH </a:t>
            </a:r>
            <a:r>
              <a:rPr kumimoji="0" lang="zh-CN" altLang="en-US" sz="2800" b="1" i="0" dirty="0">
                <a:latin typeface="Arial" charset="0"/>
              </a:rPr>
              <a:t>正确吗？为什么？</a:t>
            </a:r>
          </a:p>
        </p:txBody>
      </p:sp>
      <p:sp>
        <p:nvSpPr>
          <p:cNvPr id="395271" name="Text Box 7"/>
          <p:cNvSpPr txBox="1">
            <a:spLocks noChangeArrowheads="1"/>
          </p:cNvSpPr>
          <p:nvPr/>
        </p:nvSpPr>
        <p:spPr bwMode="auto">
          <a:xfrm>
            <a:off x="539750" y="3933825"/>
            <a:ext cx="650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0" dirty="0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Question </a:t>
            </a:r>
            <a:r>
              <a:rPr kumimoji="0" lang="en-US" altLang="zh-CN" b="1" i="0" dirty="0"/>
              <a:t>:    </a:t>
            </a:r>
            <a:r>
              <a:rPr kumimoji="0" lang="zh-CN" altLang="en-US" sz="2800" b="1" i="0" dirty="0">
                <a:latin typeface="Arial" charset="0"/>
              </a:rPr>
              <a:t>如何实现 </a:t>
            </a:r>
            <a:r>
              <a:rPr kumimoji="0" lang="en-US" altLang="zh-CN" sz="2800" b="1" i="0" dirty="0">
                <a:latin typeface="Arial" charset="0"/>
              </a:rPr>
              <a:t>(AX)+(BX)-&gt; CX ?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DF21E0C2-34B6-46D9-A383-469DF0974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4698207"/>
            <a:ext cx="295232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0" dirty="0">
                <a:latin typeface="Times New Roman" pitchFamily="18" charset="0"/>
              </a:rPr>
              <a:t>MOV  CX,  AX</a:t>
            </a:r>
          </a:p>
          <a:p>
            <a:pPr eaLnBrk="1" hangingPunct="1"/>
            <a:r>
              <a:rPr lang="en-US" altLang="zh-CN" sz="2800" b="1" i="0" dirty="0">
                <a:latin typeface="Times New Roman" pitchFamily="18" charset="0"/>
              </a:rPr>
              <a:t>ADD   CX,  BX</a:t>
            </a: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2A259BAF-2A30-44E9-A96B-6564A98E5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9950" y="4581128"/>
            <a:ext cx="3348434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0" dirty="0">
                <a:latin typeface="Times New Roman" pitchFamily="18" charset="0"/>
              </a:rPr>
              <a:t>ADD   AX,  BX</a:t>
            </a:r>
          </a:p>
          <a:p>
            <a:pPr eaLnBrk="1" hangingPunct="1"/>
            <a:r>
              <a:rPr lang="en-US" altLang="zh-CN" sz="2800" b="1" i="0" dirty="0">
                <a:latin typeface="Times New Roman" pitchFamily="18" charset="0"/>
              </a:rPr>
              <a:t>MOV   CX,  AX</a:t>
            </a:r>
          </a:p>
          <a:p>
            <a:pPr eaLnBrk="1" hangingPunct="1"/>
            <a:r>
              <a:rPr lang="zh-CN" altLang="en-US" sz="2800" b="1" i="0" dirty="0">
                <a:latin typeface="Times New Roman" pitchFamily="18" charset="0"/>
              </a:rPr>
              <a:t>有缺陷：</a:t>
            </a:r>
            <a:endParaRPr lang="en-US" altLang="zh-CN" sz="2800" b="1" i="0" dirty="0">
              <a:latin typeface="Times New Roman" pitchFamily="18" charset="0"/>
            </a:endParaRPr>
          </a:p>
          <a:p>
            <a:pPr eaLnBrk="1" hangingPunct="1"/>
            <a:r>
              <a:rPr lang="en-US" altLang="zh-CN" sz="2800" b="1" i="0" dirty="0">
                <a:latin typeface="Times New Roman" pitchFamily="18" charset="0"/>
              </a:rPr>
              <a:t>    </a:t>
            </a:r>
            <a:r>
              <a:rPr lang="zh-CN" altLang="en-US" sz="2800" b="1" i="0" dirty="0">
                <a:latin typeface="Times New Roman" pitchFamily="18" charset="0"/>
              </a:rPr>
              <a:t>改变了（</a:t>
            </a:r>
            <a:r>
              <a:rPr lang="en-US" altLang="zh-CN" sz="2800" b="1" i="0" dirty="0">
                <a:latin typeface="Times New Roman" pitchFamily="18" charset="0"/>
              </a:rPr>
              <a:t>AX</a:t>
            </a:r>
            <a:r>
              <a:rPr lang="zh-CN" altLang="en-US" sz="2800" b="1" i="0" dirty="0">
                <a:latin typeface="Times New Roman" pitchFamily="18" charset="0"/>
              </a:rPr>
              <a:t>）</a:t>
            </a:r>
            <a:endParaRPr lang="en-US" altLang="zh-CN" sz="2800" b="1" i="0" dirty="0"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5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5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95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70" grpId="0"/>
      <p:bldP spid="395271" grpId="0"/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349250" y="295275"/>
            <a:ext cx="2978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4.4 </a:t>
            </a:r>
            <a:r>
              <a:rPr lang="zh-CN" altLang="en-US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直接寻址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539750" y="1390650"/>
            <a:ext cx="7859713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itchFamily="2" charset="2"/>
              <a:buChar char="u"/>
            </a:pPr>
            <a:r>
              <a:rPr lang="en-US" altLang="zh-CN" sz="2800" b="1" i="0" dirty="0">
                <a:latin typeface="宋体" panose="02010600030101010101" pitchFamily="2" charset="-122"/>
              </a:rPr>
              <a:t> </a:t>
            </a:r>
            <a:r>
              <a:rPr lang="zh-CN" altLang="en-US" sz="2800" b="1" i="0" dirty="0">
                <a:latin typeface="宋体" panose="02010600030101010101" pitchFamily="2" charset="-122"/>
              </a:rPr>
              <a:t>操作数在内存中；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Char char="u"/>
            </a:pPr>
            <a:r>
              <a:rPr lang="zh-CN" altLang="en-US" sz="2800" b="1" i="0" dirty="0">
                <a:latin typeface="宋体" panose="02010600030101010101" pitchFamily="2" charset="-122"/>
              </a:rPr>
              <a:t> 操作数的偏移地址</a:t>
            </a:r>
            <a:r>
              <a:rPr lang="en-US" altLang="zh-CN" sz="2800" b="1" i="0" dirty="0">
                <a:latin typeface="宋体" panose="02010600030101010101" pitchFamily="2" charset="-122"/>
              </a:rPr>
              <a:t>EA</a:t>
            </a:r>
            <a:r>
              <a:rPr lang="zh-CN" altLang="en-US" sz="2800" b="1" i="0" dirty="0">
                <a:latin typeface="宋体" panose="02010600030101010101" pitchFamily="2" charset="-122"/>
              </a:rPr>
              <a:t>紧跟在指令操作码后面</a:t>
            </a:r>
            <a:r>
              <a:rPr lang="zh-CN" altLang="en-US" sz="2800" b="1" i="0" dirty="0">
                <a:latin typeface="宋体" panose="02010600030101010101" pitchFamily="2" charset="-122"/>
                <a:ea typeface="楷体_GB2312" pitchFamily="49" charset="-122"/>
              </a:rPr>
              <a:t>。</a:t>
            </a:r>
            <a:endParaRPr lang="zh-CN" altLang="en-US" sz="2800" b="1" i="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611560" y="2609850"/>
            <a:ext cx="118390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格式：</a:t>
            </a: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1691680" y="2609850"/>
            <a:ext cx="651492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变量         </a:t>
            </a:r>
            <a:r>
              <a:rPr lang="en-US" altLang="zh-CN" sz="2800" b="1" i="0" dirty="0">
                <a:latin typeface="宋体" panose="02010600030101010101" pitchFamily="2" charset="-122"/>
              </a:rPr>
              <a:t>; </a:t>
            </a:r>
            <a:r>
              <a:rPr lang="zh-CN" altLang="en-US" sz="2800" b="1" i="0" dirty="0">
                <a:latin typeface="宋体" panose="02010600030101010101" pitchFamily="2" charset="-122"/>
              </a:rPr>
              <a:t>等同   </a:t>
            </a:r>
            <a:r>
              <a:rPr lang="en-US" altLang="zh-CN" sz="2800" b="1" i="0" dirty="0">
                <a:latin typeface="宋体" panose="02010600030101010101" pitchFamily="2" charset="-122"/>
              </a:rPr>
              <a:t>[</a:t>
            </a:r>
            <a:r>
              <a:rPr lang="zh-CN" altLang="en-US" sz="2800" b="1" i="0" dirty="0">
                <a:latin typeface="宋体" panose="02010600030101010101" pitchFamily="2" charset="-122"/>
              </a:rPr>
              <a:t>变量</a:t>
            </a:r>
            <a:r>
              <a:rPr lang="en-US" altLang="zh-CN" sz="2800" b="1" i="0" dirty="0">
                <a:latin typeface="宋体" panose="02010600030101010101" pitchFamily="2" charset="-122"/>
              </a:rPr>
              <a:t>]</a:t>
            </a:r>
          </a:p>
          <a:p>
            <a:pPr eaLnBrk="1" hangingPunct="1"/>
            <a:r>
              <a:rPr lang="zh-CN" altLang="en-US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变量 </a:t>
            </a:r>
            <a:r>
              <a:rPr lang="en-US" altLang="zh-CN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+ </a:t>
            </a:r>
            <a:r>
              <a:rPr lang="zh-CN" altLang="en-US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常量  </a:t>
            </a:r>
            <a:r>
              <a:rPr lang="en-US" altLang="zh-CN" sz="2800" b="1" i="0" dirty="0">
                <a:latin typeface="宋体" panose="02010600030101010101" pitchFamily="2" charset="-122"/>
              </a:rPr>
              <a:t>; </a:t>
            </a:r>
            <a:r>
              <a:rPr lang="zh-CN" altLang="en-US" sz="2800" b="1" i="0" dirty="0">
                <a:latin typeface="宋体" panose="02010600030101010101" pitchFamily="2" charset="-122"/>
              </a:rPr>
              <a:t>等同   变量</a:t>
            </a:r>
            <a:r>
              <a:rPr lang="en-US" altLang="zh-CN" sz="2800" b="1" i="0" dirty="0">
                <a:latin typeface="宋体" panose="02010600030101010101" pitchFamily="2" charset="-122"/>
              </a:rPr>
              <a:t>[</a:t>
            </a:r>
            <a:r>
              <a:rPr lang="zh-CN" altLang="en-US" sz="2800" b="1" i="0" dirty="0">
                <a:latin typeface="宋体" panose="02010600030101010101" pitchFamily="2" charset="-122"/>
              </a:rPr>
              <a:t>常量</a:t>
            </a:r>
            <a:r>
              <a:rPr lang="en-US" altLang="zh-CN" sz="2800" b="1" i="0" dirty="0">
                <a:latin typeface="宋体" panose="02010600030101010101" pitchFamily="2" charset="-122"/>
              </a:rPr>
              <a:t>]</a:t>
            </a:r>
          </a:p>
          <a:p>
            <a:pPr eaLnBrk="1" hangingPunct="1"/>
            <a:r>
              <a:rPr lang="zh-CN" altLang="en-US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             </a:t>
            </a:r>
            <a:r>
              <a:rPr lang="en-US" altLang="zh-CN" sz="2800" b="1" i="0" dirty="0">
                <a:latin typeface="宋体" panose="02010600030101010101" pitchFamily="2" charset="-122"/>
              </a:rPr>
              <a:t>; </a:t>
            </a:r>
            <a:r>
              <a:rPr lang="zh-CN" altLang="en-US" sz="2800" b="1" i="0" dirty="0">
                <a:latin typeface="宋体" panose="02010600030101010101" pitchFamily="2" charset="-122"/>
              </a:rPr>
              <a:t>等同   </a:t>
            </a:r>
            <a:r>
              <a:rPr lang="en-US" altLang="zh-CN" sz="2800" b="1" i="0" dirty="0">
                <a:latin typeface="宋体" panose="02010600030101010101" pitchFamily="2" charset="-122"/>
              </a:rPr>
              <a:t>[</a:t>
            </a:r>
            <a:r>
              <a:rPr lang="zh-CN" altLang="en-US" sz="2800" b="1" i="0" dirty="0">
                <a:latin typeface="宋体" panose="02010600030101010101" pitchFamily="2" charset="-122"/>
              </a:rPr>
              <a:t>变量</a:t>
            </a:r>
            <a:r>
              <a:rPr lang="en-US" altLang="zh-CN" sz="2800" b="1" i="0" dirty="0">
                <a:latin typeface="宋体" panose="02010600030101010101" pitchFamily="2" charset="-122"/>
              </a:rPr>
              <a:t> +</a:t>
            </a:r>
            <a:r>
              <a:rPr lang="zh-CN" altLang="en-US" sz="2800" b="1" i="0" dirty="0">
                <a:latin typeface="宋体" panose="02010600030101010101" pitchFamily="2" charset="-122"/>
              </a:rPr>
              <a:t>常量</a:t>
            </a:r>
            <a:r>
              <a:rPr lang="en-US" altLang="zh-CN" sz="2800" b="1" i="0" dirty="0">
                <a:latin typeface="宋体" panose="02010600030101010101" pitchFamily="2" charset="-122"/>
              </a:rPr>
              <a:t>]</a:t>
            </a: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611560" y="4149080"/>
            <a:ext cx="7787903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0" bIns="0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要点：</a:t>
            </a:r>
            <a:r>
              <a:rPr lang="zh-CN" altLang="en-US" sz="2800" b="1" i="0" dirty="0">
                <a:latin typeface="宋体" panose="02010600030101010101" pitchFamily="2" charset="-122"/>
              </a:rPr>
              <a:t>编译器对 变量</a:t>
            </a:r>
            <a:r>
              <a:rPr lang="en-US" altLang="zh-CN" sz="2800" b="1" i="0" dirty="0">
                <a:latin typeface="宋体" panose="02010600030101010101" pitchFamily="2" charset="-122"/>
              </a:rPr>
              <a:t>+</a:t>
            </a:r>
            <a:r>
              <a:rPr lang="zh-CN" altLang="en-US" sz="2800" b="1" i="0" dirty="0">
                <a:latin typeface="宋体" panose="02010600030101010101" pitchFamily="2" charset="-122"/>
              </a:rPr>
              <a:t>常量  进行编译时，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          </a:t>
            </a:r>
            <a:r>
              <a:rPr lang="zh-CN" altLang="en-US" sz="2800" b="1" i="0" dirty="0">
                <a:latin typeface="宋体" panose="02010600030101010101" pitchFamily="2" charset="-122"/>
              </a:rPr>
              <a:t>取变量的地址，将该地址与常量运算，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          </a:t>
            </a:r>
            <a:r>
              <a:rPr lang="zh-CN" altLang="en-US" sz="2800" b="1" i="0" dirty="0">
                <a:latin typeface="宋体" panose="02010600030101010101" pitchFamily="2" charset="-122"/>
              </a:rPr>
              <a:t>得到一个新地址存放在机器码中。</a:t>
            </a: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48DB25B8-9999-4DE5-AB05-358128580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655" y="5663570"/>
            <a:ext cx="7092690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0" bIns="0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Q</a:t>
            </a:r>
            <a:r>
              <a:rPr lang="zh-CN" altLang="en-US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：操作数的类型是什么？</a:t>
            </a:r>
            <a:endParaRPr lang="en-US" altLang="zh-CN" sz="2800" b="1" i="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段地址和偏移地址怎样得到？</a:t>
            </a:r>
            <a:endParaRPr lang="zh-CN" altLang="en-US" sz="2800" b="1" i="0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454222"/>
      </p:ext>
    </p:extLst>
  </p:cSld>
  <p:clrMapOvr>
    <a:masterClrMapping/>
  </p:clrMapOvr>
  <p:transition spd="slow">
    <p:split dir="in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349250" y="295275"/>
            <a:ext cx="2978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4.4 </a:t>
            </a:r>
            <a:r>
              <a:rPr lang="zh-CN" altLang="en-US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直接寻址</a:t>
            </a: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503547" y="1412776"/>
            <a:ext cx="7056784" cy="3064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0" bIns="0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400" b="1" i="0" dirty="0">
                <a:latin typeface="宋体" panose="02010600030101010101" pitchFamily="2" charset="-122"/>
              </a:rPr>
              <a:t>X   DD  10,  20,  30,  40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 b="1" i="0" dirty="0">
                <a:latin typeface="宋体" panose="02010600030101010101" pitchFamily="2" charset="-122"/>
              </a:rPr>
              <a:t>MOV   EAX,  X       ;  (EAX)=10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 b="1" i="0" dirty="0">
                <a:latin typeface="宋体" panose="02010600030101010101" pitchFamily="2" charset="-122"/>
              </a:rPr>
              <a:t>MOV   EAX,  [X]     ;  (EAX)=10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 b="1" i="0" dirty="0">
                <a:latin typeface="宋体" panose="02010600030101010101" pitchFamily="2" charset="-122"/>
              </a:rPr>
              <a:t>MOV   EAX,  X+4     ;  (EAX)=20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 b="1" i="0" dirty="0">
                <a:latin typeface="宋体" panose="02010600030101010101" pitchFamily="2" charset="-122"/>
              </a:rPr>
              <a:t>MOV   EAX</a:t>
            </a:r>
            <a:r>
              <a:rPr lang="zh-CN" altLang="en-US" sz="2400" b="1" i="0" dirty="0">
                <a:latin typeface="宋体" panose="02010600030101010101" pitchFamily="2" charset="-122"/>
              </a:rPr>
              <a:t>，</a:t>
            </a:r>
            <a:r>
              <a:rPr lang="en-US" altLang="zh-CN" sz="2400" b="1" i="0" dirty="0">
                <a:latin typeface="宋体" panose="02010600030101010101" pitchFamily="2" charset="-122"/>
              </a:rPr>
              <a:t>X[4]     ;  (EAX)=20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 b="1" i="0" dirty="0">
                <a:latin typeface="宋体" panose="02010600030101010101" pitchFamily="2" charset="-122"/>
              </a:rPr>
              <a:t>MOV   EAX,  [X+8]   ;  (EAX)=30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 b="1" i="0" dirty="0">
                <a:latin typeface="宋体" panose="02010600030101010101" pitchFamily="2" charset="-122"/>
              </a:rPr>
              <a:t>MOV   EAX,  X+1     ;  (EAX)= 14000000H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0416407A-7062-4110-BC78-E23B1C20A3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4726305"/>
            <a:ext cx="799288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0" bIns="0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Q</a:t>
            </a:r>
            <a:r>
              <a:rPr lang="zh-CN" altLang="en-US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sz="2400" b="1" i="0" dirty="0">
                <a:latin typeface="宋体" panose="02010600030101010101" pitchFamily="2" charset="-122"/>
              </a:rPr>
              <a:t>直接寻址与</a:t>
            </a:r>
            <a:r>
              <a:rPr lang="en-US" altLang="zh-CN" sz="2400" b="1" i="0" dirty="0">
                <a:latin typeface="宋体" panose="02010600030101010101" pitchFamily="2" charset="-122"/>
              </a:rPr>
              <a:t>C</a:t>
            </a:r>
            <a:r>
              <a:rPr lang="zh-CN" altLang="en-US" sz="2400" b="1" i="0" dirty="0">
                <a:latin typeface="宋体" panose="02010600030101010101" pitchFamily="2" charset="-122"/>
              </a:rPr>
              <a:t>语言中一维数组的访问有何异同点？</a:t>
            </a: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EE65BB59-DC6E-404E-9117-065A78E9E1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5445224"/>
            <a:ext cx="799288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0" bIns="0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Q</a:t>
            </a:r>
            <a:r>
              <a:rPr lang="zh-CN" altLang="en-US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sz="2400" b="1" i="0" dirty="0">
                <a:latin typeface="宋体" panose="02010600030101010101" pitchFamily="2" charset="-122"/>
              </a:rPr>
              <a:t>如何将 </a:t>
            </a:r>
            <a:r>
              <a:rPr lang="en-US" altLang="zh-CN" sz="2400" b="1" i="0" dirty="0">
                <a:latin typeface="宋体" panose="02010600030101010101" pitchFamily="2" charset="-122"/>
              </a:rPr>
              <a:t>x</a:t>
            </a:r>
            <a:r>
              <a:rPr lang="zh-CN" altLang="en-US" sz="2400" b="1" i="0" dirty="0">
                <a:latin typeface="宋体" panose="02010600030101010101" pitchFamily="2" charset="-122"/>
              </a:rPr>
              <a:t>中第 </a:t>
            </a:r>
            <a:r>
              <a:rPr lang="en-US" altLang="zh-CN" sz="2400" b="1" i="0" dirty="0">
                <a:latin typeface="宋体" panose="02010600030101010101" pitchFamily="2" charset="-122"/>
              </a:rPr>
              <a:t>0 </a:t>
            </a:r>
            <a:r>
              <a:rPr lang="zh-CN" altLang="en-US" sz="2400" b="1" i="0" dirty="0">
                <a:latin typeface="宋体" panose="02010600030101010101" pitchFamily="2" charset="-122"/>
              </a:rPr>
              <a:t>个双字数据 </a:t>
            </a:r>
            <a:r>
              <a:rPr lang="en-US" altLang="zh-CN" sz="2400" b="1" i="0" dirty="0">
                <a:latin typeface="宋体" panose="02010600030101010101" pitchFamily="2" charset="-122"/>
              </a:rPr>
              <a:t>+2-&gt; EAX?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52EF6AA4-1FDA-4E2E-855E-D5F42ADD2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2138" y="5949280"/>
            <a:ext cx="3384376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0" bIns="0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i="0" dirty="0">
                <a:latin typeface="宋体" panose="02010600030101010101" pitchFamily="2" charset="-122"/>
              </a:rPr>
              <a:t>MOV  EAX,  X</a:t>
            </a:r>
          </a:p>
          <a:p>
            <a:pPr eaLnBrk="1" hangingPunct="1"/>
            <a:r>
              <a:rPr lang="en-US" altLang="zh-CN" sz="2400" b="1" i="0" dirty="0">
                <a:latin typeface="宋体" panose="02010600030101010101" pitchFamily="2" charset="-122"/>
              </a:rPr>
              <a:t>ADD  EAX,  2</a:t>
            </a:r>
          </a:p>
        </p:txBody>
      </p:sp>
    </p:spTree>
    <p:extLst>
      <p:ext uri="{BB962C8B-B14F-4D97-AF65-F5344CB8AC3E}">
        <p14:creationId xmlns:p14="http://schemas.microsoft.com/office/powerpoint/2010/main" val="392808663"/>
      </p:ext>
    </p:extLst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349250" y="295275"/>
            <a:ext cx="2978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4.4 </a:t>
            </a:r>
            <a:r>
              <a:rPr lang="zh-CN" altLang="en-US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直接寻址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508282" y="1407493"/>
            <a:ext cx="3430747" cy="54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 i="0" dirty="0">
                <a:latin typeface="宋体" panose="02010600030101010101" pitchFamily="2" charset="-122"/>
              </a:rPr>
              <a:t>直接寻址另一种写法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508282" y="2234721"/>
            <a:ext cx="1255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>
                <a:latin typeface="宋体" panose="02010600030101010101" pitchFamily="2" charset="-122"/>
              </a:rPr>
              <a:t>格式：</a:t>
            </a: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1673507" y="2221707"/>
            <a:ext cx="32544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段寄存器名：</a:t>
            </a:r>
            <a:r>
              <a:rPr lang="en-US" altLang="zh-CN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[ n ]</a:t>
            </a: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508282" y="2996674"/>
            <a:ext cx="7178675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功能：操作码的下一个字（或双字）单元</a:t>
            </a:r>
          </a:p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          的内容为操作数的偏移地址</a:t>
            </a:r>
            <a:r>
              <a:rPr lang="en-US" altLang="zh-CN" sz="2800" b="1" i="0" dirty="0">
                <a:latin typeface="宋体" panose="02010600030101010101" pitchFamily="2" charset="-122"/>
              </a:rPr>
              <a:t>EA</a:t>
            </a:r>
            <a:r>
              <a:rPr lang="zh-CN" altLang="en-US" sz="2800" b="1" i="0" dirty="0">
                <a:latin typeface="宋体" panose="02010600030101010101" pitchFamily="2" charset="-122"/>
              </a:rPr>
              <a:t>。</a:t>
            </a:r>
          </a:p>
        </p:txBody>
      </p:sp>
      <p:sp>
        <p:nvSpPr>
          <p:cNvPr id="417799" name="Text Box 7"/>
          <p:cNvSpPr txBox="1">
            <a:spLocks noChangeArrowheads="1"/>
          </p:cNvSpPr>
          <p:nvPr/>
        </p:nvSpPr>
        <p:spPr bwMode="auto">
          <a:xfrm>
            <a:off x="539552" y="4109452"/>
            <a:ext cx="717867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Char char="u"/>
            </a:pPr>
            <a:r>
              <a:rPr lang="en-US" altLang="zh-CN" sz="2800" b="1" i="0" dirty="0">
                <a:latin typeface="宋体" panose="02010600030101010101" pitchFamily="2" charset="-122"/>
              </a:rPr>
              <a:t> </a:t>
            </a:r>
            <a:r>
              <a:rPr lang="zh-CN" altLang="en-US" sz="2800" b="1" i="0" dirty="0">
                <a:latin typeface="宋体" panose="02010600030101010101" pitchFamily="2" charset="-122"/>
              </a:rPr>
              <a:t>操作数所在的</a:t>
            </a:r>
            <a:r>
              <a:rPr lang="zh-CN" altLang="en-US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段</a:t>
            </a:r>
            <a:r>
              <a:rPr lang="zh-CN" altLang="en-US" sz="2800" b="1" i="0" dirty="0">
                <a:latin typeface="宋体" panose="02010600030101010101" pitchFamily="2" charset="-122"/>
              </a:rPr>
              <a:t>：由段寄存器名指示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 eaLnBrk="1" hangingPunct="1">
              <a:buFont typeface="Wingdings" pitchFamily="2" charset="2"/>
              <a:buChar char="u"/>
            </a:pPr>
            <a:r>
              <a:rPr lang="zh-CN" altLang="en-US" sz="2800" b="1" i="0" dirty="0">
                <a:latin typeface="宋体" panose="02010600030101010101" pitchFamily="2" charset="-122"/>
              </a:rPr>
              <a:t> 操作数的</a:t>
            </a:r>
            <a:r>
              <a:rPr lang="zh-CN" altLang="en-US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类型</a:t>
            </a:r>
            <a:r>
              <a:rPr lang="zh-CN" altLang="en-US" sz="2800" b="1" i="0" dirty="0">
                <a:latin typeface="宋体" panose="02010600030101010101" pitchFamily="2" charset="-122"/>
              </a:rPr>
              <a:t>：  未知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56362707-6FE6-40CD-9A45-63D207310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5342252"/>
            <a:ext cx="77041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变量 或者 变量</a:t>
            </a:r>
            <a:r>
              <a:rPr lang="en-US" altLang="zh-CN" sz="2800" b="1" i="0" dirty="0">
                <a:latin typeface="宋体" panose="02010600030101010101" pitchFamily="2" charset="-122"/>
              </a:rPr>
              <a:t>[</a:t>
            </a:r>
            <a:r>
              <a:rPr lang="zh-CN" altLang="en-US" sz="2800" b="1" i="0" dirty="0">
                <a:latin typeface="宋体" panose="02010600030101010101" pitchFamily="2" charset="-122"/>
              </a:rPr>
              <a:t>常量</a:t>
            </a:r>
            <a:r>
              <a:rPr lang="en-US" altLang="zh-CN" sz="2800" b="1" i="0" dirty="0">
                <a:latin typeface="宋体" panose="02010600030101010101" pitchFamily="2" charset="-122"/>
              </a:rPr>
              <a:t>] </a:t>
            </a:r>
            <a:r>
              <a:rPr lang="zh-CN" altLang="en-US" sz="2800" b="1" i="0" dirty="0">
                <a:latin typeface="宋体" panose="02010600030101010101" pitchFamily="2" charset="-122"/>
              </a:rPr>
              <a:t>编译后对应的值即为 </a:t>
            </a:r>
            <a:r>
              <a:rPr lang="en-US" altLang="zh-CN" sz="2800" b="1" i="0" dirty="0">
                <a:latin typeface="宋体" panose="02010600030101010101" pitchFamily="2" charset="-122"/>
              </a:rPr>
              <a:t>n.</a:t>
            </a:r>
            <a:endParaRPr lang="zh-CN" altLang="en-US" sz="2800" b="1" i="0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3456560"/>
      </p:ext>
    </p:extLst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7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7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799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6609026" y="1270000"/>
            <a:ext cx="1150938" cy="3743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CN" sz="2800" i="0">
                <a:latin typeface="Times New Roman" pitchFamily="18" charset="0"/>
              </a:rPr>
              <a:t>02 H</a:t>
            </a:r>
          </a:p>
          <a:p>
            <a:pPr algn="ctr"/>
            <a:r>
              <a:rPr lang="en-US" altLang="zh-CN" sz="2800" i="0">
                <a:latin typeface="Times New Roman" pitchFamily="18" charset="0"/>
              </a:rPr>
              <a:t>05 H</a:t>
            </a:r>
          </a:p>
          <a:p>
            <a:pPr algn="ctr"/>
            <a:r>
              <a:rPr lang="en-US" altLang="zh-CN" sz="2800" i="0">
                <a:latin typeface="Times New Roman" pitchFamily="18" charset="0"/>
              </a:rPr>
              <a:t>1E H</a:t>
            </a:r>
          </a:p>
          <a:p>
            <a:pPr algn="ctr">
              <a:lnSpc>
                <a:spcPct val="110000"/>
              </a:lnSpc>
            </a:pPr>
            <a:r>
              <a:rPr lang="en-US" altLang="zh-CN" sz="2800" i="0">
                <a:latin typeface="Times New Roman" pitchFamily="18" charset="0"/>
              </a:rPr>
              <a:t>28 H</a:t>
            </a:r>
          </a:p>
          <a:p>
            <a:pPr algn="ctr">
              <a:lnSpc>
                <a:spcPct val="110000"/>
              </a:lnSpc>
            </a:pPr>
            <a:r>
              <a:rPr lang="en-US" altLang="zh-CN" sz="2800" i="0">
                <a:latin typeface="Times New Roman" pitchFamily="18" charset="0"/>
              </a:rPr>
              <a:t>32 H</a:t>
            </a:r>
          </a:p>
          <a:p>
            <a:pPr algn="ctr">
              <a:lnSpc>
                <a:spcPct val="110000"/>
              </a:lnSpc>
            </a:pPr>
            <a:r>
              <a:rPr lang="en-US" altLang="zh-CN" sz="2800" i="0">
                <a:latin typeface="Times New Roman" pitchFamily="18" charset="0"/>
              </a:rPr>
              <a:t>12 H</a:t>
            </a:r>
          </a:p>
          <a:p>
            <a:pPr algn="ctr">
              <a:lnSpc>
                <a:spcPct val="110000"/>
              </a:lnSpc>
            </a:pPr>
            <a:r>
              <a:rPr lang="en-US" altLang="zh-CN" sz="2800" i="0">
                <a:latin typeface="Times New Roman" pitchFamily="18" charset="0"/>
              </a:rPr>
              <a:t>34 H</a:t>
            </a:r>
            <a:endParaRPr lang="en-US" altLang="zh-CN" sz="3200" i="0">
              <a:latin typeface="Times New Roman" pitchFamily="18" charset="0"/>
            </a:endParaRPr>
          </a:p>
        </p:txBody>
      </p:sp>
      <p:sp>
        <p:nvSpPr>
          <p:cNvPr id="48131" name="Line 6"/>
          <p:cNvSpPr>
            <a:spLocks noChangeShapeType="1"/>
          </p:cNvSpPr>
          <p:nvPr/>
        </p:nvSpPr>
        <p:spPr bwMode="auto">
          <a:xfrm flipV="1">
            <a:off x="6609026" y="3141663"/>
            <a:ext cx="11509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2" name="Line 7"/>
          <p:cNvSpPr>
            <a:spLocks noChangeShapeType="1"/>
          </p:cNvSpPr>
          <p:nvPr/>
        </p:nvSpPr>
        <p:spPr bwMode="auto">
          <a:xfrm flipV="1">
            <a:off x="6609026" y="3573463"/>
            <a:ext cx="11509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3" name="Line 8"/>
          <p:cNvSpPr>
            <a:spLocks noChangeShapeType="1"/>
          </p:cNvSpPr>
          <p:nvPr/>
        </p:nvSpPr>
        <p:spPr bwMode="auto">
          <a:xfrm flipV="1">
            <a:off x="6609026" y="4076700"/>
            <a:ext cx="11509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4" name="Line 9"/>
          <p:cNvSpPr>
            <a:spLocks noChangeShapeType="1"/>
          </p:cNvSpPr>
          <p:nvPr/>
        </p:nvSpPr>
        <p:spPr bwMode="auto">
          <a:xfrm>
            <a:off x="6637601" y="4581525"/>
            <a:ext cx="11223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5" name="Line 10"/>
          <p:cNvSpPr>
            <a:spLocks noChangeShapeType="1"/>
          </p:cNvSpPr>
          <p:nvPr/>
        </p:nvSpPr>
        <p:spPr bwMode="auto">
          <a:xfrm>
            <a:off x="5723201" y="1752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6" name="Line 11"/>
          <p:cNvSpPr>
            <a:spLocks noChangeShapeType="1"/>
          </p:cNvSpPr>
          <p:nvPr/>
        </p:nvSpPr>
        <p:spPr bwMode="auto">
          <a:xfrm>
            <a:off x="5723201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7" name="Line 12"/>
          <p:cNvSpPr>
            <a:spLocks noChangeShapeType="1"/>
          </p:cNvSpPr>
          <p:nvPr/>
        </p:nvSpPr>
        <p:spPr bwMode="auto">
          <a:xfrm>
            <a:off x="5743839" y="2708275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8" name="Line 13"/>
          <p:cNvSpPr>
            <a:spLocks noChangeShapeType="1"/>
          </p:cNvSpPr>
          <p:nvPr/>
        </p:nvSpPr>
        <p:spPr bwMode="auto">
          <a:xfrm>
            <a:off x="5723201" y="3141663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9" name="Line 14"/>
          <p:cNvSpPr>
            <a:spLocks noChangeShapeType="1"/>
          </p:cNvSpPr>
          <p:nvPr/>
        </p:nvSpPr>
        <p:spPr bwMode="auto">
          <a:xfrm>
            <a:off x="5672401" y="3573463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0" name="Line 15"/>
          <p:cNvSpPr>
            <a:spLocks noChangeShapeType="1"/>
          </p:cNvSpPr>
          <p:nvPr/>
        </p:nvSpPr>
        <p:spPr bwMode="auto">
          <a:xfrm>
            <a:off x="5723201" y="40767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1" name="Line 16"/>
          <p:cNvSpPr>
            <a:spLocks noChangeShapeType="1"/>
          </p:cNvSpPr>
          <p:nvPr/>
        </p:nvSpPr>
        <p:spPr bwMode="auto">
          <a:xfrm>
            <a:off x="5723201" y="4365104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2" name="Text Box 17"/>
          <p:cNvSpPr txBox="1">
            <a:spLocks noChangeArrowheads="1"/>
          </p:cNvSpPr>
          <p:nvPr/>
        </p:nvSpPr>
        <p:spPr bwMode="auto">
          <a:xfrm>
            <a:off x="7904426" y="1290638"/>
            <a:ext cx="477838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i="0">
                <a:latin typeface="Times New Roman" pitchFamily="18" charset="0"/>
              </a:rPr>
              <a:t>A</a:t>
            </a:r>
          </a:p>
        </p:txBody>
      </p:sp>
      <p:sp>
        <p:nvSpPr>
          <p:cNvPr id="48143" name="Text Box 18"/>
          <p:cNvSpPr txBox="1">
            <a:spLocks noChangeArrowheads="1"/>
          </p:cNvSpPr>
          <p:nvPr/>
        </p:nvSpPr>
        <p:spPr bwMode="auto">
          <a:xfrm>
            <a:off x="7904426" y="1773238"/>
            <a:ext cx="455613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i="0">
                <a:latin typeface="Times New Roman" pitchFamily="18" charset="0"/>
              </a:rPr>
              <a:t>B</a:t>
            </a:r>
          </a:p>
        </p:txBody>
      </p:sp>
      <p:sp>
        <p:nvSpPr>
          <p:cNvPr id="48144" name="Text Box 19"/>
          <p:cNvSpPr txBox="1">
            <a:spLocks noChangeArrowheads="1"/>
          </p:cNvSpPr>
          <p:nvPr/>
        </p:nvSpPr>
        <p:spPr bwMode="auto">
          <a:xfrm>
            <a:off x="7904426" y="2205038"/>
            <a:ext cx="844038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0" bIns="0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i="0" dirty="0">
                <a:latin typeface="Times New Roman" pitchFamily="18" charset="0"/>
              </a:rPr>
              <a:t>C1</a:t>
            </a:r>
          </a:p>
        </p:txBody>
      </p:sp>
      <p:sp>
        <p:nvSpPr>
          <p:cNvPr id="48145" name="Text Box 20"/>
          <p:cNvSpPr txBox="1">
            <a:spLocks noChangeArrowheads="1"/>
          </p:cNvSpPr>
          <p:nvPr/>
        </p:nvSpPr>
        <p:spPr bwMode="auto">
          <a:xfrm>
            <a:off x="7904426" y="3573463"/>
            <a:ext cx="477838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i="0">
                <a:latin typeface="Times New Roman" pitchFamily="18" charset="0"/>
              </a:rPr>
              <a:t>D</a:t>
            </a:r>
          </a:p>
        </p:txBody>
      </p:sp>
      <p:sp>
        <p:nvSpPr>
          <p:cNvPr id="48146" name="Text Box 21"/>
          <p:cNvSpPr txBox="1">
            <a:spLocks noChangeArrowheads="1"/>
          </p:cNvSpPr>
          <p:nvPr/>
        </p:nvSpPr>
        <p:spPr bwMode="auto">
          <a:xfrm>
            <a:off x="5142176" y="1333876"/>
            <a:ext cx="14157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i="0" dirty="0">
                <a:latin typeface="Times New Roman" pitchFamily="18" charset="0"/>
              </a:rPr>
              <a:t>00000000</a:t>
            </a:r>
          </a:p>
        </p:txBody>
      </p:sp>
      <p:sp>
        <p:nvSpPr>
          <p:cNvPr id="48147" name="Text Box 22"/>
          <p:cNvSpPr txBox="1">
            <a:spLocks noChangeArrowheads="1"/>
          </p:cNvSpPr>
          <p:nvPr/>
        </p:nvSpPr>
        <p:spPr bwMode="auto">
          <a:xfrm>
            <a:off x="5142176" y="1844675"/>
            <a:ext cx="14157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i="0" dirty="0">
                <a:latin typeface="Times New Roman" pitchFamily="18" charset="0"/>
              </a:rPr>
              <a:t>00000001</a:t>
            </a:r>
          </a:p>
        </p:txBody>
      </p:sp>
      <p:sp>
        <p:nvSpPr>
          <p:cNvPr id="48148" name="Text Box 23"/>
          <p:cNvSpPr txBox="1">
            <a:spLocks noChangeArrowheads="1"/>
          </p:cNvSpPr>
          <p:nvPr/>
        </p:nvSpPr>
        <p:spPr bwMode="auto">
          <a:xfrm>
            <a:off x="5142176" y="2349500"/>
            <a:ext cx="14157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i="0" dirty="0">
                <a:latin typeface="Times New Roman" pitchFamily="18" charset="0"/>
              </a:rPr>
              <a:t>00000002</a:t>
            </a:r>
          </a:p>
        </p:txBody>
      </p:sp>
      <p:sp>
        <p:nvSpPr>
          <p:cNvPr id="48149" name="Text Box 24"/>
          <p:cNvSpPr txBox="1">
            <a:spLocks noChangeArrowheads="1"/>
          </p:cNvSpPr>
          <p:nvPr/>
        </p:nvSpPr>
        <p:spPr bwMode="auto">
          <a:xfrm>
            <a:off x="5142176" y="2781300"/>
            <a:ext cx="14157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i="0" dirty="0">
                <a:latin typeface="Times New Roman" pitchFamily="18" charset="0"/>
              </a:rPr>
              <a:t>00000003</a:t>
            </a:r>
          </a:p>
        </p:txBody>
      </p:sp>
      <p:sp>
        <p:nvSpPr>
          <p:cNvPr id="48150" name="Text Box 25"/>
          <p:cNvSpPr txBox="1">
            <a:spLocks noChangeArrowheads="1"/>
          </p:cNvSpPr>
          <p:nvPr/>
        </p:nvSpPr>
        <p:spPr bwMode="auto">
          <a:xfrm>
            <a:off x="5142176" y="3276600"/>
            <a:ext cx="14157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i="0" dirty="0">
                <a:latin typeface="Times New Roman" pitchFamily="18" charset="0"/>
              </a:rPr>
              <a:t>00000004</a:t>
            </a:r>
          </a:p>
        </p:txBody>
      </p:sp>
      <p:sp>
        <p:nvSpPr>
          <p:cNvPr id="48151" name="Text Box 26"/>
          <p:cNvSpPr txBox="1">
            <a:spLocks noChangeArrowheads="1"/>
          </p:cNvSpPr>
          <p:nvPr/>
        </p:nvSpPr>
        <p:spPr bwMode="auto">
          <a:xfrm>
            <a:off x="5142176" y="3716338"/>
            <a:ext cx="14157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i="0" dirty="0">
                <a:latin typeface="Times New Roman" pitchFamily="18" charset="0"/>
              </a:rPr>
              <a:t>00000005</a:t>
            </a:r>
          </a:p>
        </p:txBody>
      </p:sp>
      <p:sp>
        <p:nvSpPr>
          <p:cNvPr id="48152" name="Text Box 27"/>
          <p:cNvSpPr txBox="1">
            <a:spLocks noChangeArrowheads="1"/>
          </p:cNvSpPr>
          <p:nvPr/>
        </p:nvSpPr>
        <p:spPr bwMode="auto">
          <a:xfrm>
            <a:off x="5142176" y="4221163"/>
            <a:ext cx="14157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i="0" dirty="0">
                <a:latin typeface="Times New Roman" pitchFamily="18" charset="0"/>
              </a:rPr>
              <a:t>00000006</a:t>
            </a:r>
          </a:p>
        </p:txBody>
      </p:sp>
      <p:sp>
        <p:nvSpPr>
          <p:cNvPr id="48153" name="Text Box 28"/>
          <p:cNvSpPr txBox="1">
            <a:spLocks noChangeArrowheads="1"/>
          </p:cNvSpPr>
          <p:nvPr/>
        </p:nvSpPr>
        <p:spPr bwMode="auto">
          <a:xfrm>
            <a:off x="604838" y="1544638"/>
            <a:ext cx="268214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i="0" dirty="0">
                <a:latin typeface="Times New Roman" pitchFamily="18" charset="0"/>
              </a:rPr>
              <a:t>.DATA</a:t>
            </a:r>
          </a:p>
          <a:p>
            <a:pPr eaLnBrk="1" hangingPunct="1"/>
            <a:r>
              <a:rPr lang="en-US" altLang="zh-CN" sz="2400" b="1" i="0" dirty="0">
                <a:latin typeface="Times New Roman" pitchFamily="18" charset="0"/>
              </a:rPr>
              <a:t>A     DB   2</a:t>
            </a:r>
          </a:p>
          <a:p>
            <a:pPr eaLnBrk="1" hangingPunct="1"/>
            <a:r>
              <a:rPr lang="en-US" altLang="zh-CN" sz="2400" b="1" i="0" dirty="0">
                <a:latin typeface="Times New Roman" pitchFamily="18" charset="0"/>
              </a:rPr>
              <a:t>B     DB   5</a:t>
            </a:r>
          </a:p>
          <a:p>
            <a:pPr eaLnBrk="1" hangingPunct="1"/>
            <a:r>
              <a:rPr lang="en-US" altLang="zh-CN" sz="2400" b="1" i="0" dirty="0">
                <a:latin typeface="Times New Roman" pitchFamily="18" charset="0"/>
              </a:rPr>
              <a:t>C1   DB   30, 40, 50</a:t>
            </a:r>
          </a:p>
          <a:p>
            <a:pPr eaLnBrk="1" hangingPunct="1"/>
            <a:r>
              <a:rPr lang="en-US" altLang="zh-CN" sz="2400" b="1" i="0" dirty="0">
                <a:latin typeface="Times New Roman" pitchFamily="18" charset="0"/>
              </a:rPr>
              <a:t>D     DW  3412H</a:t>
            </a:r>
          </a:p>
        </p:txBody>
      </p:sp>
      <p:sp>
        <p:nvSpPr>
          <p:cNvPr id="419870" name="Text Box 30"/>
          <p:cNvSpPr txBox="1">
            <a:spLocks noChangeArrowheads="1"/>
          </p:cNvSpPr>
          <p:nvPr/>
        </p:nvSpPr>
        <p:spPr bwMode="auto">
          <a:xfrm>
            <a:off x="190443" y="4676215"/>
            <a:ext cx="4499437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i="0" dirty="0">
                <a:latin typeface="Times New Roman" pitchFamily="18" charset="0"/>
              </a:rPr>
              <a:t>(1) MOV   AH</a:t>
            </a:r>
            <a:r>
              <a:rPr lang="zh-CN" altLang="en-US" sz="2400" b="1" i="0" dirty="0">
                <a:latin typeface="Times New Roman" pitchFamily="18" charset="0"/>
              </a:rPr>
              <a:t>，</a:t>
            </a:r>
            <a:r>
              <a:rPr lang="en-US" altLang="zh-CN" sz="2400" b="1" i="0" dirty="0">
                <a:latin typeface="Times New Roman" pitchFamily="18" charset="0"/>
              </a:rPr>
              <a:t>B</a:t>
            </a:r>
          </a:p>
          <a:p>
            <a:pPr eaLnBrk="1" hangingPunct="1"/>
            <a:r>
              <a:rPr lang="en-US" altLang="zh-CN" sz="2400" b="1" i="0" dirty="0">
                <a:latin typeface="Times New Roman" pitchFamily="18" charset="0"/>
              </a:rPr>
              <a:t>(2) MOV   CX, D</a:t>
            </a:r>
          </a:p>
          <a:p>
            <a:pPr eaLnBrk="1" hangingPunct="1"/>
            <a:r>
              <a:rPr lang="en-US" altLang="zh-CN" sz="2400" b="1" i="0" dirty="0">
                <a:latin typeface="Times New Roman" pitchFamily="18" charset="0"/>
              </a:rPr>
              <a:t>(3) MOV   AL, C1+1</a:t>
            </a:r>
          </a:p>
          <a:p>
            <a:pPr eaLnBrk="1" hangingPunct="1"/>
            <a:r>
              <a:rPr lang="en-US" altLang="zh-CN" sz="2400" b="1" i="0" dirty="0">
                <a:latin typeface="Times New Roman" pitchFamily="18" charset="0"/>
              </a:rPr>
              <a:t>(4) MOV   AX, WORD PTR  A</a:t>
            </a:r>
          </a:p>
          <a:p>
            <a:pPr eaLnBrk="1" hangingPunct="1"/>
            <a:r>
              <a:rPr lang="en-US" altLang="zh-CN" sz="2400" b="1" i="0" dirty="0">
                <a:latin typeface="Times New Roman" pitchFamily="18" charset="0"/>
              </a:rPr>
              <a:t>(5) MOV   EAX,DWORD PRT A</a:t>
            </a:r>
          </a:p>
        </p:txBody>
      </p:sp>
      <p:sp>
        <p:nvSpPr>
          <p:cNvPr id="48157" name="Line 32"/>
          <p:cNvSpPr>
            <a:spLocks noChangeShapeType="1"/>
          </p:cNvSpPr>
          <p:nvPr/>
        </p:nvSpPr>
        <p:spPr bwMode="auto">
          <a:xfrm flipV="1">
            <a:off x="6609026" y="2708275"/>
            <a:ext cx="11509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58" name="Line 33"/>
          <p:cNvSpPr>
            <a:spLocks noChangeShapeType="1"/>
          </p:cNvSpPr>
          <p:nvPr/>
        </p:nvSpPr>
        <p:spPr bwMode="auto">
          <a:xfrm flipV="1">
            <a:off x="6609026" y="2205038"/>
            <a:ext cx="11509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59" name="Line 34"/>
          <p:cNvSpPr>
            <a:spLocks noChangeShapeType="1"/>
          </p:cNvSpPr>
          <p:nvPr/>
        </p:nvSpPr>
        <p:spPr bwMode="auto">
          <a:xfrm flipV="1">
            <a:off x="6609026" y="1773238"/>
            <a:ext cx="11509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60" name="Text Box 35"/>
          <p:cNvSpPr txBox="1">
            <a:spLocks noChangeArrowheads="1"/>
          </p:cNvSpPr>
          <p:nvPr/>
        </p:nvSpPr>
        <p:spPr bwMode="auto">
          <a:xfrm>
            <a:off x="349250" y="295275"/>
            <a:ext cx="2978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4.4 </a:t>
            </a:r>
            <a:r>
              <a:rPr lang="zh-CN" altLang="en-US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直接寻址</a:t>
            </a:r>
          </a:p>
        </p:txBody>
      </p:sp>
      <p:sp>
        <p:nvSpPr>
          <p:cNvPr id="2" name="矩形 1"/>
          <p:cNvSpPr/>
          <p:nvPr/>
        </p:nvSpPr>
        <p:spPr>
          <a:xfrm>
            <a:off x="664842" y="3641725"/>
            <a:ext cx="22413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0" dirty="0">
                <a:solidFill>
                  <a:srgbClr val="FF3300"/>
                </a:solidFill>
                <a:latin typeface="Times New Roman" pitchFamily="18" charset="0"/>
              </a:rPr>
              <a:t>C </a:t>
            </a:r>
            <a:r>
              <a:rPr lang="zh-CN" altLang="en-US" b="1" i="0" dirty="0">
                <a:solidFill>
                  <a:srgbClr val="FF3300"/>
                </a:solidFill>
                <a:latin typeface="Times New Roman" pitchFamily="18" charset="0"/>
              </a:rPr>
              <a:t>不能作为变量名</a:t>
            </a:r>
            <a:endParaRPr lang="zh-CN" altLang="en-US" dirty="0"/>
          </a:p>
        </p:txBody>
      </p:sp>
      <p:sp>
        <p:nvSpPr>
          <p:cNvPr id="33" name="Text Box 30">
            <a:extLst>
              <a:ext uri="{FF2B5EF4-FFF2-40B4-BE49-F238E27FC236}">
                <a16:creationId xmlns:a16="http://schemas.microsoft.com/office/drawing/2014/main" id="{23412C99-8C2D-4875-8B6D-0F9049B909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7627" y="4676215"/>
            <a:ext cx="2736647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i="0" dirty="0">
                <a:latin typeface="Times New Roman" pitchFamily="18" charset="0"/>
              </a:rPr>
              <a:t>(AH)=5</a:t>
            </a:r>
          </a:p>
          <a:p>
            <a:pPr eaLnBrk="1" hangingPunct="1"/>
            <a:r>
              <a:rPr lang="en-US" altLang="zh-CN" sz="2400" b="1" i="0" dirty="0">
                <a:latin typeface="Times New Roman" pitchFamily="18" charset="0"/>
              </a:rPr>
              <a:t>(CX)=3412H</a:t>
            </a:r>
          </a:p>
          <a:p>
            <a:pPr eaLnBrk="1" hangingPunct="1"/>
            <a:r>
              <a:rPr lang="en-US" altLang="zh-CN" sz="2400" b="1" i="0" dirty="0">
                <a:latin typeface="Times New Roman" pitchFamily="18" charset="0"/>
              </a:rPr>
              <a:t>(AL)=40</a:t>
            </a:r>
          </a:p>
          <a:p>
            <a:pPr eaLnBrk="1" hangingPunct="1"/>
            <a:r>
              <a:rPr lang="en-US" altLang="zh-CN" sz="2400" b="1" i="0" dirty="0">
                <a:latin typeface="Times New Roman" pitchFamily="18" charset="0"/>
              </a:rPr>
              <a:t>(AX)=0502H</a:t>
            </a:r>
          </a:p>
          <a:p>
            <a:pPr eaLnBrk="1" hangingPunct="1"/>
            <a:r>
              <a:rPr lang="en-US" altLang="zh-CN" sz="2400" b="1" i="0" dirty="0">
                <a:latin typeface="Times New Roman" pitchFamily="18" charset="0"/>
              </a:rPr>
              <a:t>(EAX)=281E0502H</a:t>
            </a:r>
          </a:p>
        </p:txBody>
      </p:sp>
    </p:spTree>
    <p:extLst>
      <p:ext uri="{BB962C8B-B14F-4D97-AF65-F5344CB8AC3E}">
        <p14:creationId xmlns:p14="http://schemas.microsoft.com/office/powerpoint/2010/main" val="390224967"/>
      </p:ext>
    </p:extLst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3"/>
          <p:cNvSpPr txBox="1">
            <a:spLocks noChangeArrowheads="1"/>
          </p:cNvSpPr>
          <p:nvPr/>
        </p:nvSpPr>
        <p:spPr bwMode="auto">
          <a:xfrm>
            <a:off x="593725" y="295275"/>
            <a:ext cx="4502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4.5 </a:t>
            </a:r>
            <a:r>
              <a:rPr lang="zh-CN" altLang="en-US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寄存器间接寻址</a:t>
            </a:r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669925" y="1628775"/>
            <a:ext cx="8005763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074738" indent="-1074738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格式</a:t>
            </a:r>
            <a:r>
              <a:rPr lang="zh-CN" altLang="en-US" sz="2800" b="1" i="0" dirty="0">
                <a:latin typeface="宋体" panose="02010600030101010101" pitchFamily="2" charset="-122"/>
              </a:rPr>
              <a:t>：</a:t>
            </a:r>
            <a:r>
              <a:rPr lang="en-US" altLang="zh-CN" sz="2800" b="1" i="0" dirty="0">
                <a:latin typeface="宋体" panose="02010600030101010101" pitchFamily="2" charset="-122"/>
              </a:rPr>
              <a:t>[R]</a:t>
            </a:r>
          </a:p>
          <a:p>
            <a:pPr eaLnBrk="1" hangingPunct="1"/>
            <a:r>
              <a:rPr lang="zh-CN" altLang="en-US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功能</a:t>
            </a:r>
            <a:r>
              <a:rPr lang="zh-CN" altLang="en-US" sz="2800" b="1" i="0" dirty="0">
                <a:latin typeface="宋体" panose="02010600030101010101" pitchFamily="2" charset="-122"/>
              </a:rPr>
              <a:t>：操作数在内存中</a:t>
            </a:r>
            <a:r>
              <a:rPr lang="en-US" altLang="zh-CN" sz="2800" b="1" i="0" dirty="0">
                <a:latin typeface="宋体" panose="02010600030101010101" pitchFamily="2" charset="-122"/>
              </a:rPr>
              <a:t>,</a:t>
            </a:r>
            <a:r>
              <a:rPr lang="zh-CN" altLang="en-US" sz="2800" b="1" i="0" dirty="0">
                <a:latin typeface="宋体" panose="02010600030101010101" pitchFamily="2" charset="-122"/>
              </a:rPr>
              <a:t>操作数的偏移地址在寄存器</a:t>
            </a:r>
            <a:r>
              <a:rPr lang="en-US" altLang="zh-CN" sz="2800" b="1" i="0" dirty="0">
                <a:latin typeface="宋体" panose="02010600030101010101" pitchFamily="2" charset="-122"/>
              </a:rPr>
              <a:t>R</a:t>
            </a:r>
            <a:r>
              <a:rPr lang="zh-CN" altLang="en-US" sz="2800" b="1" i="0" dirty="0">
                <a:latin typeface="宋体" panose="02010600030101010101" pitchFamily="2" charset="-122"/>
              </a:rPr>
              <a:t>中。即（</a:t>
            </a:r>
            <a:r>
              <a:rPr lang="en-US" altLang="zh-CN" sz="2800" b="1" i="0" dirty="0">
                <a:latin typeface="宋体" panose="02010600030101010101" pitchFamily="2" charset="-122"/>
              </a:rPr>
              <a:t>R)</a:t>
            </a:r>
            <a:r>
              <a:rPr lang="zh-CN" altLang="en-US" sz="2800" b="1" i="0" dirty="0">
                <a:latin typeface="宋体" panose="02010600030101010101" pitchFamily="2" charset="-122"/>
              </a:rPr>
              <a:t>为操作数的偏移地址</a:t>
            </a:r>
            <a:r>
              <a:rPr lang="en-US" altLang="zh-CN" sz="2800" b="1" i="0" dirty="0">
                <a:latin typeface="宋体" panose="02010600030101010101" pitchFamily="2" charset="-122"/>
              </a:rPr>
              <a:t>.</a:t>
            </a:r>
          </a:p>
        </p:txBody>
      </p:sp>
      <p:grpSp>
        <p:nvGrpSpPr>
          <p:cNvPr id="396307" name="Group 19"/>
          <p:cNvGrpSpPr>
            <a:grpSpLocks/>
          </p:cNvGrpSpPr>
          <p:nvPr/>
        </p:nvGrpSpPr>
        <p:grpSpPr bwMode="auto">
          <a:xfrm>
            <a:off x="827088" y="3719513"/>
            <a:ext cx="7237412" cy="2446337"/>
            <a:chOff x="816" y="2388"/>
            <a:chExt cx="4559" cy="1541"/>
          </a:xfrm>
        </p:grpSpPr>
        <p:grpSp>
          <p:nvGrpSpPr>
            <p:cNvPr id="14342" name="Group 5"/>
            <p:cNvGrpSpPr>
              <a:grpSpLocks/>
            </p:cNvGrpSpPr>
            <p:nvPr/>
          </p:nvGrpSpPr>
          <p:grpSpPr bwMode="auto">
            <a:xfrm>
              <a:off x="816" y="2388"/>
              <a:ext cx="3360" cy="1541"/>
              <a:chOff x="1200" y="2583"/>
              <a:chExt cx="3360" cy="1541"/>
            </a:xfrm>
          </p:grpSpPr>
          <p:sp>
            <p:nvSpPr>
              <p:cNvPr id="14344" name="Rectangle 6"/>
              <p:cNvSpPr>
                <a:spLocks noChangeArrowheads="1"/>
              </p:cNvSpPr>
              <p:nvPr/>
            </p:nvSpPr>
            <p:spPr bwMode="auto">
              <a:xfrm>
                <a:off x="1468" y="2839"/>
                <a:ext cx="574" cy="2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>
                  <a:spcBef>
                    <a:spcPts val="150"/>
                  </a:spcBef>
                </a:pPr>
                <a:r>
                  <a:rPr kumimoji="0" lang="zh-CN" altLang="en-US" b="1" i="0">
                    <a:latin typeface="Times New Roman" pitchFamily="18" charset="0"/>
                  </a:rPr>
                  <a:t>操作码</a:t>
                </a:r>
                <a:r>
                  <a:rPr kumimoji="0" lang="zh-CN" altLang="en-US" sz="900" b="1" i="0">
                    <a:latin typeface="Times New Roman" pitchFamily="18" charset="0"/>
                  </a:rPr>
                  <a:t>  </a:t>
                </a:r>
              </a:p>
            </p:txBody>
          </p:sp>
          <p:sp>
            <p:nvSpPr>
              <p:cNvPr id="14345" name="Rectangle 7"/>
              <p:cNvSpPr>
                <a:spLocks noChangeArrowheads="1"/>
              </p:cNvSpPr>
              <p:nvPr/>
            </p:nvSpPr>
            <p:spPr bwMode="auto">
              <a:xfrm>
                <a:off x="2546" y="2839"/>
                <a:ext cx="574" cy="2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>
                  <a:spcBef>
                    <a:spcPts val="150"/>
                  </a:spcBef>
                </a:pPr>
                <a:r>
                  <a:rPr kumimoji="0" lang="en-US" altLang="zh-CN" b="1" i="0">
                    <a:latin typeface="Times New Roman" pitchFamily="18" charset="0"/>
                  </a:rPr>
                  <a:t>EA </a:t>
                </a:r>
                <a:r>
                  <a:rPr kumimoji="0" lang="en-US" altLang="zh-CN" sz="900" b="1" i="0">
                    <a:latin typeface="宋体" pitchFamily="2" charset="-122"/>
                  </a:rPr>
                  <a:t>   </a:t>
                </a:r>
              </a:p>
            </p:txBody>
          </p:sp>
          <p:sp>
            <p:nvSpPr>
              <p:cNvPr id="14346" name="Line 8"/>
              <p:cNvSpPr>
                <a:spLocks noChangeShapeType="1"/>
              </p:cNvSpPr>
              <p:nvPr/>
            </p:nvSpPr>
            <p:spPr bwMode="auto">
              <a:xfrm>
                <a:off x="2042" y="2955"/>
                <a:ext cx="45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47" name="Rectangle 9"/>
              <p:cNvSpPr>
                <a:spLocks noChangeArrowheads="1"/>
              </p:cNvSpPr>
              <p:nvPr/>
            </p:nvSpPr>
            <p:spPr bwMode="auto">
              <a:xfrm>
                <a:off x="2760" y="2631"/>
                <a:ext cx="123" cy="16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just" eaLnBrk="0" hangingPunct="0">
                  <a:lnSpc>
                    <a:spcPct val="96000"/>
                  </a:lnSpc>
                </a:pPr>
                <a:r>
                  <a:rPr kumimoji="0" lang="en-US" altLang="zh-CN" b="1" i="0">
                    <a:latin typeface="宋体" pitchFamily="2" charset="-122"/>
                  </a:rPr>
                  <a:t>R</a:t>
                </a:r>
                <a:r>
                  <a:rPr kumimoji="0" lang="en-US" altLang="zh-CN" sz="1000" i="0">
                    <a:latin typeface="宋体" pitchFamily="2" charset="-122"/>
                  </a:rPr>
                  <a:t> </a:t>
                </a:r>
              </a:p>
            </p:txBody>
          </p:sp>
          <p:sp>
            <p:nvSpPr>
              <p:cNvPr id="14348" name="Line 10"/>
              <p:cNvSpPr>
                <a:spLocks noChangeShapeType="1"/>
              </p:cNvSpPr>
              <p:nvPr/>
            </p:nvSpPr>
            <p:spPr bwMode="auto">
              <a:xfrm>
                <a:off x="2799" y="3097"/>
                <a:ext cx="0" cy="2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49" name="Text Box 11"/>
              <p:cNvSpPr txBox="1">
                <a:spLocks noChangeArrowheads="1"/>
              </p:cNvSpPr>
              <p:nvPr/>
            </p:nvSpPr>
            <p:spPr bwMode="auto">
              <a:xfrm>
                <a:off x="3408" y="2823"/>
                <a:ext cx="816" cy="24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8000" tIns="10800" rIns="18000" bIns="10800"/>
              <a:lstStyle>
                <a:lvl1pPr eaLnBrk="0" hangingPunct="0"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algn="ctr">
                  <a:lnSpc>
                    <a:spcPct val="96000"/>
                  </a:lnSpc>
                  <a:spcBef>
                    <a:spcPts val="150"/>
                  </a:spcBef>
                </a:pPr>
                <a:r>
                  <a:rPr kumimoji="0" lang="zh-CN" altLang="en-US" b="1" i="0">
                    <a:latin typeface="Times New Roman" pitchFamily="18" charset="0"/>
                  </a:rPr>
                  <a:t>段选择符</a:t>
                </a:r>
                <a:r>
                  <a:rPr kumimoji="0" lang="zh-CN" altLang="en-US" sz="900" b="1" i="0">
                    <a:latin typeface="Times New Roman" pitchFamily="18" charset="0"/>
                  </a:rPr>
                  <a:t>  </a:t>
                </a:r>
              </a:p>
            </p:txBody>
          </p:sp>
          <p:sp>
            <p:nvSpPr>
              <p:cNvPr id="14350" name="Rectangle 12"/>
              <p:cNvSpPr>
                <a:spLocks noChangeArrowheads="1"/>
              </p:cNvSpPr>
              <p:nvPr/>
            </p:nvSpPr>
            <p:spPr bwMode="auto">
              <a:xfrm>
                <a:off x="3408" y="2583"/>
                <a:ext cx="816" cy="2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 eaLnBrk="0" hangingPunct="0">
                  <a:lnSpc>
                    <a:spcPct val="96000"/>
                  </a:lnSpc>
                </a:pPr>
                <a:r>
                  <a:rPr kumimoji="0" lang="zh-CN" altLang="en-US" b="1" i="0">
                    <a:latin typeface="Times New Roman" pitchFamily="18" charset="0"/>
                  </a:rPr>
                  <a:t>段寄存器</a:t>
                </a:r>
                <a:r>
                  <a:rPr kumimoji="0" lang="zh-CN" altLang="en-US" sz="900" b="1" i="0">
                    <a:latin typeface="宋体" pitchFamily="2" charset="-122"/>
                  </a:rPr>
                  <a:t>  </a:t>
                </a:r>
              </a:p>
            </p:txBody>
          </p:sp>
          <p:sp>
            <p:nvSpPr>
              <p:cNvPr id="14351" name="Line 13"/>
              <p:cNvSpPr>
                <a:spLocks noChangeShapeType="1"/>
              </p:cNvSpPr>
              <p:nvPr/>
            </p:nvSpPr>
            <p:spPr bwMode="auto">
              <a:xfrm>
                <a:off x="3747" y="3097"/>
                <a:ext cx="0" cy="2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52" name="Text Box 14"/>
              <p:cNvSpPr txBox="1">
                <a:spLocks noChangeArrowheads="1"/>
              </p:cNvSpPr>
              <p:nvPr/>
            </p:nvSpPr>
            <p:spPr bwMode="auto">
              <a:xfrm>
                <a:off x="1200" y="3360"/>
                <a:ext cx="3360" cy="24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8000" tIns="10800" rIns="18000" bIns="10800"/>
              <a:lstStyle>
                <a:lvl1pPr eaLnBrk="0" hangingPunct="0"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algn="ctr">
                  <a:lnSpc>
                    <a:spcPct val="96000"/>
                  </a:lnSpc>
                  <a:spcBef>
                    <a:spcPts val="150"/>
                  </a:spcBef>
                </a:pPr>
                <a:r>
                  <a:rPr kumimoji="0" lang="en-US" altLang="zh-CN" b="1" i="0">
                    <a:solidFill>
                      <a:srgbClr val="FF3300"/>
                    </a:solidFill>
                    <a:latin typeface="宋体" pitchFamily="2" charset="-122"/>
                  </a:rPr>
                  <a:t>CPU</a:t>
                </a:r>
                <a:r>
                  <a:rPr kumimoji="0" lang="zh-CN" altLang="en-US" b="1" i="0">
                    <a:latin typeface="宋体" pitchFamily="2" charset="-122"/>
                  </a:rPr>
                  <a:t>依据工作方式进行段</a:t>
                </a:r>
                <a:r>
                  <a:rPr kumimoji="0" lang="en-US" altLang="zh-CN" b="1" i="0">
                    <a:latin typeface="宋体" pitchFamily="2" charset="-122"/>
                  </a:rPr>
                  <a:t>/</a:t>
                </a:r>
                <a:r>
                  <a:rPr kumimoji="0" lang="zh-CN" altLang="en-US" b="1" i="0">
                    <a:latin typeface="宋体" pitchFamily="2" charset="-122"/>
                  </a:rPr>
                  <a:t>页转换，计算</a:t>
                </a:r>
                <a:r>
                  <a:rPr kumimoji="0" lang="en-US" altLang="zh-CN" b="1" i="0">
                    <a:solidFill>
                      <a:srgbClr val="FF3300"/>
                    </a:solidFill>
                    <a:latin typeface="宋体" pitchFamily="2" charset="-122"/>
                  </a:rPr>
                  <a:t>PA</a:t>
                </a:r>
              </a:p>
            </p:txBody>
          </p:sp>
          <p:sp>
            <p:nvSpPr>
              <p:cNvPr id="14353" name="Line 15"/>
              <p:cNvSpPr>
                <a:spLocks noChangeShapeType="1"/>
              </p:cNvSpPr>
              <p:nvPr/>
            </p:nvSpPr>
            <p:spPr bwMode="auto">
              <a:xfrm>
                <a:off x="2784" y="3605"/>
                <a:ext cx="0" cy="2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54" name="Text Box 16"/>
              <p:cNvSpPr txBox="1">
                <a:spLocks noChangeArrowheads="1"/>
              </p:cNvSpPr>
              <p:nvPr/>
            </p:nvSpPr>
            <p:spPr bwMode="auto">
              <a:xfrm>
                <a:off x="2448" y="3876"/>
                <a:ext cx="692" cy="2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8000" tIns="10800" rIns="18000" bIns="10800"/>
              <a:lstStyle>
                <a:lvl1pPr eaLnBrk="0" hangingPunct="0"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algn="ctr">
                  <a:lnSpc>
                    <a:spcPct val="96000"/>
                  </a:lnSpc>
                  <a:spcBef>
                    <a:spcPts val="150"/>
                  </a:spcBef>
                </a:pPr>
                <a:r>
                  <a:rPr kumimoji="0" lang="zh-CN" altLang="en-US" b="1" i="0">
                    <a:latin typeface="Times New Roman" pitchFamily="18" charset="0"/>
                  </a:rPr>
                  <a:t>操作数</a:t>
                </a:r>
              </a:p>
            </p:txBody>
          </p:sp>
          <p:sp>
            <p:nvSpPr>
              <p:cNvPr id="14355" name="Rectangle 17"/>
              <p:cNvSpPr>
                <a:spLocks noChangeArrowheads="1"/>
              </p:cNvSpPr>
              <p:nvPr/>
            </p:nvSpPr>
            <p:spPr bwMode="auto">
              <a:xfrm>
                <a:off x="2877" y="3651"/>
                <a:ext cx="169" cy="15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just" eaLnBrk="0" hangingPunct="0">
                  <a:lnSpc>
                    <a:spcPct val="96000"/>
                  </a:lnSpc>
                </a:pPr>
                <a:r>
                  <a:rPr kumimoji="0" lang="en-US" altLang="zh-CN" i="0">
                    <a:latin typeface="宋体" pitchFamily="2" charset="-122"/>
                  </a:rPr>
                  <a:t>PA</a:t>
                </a:r>
              </a:p>
            </p:txBody>
          </p:sp>
        </p:grpSp>
        <p:sp>
          <p:nvSpPr>
            <p:cNvPr id="14343" name="Text Box 18"/>
            <p:cNvSpPr txBox="1">
              <a:spLocks noChangeArrowheads="1"/>
            </p:cNvSpPr>
            <p:nvPr/>
          </p:nvSpPr>
          <p:spPr bwMode="auto">
            <a:xfrm>
              <a:off x="4332" y="2658"/>
              <a:ext cx="1043" cy="1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 b="1" i="0">
                  <a:latin typeface="Times New Roman" pitchFamily="18" charset="0"/>
                </a:rPr>
                <a:t>寄存器间接寻址方式的寻址过程</a:t>
              </a:r>
            </a:p>
          </p:txBody>
        </p:sp>
      </p:grpSp>
      <p:sp>
        <p:nvSpPr>
          <p:cNvPr id="396308" name="Rectangle 20"/>
          <p:cNvSpPr>
            <a:spLocks noChangeArrowheads="1"/>
          </p:cNvSpPr>
          <p:nvPr/>
        </p:nvSpPr>
        <p:spPr bwMode="auto">
          <a:xfrm>
            <a:off x="703263" y="3125788"/>
            <a:ext cx="378449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800" b="1" i="0" dirty="0">
                <a:latin typeface="宋体" panose="02010600030101010101" pitchFamily="2" charset="-122"/>
              </a:rPr>
              <a:t>例如：</a:t>
            </a:r>
            <a:r>
              <a:rPr lang="en-US" altLang="zh-CN" sz="2800" b="1" i="0" dirty="0">
                <a:latin typeface="宋体" panose="02010600030101010101" pitchFamily="2" charset="-122"/>
              </a:rPr>
              <a:t>MOV  AX, </a:t>
            </a:r>
            <a:r>
              <a:rPr lang="en-US" altLang="zh-CN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[ESI]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6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96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30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556418" y="1628800"/>
            <a:ext cx="8031163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Char char="Ø"/>
            </a:pPr>
            <a:r>
              <a:rPr lang="en-US" altLang="zh-CN" sz="2800" b="1" i="0" dirty="0">
                <a:latin typeface="宋体" panose="02010600030101010101" pitchFamily="2" charset="-122"/>
              </a:rPr>
              <a:t> R </a:t>
            </a:r>
            <a:r>
              <a:rPr lang="zh-CN" altLang="en-US" sz="2800" b="1" i="0" dirty="0">
                <a:latin typeface="宋体" panose="02010600030101010101" pitchFamily="2" charset="-122"/>
              </a:rPr>
              <a:t>可以是</a:t>
            </a:r>
            <a:r>
              <a:rPr lang="en-US" altLang="zh-CN" sz="2800" b="1" i="0" dirty="0">
                <a:latin typeface="宋体" panose="02010600030101010101" pitchFamily="2" charset="-122"/>
              </a:rPr>
              <a:t>: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    8</a:t>
            </a:r>
            <a:r>
              <a:rPr lang="zh-CN" altLang="en-US" sz="2800" b="1" i="0" dirty="0">
                <a:latin typeface="宋体" panose="02010600030101010101" pitchFamily="2" charset="-122"/>
              </a:rPr>
              <a:t>个</a:t>
            </a:r>
            <a:r>
              <a:rPr lang="en-US" altLang="zh-CN" sz="2800" b="1" i="0" dirty="0">
                <a:latin typeface="宋体" panose="02010600030101010101" pitchFamily="2" charset="-122"/>
              </a:rPr>
              <a:t>32</a:t>
            </a:r>
            <a:r>
              <a:rPr lang="zh-CN" altLang="en-US" sz="2800" b="1" i="0" dirty="0">
                <a:latin typeface="宋体" panose="02010600030101010101" pitchFamily="2" charset="-122"/>
              </a:rPr>
              <a:t>位通用寄存器中的任意一个</a:t>
            </a:r>
          </a:p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    </a:t>
            </a:r>
            <a:r>
              <a:rPr lang="en-US" altLang="zh-CN" sz="2800" b="1" i="0" dirty="0">
                <a:latin typeface="宋体" panose="02010600030101010101" pitchFamily="2" charset="-122"/>
              </a:rPr>
              <a:t>EAX, EBX, ECX, EDX,ESI,EDI,ESP,EBP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457200" y="166688"/>
            <a:ext cx="4502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4.5 </a:t>
            </a:r>
            <a:r>
              <a:rPr lang="zh-CN" altLang="en-US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寄存器间接寻址</a:t>
            </a:r>
          </a:p>
        </p:txBody>
      </p:sp>
      <p:sp>
        <p:nvSpPr>
          <p:cNvPr id="397316" name="Text Box 4"/>
          <p:cNvSpPr txBox="1">
            <a:spLocks noChangeArrowheads="1"/>
          </p:cNvSpPr>
          <p:nvPr/>
        </p:nvSpPr>
        <p:spPr bwMode="auto">
          <a:xfrm>
            <a:off x="539750" y="5445224"/>
            <a:ext cx="37703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Char char="Ø"/>
            </a:pPr>
            <a:r>
              <a:rPr lang="en-US" altLang="zh-CN" sz="2800" b="1" i="0" dirty="0">
                <a:latin typeface="Times New Roman" pitchFamily="18" charset="0"/>
              </a:rPr>
              <a:t> </a:t>
            </a:r>
            <a:r>
              <a:rPr lang="zh-CN" altLang="en-US" sz="2800" b="1" i="0" dirty="0">
                <a:latin typeface="Times New Roman" pitchFamily="18" charset="0"/>
              </a:rPr>
              <a:t>操作数的类型：</a:t>
            </a:r>
            <a:r>
              <a:rPr lang="zh-CN" altLang="en-US" sz="2800" b="1" i="0" dirty="0">
                <a:solidFill>
                  <a:srgbClr val="FF3300"/>
                </a:solidFill>
                <a:latin typeface="Times New Roman" pitchFamily="18" charset="0"/>
              </a:rPr>
              <a:t>未知</a:t>
            </a:r>
          </a:p>
        </p:txBody>
      </p:sp>
      <p:sp>
        <p:nvSpPr>
          <p:cNvPr id="397317" name="Rectangle 5"/>
          <p:cNvSpPr>
            <a:spLocks noChangeArrowheads="1"/>
          </p:cNvSpPr>
          <p:nvPr/>
        </p:nvSpPr>
        <p:spPr bwMode="auto">
          <a:xfrm>
            <a:off x="501651" y="4705980"/>
            <a:ext cx="72387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altLang="zh-CN" sz="2800" b="1" i="0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800" b="1" i="0" dirty="0">
                <a:latin typeface="Times New Roman" pitchFamily="18" charset="0"/>
              </a:rPr>
              <a:t>扁平内存管理模式下，（</a:t>
            </a:r>
            <a:r>
              <a:rPr lang="en-US" altLang="zh-CN" sz="2800" b="1" i="0" dirty="0">
                <a:latin typeface="Times New Roman" pitchFamily="18" charset="0"/>
              </a:rPr>
              <a:t>DS</a:t>
            </a:r>
            <a:r>
              <a:rPr lang="zh-CN" altLang="en-US" sz="2800" b="1" i="0" dirty="0">
                <a:latin typeface="Times New Roman" pitchFamily="18" charset="0"/>
              </a:rPr>
              <a:t>）</a:t>
            </a:r>
            <a:r>
              <a:rPr lang="en-US" altLang="zh-CN" sz="2800" b="1" i="0" dirty="0">
                <a:latin typeface="Times New Roman" pitchFamily="18" charset="0"/>
              </a:rPr>
              <a:t>=</a:t>
            </a:r>
            <a:r>
              <a:rPr lang="zh-CN" altLang="en-US" sz="2800" b="1" i="0" dirty="0">
                <a:latin typeface="Times New Roman" pitchFamily="18" charset="0"/>
              </a:rPr>
              <a:t>（</a:t>
            </a:r>
            <a:r>
              <a:rPr lang="en-US" altLang="zh-CN" sz="2800" b="1" i="0" dirty="0">
                <a:latin typeface="Times New Roman" pitchFamily="18" charset="0"/>
              </a:rPr>
              <a:t>SS</a:t>
            </a:r>
            <a:r>
              <a:rPr lang="zh-CN" altLang="en-US" sz="2800" b="1" i="0" dirty="0">
                <a:latin typeface="Times New Roman" pitchFamily="18" charset="0"/>
              </a:rPr>
              <a:t>）</a:t>
            </a:r>
          </a:p>
        </p:txBody>
      </p:sp>
      <p:sp>
        <p:nvSpPr>
          <p:cNvPr id="397318" name="Rectangle 6"/>
          <p:cNvSpPr>
            <a:spLocks noChangeArrowheads="1"/>
          </p:cNvSpPr>
          <p:nvPr/>
        </p:nvSpPr>
        <p:spPr bwMode="auto">
          <a:xfrm>
            <a:off x="485774" y="3291957"/>
            <a:ext cx="6896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Char char="Ø"/>
            </a:pPr>
            <a:r>
              <a:rPr lang="zh-CN" altLang="en-US" sz="2800" b="1" i="0" dirty="0">
                <a:latin typeface="宋体" panose="02010600030101010101" pitchFamily="2" charset="-122"/>
              </a:rPr>
              <a:t>操作数的</a:t>
            </a:r>
            <a:r>
              <a:rPr lang="zh-CN" altLang="en-US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偏移地址</a:t>
            </a:r>
            <a:r>
              <a:rPr lang="zh-CN" altLang="en-US" sz="2800" b="1" i="0" dirty="0">
                <a:latin typeface="宋体" panose="02010600030101010101" pitchFamily="2" charset="-122"/>
              </a:rPr>
              <a:t>在指令指明的寄存器中</a:t>
            </a:r>
          </a:p>
        </p:txBody>
      </p:sp>
      <p:sp>
        <p:nvSpPr>
          <p:cNvPr id="397319" name="Rectangle 7"/>
          <p:cNvSpPr>
            <a:spLocks noChangeArrowheads="1"/>
          </p:cNvSpPr>
          <p:nvPr/>
        </p:nvSpPr>
        <p:spPr bwMode="auto">
          <a:xfrm>
            <a:off x="539750" y="4116388"/>
            <a:ext cx="371608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Char char="Ø"/>
            </a:pPr>
            <a:r>
              <a:rPr lang="zh-CN" altLang="en-US" sz="2800" b="1" i="0" dirty="0">
                <a:latin typeface="宋体" panose="02010600030101010101" pitchFamily="2" charset="-122"/>
              </a:rPr>
              <a:t>操作数所在的段是？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7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97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97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500"/>
                                        <p:tgtEl>
                                          <p:spTgt spid="397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6" grpId="0"/>
      <p:bldP spid="397317" grpId="0"/>
      <p:bldP spid="397318" grpId="0"/>
      <p:bldP spid="3973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6" name="Text Box 4"/>
          <p:cNvSpPr txBox="1">
            <a:spLocks noChangeArrowheads="1"/>
          </p:cNvSpPr>
          <p:nvPr/>
        </p:nvSpPr>
        <p:spPr bwMode="auto">
          <a:xfrm>
            <a:off x="827088" y="1841500"/>
            <a:ext cx="584487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Char char="Ø"/>
            </a:pPr>
            <a:r>
              <a:rPr lang="zh-CN" altLang="en-US" sz="3200" b="1" i="0" dirty="0">
                <a:ea typeface="华文行楷" pitchFamily="2" charset="-122"/>
              </a:rPr>
              <a:t>茫茫内存，何处寻觅操作数？</a:t>
            </a:r>
          </a:p>
        </p:txBody>
      </p:sp>
      <p:sp>
        <p:nvSpPr>
          <p:cNvPr id="453637" name="Text Box 5"/>
          <p:cNvSpPr txBox="1">
            <a:spLocks noChangeArrowheads="1"/>
          </p:cNvSpPr>
          <p:nvPr/>
        </p:nvSpPr>
        <p:spPr bwMode="auto">
          <a:xfrm>
            <a:off x="827088" y="2633663"/>
            <a:ext cx="58150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Char char="Ø"/>
            </a:pPr>
            <a:r>
              <a:rPr lang="en-US" altLang="zh-CN" sz="3200" b="1" i="0" dirty="0">
                <a:ea typeface="华文行楷" pitchFamily="2" charset="-122"/>
              </a:rPr>
              <a:t>CPU</a:t>
            </a:r>
            <a:r>
              <a:rPr lang="zh-CN" altLang="en-US" sz="3200" b="1" i="0" dirty="0">
                <a:ea typeface="华文行楷" pitchFamily="2" charset="-122"/>
              </a:rPr>
              <a:t>如何知道操作数的地址？</a:t>
            </a:r>
          </a:p>
        </p:txBody>
      </p:sp>
      <p:sp>
        <p:nvSpPr>
          <p:cNvPr id="453641" name="Text Box 9"/>
          <p:cNvSpPr txBox="1">
            <a:spLocks noChangeArrowheads="1"/>
          </p:cNvSpPr>
          <p:nvPr/>
        </p:nvSpPr>
        <p:spPr bwMode="auto">
          <a:xfrm>
            <a:off x="827088" y="3425825"/>
            <a:ext cx="74152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Char char="Ø"/>
            </a:pPr>
            <a:r>
              <a:rPr lang="zh-CN" altLang="en-US" sz="3200" b="1" i="0" dirty="0">
                <a:ea typeface="华文行楷" pitchFamily="2" charset="-122"/>
              </a:rPr>
              <a:t>日常生活中，有哪些给出地址的方式？</a:t>
            </a:r>
          </a:p>
        </p:txBody>
      </p:sp>
      <p:sp>
        <p:nvSpPr>
          <p:cNvPr id="453642" name="Text Box 10"/>
          <p:cNvSpPr txBox="1">
            <a:spLocks noChangeArrowheads="1"/>
          </p:cNvSpPr>
          <p:nvPr/>
        </p:nvSpPr>
        <p:spPr bwMode="auto">
          <a:xfrm>
            <a:off x="827088" y="4121150"/>
            <a:ext cx="69929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Char char="Ø"/>
            </a:pPr>
            <a:r>
              <a:rPr lang="en-US" altLang="zh-CN" sz="3200" b="1" i="0">
                <a:ea typeface="华文行楷" pitchFamily="2" charset="-122"/>
              </a:rPr>
              <a:t> C</a:t>
            </a:r>
            <a:r>
              <a:rPr lang="zh-CN" altLang="en-US" sz="3200" b="1" i="0">
                <a:ea typeface="华文行楷" pitchFamily="2" charset="-122"/>
              </a:rPr>
              <a:t>程序中，有哪些给出地址的方式？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D0034F06-92E1-44A2-8431-B2F3FCEF9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138" y="277813"/>
            <a:ext cx="61198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sz="40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altLang="en-US" sz="40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章   </a:t>
            </a:r>
            <a:r>
              <a:rPr lang="zh-CN" altLang="en-US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寻址方式</a:t>
            </a:r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3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3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3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53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3636" grpId="0"/>
      <p:bldP spid="453637" grpId="0"/>
      <p:bldP spid="453641" grpId="0"/>
      <p:bldP spid="45364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2"/>
          <p:cNvGrpSpPr>
            <a:grpSpLocks/>
          </p:cNvGrpSpPr>
          <p:nvPr/>
        </p:nvGrpSpPr>
        <p:grpSpPr bwMode="auto">
          <a:xfrm>
            <a:off x="4862527" y="3052765"/>
            <a:ext cx="1677992" cy="1855789"/>
            <a:chOff x="3063" y="1910"/>
            <a:chExt cx="1057" cy="1169"/>
          </a:xfrm>
        </p:grpSpPr>
        <p:sp>
          <p:nvSpPr>
            <p:cNvPr id="16419" name="Text Box 3"/>
            <p:cNvSpPr txBox="1">
              <a:spLocks noChangeArrowheads="1"/>
            </p:cNvSpPr>
            <p:nvPr/>
          </p:nvSpPr>
          <p:spPr bwMode="auto">
            <a:xfrm>
              <a:off x="3068" y="2194"/>
              <a:ext cx="103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 i="0" dirty="0">
                  <a:latin typeface="Times New Roman" pitchFamily="18" charset="0"/>
                </a:rPr>
                <a:t>00000020H</a:t>
              </a:r>
            </a:p>
          </p:txBody>
        </p:sp>
        <p:sp>
          <p:nvSpPr>
            <p:cNvPr id="16420" name="Text Box 4"/>
            <p:cNvSpPr txBox="1">
              <a:spLocks noChangeArrowheads="1"/>
            </p:cNvSpPr>
            <p:nvPr/>
          </p:nvSpPr>
          <p:spPr bwMode="auto">
            <a:xfrm>
              <a:off x="3063" y="2518"/>
              <a:ext cx="103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 i="0" dirty="0">
                  <a:latin typeface="Times New Roman" pitchFamily="18" charset="0"/>
                </a:rPr>
                <a:t>00000021H</a:t>
              </a:r>
            </a:p>
          </p:txBody>
        </p:sp>
        <p:sp>
          <p:nvSpPr>
            <p:cNvPr id="16421" name="Text Box 5"/>
            <p:cNvSpPr txBox="1">
              <a:spLocks noChangeArrowheads="1"/>
            </p:cNvSpPr>
            <p:nvPr/>
          </p:nvSpPr>
          <p:spPr bwMode="auto">
            <a:xfrm>
              <a:off x="3077" y="1910"/>
              <a:ext cx="104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 i="0" dirty="0">
                  <a:latin typeface="Times New Roman" pitchFamily="18" charset="0"/>
                </a:rPr>
                <a:t>0000001FH</a:t>
              </a:r>
            </a:p>
          </p:txBody>
        </p:sp>
        <p:sp>
          <p:nvSpPr>
            <p:cNvPr id="16422" name="Text Box 6"/>
            <p:cNvSpPr txBox="1">
              <a:spLocks noChangeArrowheads="1"/>
            </p:cNvSpPr>
            <p:nvPr/>
          </p:nvSpPr>
          <p:spPr bwMode="auto">
            <a:xfrm>
              <a:off x="3082" y="2788"/>
              <a:ext cx="103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 i="0" dirty="0">
                  <a:latin typeface="Times New Roman" pitchFamily="18" charset="0"/>
                </a:rPr>
                <a:t>00000022H</a:t>
              </a:r>
            </a:p>
          </p:txBody>
        </p:sp>
      </p:grpSp>
      <p:sp>
        <p:nvSpPr>
          <p:cNvPr id="16387" name="Text Box 7"/>
          <p:cNvSpPr txBox="1">
            <a:spLocks noChangeArrowheads="1"/>
          </p:cNvSpPr>
          <p:nvPr/>
        </p:nvSpPr>
        <p:spPr bwMode="auto">
          <a:xfrm>
            <a:off x="658813" y="1636713"/>
            <a:ext cx="437171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 dirty="0">
                <a:latin typeface="Times New Roman" pitchFamily="18" charset="0"/>
              </a:rPr>
              <a:t>例</a:t>
            </a:r>
            <a:r>
              <a:rPr lang="en-US" altLang="zh-CN" sz="2800" b="1" i="0" dirty="0">
                <a:latin typeface="Times New Roman" pitchFamily="18" charset="0"/>
              </a:rPr>
              <a:t>1</a:t>
            </a:r>
            <a:r>
              <a:rPr lang="zh-CN" altLang="en-US" sz="2800" b="1" i="0" dirty="0">
                <a:latin typeface="Times New Roman" pitchFamily="18" charset="0"/>
              </a:rPr>
              <a:t>：</a:t>
            </a:r>
            <a:r>
              <a:rPr lang="en-US" altLang="zh-CN" sz="2800" b="1" i="0" dirty="0">
                <a:latin typeface="Times New Roman" pitchFamily="18" charset="0"/>
              </a:rPr>
              <a:t>MOV  AX, </a:t>
            </a:r>
            <a:r>
              <a:rPr lang="en-US" altLang="zh-CN" sz="2800" b="1" i="0" dirty="0">
                <a:solidFill>
                  <a:srgbClr val="FF3300"/>
                </a:solidFill>
                <a:latin typeface="Times New Roman" pitchFamily="18" charset="0"/>
              </a:rPr>
              <a:t>[ESI]</a:t>
            </a:r>
          </a:p>
          <a:p>
            <a:pPr eaLnBrk="1" hangingPunct="1"/>
            <a:r>
              <a:rPr lang="zh-CN" altLang="en-US" sz="2800" b="1" i="0" dirty="0">
                <a:latin typeface="Times New Roman" pitchFamily="18" charset="0"/>
              </a:rPr>
              <a:t>执行前</a:t>
            </a:r>
            <a:r>
              <a:rPr lang="zh-CN" altLang="en-US" sz="2800" b="1" i="0" dirty="0"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altLang="zh-CN" sz="2800" b="1" i="0" dirty="0">
                <a:latin typeface="Times New Roman" pitchFamily="18" charset="0"/>
                <a:sym typeface="Wingdings" pitchFamily="2" charset="2"/>
              </a:rPr>
              <a:t>(AX)=0005H</a:t>
            </a:r>
          </a:p>
          <a:p>
            <a:pPr eaLnBrk="1" hangingPunct="1"/>
            <a:r>
              <a:rPr lang="en-US" altLang="zh-CN" sz="2800" b="1" i="0" dirty="0">
                <a:latin typeface="Times New Roman" pitchFamily="18" charset="0"/>
                <a:sym typeface="Wingdings" pitchFamily="2" charset="2"/>
              </a:rPr>
              <a:t>             (ESI)  =00000020H</a:t>
            </a:r>
          </a:p>
          <a:p>
            <a:pPr eaLnBrk="1" hangingPunct="1"/>
            <a:r>
              <a:rPr lang="en-US" altLang="zh-CN" sz="2800" b="1" i="0" dirty="0">
                <a:latin typeface="Times New Roman" pitchFamily="18" charset="0"/>
                <a:sym typeface="Wingdings" pitchFamily="2" charset="2"/>
              </a:rPr>
              <a:t>   DS:(00000020H)=1234H</a:t>
            </a:r>
            <a:endParaRPr lang="en-US" altLang="zh-CN" sz="2800" b="1" i="0" dirty="0">
              <a:latin typeface="Times New Roman" pitchFamily="18" charset="0"/>
            </a:endParaRPr>
          </a:p>
        </p:txBody>
      </p:sp>
      <p:sp>
        <p:nvSpPr>
          <p:cNvPr id="398344" name="Text Box 8"/>
          <p:cNvSpPr txBox="1">
            <a:spLocks noChangeArrowheads="1"/>
          </p:cNvSpPr>
          <p:nvPr/>
        </p:nvSpPr>
        <p:spPr bwMode="auto">
          <a:xfrm>
            <a:off x="622300" y="3573463"/>
            <a:ext cx="241123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 dirty="0">
                <a:latin typeface="Times New Roman" pitchFamily="18" charset="0"/>
              </a:rPr>
              <a:t>执行后</a:t>
            </a:r>
            <a:r>
              <a:rPr lang="zh-CN" altLang="en-US" sz="2800" b="1" i="0" dirty="0">
                <a:latin typeface="Times New Roman" pitchFamily="18" charset="0"/>
                <a:sym typeface="Wingdings" pitchFamily="2" charset="2"/>
              </a:rPr>
              <a:t>  </a:t>
            </a:r>
            <a:r>
              <a:rPr lang="en-US" altLang="zh-CN" sz="2800" b="1" i="0" dirty="0">
                <a:latin typeface="Times New Roman" pitchFamily="18" charset="0"/>
                <a:sym typeface="Wingdings" pitchFamily="2" charset="2"/>
              </a:rPr>
              <a:t>(AX)=</a:t>
            </a:r>
          </a:p>
          <a:p>
            <a:pPr eaLnBrk="1" hangingPunct="1"/>
            <a:r>
              <a:rPr lang="en-US" altLang="zh-CN" sz="2800" b="1" i="0" dirty="0">
                <a:latin typeface="Times New Roman" pitchFamily="18" charset="0"/>
                <a:sym typeface="Wingdings" pitchFamily="2" charset="2"/>
              </a:rPr>
              <a:t>            (ESI) =</a:t>
            </a:r>
            <a:endParaRPr lang="en-US" altLang="zh-CN" sz="2800" b="1" i="0" dirty="0">
              <a:latin typeface="Times New Roman" pitchFamily="18" charset="0"/>
            </a:endParaRPr>
          </a:p>
        </p:txBody>
      </p:sp>
      <p:sp>
        <p:nvSpPr>
          <p:cNvPr id="16389" name="Text Box 9"/>
          <p:cNvSpPr txBox="1">
            <a:spLocks noChangeArrowheads="1"/>
          </p:cNvSpPr>
          <p:nvPr/>
        </p:nvSpPr>
        <p:spPr bwMode="auto">
          <a:xfrm>
            <a:off x="457200" y="166688"/>
            <a:ext cx="4502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4.5 </a:t>
            </a:r>
            <a:r>
              <a:rPr lang="zh-CN" altLang="en-US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寄存器间接寻址</a:t>
            </a:r>
          </a:p>
        </p:txBody>
      </p:sp>
      <p:sp>
        <p:nvSpPr>
          <p:cNvPr id="16390" name="Rectangle 12"/>
          <p:cNvSpPr>
            <a:spLocks noChangeArrowheads="1"/>
          </p:cNvSpPr>
          <p:nvPr/>
        </p:nvSpPr>
        <p:spPr bwMode="auto">
          <a:xfrm>
            <a:off x="6629400" y="1354138"/>
            <a:ext cx="1524000" cy="4451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800" i="0">
              <a:latin typeface="Times New Roman" pitchFamily="18" charset="0"/>
            </a:endParaRPr>
          </a:p>
        </p:txBody>
      </p:sp>
      <p:sp>
        <p:nvSpPr>
          <p:cNvPr id="16391" name="Line 13"/>
          <p:cNvSpPr>
            <a:spLocks noChangeShapeType="1"/>
          </p:cNvSpPr>
          <p:nvPr/>
        </p:nvSpPr>
        <p:spPr bwMode="auto">
          <a:xfrm>
            <a:off x="6629400" y="4005263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2" name="Line 14"/>
          <p:cNvSpPr>
            <a:spLocks noChangeShapeType="1"/>
          </p:cNvSpPr>
          <p:nvPr/>
        </p:nvSpPr>
        <p:spPr bwMode="auto">
          <a:xfrm>
            <a:off x="6629400" y="4422775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3" name="Line 15"/>
          <p:cNvSpPr>
            <a:spLocks noChangeShapeType="1"/>
          </p:cNvSpPr>
          <p:nvPr/>
        </p:nvSpPr>
        <p:spPr bwMode="auto">
          <a:xfrm>
            <a:off x="6629400" y="4841875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4" name="Line 16"/>
          <p:cNvSpPr>
            <a:spLocks noChangeShapeType="1"/>
          </p:cNvSpPr>
          <p:nvPr/>
        </p:nvSpPr>
        <p:spPr bwMode="auto">
          <a:xfrm>
            <a:off x="6629400" y="3516313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5" name="Line 17"/>
          <p:cNvSpPr>
            <a:spLocks noChangeShapeType="1"/>
          </p:cNvSpPr>
          <p:nvPr/>
        </p:nvSpPr>
        <p:spPr bwMode="auto">
          <a:xfrm>
            <a:off x="6629400" y="3098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6" name="Line 18"/>
          <p:cNvSpPr>
            <a:spLocks noChangeShapeType="1"/>
          </p:cNvSpPr>
          <p:nvPr/>
        </p:nvSpPr>
        <p:spPr bwMode="auto">
          <a:xfrm>
            <a:off x="6629400" y="260985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7" name="Freeform 19"/>
          <p:cNvSpPr>
            <a:spLocks/>
          </p:cNvSpPr>
          <p:nvPr/>
        </p:nvSpPr>
        <p:spPr bwMode="auto">
          <a:xfrm>
            <a:off x="7137400" y="1912938"/>
            <a:ext cx="431800" cy="627062"/>
          </a:xfrm>
          <a:custGeom>
            <a:avLst/>
            <a:gdLst>
              <a:gd name="T0" fmla="*/ 403225000 w 272"/>
              <a:gd name="T1" fmla="*/ 0 h 576"/>
              <a:gd name="T2" fmla="*/ 40322500 w 272"/>
              <a:gd name="T3" fmla="*/ 284437936 h 576"/>
              <a:gd name="T4" fmla="*/ 645160000 w 272"/>
              <a:gd name="T5" fmla="*/ 511988502 h 576"/>
              <a:gd name="T6" fmla="*/ 282257500 w 272"/>
              <a:gd name="T7" fmla="*/ 682650611 h 57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2" h="576">
                <a:moveTo>
                  <a:pt x="160" y="0"/>
                </a:moveTo>
                <a:cubicBezTo>
                  <a:pt x="80" y="84"/>
                  <a:pt x="0" y="168"/>
                  <a:pt x="16" y="240"/>
                </a:cubicBezTo>
                <a:cubicBezTo>
                  <a:pt x="32" y="312"/>
                  <a:pt x="240" y="376"/>
                  <a:pt x="256" y="432"/>
                </a:cubicBezTo>
                <a:cubicBezTo>
                  <a:pt x="272" y="488"/>
                  <a:pt x="136" y="552"/>
                  <a:pt x="112" y="5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8" name="Line 20"/>
          <p:cNvSpPr>
            <a:spLocks noChangeShapeType="1"/>
          </p:cNvSpPr>
          <p:nvPr/>
        </p:nvSpPr>
        <p:spPr bwMode="auto">
          <a:xfrm>
            <a:off x="6629400" y="1843088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9" name="Freeform 21"/>
          <p:cNvSpPr>
            <a:spLocks/>
          </p:cNvSpPr>
          <p:nvPr/>
        </p:nvSpPr>
        <p:spPr bwMode="auto">
          <a:xfrm>
            <a:off x="7092950" y="4911725"/>
            <a:ext cx="450850" cy="677863"/>
          </a:xfrm>
          <a:custGeom>
            <a:avLst/>
            <a:gdLst>
              <a:gd name="T0" fmla="*/ 349975728 w 264"/>
              <a:gd name="T1" fmla="*/ 0 h 720"/>
              <a:gd name="T2" fmla="*/ 69994463 w 264"/>
              <a:gd name="T3" fmla="*/ 212730356 h 720"/>
              <a:gd name="T4" fmla="*/ 769945919 w 264"/>
              <a:gd name="T5" fmla="*/ 382915394 h 720"/>
              <a:gd name="T6" fmla="*/ 69994463 w 264"/>
              <a:gd name="T7" fmla="*/ 638192009 h 7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64" h="720">
                <a:moveTo>
                  <a:pt x="120" y="0"/>
                </a:moveTo>
                <a:cubicBezTo>
                  <a:pt x="60" y="84"/>
                  <a:pt x="0" y="168"/>
                  <a:pt x="24" y="240"/>
                </a:cubicBezTo>
                <a:cubicBezTo>
                  <a:pt x="48" y="312"/>
                  <a:pt x="264" y="352"/>
                  <a:pt x="264" y="432"/>
                </a:cubicBezTo>
                <a:cubicBezTo>
                  <a:pt x="264" y="512"/>
                  <a:pt x="64" y="672"/>
                  <a:pt x="24" y="72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0" name="Rectangle 22"/>
          <p:cNvSpPr>
            <a:spLocks noChangeArrowheads="1"/>
          </p:cNvSpPr>
          <p:nvPr/>
        </p:nvSpPr>
        <p:spPr bwMode="auto">
          <a:xfrm>
            <a:off x="5435600" y="5157788"/>
            <a:ext cx="109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 i="0">
                <a:latin typeface="Times New Roman" pitchFamily="18" charset="0"/>
              </a:rPr>
              <a:t>偏移地址</a:t>
            </a:r>
          </a:p>
        </p:txBody>
      </p:sp>
      <p:sp>
        <p:nvSpPr>
          <p:cNvPr id="16401" name="Line 23"/>
          <p:cNvSpPr>
            <a:spLocks noChangeShapeType="1"/>
          </p:cNvSpPr>
          <p:nvPr/>
        </p:nvSpPr>
        <p:spPr bwMode="auto">
          <a:xfrm>
            <a:off x="5638800" y="184467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2" name="Text Box 24"/>
          <p:cNvSpPr txBox="1">
            <a:spLocks noChangeArrowheads="1"/>
          </p:cNvSpPr>
          <p:nvPr/>
        </p:nvSpPr>
        <p:spPr bwMode="auto">
          <a:xfrm>
            <a:off x="5011646" y="1410543"/>
            <a:ext cx="16385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i="0" dirty="0">
                <a:latin typeface="Times New Roman" pitchFamily="18" charset="0"/>
              </a:rPr>
              <a:t>00000000H</a:t>
            </a:r>
          </a:p>
        </p:txBody>
      </p:sp>
      <p:sp>
        <p:nvSpPr>
          <p:cNvPr id="16403" name="Line 25"/>
          <p:cNvSpPr>
            <a:spLocks noChangeShapeType="1"/>
          </p:cNvSpPr>
          <p:nvPr/>
        </p:nvSpPr>
        <p:spPr bwMode="auto">
          <a:xfrm>
            <a:off x="5638800" y="483393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4" name="Line 26"/>
          <p:cNvSpPr>
            <a:spLocks noChangeShapeType="1"/>
          </p:cNvSpPr>
          <p:nvPr/>
        </p:nvSpPr>
        <p:spPr bwMode="auto">
          <a:xfrm>
            <a:off x="5638800" y="4419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5" name="Line 27"/>
          <p:cNvSpPr>
            <a:spLocks noChangeShapeType="1"/>
          </p:cNvSpPr>
          <p:nvPr/>
        </p:nvSpPr>
        <p:spPr bwMode="auto">
          <a:xfrm>
            <a:off x="5638800" y="399097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6" name="Line 28"/>
          <p:cNvSpPr>
            <a:spLocks noChangeShapeType="1"/>
          </p:cNvSpPr>
          <p:nvPr/>
        </p:nvSpPr>
        <p:spPr bwMode="auto">
          <a:xfrm>
            <a:off x="5638800" y="350043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7" name="Line 29"/>
          <p:cNvSpPr>
            <a:spLocks noChangeShapeType="1"/>
          </p:cNvSpPr>
          <p:nvPr/>
        </p:nvSpPr>
        <p:spPr bwMode="auto">
          <a:xfrm>
            <a:off x="5638800" y="2608263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8" name="Line 30"/>
          <p:cNvSpPr>
            <a:spLocks noChangeShapeType="1"/>
          </p:cNvSpPr>
          <p:nvPr/>
        </p:nvSpPr>
        <p:spPr bwMode="auto">
          <a:xfrm>
            <a:off x="5638800" y="30861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9" name="Rectangle 31"/>
          <p:cNvSpPr>
            <a:spLocks noChangeArrowheads="1"/>
          </p:cNvSpPr>
          <p:nvPr/>
        </p:nvSpPr>
        <p:spPr bwMode="auto">
          <a:xfrm>
            <a:off x="6934200" y="3054350"/>
            <a:ext cx="796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r>
              <a:rPr lang="en-US" altLang="zh-CN" sz="2800" i="0">
                <a:latin typeface="Times New Roman" pitchFamily="18" charset="0"/>
              </a:rPr>
              <a:t>56H</a:t>
            </a:r>
          </a:p>
        </p:txBody>
      </p:sp>
      <p:sp>
        <p:nvSpPr>
          <p:cNvPr id="16410" name="Rectangle 32"/>
          <p:cNvSpPr>
            <a:spLocks noChangeArrowheads="1"/>
          </p:cNvSpPr>
          <p:nvPr/>
        </p:nvSpPr>
        <p:spPr bwMode="auto">
          <a:xfrm>
            <a:off x="6964363" y="4421188"/>
            <a:ext cx="796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i="0">
                <a:latin typeface="Times New Roman" pitchFamily="18" charset="0"/>
              </a:rPr>
              <a:t>78H</a:t>
            </a:r>
          </a:p>
        </p:txBody>
      </p:sp>
      <p:sp>
        <p:nvSpPr>
          <p:cNvPr id="16411" name="Text Box 33"/>
          <p:cNvSpPr txBox="1">
            <a:spLocks noChangeArrowheads="1"/>
          </p:cNvSpPr>
          <p:nvPr/>
        </p:nvSpPr>
        <p:spPr bwMode="auto">
          <a:xfrm>
            <a:off x="4911725" y="1171575"/>
            <a:ext cx="574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i="0">
                <a:latin typeface="Times New Roman" pitchFamily="18" charset="0"/>
              </a:rPr>
              <a:t>DS</a:t>
            </a:r>
          </a:p>
        </p:txBody>
      </p:sp>
      <p:sp>
        <p:nvSpPr>
          <p:cNvPr id="398371" name="Text Box 35"/>
          <p:cNvSpPr txBox="1">
            <a:spLocks noChangeArrowheads="1"/>
          </p:cNvSpPr>
          <p:nvPr/>
        </p:nvSpPr>
        <p:spPr bwMode="auto">
          <a:xfrm>
            <a:off x="441325" y="4603750"/>
            <a:ext cx="306449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i="0" dirty="0">
                <a:latin typeface="Times New Roman" pitchFamily="18" charset="0"/>
              </a:rPr>
              <a:t>问：</a:t>
            </a:r>
            <a:r>
              <a:rPr lang="en-US" altLang="zh-CN" sz="2400" b="1" i="0" dirty="0">
                <a:latin typeface="Times New Roman" pitchFamily="18" charset="0"/>
              </a:rPr>
              <a:t>MOV  CL, [ESI] </a:t>
            </a:r>
          </a:p>
          <a:p>
            <a:pPr eaLnBrk="1" hangingPunct="1"/>
            <a:r>
              <a:rPr lang="en-US" altLang="zh-CN" sz="2400" b="1" i="0" dirty="0">
                <a:latin typeface="Times New Roman" pitchFamily="18" charset="0"/>
              </a:rPr>
              <a:t>        (CL) = ?</a:t>
            </a:r>
          </a:p>
        </p:txBody>
      </p:sp>
      <p:sp>
        <p:nvSpPr>
          <p:cNvPr id="398372" name="Text Box 36"/>
          <p:cNvSpPr txBox="1">
            <a:spLocks noChangeArrowheads="1"/>
          </p:cNvSpPr>
          <p:nvPr/>
        </p:nvSpPr>
        <p:spPr bwMode="auto">
          <a:xfrm>
            <a:off x="457200" y="5518150"/>
            <a:ext cx="4283075" cy="461665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i="0" dirty="0">
                <a:latin typeface="Times New Roman" pitchFamily="18" charset="0"/>
              </a:rPr>
              <a:t>操作数的类型是如何确定的</a:t>
            </a:r>
            <a:r>
              <a:rPr lang="en-US" altLang="zh-CN" sz="2400" b="1" i="0" dirty="0">
                <a:latin typeface="Times New Roman" pitchFamily="18" charset="0"/>
              </a:rPr>
              <a:t>?</a:t>
            </a:r>
            <a:endParaRPr lang="zh-CN" altLang="en-US" sz="2400" b="1" i="0" dirty="0">
              <a:latin typeface="Times New Roman" pitchFamily="18" charset="0"/>
            </a:endParaRPr>
          </a:p>
        </p:txBody>
      </p:sp>
      <p:sp>
        <p:nvSpPr>
          <p:cNvPr id="16414" name="Rectangle 38"/>
          <p:cNvSpPr>
            <a:spLocks noChangeArrowheads="1"/>
          </p:cNvSpPr>
          <p:nvPr/>
        </p:nvSpPr>
        <p:spPr bwMode="auto">
          <a:xfrm>
            <a:off x="6948488" y="3490913"/>
            <a:ext cx="796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r>
              <a:rPr lang="en-US" altLang="zh-CN" sz="2800" i="0">
                <a:latin typeface="Times New Roman" pitchFamily="18" charset="0"/>
              </a:rPr>
              <a:t>34H</a:t>
            </a:r>
          </a:p>
          <a:p>
            <a:r>
              <a:rPr lang="en-US" altLang="zh-CN" sz="2800" i="0">
                <a:latin typeface="Times New Roman" pitchFamily="18" charset="0"/>
              </a:rPr>
              <a:t>12H</a:t>
            </a:r>
          </a:p>
        </p:txBody>
      </p:sp>
      <p:sp>
        <p:nvSpPr>
          <p:cNvPr id="398375" name="Rectangle 39"/>
          <p:cNvSpPr>
            <a:spLocks noChangeArrowheads="1"/>
          </p:cNvSpPr>
          <p:nvPr/>
        </p:nvSpPr>
        <p:spPr bwMode="auto">
          <a:xfrm>
            <a:off x="3059113" y="3557588"/>
            <a:ext cx="12025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i="0" dirty="0">
                <a:sym typeface="Wingdings" pitchFamily="2" charset="2"/>
              </a:rPr>
              <a:t>1234H</a:t>
            </a:r>
          </a:p>
        </p:txBody>
      </p:sp>
      <p:sp>
        <p:nvSpPr>
          <p:cNvPr id="398376" name="Rectangle 40"/>
          <p:cNvSpPr>
            <a:spLocks noChangeArrowheads="1"/>
          </p:cNvSpPr>
          <p:nvPr/>
        </p:nvSpPr>
        <p:spPr bwMode="auto">
          <a:xfrm>
            <a:off x="2932165" y="4041715"/>
            <a:ext cx="168828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i="0" dirty="0">
                <a:sym typeface="Wingdings" pitchFamily="2" charset="2"/>
              </a:rPr>
              <a:t>00000020H</a:t>
            </a:r>
          </a:p>
        </p:txBody>
      </p:sp>
      <p:sp>
        <p:nvSpPr>
          <p:cNvPr id="16417" name="Rectangle 43"/>
          <p:cNvSpPr>
            <a:spLocks noChangeArrowheads="1"/>
          </p:cNvSpPr>
          <p:nvPr/>
        </p:nvSpPr>
        <p:spPr bwMode="auto">
          <a:xfrm>
            <a:off x="5508624" y="6021388"/>
            <a:ext cx="22526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prstDash val="dash"/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 i="0" dirty="0"/>
              <a:t>00000020H</a:t>
            </a:r>
          </a:p>
        </p:txBody>
      </p:sp>
      <p:sp>
        <p:nvSpPr>
          <p:cNvPr id="16418" name="Text Box 45"/>
          <p:cNvSpPr txBox="1">
            <a:spLocks noChangeArrowheads="1"/>
          </p:cNvSpPr>
          <p:nvPr/>
        </p:nvSpPr>
        <p:spPr bwMode="auto">
          <a:xfrm>
            <a:off x="4790159" y="6021388"/>
            <a:ext cx="71846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i="0" dirty="0"/>
              <a:t>ESI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8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9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9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39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8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8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44" grpId="0"/>
      <p:bldP spid="398371" grpId="0" autoUpdateAnimBg="0"/>
      <p:bldP spid="398372" grpId="0" animBg="1" autoUpdateAnimBg="0"/>
      <p:bldP spid="398375" grpId="0"/>
      <p:bldP spid="39837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549275" y="1633538"/>
            <a:ext cx="3771545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 dirty="0">
                <a:latin typeface="Times New Roman" pitchFamily="18" charset="0"/>
              </a:rPr>
              <a:t>例</a:t>
            </a:r>
            <a:r>
              <a:rPr lang="en-US" altLang="zh-CN" sz="2800" b="1" i="0" dirty="0">
                <a:latin typeface="Times New Roman" pitchFamily="18" charset="0"/>
              </a:rPr>
              <a:t>2</a:t>
            </a:r>
            <a:r>
              <a:rPr lang="zh-CN" altLang="en-US" sz="2800" b="1" i="0" dirty="0">
                <a:latin typeface="Times New Roman" pitchFamily="18" charset="0"/>
              </a:rPr>
              <a:t>：</a:t>
            </a:r>
            <a:r>
              <a:rPr lang="en-US" altLang="zh-CN" sz="2800" b="1" i="0" dirty="0">
                <a:latin typeface="Times New Roman" pitchFamily="18" charset="0"/>
              </a:rPr>
              <a:t>MOV  AH, [EBP]</a:t>
            </a:r>
          </a:p>
          <a:p>
            <a:pPr eaLnBrk="1" hangingPunct="1"/>
            <a:r>
              <a:rPr lang="zh-CN" altLang="en-US" sz="2800" b="1" i="0" dirty="0">
                <a:latin typeface="Times New Roman" pitchFamily="18" charset="0"/>
              </a:rPr>
              <a:t>执行前</a:t>
            </a:r>
            <a:r>
              <a:rPr lang="zh-CN" altLang="en-US" sz="2800" b="1" i="0" dirty="0"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altLang="zh-CN" sz="2800" b="1" i="0" dirty="0">
                <a:latin typeface="Times New Roman" pitchFamily="18" charset="0"/>
                <a:sym typeface="Wingdings" pitchFamily="2" charset="2"/>
              </a:rPr>
              <a:t>(AX)=0005H</a:t>
            </a:r>
          </a:p>
          <a:p>
            <a:pPr eaLnBrk="1" hangingPunct="1"/>
            <a:r>
              <a:rPr lang="en-US" altLang="zh-CN" sz="2800" b="1" i="0" dirty="0">
                <a:latin typeface="Times New Roman" pitchFamily="18" charset="0"/>
                <a:sym typeface="Wingdings" pitchFamily="2" charset="2"/>
              </a:rPr>
              <a:t>             (EBP)  =21H</a:t>
            </a:r>
          </a:p>
          <a:p>
            <a:pPr eaLnBrk="1" hangingPunct="1"/>
            <a:r>
              <a:rPr lang="en-US" altLang="zh-CN" sz="2800" b="1" i="0" dirty="0">
                <a:latin typeface="Times New Roman" pitchFamily="18" charset="0"/>
                <a:sym typeface="Wingdings" pitchFamily="2" charset="2"/>
              </a:rPr>
              <a:t>        SS:(EBP) =12H</a:t>
            </a:r>
            <a:endParaRPr lang="en-US" altLang="zh-CN" sz="2800" b="1" i="0" dirty="0">
              <a:latin typeface="Times New Roman" pitchFamily="18" charset="0"/>
            </a:endParaRPr>
          </a:p>
        </p:txBody>
      </p:sp>
      <p:sp>
        <p:nvSpPr>
          <p:cNvPr id="399363" name="Text Box 3"/>
          <p:cNvSpPr txBox="1">
            <a:spLocks noChangeArrowheads="1"/>
          </p:cNvSpPr>
          <p:nvPr/>
        </p:nvSpPr>
        <p:spPr bwMode="auto">
          <a:xfrm>
            <a:off x="512763" y="3995738"/>
            <a:ext cx="349807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 dirty="0">
                <a:latin typeface="Times New Roman" pitchFamily="18" charset="0"/>
              </a:rPr>
              <a:t>执行后</a:t>
            </a:r>
            <a:r>
              <a:rPr lang="zh-CN" altLang="en-US" sz="2800" b="1" i="0" dirty="0"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altLang="zh-CN" sz="2800" b="1" i="0" dirty="0">
                <a:latin typeface="Times New Roman" pitchFamily="18" charset="0"/>
                <a:sym typeface="Wingdings" pitchFamily="2" charset="2"/>
              </a:rPr>
              <a:t>(AX)  =1205H</a:t>
            </a:r>
          </a:p>
          <a:p>
            <a:pPr eaLnBrk="1" hangingPunct="1"/>
            <a:r>
              <a:rPr lang="en-US" altLang="zh-CN" sz="2800" b="1" i="0" dirty="0">
                <a:latin typeface="Times New Roman" pitchFamily="18" charset="0"/>
                <a:sym typeface="Wingdings" pitchFamily="2" charset="2"/>
              </a:rPr>
              <a:t>             (EBP) =21H</a:t>
            </a:r>
            <a:endParaRPr lang="en-US" altLang="zh-CN" sz="2800" b="1" i="0" dirty="0">
              <a:latin typeface="Times New Roman" pitchFamily="18" charset="0"/>
            </a:endParaRP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457200" y="166688"/>
            <a:ext cx="4502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4.5 </a:t>
            </a:r>
            <a:r>
              <a:rPr lang="zh-CN" altLang="en-US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寄存器间接寻址</a:t>
            </a:r>
          </a:p>
        </p:txBody>
      </p:sp>
      <p:grpSp>
        <p:nvGrpSpPr>
          <p:cNvPr id="17413" name="Group 5"/>
          <p:cNvGrpSpPr>
            <a:grpSpLocks/>
          </p:cNvGrpSpPr>
          <p:nvPr/>
        </p:nvGrpSpPr>
        <p:grpSpPr bwMode="auto">
          <a:xfrm>
            <a:off x="4140201" y="1260475"/>
            <a:ext cx="4492626" cy="5216525"/>
            <a:chOff x="2976" y="794"/>
            <a:chExt cx="2830" cy="3286"/>
          </a:xfrm>
        </p:grpSpPr>
        <p:sp>
          <p:nvSpPr>
            <p:cNvPr id="17415" name="Rectangle 6"/>
            <p:cNvSpPr>
              <a:spLocks noChangeArrowheads="1"/>
            </p:cNvSpPr>
            <p:nvPr/>
          </p:nvSpPr>
          <p:spPr bwMode="auto">
            <a:xfrm>
              <a:off x="3936" y="864"/>
              <a:ext cx="960" cy="31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200" i="0">
                  <a:latin typeface="Times New Roman" pitchFamily="18" charset="0"/>
                </a:rPr>
                <a:t>78H</a:t>
              </a:r>
            </a:p>
            <a:p>
              <a:pPr algn="ctr"/>
              <a:r>
                <a:rPr lang="en-US" altLang="zh-CN" sz="3200" i="0">
                  <a:latin typeface="Times New Roman" pitchFamily="18" charset="0"/>
                </a:rPr>
                <a:t>56H</a:t>
              </a:r>
            </a:p>
            <a:p>
              <a:pPr algn="ctr"/>
              <a:r>
                <a:rPr lang="en-US" altLang="zh-CN" sz="3200" i="0">
                  <a:latin typeface="Times New Roman" pitchFamily="18" charset="0"/>
                </a:rPr>
                <a:t>34H</a:t>
              </a:r>
            </a:p>
            <a:p>
              <a:pPr algn="ctr"/>
              <a:r>
                <a:rPr lang="en-US" altLang="zh-CN" sz="3200" i="0">
                  <a:latin typeface="Times New Roman" pitchFamily="18" charset="0"/>
                </a:rPr>
                <a:t>12H</a:t>
              </a:r>
            </a:p>
            <a:p>
              <a:pPr algn="ctr"/>
              <a:r>
                <a:rPr lang="en-US" altLang="zh-CN" sz="3200" i="0">
                  <a:latin typeface="Times New Roman" pitchFamily="18" charset="0"/>
                </a:rPr>
                <a:t>45H</a:t>
              </a:r>
            </a:p>
          </p:txBody>
        </p:sp>
        <p:sp>
          <p:nvSpPr>
            <p:cNvPr id="17416" name="Line 7"/>
            <p:cNvSpPr>
              <a:spLocks noChangeShapeType="1"/>
            </p:cNvSpPr>
            <p:nvPr/>
          </p:nvSpPr>
          <p:spPr bwMode="auto">
            <a:xfrm>
              <a:off x="3936" y="2592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7" name="Line 8"/>
            <p:cNvSpPr>
              <a:spLocks noChangeShapeType="1"/>
            </p:cNvSpPr>
            <p:nvPr/>
          </p:nvSpPr>
          <p:spPr bwMode="auto">
            <a:xfrm>
              <a:off x="3936" y="2880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8" name="Line 9"/>
            <p:cNvSpPr>
              <a:spLocks noChangeShapeType="1"/>
            </p:cNvSpPr>
            <p:nvPr/>
          </p:nvSpPr>
          <p:spPr bwMode="auto">
            <a:xfrm>
              <a:off x="3936" y="3168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9" name="Line 10"/>
            <p:cNvSpPr>
              <a:spLocks noChangeShapeType="1"/>
            </p:cNvSpPr>
            <p:nvPr/>
          </p:nvSpPr>
          <p:spPr bwMode="auto">
            <a:xfrm>
              <a:off x="3936" y="2256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0" name="Line 11"/>
            <p:cNvSpPr>
              <a:spLocks noChangeShapeType="1"/>
            </p:cNvSpPr>
            <p:nvPr/>
          </p:nvSpPr>
          <p:spPr bwMode="auto">
            <a:xfrm>
              <a:off x="3936" y="1968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1" name="Line 12"/>
            <p:cNvSpPr>
              <a:spLocks noChangeShapeType="1"/>
            </p:cNvSpPr>
            <p:nvPr/>
          </p:nvSpPr>
          <p:spPr bwMode="auto">
            <a:xfrm>
              <a:off x="3936" y="1632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2" name="Freeform 13"/>
            <p:cNvSpPr>
              <a:spLocks/>
            </p:cNvSpPr>
            <p:nvPr/>
          </p:nvSpPr>
          <p:spPr bwMode="auto">
            <a:xfrm>
              <a:off x="4256" y="1152"/>
              <a:ext cx="272" cy="432"/>
            </a:xfrm>
            <a:custGeom>
              <a:avLst/>
              <a:gdLst>
                <a:gd name="T0" fmla="*/ 160 w 272"/>
                <a:gd name="T1" fmla="*/ 0 h 576"/>
                <a:gd name="T2" fmla="*/ 16 w 272"/>
                <a:gd name="T3" fmla="*/ 135 h 576"/>
                <a:gd name="T4" fmla="*/ 256 w 272"/>
                <a:gd name="T5" fmla="*/ 243 h 576"/>
                <a:gd name="T6" fmla="*/ 112 w 272"/>
                <a:gd name="T7" fmla="*/ 324 h 57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2" h="576">
                  <a:moveTo>
                    <a:pt x="160" y="0"/>
                  </a:moveTo>
                  <a:cubicBezTo>
                    <a:pt x="80" y="84"/>
                    <a:pt x="0" y="168"/>
                    <a:pt x="16" y="240"/>
                  </a:cubicBezTo>
                  <a:cubicBezTo>
                    <a:pt x="32" y="312"/>
                    <a:pt x="240" y="376"/>
                    <a:pt x="256" y="432"/>
                  </a:cubicBezTo>
                  <a:cubicBezTo>
                    <a:pt x="272" y="488"/>
                    <a:pt x="136" y="552"/>
                    <a:pt x="112" y="57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3" name="Line 14"/>
            <p:cNvSpPr>
              <a:spLocks noChangeShapeType="1"/>
            </p:cNvSpPr>
            <p:nvPr/>
          </p:nvSpPr>
          <p:spPr bwMode="auto">
            <a:xfrm>
              <a:off x="3936" y="1104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4" name="Freeform 15"/>
            <p:cNvSpPr>
              <a:spLocks/>
            </p:cNvSpPr>
            <p:nvPr/>
          </p:nvSpPr>
          <p:spPr bwMode="auto">
            <a:xfrm>
              <a:off x="4248" y="3216"/>
              <a:ext cx="264" cy="720"/>
            </a:xfrm>
            <a:custGeom>
              <a:avLst/>
              <a:gdLst>
                <a:gd name="T0" fmla="*/ 120 w 264"/>
                <a:gd name="T1" fmla="*/ 0 h 720"/>
                <a:gd name="T2" fmla="*/ 24 w 264"/>
                <a:gd name="T3" fmla="*/ 240 h 720"/>
                <a:gd name="T4" fmla="*/ 264 w 264"/>
                <a:gd name="T5" fmla="*/ 432 h 720"/>
                <a:gd name="T6" fmla="*/ 24 w 264"/>
                <a:gd name="T7" fmla="*/ 720 h 7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4" h="720">
                  <a:moveTo>
                    <a:pt x="120" y="0"/>
                  </a:moveTo>
                  <a:cubicBezTo>
                    <a:pt x="60" y="84"/>
                    <a:pt x="0" y="168"/>
                    <a:pt x="24" y="240"/>
                  </a:cubicBezTo>
                  <a:cubicBezTo>
                    <a:pt x="48" y="312"/>
                    <a:pt x="264" y="352"/>
                    <a:pt x="264" y="432"/>
                  </a:cubicBezTo>
                  <a:cubicBezTo>
                    <a:pt x="264" y="512"/>
                    <a:pt x="64" y="672"/>
                    <a:pt x="24" y="72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5" name="Rectangle 16"/>
            <p:cNvSpPr>
              <a:spLocks noChangeArrowheads="1"/>
            </p:cNvSpPr>
            <p:nvPr/>
          </p:nvSpPr>
          <p:spPr bwMode="auto">
            <a:xfrm>
              <a:off x="2976" y="3792"/>
              <a:ext cx="8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i="0">
                  <a:latin typeface="Times New Roman" pitchFamily="18" charset="0"/>
                </a:rPr>
                <a:t>偏移地址</a:t>
              </a:r>
            </a:p>
          </p:txBody>
        </p:sp>
        <p:sp>
          <p:nvSpPr>
            <p:cNvPr id="17426" name="Line 17"/>
            <p:cNvSpPr>
              <a:spLocks noChangeShapeType="1"/>
            </p:cNvSpPr>
            <p:nvPr/>
          </p:nvSpPr>
          <p:spPr bwMode="auto">
            <a:xfrm>
              <a:off x="3312" y="1104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7" name="Text Box 18"/>
            <p:cNvSpPr txBox="1">
              <a:spLocks noChangeArrowheads="1"/>
            </p:cNvSpPr>
            <p:nvPr/>
          </p:nvSpPr>
          <p:spPr bwMode="auto">
            <a:xfrm>
              <a:off x="3302" y="794"/>
              <a:ext cx="6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 i="0">
                  <a:latin typeface="Times New Roman" pitchFamily="18" charset="0"/>
                </a:rPr>
                <a:t>0000H</a:t>
              </a:r>
            </a:p>
          </p:txBody>
        </p:sp>
        <p:sp>
          <p:nvSpPr>
            <p:cNvPr id="17428" name="Line 19"/>
            <p:cNvSpPr>
              <a:spLocks noChangeShapeType="1"/>
            </p:cNvSpPr>
            <p:nvPr/>
          </p:nvSpPr>
          <p:spPr bwMode="auto">
            <a:xfrm>
              <a:off x="3312" y="3168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9" name="Line 20"/>
            <p:cNvSpPr>
              <a:spLocks noChangeShapeType="1"/>
            </p:cNvSpPr>
            <p:nvPr/>
          </p:nvSpPr>
          <p:spPr bwMode="auto">
            <a:xfrm>
              <a:off x="3312" y="2880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0" name="Line 21"/>
            <p:cNvSpPr>
              <a:spLocks noChangeShapeType="1"/>
            </p:cNvSpPr>
            <p:nvPr/>
          </p:nvSpPr>
          <p:spPr bwMode="auto">
            <a:xfrm>
              <a:off x="3312" y="259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1" name="Line 22"/>
            <p:cNvSpPr>
              <a:spLocks noChangeShapeType="1"/>
            </p:cNvSpPr>
            <p:nvPr/>
          </p:nvSpPr>
          <p:spPr bwMode="auto">
            <a:xfrm>
              <a:off x="3312" y="225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2" name="Text Box 23"/>
            <p:cNvSpPr txBox="1">
              <a:spLocks noChangeArrowheads="1"/>
            </p:cNvSpPr>
            <p:nvPr/>
          </p:nvSpPr>
          <p:spPr bwMode="auto">
            <a:xfrm>
              <a:off x="3254" y="2282"/>
              <a:ext cx="6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 i="0">
                  <a:latin typeface="Times New Roman" pitchFamily="18" charset="0"/>
                </a:rPr>
                <a:t>0020H</a:t>
              </a:r>
            </a:p>
          </p:txBody>
        </p:sp>
        <p:sp>
          <p:nvSpPr>
            <p:cNvPr id="17433" name="Text Box 24"/>
            <p:cNvSpPr txBox="1">
              <a:spLocks noChangeArrowheads="1"/>
            </p:cNvSpPr>
            <p:nvPr/>
          </p:nvSpPr>
          <p:spPr bwMode="auto">
            <a:xfrm>
              <a:off x="3264" y="2592"/>
              <a:ext cx="6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 i="0">
                  <a:latin typeface="Times New Roman" pitchFamily="18" charset="0"/>
                </a:rPr>
                <a:t>0021H</a:t>
              </a:r>
            </a:p>
          </p:txBody>
        </p:sp>
        <p:sp>
          <p:nvSpPr>
            <p:cNvPr id="17434" name="Text Box 25"/>
            <p:cNvSpPr txBox="1">
              <a:spLocks noChangeArrowheads="1"/>
            </p:cNvSpPr>
            <p:nvPr/>
          </p:nvSpPr>
          <p:spPr bwMode="auto">
            <a:xfrm>
              <a:off x="3264" y="2016"/>
              <a:ext cx="6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 i="0">
                  <a:latin typeface="Times New Roman" pitchFamily="18" charset="0"/>
                </a:rPr>
                <a:t>001FH</a:t>
              </a:r>
            </a:p>
          </p:txBody>
        </p:sp>
        <p:sp>
          <p:nvSpPr>
            <p:cNvPr id="17435" name="Text Box 26"/>
            <p:cNvSpPr txBox="1">
              <a:spLocks noChangeArrowheads="1"/>
            </p:cNvSpPr>
            <p:nvPr/>
          </p:nvSpPr>
          <p:spPr bwMode="auto">
            <a:xfrm>
              <a:off x="3264" y="2880"/>
              <a:ext cx="6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 i="0">
                  <a:latin typeface="Times New Roman" pitchFamily="18" charset="0"/>
                </a:rPr>
                <a:t>0022H</a:t>
              </a:r>
            </a:p>
          </p:txBody>
        </p:sp>
        <p:sp>
          <p:nvSpPr>
            <p:cNvPr id="17436" name="Line 27"/>
            <p:cNvSpPr>
              <a:spLocks noChangeShapeType="1"/>
            </p:cNvSpPr>
            <p:nvPr/>
          </p:nvSpPr>
          <p:spPr bwMode="auto">
            <a:xfrm>
              <a:off x="3312" y="163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7" name="Line 28"/>
            <p:cNvSpPr>
              <a:spLocks noChangeShapeType="1"/>
            </p:cNvSpPr>
            <p:nvPr/>
          </p:nvSpPr>
          <p:spPr bwMode="auto">
            <a:xfrm>
              <a:off x="3312" y="1968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8" name="Line 29"/>
            <p:cNvSpPr>
              <a:spLocks noChangeShapeType="1"/>
            </p:cNvSpPr>
            <p:nvPr/>
          </p:nvSpPr>
          <p:spPr bwMode="auto">
            <a:xfrm>
              <a:off x="4896" y="1776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9" name="Text Box 30"/>
            <p:cNvSpPr txBox="1">
              <a:spLocks noChangeArrowheads="1"/>
            </p:cNvSpPr>
            <p:nvPr/>
          </p:nvSpPr>
          <p:spPr bwMode="auto">
            <a:xfrm>
              <a:off x="5216" y="1555"/>
              <a:ext cx="56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i="0" dirty="0">
                  <a:latin typeface="Times New Roman" pitchFamily="18" charset="0"/>
                </a:rPr>
                <a:t>ESP</a:t>
              </a:r>
            </a:p>
          </p:txBody>
        </p:sp>
        <p:sp>
          <p:nvSpPr>
            <p:cNvPr id="17440" name="Text Box 31"/>
            <p:cNvSpPr txBox="1">
              <a:spLocks noChangeArrowheads="1"/>
            </p:cNvSpPr>
            <p:nvPr/>
          </p:nvSpPr>
          <p:spPr bwMode="auto">
            <a:xfrm>
              <a:off x="3264" y="1728"/>
              <a:ext cx="6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 i="0">
                  <a:latin typeface="Times New Roman" pitchFamily="18" charset="0"/>
                </a:rPr>
                <a:t>001EH</a:t>
              </a:r>
            </a:p>
          </p:txBody>
        </p:sp>
        <p:sp>
          <p:nvSpPr>
            <p:cNvPr id="17441" name="Line 32"/>
            <p:cNvSpPr>
              <a:spLocks noChangeShapeType="1"/>
            </p:cNvSpPr>
            <p:nvPr/>
          </p:nvSpPr>
          <p:spPr bwMode="auto">
            <a:xfrm>
              <a:off x="4896" y="2736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2" name="Text Box 33"/>
            <p:cNvSpPr txBox="1">
              <a:spLocks noChangeArrowheads="1"/>
            </p:cNvSpPr>
            <p:nvPr/>
          </p:nvSpPr>
          <p:spPr bwMode="auto">
            <a:xfrm>
              <a:off x="5216" y="2515"/>
              <a:ext cx="59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i="0" dirty="0">
                  <a:latin typeface="Times New Roman" pitchFamily="18" charset="0"/>
                </a:rPr>
                <a:t>EBP</a:t>
              </a:r>
            </a:p>
          </p:txBody>
        </p:sp>
      </p:grpSp>
      <p:sp>
        <p:nvSpPr>
          <p:cNvPr id="17414" name="Text Box 34"/>
          <p:cNvSpPr txBox="1">
            <a:spLocks noChangeArrowheads="1"/>
          </p:cNvSpPr>
          <p:nvPr/>
        </p:nvSpPr>
        <p:spPr bwMode="auto">
          <a:xfrm>
            <a:off x="7452320" y="1336675"/>
            <a:ext cx="15440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kumimoji="0" lang="en-US" altLang="zh-CN" sz="3200" b="1" i="0" dirty="0">
                <a:latin typeface="Arial" charset="0"/>
              </a:rPr>
              <a:t>DS=SS</a:t>
            </a: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4" name="Text Box 6"/>
          <p:cNvSpPr txBox="1">
            <a:spLocks noChangeArrowheads="1"/>
          </p:cNvSpPr>
          <p:nvPr/>
        </p:nvSpPr>
        <p:spPr bwMode="auto">
          <a:xfrm>
            <a:off x="423069" y="1798151"/>
            <a:ext cx="397827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比较：</a:t>
            </a:r>
          </a:p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   </a:t>
            </a:r>
            <a:r>
              <a:rPr lang="en-US" altLang="zh-CN" sz="2800" b="1" i="0" dirty="0">
                <a:latin typeface="宋体" panose="02010600030101010101" pitchFamily="2" charset="-122"/>
              </a:rPr>
              <a:t>MOV   EAX</a:t>
            </a:r>
            <a:r>
              <a:rPr lang="zh-CN" altLang="en-US" sz="2800" b="1" i="0" dirty="0">
                <a:latin typeface="宋体" panose="02010600030101010101" pitchFamily="2" charset="-122"/>
              </a:rPr>
              <a:t>，</a:t>
            </a:r>
            <a:r>
              <a:rPr lang="en-US" altLang="zh-CN" sz="2800" b="1" i="0" dirty="0">
                <a:latin typeface="宋体" panose="02010600030101010101" pitchFamily="2" charset="-122"/>
              </a:rPr>
              <a:t>EBX  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   MOV   EAX, [EBX]</a:t>
            </a:r>
          </a:p>
        </p:txBody>
      </p:sp>
      <p:sp>
        <p:nvSpPr>
          <p:cNvPr id="19461" name="Text Box 7"/>
          <p:cNvSpPr txBox="1">
            <a:spLocks noChangeArrowheads="1"/>
          </p:cNvSpPr>
          <p:nvPr/>
        </p:nvSpPr>
        <p:spPr bwMode="auto">
          <a:xfrm>
            <a:off x="457200" y="166688"/>
            <a:ext cx="4502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4.5 </a:t>
            </a:r>
            <a:r>
              <a:rPr lang="zh-CN" altLang="en-US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寄存器间接寻址</a:t>
            </a:r>
          </a:p>
        </p:txBody>
      </p:sp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1043608" y="3438128"/>
            <a:ext cx="2963044" cy="1143000"/>
            <a:chOff x="576" y="1920"/>
            <a:chExt cx="1680" cy="720"/>
          </a:xfrm>
        </p:grpSpPr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1114" y="1920"/>
              <a:ext cx="1142" cy="7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i="0" dirty="0">
                  <a:latin typeface="Times New Roman" pitchFamily="18" charset="0"/>
                </a:rPr>
                <a:t>78123456H</a:t>
              </a:r>
            </a:p>
            <a:p>
              <a:pPr marL="457200" indent="-457200" algn="ctr"/>
              <a:r>
                <a:rPr lang="en-US" altLang="zh-CN" sz="2800" i="0" dirty="0">
                  <a:latin typeface="Times New Roman" pitchFamily="18" charset="0"/>
                </a:rPr>
                <a:t>00000020H</a:t>
              </a: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576" y="1998"/>
              <a:ext cx="524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i="0" dirty="0">
                  <a:latin typeface="Times New Roman" pitchFamily="18" charset="0"/>
                </a:rPr>
                <a:t>EAX</a:t>
              </a:r>
            </a:p>
            <a:p>
              <a:pPr eaLnBrk="1" hangingPunct="1"/>
              <a:r>
                <a:rPr lang="en-US" altLang="zh-CN" sz="2800" i="0" dirty="0">
                  <a:latin typeface="Times New Roman" pitchFamily="18" charset="0"/>
                </a:rPr>
                <a:t>EBX</a:t>
              </a: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1104" y="2304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624" y="230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Group 2"/>
          <p:cNvGrpSpPr>
            <a:grpSpLocks/>
          </p:cNvGrpSpPr>
          <p:nvPr/>
        </p:nvGrpSpPr>
        <p:grpSpPr bwMode="auto">
          <a:xfrm>
            <a:off x="5505456" y="3428454"/>
            <a:ext cx="1038226" cy="1828800"/>
            <a:chOff x="3468" y="1920"/>
            <a:chExt cx="654" cy="1152"/>
          </a:xfrm>
        </p:grpSpPr>
        <p:sp>
          <p:nvSpPr>
            <p:cNvPr id="14" name="Text Box 3"/>
            <p:cNvSpPr txBox="1">
              <a:spLocks noChangeArrowheads="1"/>
            </p:cNvSpPr>
            <p:nvPr/>
          </p:nvSpPr>
          <p:spPr bwMode="auto">
            <a:xfrm>
              <a:off x="3468" y="2186"/>
              <a:ext cx="6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 i="0" dirty="0">
                  <a:latin typeface="Times New Roman" pitchFamily="18" charset="0"/>
                </a:rPr>
                <a:t>0021H</a:t>
              </a:r>
            </a:p>
          </p:txBody>
        </p:sp>
        <p:sp>
          <p:nvSpPr>
            <p:cNvPr id="15" name="Text Box 4"/>
            <p:cNvSpPr txBox="1">
              <a:spLocks noChangeArrowheads="1"/>
            </p:cNvSpPr>
            <p:nvPr/>
          </p:nvSpPr>
          <p:spPr bwMode="auto">
            <a:xfrm>
              <a:off x="3478" y="2496"/>
              <a:ext cx="6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 i="0" dirty="0">
                  <a:latin typeface="Times New Roman" pitchFamily="18" charset="0"/>
                </a:rPr>
                <a:t>0022H</a:t>
              </a:r>
            </a:p>
          </p:txBody>
        </p:sp>
        <p:sp>
          <p:nvSpPr>
            <p:cNvPr id="16" name="Text Box 5"/>
            <p:cNvSpPr txBox="1">
              <a:spLocks noChangeArrowheads="1"/>
            </p:cNvSpPr>
            <p:nvPr/>
          </p:nvSpPr>
          <p:spPr bwMode="auto">
            <a:xfrm>
              <a:off x="3478" y="1920"/>
              <a:ext cx="64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 i="0" dirty="0">
                  <a:latin typeface="Times New Roman" pitchFamily="18" charset="0"/>
                </a:rPr>
                <a:t>0020H</a:t>
              </a:r>
            </a:p>
          </p:txBody>
        </p:sp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>
              <a:off x="3478" y="2784"/>
              <a:ext cx="6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 i="0" dirty="0">
                  <a:latin typeface="Times New Roman" pitchFamily="18" charset="0"/>
                </a:rPr>
                <a:t>0023H</a:t>
              </a:r>
            </a:p>
          </p:txBody>
        </p:sp>
      </p:grpSp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6629400" y="1713954"/>
            <a:ext cx="1524000" cy="4451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800" i="0">
              <a:latin typeface="Times New Roman" pitchFamily="18" charset="0"/>
            </a:endParaRPr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>
            <a:off x="6629400" y="4365079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14"/>
          <p:cNvSpPr>
            <a:spLocks noChangeShapeType="1"/>
          </p:cNvSpPr>
          <p:nvPr/>
        </p:nvSpPr>
        <p:spPr bwMode="auto">
          <a:xfrm>
            <a:off x="6629400" y="4782591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>
            <a:off x="6629400" y="5201691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Line 16"/>
          <p:cNvSpPr>
            <a:spLocks noChangeShapeType="1"/>
          </p:cNvSpPr>
          <p:nvPr/>
        </p:nvSpPr>
        <p:spPr bwMode="auto">
          <a:xfrm>
            <a:off x="6629400" y="3876129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17"/>
          <p:cNvSpPr>
            <a:spLocks noChangeShapeType="1"/>
          </p:cNvSpPr>
          <p:nvPr/>
        </p:nvSpPr>
        <p:spPr bwMode="auto">
          <a:xfrm>
            <a:off x="6629400" y="3458616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Line 18"/>
          <p:cNvSpPr>
            <a:spLocks noChangeShapeType="1"/>
          </p:cNvSpPr>
          <p:nvPr/>
        </p:nvSpPr>
        <p:spPr bwMode="auto">
          <a:xfrm>
            <a:off x="6629400" y="2969666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Freeform 19"/>
          <p:cNvSpPr>
            <a:spLocks/>
          </p:cNvSpPr>
          <p:nvPr/>
        </p:nvSpPr>
        <p:spPr bwMode="auto">
          <a:xfrm>
            <a:off x="7137400" y="2272754"/>
            <a:ext cx="431800" cy="627062"/>
          </a:xfrm>
          <a:custGeom>
            <a:avLst/>
            <a:gdLst>
              <a:gd name="T0" fmla="*/ 403225000 w 272"/>
              <a:gd name="T1" fmla="*/ 0 h 576"/>
              <a:gd name="T2" fmla="*/ 40322500 w 272"/>
              <a:gd name="T3" fmla="*/ 284437936 h 576"/>
              <a:gd name="T4" fmla="*/ 645160000 w 272"/>
              <a:gd name="T5" fmla="*/ 511988502 h 576"/>
              <a:gd name="T6" fmla="*/ 282257500 w 272"/>
              <a:gd name="T7" fmla="*/ 682650611 h 57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2" h="576">
                <a:moveTo>
                  <a:pt x="160" y="0"/>
                </a:moveTo>
                <a:cubicBezTo>
                  <a:pt x="80" y="84"/>
                  <a:pt x="0" y="168"/>
                  <a:pt x="16" y="240"/>
                </a:cubicBezTo>
                <a:cubicBezTo>
                  <a:pt x="32" y="312"/>
                  <a:pt x="240" y="376"/>
                  <a:pt x="256" y="432"/>
                </a:cubicBezTo>
                <a:cubicBezTo>
                  <a:pt x="272" y="488"/>
                  <a:pt x="136" y="552"/>
                  <a:pt x="112" y="5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Line 20"/>
          <p:cNvSpPr>
            <a:spLocks noChangeShapeType="1"/>
          </p:cNvSpPr>
          <p:nvPr/>
        </p:nvSpPr>
        <p:spPr bwMode="auto">
          <a:xfrm>
            <a:off x="6629400" y="2202904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Freeform 21"/>
          <p:cNvSpPr>
            <a:spLocks/>
          </p:cNvSpPr>
          <p:nvPr/>
        </p:nvSpPr>
        <p:spPr bwMode="auto">
          <a:xfrm>
            <a:off x="7092950" y="5271541"/>
            <a:ext cx="450850" cy="677863"/>
          </a:xfrm>
          <a:custGeom>
            <a:avLst/>
            <a:gdLst>
              <a:gd name="T0" fmla="*/ 349975728 w 264"/>
              <a:gd name="T1" fmla="*/ 0 h 720"/>
              <a:gd name="T2" fmla="*/ 69994463 w 264"/>
              <a:gd name="T3" fmla="*/ 212730356 h 720"/>
              <a:gd name="T4" fmla="*/ 769945919 w 264"/>
              <a:gd name="T5" fmla="*/ 382915394 h 720"/>
              <a:gd name="T6" fmla="*/ 69994463 w 264"/>
              <a:gd name="T7" fmla="*/ 638192009 h 7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64" h="720">
                <a:moveTo>
                  <a:pt x="120" y="0"/>
                </a:moveTo>
                <a:cubicBezTo>
                  <a:pt x="60" y="84"/>
                  <a:pt x="0" y="168"/>
                  <a:pt x="24" y="240"/>
                </a:cubicBezTo>
                <a:cubicBezTo>
                  <a:pt x="48" y="312"/>
                  <a:pt x="264" y="352"/>
                  <a:pt x="264" y="432"/>
                </a:cubicBezTo>
                <a:cubicBezTo>
                  <a:pt x="264" y="512"/>
                  <a:pt x="64" y="672"/>
                  <a:pt x="24" y="72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Rectangle 22"/>
          <p:cNvSpPr>
            <a:spLocks noChangeArrowheads="1"/>
          </p:cNvSpPr>
          <p:nvPr/>
        </p:nvSpPr>
        <p:spPr bwMode="auto">
          <a:xfrm>
            <a:off x="5435600" y="5517604"/>
            <a:ext cx="109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 i="0">
                <a:latin typeface="Times New Roman" pitchFamily="18" charset="0"/>
              </a:rPr>
              <a:t>偏移地址</a:t>
            </a:r>
          </a:p>
        </p:txBody>
      </p:sp>
      <p:sp>
        <p:nvSpPr>
          <p:cNvPr id="29" name="Line 23"/>
          <p:cNvSpPr>
            <a:spLocks noChangeShapeType="1"/>
          </p:cNvSpPr>
          <p:nvPr/>
        </p:nvSpPr>
        <p:spPr bwMode="auto">
          <a:xfrm>
            <a:off x="5638800" y="2204491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Text Box 24"/>
          <p:cNvSpPr txBox="1">
            <a:spLocks noChangeArrowheads="1"/>
          </p:cNvSpPr>
          <p:nvPr/>
        </p:nvSpPr>
        <p:spPr bwMode="auto">
          <a:xfrm>
            <a:off x="5645150" y="1818729"/>
            <a:ext cx="1014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i="0">
                <a:latin typeface="Times New Roman" pitchFamily="18" charset="0"/>
              </a:rPr>
              <a:t>0000H</a:t>
            </a:r>
          </a:p>
        </p:txBody>
      </p:sp>
      <p:sp>
        <p:nvSpPr>
          <p:cNvPr id="31" name="Line 25"/>
          <p:cNvSpPr>
            <a:spLocks noChangeShapeType="1"/>
          </p:cNvSpPr>
          <p:nvPr/>
        </p:nvSpPr>
        <p:spPr bwMode="auto">
          <a:xfrm>
            <a:off x="5638800" y="5193754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>
            <a:off x="5638800" y="4779416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Line 27"/>
          <p:cNvSpPr>
            <a:spLocks noChangeShapeType="1"/>
          </p:cNvSpPr>
          <p:nvPr/>
        </p:nvSpPr>
        <p:spPr bwMode="auto">
          <a:xfrm>
            <a:off x="5638800" y="4350791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Line 28"/>
          <p:cNvSpPr>
            <a:spLocks noChangeShapeType="1"/>
          </p:cNvSpPr>
          <p:nvPr/>
        </p:nvSpPr>
        <p:spPr bwMode="auto">
          <a:xfrm>
            <a:off x="5638800" y="3860254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Line 29"/>
          <p:cNvSpPr>
            <a:spLocks noChangeShapeType="1"/>
          </p:cNvSpPr>
          <p:nvPr/>
        </p:nvSpPr>
        <p:spPr bwMode="auto">
          <a:xfrm>
            <a:off x="5638800" y="2968079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Line 30"/>
          <p:cNvSpPr>
            <a:spLocks noChangeShapeType="1"/>
          </p:cNvSpPr>
          <p:nvPr/>
        </p:nvSpPr>
        <p:spPr bwMode="auto">
          <a:xfrm>
            <a:off x="5638800" y="3445916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Rectangle 31"/>
          <p:cNvSpPr>
            <a:spLocks noChangeArrowheads="1"/>
          </p:cNvSpPr>
          <p:nvPr/>
        </p:nvSpPr>
        <p:spPr bwMode="auto">
          <a:xfrm>
            <a:off x="6934200" y="3414166"/>
            <a:ext cx="796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r>
              <a:rPr lang="en-US" altLang="zh-CN" sz="2800" i="0">
                <a:latin typeface="Times New Roman" pitchFamily="18" charset="0"/>
              </a:rPr>
              <a:t>56H</a:t>
            </a:r>
          </a:p>
        </p:txBody>
      </p:sp>
      <p:sp>
        <p:nvSpPr>
          <p:cNvPr id="38" name="Rectangle 32"/>
          <p:cNvSpPr>
            <a:spLocks noChangeArrowheads="1"/>
          </p:cNvSpPr>
          <p:nvPr/>
        </p:nvSpPr>
        <p:spPr bwMode="auto">
          <a:xfrm>
            <a:off x="6964363" y="4781004"/>
            <a:ext cx="796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i="0">
                <a:latin typeface="Times New Roman" pitchFamily="18" charset="0"/>
              </a:rPr>
              <a:t>78H</a:t>
            </a:r>
          </a:p>
        </p:txBody>
      </p:sp>
      <p:sp>
        <p:nvSpPr>
          <p:cNvPr id="39" name="Text Box 33"/>
          <p:cNvSpPr txBox="1">
            <a:spLocks noChangeArrowheads="1"/>
          </p:cNvSpPr>
          <p:nvPr/>
        </p:nvSpPr>
        <p:spPr bwMode="auto">
          <a:xfrm>
            <a:off x="4911725" y="1531391"/>
            <a:ext cx="574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i="0">
                <a:latin typeface="Times New Roman" pitchFamily="18" charset="0"/>
              </a:rPr>
              <a:t>DS</a:t>
            </a:r>
          </a:p>
        </p:txBody>
      </p:sp>
      <p:sp>
        <p:nvSpPr>
          <p:cNvPr id="40" name="Rectangle 38"/>
          <p:cNvSpPr>
            <a:spLocks noChangeArrowheads="1"/>
          </p:cNvSpPr>
          <p:nvPr/>
        </p:nvSpPr>
        <p:spPr bwMode="auto">
          <a:xfrm>
            <a:off x="6948488" y="3850729"/>
            <a:ext cx="796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r>
              <a:rPr lang="en-US" altLang="zh-CN" sz="2800" i="0">
                <a:latin typeface="Times New Roman" pitchFamily="18" charset="0"/>
              </a:rPr>
              <a:t>34H</a:t>
            </a:r>
          </a:p>
          <a:p>
            <a:r>
              <a:rPr lang="en-US" altLang="zh-CN" sz="2800" i="0">
                <a:latin typeface="Times New Roman" pitchFamily="18" charset="0"/>
              </a:rPr>
              <a:t>12H</a:t>
            </a:r>
          </a:p>
        </p:txBody>
      </p:sp>
      <p:sp>
        <p:nvSpPr>
          <p:cNvPr id="41" name="Text Box 6">
            <a:extLst>
              <a:ext uri="{FF2B5EF4-FFF2-40B4-BE49-F238E27FC236}">
                <a16:creationId xmlns:a16="http://schemas.microsoft.com/office/drawing/2014/main" id="{5BA9600D-0D0C-4518-AE40-C4AF5C6DC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959935"/>
            <a:ext cx="415669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比较：</a:t>
            </a:r>
          </a:p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   </a:t>
            </a:r>
            <a:r>
              <a:rPr lang="en-US" altLang="zh-CN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MOV  AX</a:t>
            </a:r>
            <a:r>
              <a:rPr lang="zh-CN" altLang="en-US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EBX </a:t>
            </a:r>
          </a:p>
          <a:p>
            <a:pPr eaLnBrk="1" hangingPunct="1"/>
            <a:r>
              <a:rPr lang="en-US" altLang="zh-CN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sz="2800" b="1" i="0" dirty="0">
                <a:latin typeface="宋体" panose="02010600030101010101" pitchFamily="2" charset="-122"/>
              </a:rPr>
              <a:t>MOV  AX, [EBX]</a:t>
            </a:r>
          </a:p>
        </p:txBody>
      </p:sp>
      <p:grpSp>
        <p:nvGrpSpPr>
          <p:cNvPr id="401410" name="组合 401409">
            <a:extLst>
              <a:ext uri="{FF2B5EF4-FFF2-40B4-BE49-F238E27FC236}">
                <a16:creationId xmlns:a16="http://schemas.microsoft.com/office/drawing/2014/main" id="{96280E76-122B-4B23-87B4-19B8892DD062}"/>
              </a:ext>
            </a:extLst>
          </p:cNvPr>
          <p:cNvGrpSpPr/>
          <p:nvPr/>
        </p:nvGrpSpPr>
        <p:grpSpPr>
          <a:xfrm>
            <a:off x="827584" y="5517604"/>
            <a:ext cx="2750251" cy="306914"/>
            <a:chOff x="827584" y="5517604"/>
            <a:chExt cx="2750251" cy="306914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09FF46F8-984A-4312-ACA1-79FD90F6413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99592" y="5517604"/>
              <a:ext cx="2652923" cy="287660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DA3FD154-410F-4D3B-9DCB-2BF26E9AA97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27584" y="5517604"/>
              <a:ext cx="2750251" cy="30691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4014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401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401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555625" y="1736725"/>
            <a:ext cx="4953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i="0" dirty="0">
                <a:latin typeface="Times New Roman" pitchFamily="18" charset="0"/>
              </a:rPr>
              <a:t> </a:t>
            </a:r>
            <a:r>
              <a:rPr lang="zh-CN" altLang="en-US" sz="2400" b="1" i="0" dirty="0">
                <a:latin typeface="Times New Roman" pitchFamily="18" charset="0"/>
              </a:rPr>
              <a:t>例：设  </a:t>
            </a:r>
            <a:r>
              <a:rPr lang="en-US" altLang="zh-CN" sz="2400" b="1" i="0" dirty="0">
                <a:latin typeface="Times New Roman" pitchFamily="18" charset="0"/>
              </a:rPr>
              <a:t>BUF  DB  10,20,30,40,50</a:t>
            </a:r>
          </a:p>
          <a:p>
            <a:pPr eaLnBrk="1" hangingPunct="1"/>
            <a:r>
              <a:rPr lang="en-US" altLang="zh-CN" sz="2400" b="1" i="0" dirty="0">
                <a:latin typeface="Times New Roman" pitchFamily="18" charset="0"/>
              </a:rPr>
              <a:t>         </a:t>
            </a:r>
            <a:r>
              <a:rPr lang="zh-CN" altLang="en-US" sz="2400" b="1" i="0" dirty="0">
                <a:latin typeface="Times New Roman" pitchFamily="18" charset="0"/>
              </a:rPr>
              <a:t>即以</a:t>
            </a:r>
            <a:r>
              <a:rPr lang="en-US" altLang="zh-CN" sz="2400" b="1" i="0" dirty="0">
                <a:latin typeface="Times New Roman" pitchFamily="18" charset="0"/>
              </a:rPr>
              <a:t>BUF</a:t>
            </a:r>
            <a:r>
              <a:rPr lang="zh-CN" altLang="en-US" sz="2400" b="1" i="0" dirty="0">
                <a:latin typeface="Times New Roman" pitchFamily="18" charset="0"/>
              </a:rPr>
              <a:t>为首址的字节区中存放有</a:t>
            </a:r>
            <a:r>
              <a:rPr lang="en-US" altLang="zh-CN" sz="2400" b="1" i="0" dirty="0">
                <a:latin typeface="Times New Roman" pitchFamily="18" charset="0"/>
              </a:rPr>
              <a:t>5</a:t>
            </a:r>
            <a:r>
              <a:rPr lang="zh-CN" altLang="en-US" sz="2400" b="1" i="0" dirty="0">
                <a:latin typeface="Times New Roman" pitchFamily="18" charset="0"/>
              </a:rPr>
              <a:t>个数据，求它们的和。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457200" y="166688"/>
            <a:ext cx="4502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4.5 </a:t>
            </a:r>
            <a:r>
              <a:rPr lang="zh-CN" altLang="en-US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寄存器间接寻址</a:t>
            </a:r>
          </a:p>
        </p:txBody>
      </p:sp>
      <p:sp>
        <p:nvSpPr>
          <p:cNvPr id="20484" name="Rectangle 5"/>
          <p:cNvSpPr>
            <a:spLocks noChangeArrowheads="1"/>
          </p:cNvSpPr>
          <p:nvPr/>
        </p:nvSpPr>
        <p:spPr bwMode="auto">
          <a:xfrm>
            <a:off x="6648450" y="1254125"/>
            <a:ext cx="1524000" cy="419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3200" i="0">
              <a:latin typeface="Times New Roman" pitchFamily="18" charset="0"/>
            </a:endParaRPr>
          </a:p>
        </p:txBody>
      </p:sp>
      <p:sp>
        <p:nvSpPr>
          <p:cNvPr id="20485" name="Line 6"/>
          <p:cNvSpPr>
            <a:spLocks noChangeShapeType="1"/>
          </p:cNvSpPr>
          <p:nvPr/>
        </p:nvSpPr>
        <p:spPr bwMode="auto">
          <a:xfrm>
            <a:off x="6648450" y="3954463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6" name="Line 7"/>
          <p:cNvSpPr>
            <a:spLocks noChangeShapeType="1"/>
          </p:cNvSpPr>
          <p:nvPr/>
        </p:nvSpPr>
        <p:spPr bwMode="auto">
          <a:xfrm>
            <a:off x="6648450" y="4405313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7" name="Line 8"/>
          <p:cNvSpPr>
            <a:spLocks noChangeShapeType="1"/>
          </p:cNvSpPr>
          <p:nvPr/>
        </p:nvSpPr>
        <p:spPr bwMode="auto">
          <a:xfrm>
            <a:off x="6648450" y="4856163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8" name="Line 9"/>
          <p:cNvSpPr>
            <a:spLocks noChangeShapeType="1"/>
          </p:cNvSpPr>
          <p:nvPr/>
        </p:nvSpPr>
        <p:spPr bwMode="auto">
          <a:xfrm>
            <a:off x="6648450" y="3430588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9" name="Line 10"/>
          <p:cNvSpPr>
            <a:spLocks noChangeShapeType="1"/>
          </p:cNvSpPr>
          <p:nvPr/>
        </p:nvSpPr>
        <p:spPr bwMode="auto">
          <a:xfrm>
            <a:off x="6648450" y="2828925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0" name="Line 11"/>
          <p:cNvSpPr>
            <a:spLocks noChangeShapeType="1"/>
          </p:cNvSpPr>
          <p:nvPr/>
        </p:nvSpPr>
        <p:spPr bwMode="auto">
          <a:xfrm>
            <a:off x="6648450" y="230505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1" name="Line 12"/>
          <p:cNvSpPr>
            <a:spLocks noChangeShapeType="1"/>
          </p:cNvSpPr>
          <p:nvPr/>
        </p:nvSpPr>
        <p:spPr bwMode="auto">
          <a:xfrm>
            <a:off x="6648450" y="1779588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2" name="Freeform 13"/>
          <p:cNvSpPr>
            <a:spLocks/>
          </p:cNvSpPr>
          <p:nvPr/>
        </p:nvSpPr>
        <p:spPr bwMode="auto">
          <a:xfrm>
            <a:off x="7143750" y="4179888"/>
            <a:ext cx="419100" cy="1189037"/>
          </a:xfrm>
          <a:custGeom>
            <a:avLst/>
            <a:gdLst>
              <a:gd name="T0" fmla="*/ 302418750 w 264"/>
              <a:gd name="T1" fmla="*/ 0 h 720"/>
              <a:gd name="T2" fmla="*/ 60483750 w 264"/>
              <a:gd name="T3" fmla="*/ 654541748 h 720"/>
              <a:gd name="T4" fmla="*/ 665321250 w 264"/>
              <a:gd name="T5" fmla="*/ 1178173826 h 720"/>
              <a:gd name="T6" fmla="*/ 60483750 w 264"/>
              <a:gd name="T7" fmla="*/ 1963623594 h 7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64" h="720">
                <a:moveTo>
                  <a:pt x="120" y="0"/>
                </a:moveTo>
                <a:cubicBezTo>
                  <a:pt x="60" y="84"/>
                  <a:pt x="0" y="168"/>
                  <a:pt x="24" y="240"/>
                </a:cubicBezTo>
                <a:cubicBezTo>
                  <a:pt x="48" y="312"/>
                  <a:pt x="264" y="352"/>
                  <a:pt x="264" y="432"/>
                </a:cubicBezTo>
                <a:cubicBezTo>
                  <a:pt x="264" y="512"/>
                  <a:pt x="64" y="672"/>
                  <a:pt x="24" y="72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3" name="Line 14"/>
          <p:cNvSpPr>
            <a:spLocks noChangeShapeType="1"/>
          </p:cNvSpPr>
          <p:nvPr/>
        </p:nvSpPr>
        <p:spPr bwMode="auto">
          <a:xfrm>
            <a:off x="5657850" y="177958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4" name="Text Box 15"/>
          <p:cNvSpPr txBox="1">
            <a:spLocks noChangeArrowheads="1"/>
          </p:cNvSpPr>
          <p:nvPr/>
        </p:nvSpPr>
        <p:spPr bwMode="auto">
          <a:xfrm>
            <a:off x="5641975" y="1254125"/>
            <a:ext cx="1014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i="0">
                <a:latin typeface="Times New Roman" pitchFamily="18" charset="0"/>
              </a:rPr>
              <a:t>0005H</a:t>
            </a:r>
          </a:p>
        </p:txBody>
      </p:sp>
      <p:sp>
        <p:nvSpPr>
          <p:cNvPr id="20495" name="Line 16"/>
          <p:cNvSpPr>
            <a:spLocks noChangeShapeType="1"/>
          </p:cNvSpPr>
          <p:nvPr/>
        </p:nvSpPr>
        <p:spPr bwMode="auto">
          <a:xfrm>
            <a:off x="5657850" y="4856163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6" name="Line 17"/>
          <p:cNvSpPr>
            <a:spLocks noChangeShapeType="1"/>
          </p:cNvSpPr>
          <p:nvPr/>
        </p:nvSpPr>
        <p:spPr bwMode="auto">
          <a:xfrm>
            <a:off x="5657850" y="4405313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7" name="Line 18"/>
          <p:cNvSpPr>
            <a:spLocks noChangeShapeType="1"/>
          </p:cNvSpPr>
          <p:nvPr/>
        </p:nvSpPr>
        <p:spPr bwMode="auto">
          <a:xfrm>
            <a:off x="5657850" y="3954463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8" name="Line 19"/>
          <p:cNvSpPr>
            <a:spLocks noChangeShapeType="1"/>
          </p:cNvSpPr>
          <p:nvPr/>
        </p:nvSpPr>
        <p:spPr bwMode="auto">
          <a:xfrm>
            <a:off x="5657850" y="343058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9" name="Text Box 20"/>
          <p:cNvSpPr txBox="1">
            <a:spLocks noChangeArrowheads="1"/>
          </p:cNvSpPr>
          <p:nvPr/>
        </p:nvSpPr>
        <p:spPr bwMode="auto">
          <a:xfrm>
            <a:off x="5565775" y="3470275"/>
            <a:ext cx="1014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i="0">
                <a:latin typeface="Times New Roman" pitchFamily="18" charset="0"/>
              </a:rPr>
              <a:t>0009H</a:t>
            </a:r>
          </a:p>
        </p:txBody>
      </p:sp>
      <p:sp>
        <p:nvSpPr>
          <p:cNvPr id="20500" name="Text Box 21"/>
          <p:cNvSpPr txBox="1">
            <a:spLocks noChangeArrowheads="1"/>
          </p:cNvSpPr>
          <p:nvPr/>
        </p:nvSpPr>
        <p:spPr bwMode="auto">
          <a:xfrm>
            <a:off x="5581650" y="3054350"/>
            <a:ext cx="1014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i="0">
                <a:latin typeface="Times New Roman" pitchFamily="18" charset="0"/>
              </a:rPr>
              <a:t>0008H</a:t>
            </a:r>
          </a:p>
        </p:txBody>
      </p:sp>
      <p:sp>
        <p:nvSpPr>
          <p:cNvPr id="20501" name="Line 22"/>
          <p:cNvSpPr>
            <a:spLocks noChangeShapeType="1"/>
          </p:cNvSpPr>
          <p:nvPr/>
        </p:nvSpPr>
        <p:spPr bwMode="auto">
          <a:xfrm>
            <a:off x="5657850" y="230505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2" name="Line 23"/>
          <p:cNvSpPr>
            <a:spLocks noChangeShapeType="1"/>
          </p:cNvSpPr>
          <p:nvPr/>
        </p:nvSpPr>
        <p:spPr bwMode="auto">
          <a:xfrm>
            <a:off x="5657850" y="28289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3" name="Text Box 24"/>
          <p:cNvSpPr txBox="1">
            <a:spLocks noChangeArrowheads="1"/>
          </p:cNvSpPr>
          <p:nvPr/>
        </p:nvSpPr>
        <p:spPr bwMode="auto">
          <a:xfrm>
            <a:off x="5581650" y="2454275"/>
            <a:ext cx="1014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i="0">
                <a:latin typeface="Times New Roman" pitchFamily="18" charset="0"/>
              </a:rPr>
              <a:t>0007H</a:t>
            </a:r>
          </a:p>
        </p:txBody>
      </p:sp>
      <p:sp>
        <p:nvSpPr>
          <p:cNvPr id="20504" name="Text Box 25"/>
          <p:cNvSpPr txBox="1">
            <a:spLocks noChangeArrowheads="1"/>
          </p:cNvSpPr>
          <p:nvPr/>
        </p:nvSpPr>
        <p:spPr bwMode="auto">
          <a:xfrm>
            <a:off x="7029450" y="1328738"/>
            <a:ext cx="777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i="0">
                <a:latin typeface="Times New Roman" pitchFamily="18" charset="0"/>
              </a:rPr>
              <a:t>0AH</a:t>
            </a:r>
          </a:p>
        </p:txBody>
      </p:sp>
      <p:sp>
        <p:nvSpPr>
          <p:cNvPr id="20505" name="Text Box 26"/>
          <p:cNvSpPr txBox="1">
            <a:spLocks noChangeArrowheads="1"/>
          </p:cNvSpPr>
          <p:nvPr/>
        </p:nvSpPr>
        <p:spPr bwMode="auto">
          <a:xfrm>
            <a:off x="7029450" y="1854200"/>
            <a:ext cx="709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i="0">
                <a:latin typeface="Times New Roman" pitchFamily="18" charset="0"/>
              </a:rPr>
              <a:t>14H</a:t>
            </a:r>
          </a:p>
        </p:txBody>
      </p:sp>
      <p:sp>
        <p:nvSpPr>
          <p:cNvPr id="20506" name="Text Box 27"/>
          <p:cNvSpPr txBox="1">
            <a:spLocks noChangeArrowheads="1"/>
          </p:cNvSpPr>
          <p:nvPr/>
        </p:nvSpPr>
        <p:spPr bwMode="auto">
          <a:xfrm>
            <a:off x="7029450" y="2379663"/>
            <a:ext cx="74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i="0">
                <a:latin typeface="Times New Roman" pitchFamily="18" charset="0"/>
              </a:rPr>
              <a:t>1EH</a:t>
            </a:r>
          </a:p>
        </p:txBody>
      </p:sp>
      <p:sp>
        <p:nvSpPr>
          <p:cNvPr id="20507" name="Text Box 28"/>
          <p:cNvSpPr txBox="1">
            <a:spLocks noChangeArrowheads="1"/>
          </p:cNvSpPr>
          <p:nvPr/>
        </p:nvSpPr>
        <p:spPr bwMode="auto">
          <a:xfrm>
            <a:off x="7029450" y="2979738"/>
            <a:ext cx="709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i="0">
                <a:latin typeface="Times New Roman" pitchFamily="18" charset="0"/>
              </a:rPr>
              <a:t>28H</a:t>
            </a:r>
          </a:p>
        </p:txBody>
      </p:sp>
      <p:sp>
        <p:nvSpPr>
          <p:cNvPr id="20508" name="Text Box 29"/>
          <p:cNvSpPr txBox="1">
            <a:spLocks noChangeArrowheads="1"/>
          </p:cNvSpPr>
          <p:nvPr/>
        </p:nvSpPr>
        <p:spPr bwMode="auto">
          <a:xfrm>
            <a:off x="7029450" y="3505200"/>
            <a:ext cx="709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i="0">
                <a:latin typeface="Times New Roman" pitchFamily="18" charset="0"/>
              </a:rPr>
              <a:t>32H</a:t>
            </a:r>
          </a:p>
        </p:txBody>
      </p:sp>
      <p:sp>
        <p:nvSpPr>
          <p:cNvPr id="20509" name="Text Box 30"/>
          <p:cNvSpPr txBox="1">
            <a:spLocks noChangeArrowheads="1"/>
          </p:cNvSpPr>
          <p:nvPr/>
        </p:nvSpPr>
        <p:spPr bwMode="auto">
          <a:xfrm>
            <a:off x="5657850" y="1854200"/>
            <a:ext cx="1014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i="0">
                <a:latin typeface="Times New Roman" pitchFamily="18" charset="0"/>
              </a:rPr>
              <a:t>0006H</a:t>
            </a:r>
          </a:p>
        </p:txBody>
      </p:sp>
      <p:sp>
        <p:nvSpPr>
          <p:cNvPr id="20511" name="Text Box 32"/>
          <p:cNvSpPr txBox="1">
            <a:spLocks noChangeArrowheads="1"/>
          </p:cNvSpPr>
          <p:nvPr/>
        </p:nvSpPr>
        <p:spPr bwMode="auto">
          <a:xfrm>
            <a:off x="593725" y="3165475"/>
            <a:ext cx="2325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i="0">
                <a:latin typeface="Times New Roman" pitchFamily="18" charset="0"/>
              </a:rPr>
              <a:t>算法分析：</a:t>
            </a:r>
            <a:r>
              <a:rPr lang="en-US" altLang="zh-CN" sz="2400" b="1" i="0">
                <a:latin typeface="Times New Roman" pitchFamily="18" charset="0"/>
              </a:rPr>
              <a:t>……</a:t>
            </a:r>
          </a:p>
        </p:txBody>
      </p:sp>
      <p:sp>
        <p:nvSpPr>
          <p:cNvPr id="20512" name="Text Box 42"/>
          <p:cNvSpPr txBox="1">
            <a:spLocks noChangeArrowheads="1"/>
          </p:cNvSpPr>
          <p:nvPr/>
        </p:nvSpPr>
        <p:spPr bwMode="auto">
          <a:xfrm>
            <a:off x="669925" y="5578475"/>
            <a:ext cx="53657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i="0" dirty="0">
                <a:latin typeface="Times New Roman" pitchFamily="18" charset="0"/>
              </a:rPr>
              <a:t>共同特点：单元中的内容无规律，</a:t>
            </a:r>
          </a:p>
          <a:p>
            <a:pPr eaLnBrk="1" hangingPunct="1"/>
            <a:r>
              <a:rPr lang="zh-CN" altLang="en-US" sz="2400" b="1" i="0" dirty="0">
                <a:latin typeface="Times New Roman" pitchFamily="18" charset="0"/>
              </a:rPr>
              <a:t>                    但单元之间的地址有规律。</a:t>
            </a:r>
          </a:p>
        </p:txBody>
      </p:sp>
      <p:sp>
        <p:nvSpPr>
          <p:cNvPr id="20513" name="Text Box 43"/>
          <p:cNvSpPr txBox="1">
            <a:spLocks noChangeArrowheads="1"/>
          </p:cNvSpPr>
          <p:nvPr/>
        </p:nvSpPr>
        <p:spPr bwMode="auto">
          <a:xfrm>
            <a:off x="8243888" y="1268413"/>
            <a:ext cx="811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kumimoji="0" lang="en-US" altLang="zh-CN" sz="2400" b="1" i="0">
                <a:latin typeface="Arial" charset="0"/>
              </a:rPr>
              <a:t>BUF</a:t>
            </a:r>
          </a:p>
        </p:txBody>
      </p:sp>
      <p:grpSp>
        <p:nvGrpSpPr>
          <p:cNvPr id="402477" name="Group 45"/>
          <p:cNvGrpSpPr>
            <a:grpSpLocks/>
          </p:cNvGrpSpPr>
          <p:nvPr/>
        </p:nvGrpSpPr>
        <p:grpSpPr bwMode="auto">
          <a:xfrm>
            <a:off x="1239838" y="3697288"/>
            <a:ext cx="3546474" cy="1531937"/>
            <a:chOff x="781" y="2329"/>
            <a:chExt cx="2234" cy="965"/>
          </a:xfrm>
        </p:grpSpPr>
        <p:grpSp>
          <p:nvGrpSpPr>
            <p:cNvPr id="20515" name="Group 35"/>
            <p:cNvGrpSpPr>
              <a:grpSpLocks/>
            </p:cNvGrpSpPr>
            <p:nvPr/>
          </p:nvGrpSpPr>
          <p:grpSpPr bwMode="auto">
            <a:xfrm>
              <a:off x="849" y="2984"/>
              <a:ext cx="1114" cy="310"/>
              <a:chOff x="2198" y="2810"/>
              <a:chExt cx="1114" cy="310"/>
            </a:xfrm>
          </p:grpSpPr>
          <p:sp>
            <p:nvSpPr>
              <p:cNvPr id="20518" name="Text Box 36"/>
              <p:cNvSpPr txBox="1">
                <a:spLocks noChangeArrowheads="1"/>
              </p:cNvSpPr>
              <p:nvPr/>
            </p:nvSpPr>
            <p:spPr bwMode="auto">
              <a:xfrm>
                <a:off x="2198" y="2810"/>
                <a:ext cx="56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 i="0" dirty="0">
                    <a:latin typeface="Times New Roman" pitchFamily="18" charset="0"/>
                  </a:rPr>
                  <a:t>EBX </a:t>
                </a:r>
              </a:p>
            </p:txBody>
          </p:sp>
          <p:sp>
            <p:nvSpPr>
              <p:cNvPr id="20519" name="Rectangle 37"/>
              <p:cNvSpPr>
                <a:spLocks noChangeArrowheads="1"/>
              </p:cNvSpPr>
              <p:nvPr/>
            </p:nvSpPr>
            <p:spPr bwMode="auto">
              <a:xfrm>
                <a:off x="2640" y="2832"/>
                <a:ext cx="67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 b="1" i="0">
                    <a:latin typeface="Times New Roman" pitchFamily="18" charset="0"/>
                  </a:rPr>
                  <a:t>0005</a:t>
                </a:r>
              </a:p>
            </p:txBody>
          </p:sp>
        </p:grpSp>
        <p:sp>
          <p:nvSpPr>
            <p:cNvPr id="20516" name="Text Box 38"/>
            <p:cNvSpPr txBox="1">
              <a:spLocks noChangeArrowheads="1"/>
            </p:cNvSpPr>
            <p:nvPr/>
          </p:nvSpPr>
          <p:spPr bwMode="auto">
            <a:xfrm>
              <a:off x="2241" y="2984"/>
              <a:ext cx="77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 b="1" i="0" dirty="0">
                  <a:latin typeface="Times New Roman" pitchFamily="18" charset="0"/>
                </a:rPr>
                <a:t>([EBX])</a:t>
              </a:r>
            </a:p>
          </p:txBody>
        </p:sp>
        <p:sp>
          <p:nvSpPr>
            <p:cNvPr id="20517" name="Text Box 44"/>
            <p:cNvSpPr txBox="1">
              <a:spLocks noChangeArrowheads="1"/>
            </p:cNvSpPr>
            <p:nvPr/>
          </p:nvSpPr>
          <p:spPr bwMode="auto">
            <a:xfrm>
              <a:off x="781" y="2329"/>
              <a:ext cx="1390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b="1" i="0" dirty="0"/>
                <a:t>和？            </a:t>
              </a:r>
              <a:r>
                <a:rPr lang="en-US" altLang="zh-CN" b="1" i="0" dirty="0"/>
                <a:t>AL</a:t>
              </a:r>
              <a:endParaRPr lang="zh-CN" altLang="en-US" b="1" i="0" dirty="0"/>
            </a:p>
            <a:p>
              <a:pPr eaLnBrk="1" hangingPunct="1"/>
              <a:r>
                <a:rPr lang="zh-CN" altLang="en-US" b="1" i="0" dirty="0"/>
                <a:t>循环次数？  </a:t>
              </a:r>
              <a:r>
                <a:rPr lang="en-US" altLang="zh-CN" b="1" i="0" dirty="0"/>
                <a:t>ECX </a:t>
              </a:r>
              <a:endParaRPr lang="zh-CN" altLang="en-US" b="1" i="0" dirty="0"/>
            </a:p>
            <a:p>
              <a:pPr eaLnBrk="1" hangingPunct="1"/>
              <a:r>
                <a:rPr lang="zh-CN" altLang="en-US" b="1" i="0" dirty="0"/>
                <a:t>数据位置？  </a:t>
              </a:r>
              <a:r>
                <a:rPr lang="en-US" altLang="zh-CN" b="1" i="0" dirty="0"/>
                <a:t>EBX</a:t>
              </a:r>
              <a:endParaRPr lang="zh-CN" altLang="en-US" b="1" i="0" dirty="0"/>
            </a:p>
          </p:txBody>
        </p:sp>
      </p:grp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2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457200" y="166688"/>
            <a:ext cx="4502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4.5 </a:t>
            </a:r>
            <a:r>
              <a:rPr lang="zh-CN" altLang="en-US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寄存器间接寻址</a:t>
            </a:r>
          </a:p>
        </p:txBody>
      </p:sp>
      <p:sp>
        <p:nvSpPr>
          <p:cNvPr id="20484" name="Rectangle 5"/>
          <p:cNvSpPr>
            <a:spLocks noChangeArrowheads="1"/>
          </p:cNvSpPr>
          <p:nvPr/>
        </p:nvSpPr>
        <p:spPr bwMode="auto">
          <a:xfrm>
            <a:off x="6936432" y="1254125"/>
            <a:ext cx="1379984" cy="419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3200" i="0">
              <a:latin typeface="Times New Roman" pitchFamily="18" charset="0"/>
            </a:endParaRPr>
          </a:p>
        </p:txBody>
      </p:sp>
      <p:sp>
        <p:nvSpPr>
          <p:cNvPr id="20485" name="Line 6"/>
          <p:cNvSpPr>
            <a:spLocks noChangeShapeType="1"/>
          </p:cNvSpPr>
          <p:nvPr/>
        </p:nvSpPr>
        <p:spPr bwMode="auto">
          <a:xfrm flipV="1">
            <a:off x="6936432" y="3927475"/>
            <a:ext cx="1379984" cy="26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6" name="Line 7"/>
          <p:cNvSpPr>
            <a:spLocks noChangeShapeType="1"/>
          </p:cNvSpPr>
          <p:nvPr/>
        </p:nvSpPr>
        <p:spPr bwMode="auto">
          <a:xfrm>
            <a:off x="6936432" y="4405313"/>
            <a:ext cx="13799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7" name="Line 8"/>
          <p:cNvSpPr>
            <a:spLocks noChangeShapeType="1"/>
          </p:cNvSpPr>
          <p:nvPr/>
        </p:nvSpPr>
        <p:spPr bwMode="auto">
          <a:xfrm>
            <a:off x="6936432" y="4856163"/>
            <a:ext cx="13799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8" name="Line 9"/>
          <p:cNvSpPr>
            <a:spLocks noChangeShapeType="1"/>
          </p:cNvSpPr>
          <p:nvPr/>
        </p:nvSpPr>
        <p:spPr bwMode="auto">
          <a:xfrm>
            <a:off x="6936432" y="3430588"/>
            <a:ext cx="13799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9" name="Line 10"/>
          <p:cNvSpPr>
            <a:spLocks noChangeShapeType="1"/>
          </p:cNvSpPr>
          <p:nvPr/>
        </p:nvSpPr>
        <p:spPr bwMode="auto">
          <a:xfrm>
            <a:off x="6936432" y="2828925"/>
            <a:ext cx="13799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0" name="Line 11"/>
          <p:cNvSpPr>
            <a:spLocks noChangeShapeType="1"/>
          </p:cNvSpPr>
          <p:nvPr/>
        </p:nvSpPr>
        <p:spPr bwMode="auto">
          <a:xfrm>
            <a:off x="6936432" y="2305050"/>
            <a:ext cx="13799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1" name="Line 12"/>
          <p:cNvSpPr>
            <a:spLocks noChangeShapeType="1"/>
          </p:cNvSpPr>
          <p:nvPr/>
        </p:nvSpPr>
        <p:spPr bwMode="auto">
          <a:xfrm>
            <a:off x="6936432" y="1779588"/>
            <a:ext cx="13799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2" name="Freeform 13"/>
          <p:cNvSpPr>
            <a:spLocks/>
          </p:cNvSpPr>
          <p:nvPr/>
        </p:nvSpPr>
        <p:spPr bwMode="auto">
          <a:xfrm>
            <a:off x="7431732" y="4179888"/>
            <a:ext cx="419100" cy="1189037"/>
          </a:xfrm>
          <a:custGeom>
            <a:avLst/>
            <a:gdLst>
              <a:gd name="T0" fmla="*/ 302418750 w 264"/>
              <a:gd name="T1" fmla="*/ 0 h 720"/>
              <a:gd name="T2" fmla="*/ 60483750 w 264"/>
              <a:gd name="T3" fmla="*/ 654541748 h 720"/>
              <a:gd name="T4" fmla="*/ 665321250 w 264"/>
              <a:gd name="T5" fmla="*/ 1178173826 h 720"/>
              <a:gd name="T6" fmla="*/ 60483750 w 264"/>
              <a:gd name="T7" fmla="*/ 1963623594 h 7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64" h="720">
                <a:moveTo>
                  <a:pt x="120" y="0"/>
                </a:moveTo>
                <a:cubicBezTo>
                  <a:pt x="60" y="84"/>
                  <a:pt x="0" y="168"/>
                  <a:pt x="24" y="240"/>
                </a:cubicBezTo>
                <a:cubicBezTo>
                  <a:pt x="48" y="312"/>
                  <a:pt x="264" y="352"/>
                  <a:pt x="264" y="432"/>
                </a:cubicBezTo>
                <a:cubicBezTo>
                  <a:pt x="264" y="512"/>
                  <a:pt x="64" y="672"/>
                  <a:pt x="24" y="72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3" name="Line 14"/>
          <p:cNvSpPr>
            <a:spLocks noChangeShapeType="1"/>
          </p:cNvSpPr>
          <p:nvPr/>
        </p:nvSpPr>
        <p:spPr bwMode="auto">
          <a:xfrm>
            <a:off x="5945832" y="177958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4" name="Text Box 15"/>
          <p:cNvSpPr txBox="1">
            <a:spLocks noChangeArrowheads="1"/>
          </p:cNvSpPr>
          <p:nvPr/>
        </p:nvSpPr>
        <p:spPr bwMode="auto">
          <a:xfrm>
            <a:off x="5929957" y="1254125"/>
            <a:ext cx="1014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i="0" dirty="0">
                <a:latin typeface="Times New Roman" pitchFamily="18" charset="0"/>
              </a:rPr>
              <a:t>0005H</a:t>
            </a:r>
          </a:p>
        </p:txBody>
      </p:sp>
      <p:sp>
        <p:nvSpPr>
          <p:cNvPr id="20495" name="Line 16"/>
          <p:cNvSpPr>
            <a:spLocks noChangeShapeType="1"/>
          </p:cNvSpPr>
          <p:nvPr/>
        </p:nvSpPr>
        <p:spPr bwMode="auto">
          <a:xfrm>
            <a:off x="5945832" y="4856163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6" name="Line 17"/>
          <p:cNvSpPr>
            <a:spLocks noChangeShapeType="1"/>
          </p:cNvSpPr>
          <p:nvPr/>
        </p:nvSpPr>
        <p:spPr bwMode="auto">
          <a:xfrm>
            <a:off x="5945832" y="4405313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7" name="Line 18"/>
          <p:cNvSpPr>
            <a:spLocks noChangeShapeType="1"/>
          </p:cNvSpPr>
          <p:nvPr/>
        </p:nvSpPr>
        <p:spPr bwMode="auto">
          <a:xfrm>
            <a:off x="5945832" y="3954463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8" name="Line 19"/>
          <p:cNvSpPr>
            <a:spLocks noChangeShapeType="1"/>
          </p:cNvSpPr>
          <p:nvPr/>
        </p:nvSpPr>
        <p:spPr bwMode="auto">
          <a:xfrm>
            <a:off x="5945832" y="343058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9" name="Text Box 20"/>
          <p:cNvSpPr txBox="1">
            <a:spLocks noChangeArrowheads="1"/>
          </p:cNvSpPr>
          <p:nvPr/>
        </p:nvSpPr>
        <p:spPr bwMode="auto">
          <a:xfrm>
            <a:off x="5853757" y="3470275"/>
            <a:ext cx="1014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i="0">
                <a:latin typeface="Times New Roman" pitchFamily="18" charset="0"/>
              </a:rPr>
              <a:t>0009H</a:t>
            </a:r>
          </a:p>
        </p:txBody>
      </p:sp>
      <p:sp>
        <p:nvSpPr>
          <p:cNvPr id="20500" name="Text Box 21"/>
          <p:cNvSpPr txBox="1">
            <a:spLocks noChangeArrowheads="1"/>
          </p:cNvSpPr>
          <p:nvPr/>
        </p:nvSpPr>
        <p:spPr bwMode="auto">
          <a:xfrm>
            <a:off x="5869632" y="3054350"/>
            <a:ext cx="1014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i="0" dirty="0">
                <a:latin typeface="Times New Roman" pitchFamily="18" charset="0"/>
              </a:rPr>
              <a:t>0008H</a:t>
            </a:r>
          </a:p>
        </p:txBody>
      </p:sp>
      <p:sp>
        <p:nvSpPr>
          <p:cNvPr id="20501" name="Line 22"/>
          <p:cNvSpPr>
            <a:spLocks noChangeShapeType="1"/>
          </p:cNvSpPr>
          <p:nvPr/>
        </p:nvSpPr>
        <p:spPr bwMode="auto">
          <a:xfrm>
            <a:off x="5945832" y="230505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2" name="Line 23"/>
          <p:cNvSpPr>
            <a:spLocks noChangeShapeType="1"/>
          </p:cNvSpPr>
          <p:nvPr/>
        </p:nvSpPr>
        <p:spPr bwMode="auto">
          <a:xfrm>
            <a:off x="5945832" y="28289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3" name="Text Box 24"/>
          <p:cNvSpPr txBox="1">
            <a:spLocks noChangeArrowheads="1"/>
          </p:cNvSpPr>
          <p:nvPr/>
        </p:nvSpPr>
        <p:spPr bwMode="auto">
          <a:xfrm>
            <a:off x="5869632" y="2454275"/>
            <a:ext cx="1014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i="0" dirty="0">
                <a:latin typeface="Times New Roman" pitchFamily="18" charset="0"/>
              </a:rPr>
              <a:t>0007H</a:t>
            </a:r>
          </a:p>
        </p:txBody>
      </p:sp>
      <p:sp>
        <p:nvSpPr>
          <p:cNvPr id="20504" name="Text Box 25"/>
          <p:cNvSpPr txBox="1">
            <a:spLocks noChangeArrowheads="1"/>
          </p:cNvSpPr>
          <p:nvPr/>
        </p:nvSpPr>
        <p:spPr bwMode="auto">
          <a:xfrm>
            <a:off x="7317432" y="1328738"/>
            <a:ext cx="777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i="0">
                <a:latin typeface="Times New Roman" pitchFamily="18" charset="0"/>
              </a:rPr>
              <a:t>0AH</a:t>
            </a:r>
          </a:p>
        </p:txBody>
      </p:sp>
      <p:sp>
        <p:nvSpPr>
          <p:cNvPr id="20505" name="Text Box 26"/>
          <p:cNvSpPr txBox="1">
            <a:spLocks noChangeArrowheads="1"/>
          </p:cNvSpPr>
          <p:nvPr/>
        </p:nvSpPr>
        <p:spPr bwMode="auto">
          <a:xfrm>
            <a:off x="7317432" y="1854200"/>
            <a:ext cx="709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i="0">
                <a:latin typeface="Times New Roman" pitchFamily="18" charset="0"/>
              </a:rPr>
              <a:t>14H</a:t>
            </a:r>
          </a:p>
        </p:txBody>
      </p:sp>
      <p:sp>
        <p:nvSpPr>
          <p:cNvPr id="20506" name="Text Box 27"/>
          <p:cNvSpPr txBox="1">
            <a:spLocks noChangeArrowheads="1"/>
          </p:cNvSpPr>
          <p:nvPr/>
        </p:nvSpPr>
        <p:spPr bwMode="auto">
          <a:xfrm>
            <a:off x="7317432" y="2379663"/>
            <a:ext cx="74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i="0">
                <a:latin typeface="Times New Roman" pitchFamily="18" charset="0"/>
              </a:rPr>
              <a:t>1EH</a:t>
            </a:r>
          </a:p>
        </p:txBody>
      </p:sp>
      <p:sp>
        <p:nvSpPr>
          <p:cNvPr id="20507" name="Text Box 28"/>
          <p:cNvSpPr txBox="1">
            <a:spLocks noChangeArrowheads="1"/>
          </p:cNvSpPr>
          <p:nvPr/>
        </p:nvSpPr>
        <p:spPr bwMode="auto">
          <a:xfrm>
            <a:off x="7317432" y="2979738"/>
            <a:ext cx="709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i="0">
                <a:latin typeface="Times New Roman" pitchFamily="18" charset="0"/>
              </a:rPr>
              <a:t>28H</a:t>
            </a:r>
          </a:p>
        </p:txBody>
      </p:sp>
      <p:sp>
        <p:nvSpPr>
          <p:cNvPr id="20508" name="Text Box 29"/>
          <p:cNvSpPr txBox="1">
            <a:spLocks noChangeArrowheads="1"/>
          </p:cNvSpPr>
          <p:nvPr/>
        </p:nvSpPr>
        <p:spPr bwMode="auto">
          <a:xfrm>
            <a:off x="7317432" y="3505200"/>
            <a:ext cx="709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i="0">
                <a:latin typeface="Times New Roman" pitchFamily="18" charset="0"/>
              </a:rPr>
              <a:t>32H</a:t>
            </a:r>
          </a:p>
        </p:txBody>
      </p:sp>
      <p:sp>
        <p:nvSpPr>
          <p:cNvPr id="20509" name="Text Box 30"/>
          <p:cNvSpPr txBox="1">
            <a:spLocks noChangeArrowheads="1"/>
          </p:cNvSpPr>
          <p:nvPr/>
        </p:nvSpPr>
        <p:spPr bwMode="auto">
          <a:xfrm>
            <a:off x="5945832" y="1854200"/>
            <a:ext cx="1014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i="0" dirty="0">
                <a:latin typeface="Times New Roman" pitchFamily="18" charset="0"/>
              </a:rPr>
              <a:t>0006H</a:t>
            </a:r>
          </a:p>
        </p:txBody>
      </p:sp>
      <p:sp>
        <p:nvSpPr>
          <p:cNvPr id="20513" name="Text Box 43"/>
          <p:cNvSpPr txBox="1">
            <a:spLocks noChangeArrowheads="1"/>
          </p:cNvSpPr>
          <p:nvPr/>
        </p:nvSpPr>
        <p:spPr bwMode="auto">
          <a:xfrm>
            <a:off x="8243888" y="1268413"/>
            <a:ext cx="811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kumimoji="0" lang="en-US" altLang="zh-CN" sz="2400" b="1" i="0">
                <a:latin typeface="Arial" charset="0"/>
              </a:rPr>
              <a:t>BUF</a:t>
            </a:r>
          </a:p>
        </p:txBody>
      </p:sp>
      <p:sp>
        <p:nvSpPr>
          <p:cNvPr id="2" name="矩形 1"/>
          <p:cNvSpPr/>
          <p:nvPr/>
        </p:nvSpPr>
        <p:spPr>
          <a:xfrm>
            <a:off x="755664" y="3717032"/>
            <a:ext cx="158408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1" i="0" dirty="0">
                <a:latin typeface="楷体_GB2312" pitchFamily="49" charset="-122"/>
                <a:ea typeface="楷体_GB2312" pitchFamily="49" charset="-122"/>
              </a:rPr>
              <a:t>p=</a:t>
            </a:r>
            <a:r>
              <a:rPr lang="en-US" altLang="zh-CN" sz="2400" b="1" i="0" dirty="0" err="1">
                <a:latin typeface="楷体_GB2312" pitchFamily="49" charset="-122"/>
                <a:ea typeface="楷体_GB2312" pitchFamily="49" charset="-122"/>
              </a:rPr>
              <a:t>buf</a:t>
            </a:r>
            <a:r>
              <a:rPr lang="en-US" altLang="zh-CN" sz="2400" b="1" i="0" dirty="0">
                <a:latin typeface="楷体_GB2312" pitchFamily="49" charset="-122"/>
                <a:ea typeface="楷体_GB2312" pitchFamily="49" charset="-122"/>
              </a:rPr>
              <a:t>;</a:t>
            </a:r>
          </a:p>
          <a:p>
            <a:pPr eaLnBrk="1" hangingPunct="1"/>
            <a:endParaRPr lang="en-US" altLang="zh-CN" sz="2400" b="1" i="0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en-US" altLang="zh-CN" sz="2400" b="1" i="0" dirty="0">
                <a:latin typeface="楷体_GB2312" pitchFamily="49" charset="-122"/>
                <a:ea typeface="楷体_GB2312" pitchFamily="49" charset="-122"/>
              </a:rPr>
              <a:t>AL=AL+*p;</a:t>
            </a:r>
          </a:p>
          <a:p>
            <a:pPr eaLnBrk="1" hangingPunct="1"/>
            <a:r>
              <a:rPr lang="en-US" altLang="zh-CN" sz="2400" b="1" i="0" dirty="0">
                <a:latin typeface="楷体_GB2312" pitchFamily="49" charset="-122"/>
                <a:ea typeface="楷体_GB2312" pitchFamily="49" charset="-122"/>
              </a:rPr>
              <a:t>p=p+1;</a:t>
            </a:r>
          </a:p>
        </p:txBody>
      </p:sp>
      <p:sp>
        <p:nvSpPr>
          <p:cNvPr id="3" name="矩形 2"/>
          <p:cNvSpPr/>
          <p:nvPr/>
        </p:nvSpPr>
        <p:spPr>
          <a:xfrm>
            <a:off x="457200" y="1497013"/>
            <a:ext cx="49788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400" b="1" i="0" dirty="0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rPr>
              <a:t>char  </a:t>
            </a:r>
            <a:r>
              <a:rPr lang="en-US" altLang="zh-CN" sz="2400" b="1" i="0" dirty="0" err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rPr>
              <a:t>buf</a:t>
            </a:r>
            <a:r>
              <a:rPr lang="en-US" altLang="zh-CN" sz="2400" b="1" i="0" dirty="0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rPr>
              <a:t>[5]={10,20,30,40,50} ;</a:t>
            </a:r>
          </a:p>
        </p:txBody>
      </p:sp>
      <p:sp>
        <p:nvSpPr>
          <p:cNvPr id="42" name="矩形 41"/>
          <p:cNvSpPr/>
          <p:nvPr/>
        </p:nvSpPr>
        <p:spPr>
          <a:xfrm>
            <a:off x="2483768" y="2979738"/>
            <a:ext cx="3294492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1" i="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EBX</a:t>
            </a:r>
          </a:p>
          <a:p>
            <a:pPr eaLnBrk="1" hangingPunct="1"/>
            <a:endParaRPr lang="en-US" altLang="zh-CN" sz="2400" b="1" i="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en-US" altLang="zh-CN" sz="2400" b="1" i="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MOV EBX, OFFSET BUF;</a:t>
            </a:r>
          </a:p>
          <a:p>
            <a:pPr eaLnBrk="1" hangingPunct="1"/>
            <a:endParaRPr lang="en-US" altLang="zh-CN" sz="2400" b="1" i="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en-US" altLang="zh-CN" sz="2400" b="1" i="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ADD AL, [EBX];</a:t>
            </a:r>
          </a:p>
          <a:p>
            <a:pPr eaLnBrk="1" hangingPunct="1"/>
            <a:r>
              <a:rPr lang="en-US" altLang="zh-CN" sz="2400" b="1" i="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ADD EBX, 1;</a:t>
            </a:r>
          </a:p>
          <a:p>
            <a:pPr eaLnBrk="1" hangingPunct="1"/>
            <a:endParaRPr lang="en-US" altLang="zh-CN" sz="2400" b="1" i="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827584" y="2758380"/>
            <a:ext cx="1232619" cy="3825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rPr>
              <a:t>0005</a:t>
            </a:r>
            <a:endParaRPr kumimoji="1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0415" y="2129810"/>
            <a:ext cx="15840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400" b="1" i="0" dirty="0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rPr>
              <a:t>char  *p;</a:t>
            </a:r>
          </a:p>
        </p:txBody>
      </p:sp>
      <p:cxnSp>
        <p:nvCxnSpPr>
          <p:cNvPr id="8" name="直接箭头连接符 7"/>
          <p:cNvCxnSpPr>
            <a:endCxn id="20494" idx="2"/>
          </p:cNvCxnSpPr>
          <p:nvPr/>
        </p:nvCxnSpPr>
        <p:spPr bwMode="auto">
          <a:xfrm flipV="1">
            <a:off x="1907704" y="1711325"/>
            <a:ext cx="4529460" cy="12383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516140" y="5498410"/>
            <a:ext cx="57390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0" dirty="0"/>
              <a:t>C </a:t>
            </a:r>
            <a:r>
              <a:rPr lang="zh-CN" altLang="en-US" sz="2400" b="1" i="0" dirty="0"/>
              <a:t>用指针实现存储单元内容的间接访问；</a:t>
            </a:r>
            <a:endParaRPr lang="en-US" altLang="zh-CN" sz="2400" b="1" i="0" dirty="0"/>
          </a:p>
          <a:p>
            <a:endParaRPr lang="en-US" altLang="zh-CN" sz="2400" b="1" i="0" dirty="0"/>
          </a:p>
          <a:p>
            <a:r>
              <a:rPr lang="zh-CN" altLang="en-US" sz="2400" b="1" i="0" dirty="0"/>
              <a:t>本质：寄存器间接寻址</a:t>
            </a:r>
          </a:p>
        </p:txBody>
      </p:sp>
    </p:spTree>
    <p:extLst>
      <p:ext uri="{BB962C8B-B14F-4D97-AF65-F5344CB8AC3E}">
        <p14:creationId xmlns:p14="http://schemas.microsoft.com/office/powerpoint/2010/main" val="1461923014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3"/>
          <p:cNvSpPr txBox="1">
            <a:spLocks noChangeArrowheads="1"/>
          </p:cNvSpPr>
          <p:nvPr/>
        </p:nvSpPr>
        <p:spPr bwMode="auto">
          <a:xfrm>
            <a:off x="457200" y="166688"/>
            <a:ext cx="4502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4.5 </a:t>
            </a:r>
            <a:r>
              <a:rPr lang="zh-CN" altLang="en-US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寄存器间接寻址</a:t>
            </a:r>
          </a:p>
        </p:txBody>
      </p:sp>
      <p:sp>
        <p:nvSpPr>
          <p:cNvPr id="21508" name="Rectangle 44"/>
          <p:cNvSpPr>
            <a:spLocks noChangeArrowheads="1"/>
          </p:cNvSpPr>
          <p:nvPr/>
        </p:nvSpPr>
        <p:spPr bwMode="auto">
          <a:xfrm>
            <a:off x="539750" y="1412776"/>
            <a:ext cx="7560642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b="1" i="0" dirty="0"/>
              <a:t>; </a:t>
            </a:r>
            <a:r>
              <a:rPr lang="zh-CN" altLang="en-US" b="1" i="0" dirty="0"/>
              <a:t>程序功能：求一个数组缓冲区中 </a:t>
            </a:r>
            <a:r>
              <a:rPr lang="en-US" altLang="zh-CN" b="1" i="0" dirty="0"/>
              <a:t>5</a:t>
            </a:r>
            <a:r>
              <a:rPr lang="zh-CN" altLang="en-US" b="1" i="0" dirty="0"/>
              <a:t>个数据的和，输出和</a:t>
            </a:r>
          </a:p>
          <a:p>
            <a:r>
              <a:rPr lang="en-US" altLang="zh-CN" b="1" i="0" dirty="0"/>
              <a:t>.686</a:t>
            </a:r>
          </a:p>
          <a:p>
            <a:r>
              <a:rPr lang="en-US" altLang="zh-CN" b="1" i="0" dirty="0"/>
              <a:t>.model flat, </a:t>
            </a:r>
            <a:r>
              <a:rPr lang="en-US" altLang="zh-CN" b="1" i="0" dirty="0" err="1"/>
              <a:t>stdcall</a:t>
            </a:r>
            <a:endParaRPr lang="en-US" altLang="zh-CN" b="1" i="0" dirty="0"/>
          </a:p>
          <a:p>
            <a:endParaRPr lang="zh-CN" altLang="en-US" b="1" i="0" dirty="0"/>
          </a:p>
          <a:p>
            <a:r>
              <a:rPr lang="en-US" altLang="zh-CN" b="1" i="0" dirty="0"/>
              <a:t>; </a:t>
            </a:r>
            <a:r>
              <a:rPr lang="en-US" altLang="zh-CN" b="1" i="0" dirty="0" err="1"/>
              <a:t>ExitProcess</a:t>
            </a:r>
            <a:r>
              <a:rPr lang="en-US" altLang="zh-CN" b="1" i="0" dirty="0"/>
              <a:t> </a:t>
            </a:r>
            <a:r>
              <a:rPr lang="zh-CN" altLang="en-US" b="1" i="0" dirty="0"/>
              <a:t>在 </a:t>
            </a:r>
            <a:r>
              <a:rPr lang="en-US" altLang="zh-CN" b="1" i="0" dirty="0"/>
              <a:t>kernel32.lib</a:t>
            </a:r>
            <a:r>
              <a:rPr lang="zh-CN" altLang="en-US" b="1" i="0" dirty="0"/>
              <a:t>中实现，原型定义如下 </a:t>
            </a:r>
          </a:p>
          <a:p>
            <a:r>
              <a:rPr lang="en-US" altLang="zh-CN" b="1" i="0" dirty="0"/>
              <a:t>  </a:t>
            </a:r>
            <a:r>
              <a:rPr lang="en-US" altLang="zh-CN" b="1" i="0" dirty="0" err="1"/>
              <a:t>ExitProcess</a:t>
            </a:r>
            <a:r>
              <a:rPr lang="en-US" altLang="zh-CN" b="1" i="0" dirty="0"/>
              <a:t> PROTO STDCALL :DWORD</a:t>
            </a:r>
          </a:p>
          <a:p>
            <a:r>
              <a:rPr lang="en-US" altLang="zh-CN" b="1" i="0" dirty="0"/>
              <a:t>  </a:t>
            </a:r>
            <a:r>
              <a:rPr lang="en-US" altLang="zh-CN" b="1" i="0" dirty="0" err="1"/>
              <a:t>includelib</a:t>
            </a:r>
            <a:r>
              <a:rPr lang="en-US" altLang="zh-CN" b="1" i="0" dirty="0"/>
              <a:t>  kernel32.lib</a:t>
            </a:r>
          </a:p>
          <a:p>
            <a:r>
              <a:rPr lang="zh-CN" altLang="en-US" b="1" i="0" dirty="0"/>
              <a:t> </a:t>
            </a:r>
          </a:p>
          <a:p>
            <a:r>
              <a:rPr lang="en-US" altLang="zh-CN" b="1" i="0" dirty="0"/>
              <a:t> ; </a:t>
            </a:r>
            <a:r>
              <a:rPr lang="en-US" altLang="zh-CN" b="1" i="0" dirty="0" err="1"/>
              <a:t>printf</a:t>
            </a:r>
            <a:r>
              <a:rPr lang="en-US" altLang="zh-CN" b="1" i="0" dirty="0"/>
              <a:t> </a:t>
            </a:r>
            <a:r>
              <a:rPr lang="zh-CN" altLang="en-US" b="1" i="0" dirty="0"/>
              <a:t>在 </a:t>
            </a:r>
            <a:r>
              <a:rPr lang="en-US" altLang="zh-CN" b="1" i="0" dirty="0"/>
              <a:t>msvcrt.lib</a:t>
            </a:r>
            <a:r>
              <a:rPr lang="zh-CN" altLang="en-US" b="1" i="0" dirty="0"/>
              <a:t>中实现，原型定义如下</a:t>
            </a:r>
          </a:p>
          <a:p>
            <a:r>
              <a:rPr lang="en-US" altLang="zh-CN" b="1" i="0" dirty="0"/>
              <a:t>  </a:t>
            </a:r>
            <a:r>
              <a:rPr lang="en-US" altLang="zh-CN" b="1" i="0" dirty="0" err="1"/>
              <a:t>includelib</a:t>
            </a:r>
            <a:r>
              <a:rPr lang="en-US" altLang="zh-CN" b="1" i="0" dirty="0"/>
              <a:t>      msvcrt.lib</a:t>
            </a:r>
          </a:p>
          <a:p>
            <a:r>
              <a:rPr lang="en-US" altLang="zh-CN" b="1" i="0" dirty="0"/>
              <a:t>  </a:t>
            </a:r>
            <a:r>
              <a:rPr lang="en-US" altLang="zh-CN" b="1" i="0" dirty="0" err="1"/>
              <a:t>printf</a:t>
            </a:r>
            <a:r>
              <a:rPr lang="en-US" altLang="zh-CN" b="1" i="0" dirty="0"/>
              <a:t>          PROTO C :</a:t>
            </a:r>
            <a:r>
              <a:rPr lang="en-US" altLang="zh-CN" b="1" i="0" dirty="0" err="1"/>
              <a:t>ptr</a:t>
            </a:r>
            <a:r>
              <a:rPr lang="en-US" altLang="zh-CN" b="1" i="0" dirty="0"/>
              <a:t> </a:t>
            </a:r>
            <a:r>
              <a:rPr lang="en-US" altLang="zh-CN" b="1" i="0" dirty="0" err="1"/>
              <a:t>sbyte</a:t>
            </a:r>
            <a:r>
              <a:rPr lang="en-US" altLang="zh-CN" b="1" i="0" dirty="0"/>
              <a:t>, :VARARG</a:t>
            </a:r>
          </a:p>
          <a:p>
            <a:r>
              <a:rPr lang="zh-CN" altLang="en-US" b="1" i="0" dirty="0"/>
              <a:t> </a:t>
            </a:r>
          </a:p>
          <a:p>
            <a:r>
              <a:rPr lang="en-US" altLang="zh-CN" b="1" i="0" dirty="0"/>
              <a:t>.DATA</a:t>
            </a:r>
          </a:p>
          <a:p>
            <a:r>
              <a:rPr lang="en-US" altLang="zh-CN" b="1" i="0" dirty="0"/>
              <a:t>  </a:t>
            </a:r>
            <a:r>
              <a:rPr lang="en-US" altLang="zh-CN" b="1" i="0" dirty="0" err="1"/>
              <a:t>lpFmt</a:t>
            </a:r>
            <a:r>
              <a:rPr lang="en-US" altLang="zh-CN" b="1" i="0"/>
              <a:t> db</a:t>
            </a:r>
            <a:r>
              <a:rPr lang="en-US" altLang="zh-CN" b="1" i="0" dirty="0"/>
              <a:t>"%d",0ah, 0dh, 0</a:t>
            </a:r>
          </a:p>
          <a:p>
            <a:r>
              <a:rPr lang="en-US" altLang="zh-CN" b="1" i="0" dirty="0"/>
              <a:t>  </a:t>
            </a:r>
            <a:r>
              <a:rPr lang="en-US" altLang="zh-CN" b="1" i="0" dirty="0" err="1"/>
              <a:t>buf</a:t>
            </a:r>
            <a:r>
              <a:rPr lang="en-US" altLang="zh-CN" b="1" i="0" dirty="0"/>
              <a:t>   </a:t>
            </a:r>
            <a:r>
              <a:rPr lang="en-US" altLang="zh-CN" b="1" i="0" dirty="0" err="1"/>
              <a:t>db</a:t>
            </a:r>
            <a:r>
              <a:rPr lang="en-US" altLang="zh-CN" b="1" i="0" dirty="0"/>
              <a:t>  10,20,30,40,50</a:t>
            </a:r>
          </a:p>
          <a:p>
            <a:r>
              <a:rPr lang="zh-CN" altLang="en-US" b="1" i="0" dirty="0"/>
              <a:t>  </a:t>
            </a:r>
          </a:p>
          <a:p>
            <a:r>
              <a:rPr lang="en-US" altLang="zh-CN" b="1" i="0" dirty="0"/>
              <a:t>.STACK 200</a:t>
            </a:r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3"/>
          <p:cNvSpPr txBox="1">
            <a:spLocks noChangeArrowheads="1"/>
          </p:cNvSpPr>
          <p:nvPr/>
        </p:nvSpPr>
        <p:spPr bwMode="auto">
          <a:xfrm>
            <a:off x="457200" y="166688"/>
            <a:ext cx="4502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4.5 </a:t>
            </a:r>
            <a:r>
              <a:rPr lang="zh-CN" altLang="en-US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寄存器间接寻址</a:t>
            </a:r>
          </a:p>
        </p:txBody>
      </p:sp>
      <p:sp>
        <p:nvSpPr>
          <p:cNvPr id="2" name="矩形 1"/>
          <p:cNvSpPr/>
          <p:nvPr/>
        </p:nvSpPr>
        <p:spPr>
          <a:xfrm>
            <a:off x="611560" y="1528331"/>
            <a:ext cx="4572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.CODE</a:t>
            </a:r>
          </a:p>
          <a:p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main   proc  </a:t>
            </a:r>
          </a:p>
          <a:p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b="1" i="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mov</a:t>
            </a:r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b="1" i="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eax</a:t>
            </a:r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0 </a:t>
            </a:r>
          </a:p>
          <a:p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b="1" i="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mov</a:t>
            </a:r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b="1" i="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ebx</a:t>
            </a:r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offset </a:t>
            </a:r>
            <a:r>
              <a:rPr lang="en-US" altLang="zh-CN" b="1" i="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buf</a:t>
            </a:r>
            <a:endParaRPr lang="en-US" altLang="zh-CN" b="1" i="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b="1" i="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mov</a:t>
            </a:r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b="1" i="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ecx</a:t>
            </a:r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0</a:t>
            </a:r>
          </a:p>
          <a:p>
            <a:r>
              <a:rPr lang="en-US" altLang="zh-CN" b="1" i="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lp</a:t>
            </a:r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  <a:r>
              <a:rPr lang="en-US" altLang="zh-CN" b="1" i="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cmp</a:t>
            </a:r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b="1" i="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ecx</a:t>
            </a:r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5</a:t>
            </a:r>
          </a:p>
          <a:p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b="1" i="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jge</a:t>
            </a:r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exit</a:t>
            </a:r>
          </a:p>
          <a:p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add  al, [</a:t>
            </a:r>
            <a:r>
              <a:rPr lang="en-US" altLang="zh-CN" b="1" i="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ebx</a:t>
            </a:r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</a:p>
          <a:p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add  </a:t>
            </a:r>
            <a:r>
              <a:rPr lang="en-US" altLang="zh-CN" b="1" i="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ebx</a:t>
            </a:r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1</a:t>
            </a:r>
          </a:p>
          <a:p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b="1" i="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inc</a:t>
            </a:r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b="1" i="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ecx</a:t>
            </a:r>
            <a:endParaRPr lang="en-US" altLang="zh-CN" b="1" i="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b="1" i="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jmp</a:t>
            </a:r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b="1" i="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lp</a:t>
            </a:r>
            <a:endParaRPr lang="en-US" altLang="zh-CN" b="1" i="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exit:</a:t>
            </a:r>
          </a:p>
          <a:p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invoke </a:t>
            </a:r>
            <a:r>
              <a:rPr lang="en-US" altLang="zh-CN" b="1" i="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printf,offset</a:t>
            </a:r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b="1" i="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lpFmt,eax</a:t>
            </a:r>
            <a:endParaRPr lang="en-US" altLang="zh-CN" b="1" i="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invoke </a:t>
            </a:r>
            <a:r>
              <a:rPr lang="en-US" altLang="zh-CN" b="1" i="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ExitProcess</a:t>
            </a:r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0</a:t>
            </a:r>
          </a:p>
          <a:p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main  </a:t>
            </a:r>
            <a:r>
              <a:rPr lang="en-US" altLang="zh-CN" b="1" i="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endp</a:t>
            </a:r>
            <a:endParaRPr lang="en-US" altLang="zh-CN" b="1" i="0" dirty="0">
              <a:highlight>
                <a:srgbClr val="FFFFFF"/>
              </a:highlight>
            </a:endParaRPr>
          </a:p>
          <a:p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9653" y="1571451"/>
            <a:ext cx="4036614" cy="151216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652120" y="3804371"/>
            <a:ext cx="213231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0" dirty="0">
                <a:solidFill>
                  <a:srgbClr val="FF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Question</a:t>
            </a:r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add  al, [</a:t>
            </a:r>
            <a:r>
              <a:rPr lang="en-US" altLang="zh-CN" b="1" i="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ebx</a:t>
            </a:r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</a:p>
          <a:p>
            <a:r>
              <a:rPr lang="zh-CN" altLang="en-US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能否改为：</a:t>
            </a:r>
            <a:endParaRPr lang="en-US" altLang="zh-CN" b="1" i="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add al, </a:t>
            </a:r>
            <a:r>
              <a:rPr lang="en-US" altLang="zh-CN" b="1" i="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ebx</a:t>
            </a:r>
            <a:endParaRPr lang="en-US" altLang="zh-CN" b="1" i="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29E7929-3891-401B-A45E-08E1F3E6F10E}"/>
              </a:ext>
            </a:extLst>
          </p:cNvPr>
          <p:cNvSpPr/>
          <p:nvPr/>
        </p:nvSpPr>
        <p:spPr>
          <a:xfrm>
            <a:off x="5680099" y="5286549"/>
            <a:ext cx="224933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i="0" dirty="0">
                <a:solidFill>
                  <a:srgbClr val="FF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不能，语法错误</a:t>
            </a:r>
            <a:endParaRPr lang="en-US" altLang="zh-CN" b="1" i="0" dirty="0">
              <a:solidFill>
                <a:srgbClr val="FF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b="1" i="0" dirty="0">
                <a:solidFill>
                  <a:srgbClr val="FF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操作数类型不匹配</a:t>
            </a:r>
            <a:endParaRPr lang="en-US" altLang="zh-CN" b="1" i="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63031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457200" y="166688"/>
            <a:ext cx="4502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4.5 </a:t>
            </a:r>
            <a:r>
              <a:rPr lang="zh-CN" altLang="en-US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寄存器间接寻址</a:t>
            </a:r>
          </a:p>
        </p:txBody>
      </p:sp>
      <p:sp>
        <p:nvSpPr>
          <p:cNvPr id="22531" name="Text Box 8"/>
          <p:cNvSpPr txBox="1">
            <a:spLocks noChangeArrowheads="1"/>
          </p:cNvSpPr>
          <p:nvPr/>
        </p:nvSpPr>
        <p:spPr bwMode="auto">
          <a:xfrm>
            <a:off x="519658" y="1625074"/>
            <a:ext cx="4896347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i="0" dirty="0" err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int</a:t>
            </a:r>
            <a:r>
              <a:rPr lang="en-US" altLang="zh-CN" sz="2400" b="1" i="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b="1" i="0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400" b="1" i="0" dirty="0" err="1">
                <a:latin typeface="楷体_GB2312" pitchFamily="49" charset="-122"/>
                <a:ea typeface="楷体_GB2312" pitchFamily="49" charset="-122"/>
              </a:rPr>
              <a:t>buf</a:t>
            </a:r>
            <a:r>
              <a:rPr lang="en-US" altLang="zh-CN" sz="2400" b="1" i="0" dirty="0">
                <a:latin typeface="楷体_GB2312" pitchFamily="49" charset="-122"/>
                <a:ea typeface="楷体_GB2312" pitchFamily="49" charset="-122"/>
              </a:rPr>
              <a:t>[5]={10,20,25,37,50} ;</a:t>
            </a:r>
          </a:p>
          <a:p>
            <a:pPr eaLnBrk="1" hangingPunct="1"/>
            <a:r>
              <a:rPr lang="en-US" altLang="zh-CN" sz="2400" b="1" i="0" dirty="0" err="1">
                <a:latin typeface="楷体_GB2312" pitchFamily="49" charset="-122"/>
                <a:ea typeface="楷体_GB2312" pitchFamily="49" charset="-122"/>
              </a:rPr>
              <a:t>int</a:t>
            </a:r>
            <a:r>
              <a:rPr lang="en-US" altLang="zh-CN" sz="2400" b="1" i="0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400" b="1" i="0" dirty="0" err="1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="1" i="0" dirty="0">
                <a:latin typeface="楷体_GB2312" pitchFamily="49" charset="-122"/>
                <a:ea typeface="楷体_GB2312" pitchFamily="49" charset="-122"/>
              </a:rPr>
              <a:t>;</a:t>
            </a:r>
          </a:p>
          <a:p>
            <a:pPr eaLnBrk="1" hangingPunct="1"/>
            <a:r>
              <a:rPr lang="en-US" altLang="zh-CN" sz="2400" b="1" i="0" dirty="0" err="1">
                <a:latin typeface="楷体_GB2312" pitchFamily="49" charset="-122"/>
                <a:ea typeface="楷体_GB2312" pitchFamily="49" charset="-122"/>
              </a:rPr>
              <a:t>int</a:t>
            </a:r>
            <a:r>
              <a:rPr lang="en-US" altLang="zh-CN" sz="2400" b="1" i="0" dirty="0">
                <a:latin typeface="楷体_GB2312" pitchFamily="49" charset="-122"/>
                <a:ea typeface="楷体_GB2312" pitchFamily="49" charset="-122"/>
              </a:rPr>
              <a:t>  *p;</a:t>
            </a:r>
          </a:p>
          <a:p>
            <a:pPr eaLnBrk="1" hangingPunct="1"/>
            <a:r>
              <a:rPr lang="en-US" altLang="zh-CN" sz="2400" b="1" i="0" dirty="0" err="1">
                <a:latin typeface="楷体_GB2312" pitchFamily="49" charset="-122"/>
                <a:ea typeface="楷体_GB2312" pitchFamily="49" charset="-122"/>
              </a:rPr>
              <a:t>int</a:t>
            </a:r>
            <a:r>
              <a:rPr lang="en-US" altLang="zh-CN" sz="2400" b="1" i="0" dirty="0">
                <a:latin typeface="楷体_GB2312" pitchFamily="49" charset="-122"/>
                <a:ea typeface="楷体_GB2312" pitchFamily="49" charset="-122"/>
              </a:rPr>
              <a:t>   result=0;</a:t>
            </a:r>
          </a:p>
          <a:p>
            <a:pPr eaLnBrk="1" hangingPunct="1"/>
            <a:r>
              <a:rPr lang="en-US" altLang="zh-CN" sz="2400" b="1" i="0" dirty="0">
                <a:latin typeface="楷体_GB2312" pitchFamily="49" charset="-122"/>
                <a:ea typeface="楷体_GB2312" pitchFamily="49" charset="-122"/>
              </a:rPr>
              <a:t>p=</a:t>
            </a:r>
            <a:r>
              <a:rPr lang="en-US" altLang="zh-CN" sz="2400" b="1" i="0" dirty="0" err="1">
                <a:latin typeface="楷体_GB2312" pitchFamily="49" charset="-122"/>
                <a:ea typeface="楷体_GB2312" pitchFamily="49" charset="-122"/>
              </a:rPr>
              <a:t>buf</a:t>
            </a:r>
            <a:r>
              <a:rPr lang="en-US" altLang="zh-CN" sz="2400" b="1" i="0" dirty="0">
                <a:latin typeface="楷体_GB2312" pitchFamily="49" charset="-122"/>
                <a:ea typeface="楷体_GB2312" pitchFamily="49" charset="-122"/>
              </a:rPr>
              <a:t>;</a:t>
            </a:r>
          </a:p>
          <a:p>
            <a:pPr eaLnBrk="1" hangingPunct="1"/>
            <a:r>
              <a:rPr lang="en-US" altLang="zh-CN" sz="2400" b="1" i="0" dirty="0">
                <a:latin typeface="楷体_GB2312" pitchFamily="49" charset="-122"/>
                <a:ea typeface="楷体_GB2312" pitchFamily="49" charset="-122"/>
              </a:rPr>
              <a:t>for  (</a:t>
            </a:r>
            <a:r>
              <a:rPr lang="en-US" altLang="zh-CN" sz="2400" b="1" i="0" dirty="0" err="1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="1" i="0" dirty="0">
                <a:latin typeface="楷体_GB2312" pitchFamily="49" charset="-122"/>
                <a:ea typeface="楷体_GB2312" pitchFamily="49" charset="-122"/>
              </a:rPr>
              <a:t>=0;i&lt;5;i++)</a:t>
            </a:r>
          </a:p>
          <a:p>
            <a:pPr eaLnBrk="1" hangingPunct="1"/>
            <a:r>
              <a:rPr lang="en-US" altLang="zh-CN" sz="2400" b="1" i="0" dirty="0">
                <a:latin typeface="楷体_GB2312" pitchFamily="49" charset="-122"/>
                <a:ea typeface="楷体_GB2312" pitchFamily="49" charset="-122"/>
              </a:rPr>
              <a:t>{</a:t>
            </a:r>
          </a:p>
          <a:p>
            <a:pPr eaLnBrk="1" hangingPunct="1"/>
            <a:r>
              <a:rPr lang="en-US" altLang="zh-CN" sz="2400" b="1" i="0" dirty="0">
                <a:latin typeface="楷体_GB2312" pitchFamily="49" charset="-122"/>
                <a:ea typeface="楷体_GB2312" pitchFamily="49" charset="-122"/>
              </a:rPr>
              <a:t>     result+=*p;</a:t>
            </a:r>
          </a:p>
          <a:p>
            <a:pPr eaLnBrk="1" hangingPunct="1"/>
            <a:r>
              <a:rPr lang="en-US" altLang="zh-CN" sz="2400" b="1" i="0" dirty="0">
                <a:latin typeface="楷体_GB2312" pitchFamily="49" charset="-122"/>
                <a:ea typeface="楷体_GB2312" pitchFamily="49" charset="-122"/>
              </a:rPr>
              <a:t>     p=p+1;</a:t>
            </a:r>
          </a:p>
          <a:p>
            <a:pPr eaLnBrk="1" hangingPunct="1"/>
            <a:r>
              <a:rPr lang="en-US" altLang="zh-CN" sz="2400" b="1" i="0" dirty="0">
                <a:latin typeface="楷体_GB2312" pitchFamily="49" charset="-122"/>
                <a:ea typeface="楷体_GB2312" pitchFamily="49" charset="-122"/>
              </a:rPr>
              <a:t>}    </a:t>
            </a:r>
          </a:p>
        </p:txBody>
      </p:sp>
      <p:grpSp>
        <p:nvGrpSpPr>
          <p:cNvPr id="455699" name="Group 19"/>
          <p:cNvGrpSpPr>
            <a:grpSpLocks/>
          </p:cNvGrpSpPr>
          <p:nvPr/>
        </p:nvGrpSpPr>
        <p:grpSpPr bwMode="auto">
          <a:xfrm>
            <a:off x="6784975" y="1793453"/>
            <a:ext cx="1890713" cy="2592388"/>
            <a:chOff x="4274" y="1480"/>
            <a:chExt cx="1191" cy="1633"/>
          </a:xfrm>
        </p:grpSpPr>
        <p:sp>
          <p:nvSpPr>
            <p:cNvPr id="22541" name="Rectangle 9"/>
            <p:cNvSpPr>
              <a:spLocks noChangeArrowheads="1"/>
            </p:cNvSpPr>
            <p:nvPr/>
          </p:nvSpPr>
          <p:spPr bwMode="auto">
            <a:xfrm>
              <a:off x="4274" y="1518"/>
              <a:ext cx="726" cy="159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2" name="Line 10"/>
            <p:cNvSpPr>
              <a:spLocks noChangeShapeType="1"/>
            </p:cNvSpPr>
            <p:nvPr/>
          </p:nvSpPr>
          <p:spPr bwMode="auto">
            <a:xfrm>
              <a:off x="4274" y="1790"/>
              <a:ext cx="7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43" name="Line 11"/>
            <p:cNvSpPr>
              <a:spLocks noChangeShapeType="1"/>
            </p:cNvSpPr>
            <p:nvPr/>
          </p:nvSpPr>
          <p:spPr bwMode="auto">
            <a:xfrm>
              <a:off x="4274" y="2062"/>
              <a:ext cx="7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44" name="Line 12"/>
            <p:cNvSpPr>
              <a:spLocks noChangeShapeType="1"/>
            </p:cNvSpPr>
            <p:nvPr/>
          </p:nvSpPr>
          <p:spPr bwMode="auto">
            <a:xfrm>
              <a:off x="4274" y="2334"/>
              <a:ext cx="7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45" name="Line 13"/>
            <p:cNvSpPr>
              <a:spLocks noChangeShapeType="1"/>
            </p:cNvSpPr>
            <p:nvPr/>
          </p:nvSpPr>
          <p:spPr bwMode="auto">
            <a:xfrm>
              <a:off x="4274" y="2606"/>
              <a:ext cx="7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46" name="Line 14"/>
            <p:cNvSpPr>
              <a:spLocks noChangeShapeType="1"/>
            </p:cNvSpPr>
            <p:nvPr/>
          </p:nvSpPr>
          <p:spPr bwMode="auto">
            <a:xfrm>
              <a:off x="4274" y="2888"/>
              <a:ext cx="7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47" name="Text Box 16"/>
            <p:cNvSpPr txBox="1">
              <a:spLocks noChangeArrowheads="1"/>
            </p:cNvSpPr>
            <p:nvPr/>
          </p:nvSpPr>
          <p:spPr bwMode="auto">
            <a:xfrm>
              <a:off x="5032" y="1480"/>
              <a:ext cx="4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 b="1" i="0"/>
                <a:t>buf</a:t>
              </a:r>
            </a:p>
          </p:txBody>
        </p:sp>
        <p:sp>
          <p:nvSpPr>
            <p:cNvPr id="22548" name="Text Box 17"/>
            <p:cNvSpPr txBox="1">
              <a:spLocks noChangeArrowheads="1"/>
            </p:cNvSpPr>
            <p:nvPr/>
          </p:nvSpPr>
          <p:spPr bwMode="auto">
            <a:xfrm>
              <a:off x="4410" y="1518"/>
              <a:ext cx="402" cy="1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 i="0"/>
                <a:t>10</a:t>
              </a:r>
            </a:p>
            <a:p>
              <a:pPr eaLnBrk="1" hangingPunct="1"/>
              <a:r>
                <a:rPr lang="en-US" altLang="zh-CN" sz="2800" b="1" i="0"/>
                <a:t>20</a:t>
              </a:r>
            </a:p>
            <a:p>
              <a:pPr eaLnBrk="1" hangingPunct="1"/>
              <a:r>
                <a:rPr lang="en-US" altLang="zh-CN" sz="2800" b="1" i="0"/>
                <a:t>25</a:t>
              </a:r>
            </a:p>
            <a:p>
              <a:pPr eaLnBrk="1" hangingPunct="1"/>
              <a:r>
                <a:rPr lang="en-US" altLang="zh-CN" sz="2800" b="1" i="0"/>
                <a:t>37</a:t>
              </a:r>
            </a:p>
            <a:p>
              <a:pPr eaLnBrk="1" hangingPunct="1"/>
              <a:r>
                <a:rPr lang="en-US" altLang="zh-CN" sz="2800" b="1" i="0"/>
                <a:t>50</a:t>
              </a:r>
            </a:p>
          </p:txBody>
        </p:sp>
      </p:grpSp>
      <p:sp>
        <p:nvSpPr>
          <p:cNvPr id="22533" name="Text Box 21"/>
          <p:cNvSpPr txBox="1">
            <a:spLocks noChangeArrowheads="1"/>
          </p:cNvSpPr>
          <p:nvPr/>
        </p:nvSpPr>
        <p:spPr bwMode="auto">
          <a:xfrm>
            <a:off x="6064250" y="1772816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55702" name="Text Box 22"/>
          <p:cNvSpPr txBox="1">
            <a:spLocks noChangeArrowheads="1"/>
          </p:cNvSpPr>
          <p:nvPr/>
        </p:nvSpPr>
        <p:spPr bwMode="auto">
          <a:xfrm>
            <a:off x="5795963" y="1936328"/>
            <a:ext cx="1025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i="0"/>
              <a:t>0004H</a:t>
            </a:r>
          </a:p>
        </p:txBody>
      </p:sp>
      <p:grpSp>
        <p:nvGrpSpPr>
          <p:cNvPr id="455705" name="Group 25"/>
          <p:cNvGrpSpPr>
            <a:grpSpLocks/>
          </p:cNvGrpSpPr>
          <p:nvPr/>
        </p:nvGrpSpPr>
        <p:grpSpPr bwMode="auto">
          <a:xfrm>
            <a:off x="6135688" y="4601741"/>
            <a:ext cx="1893887" cy="649287"/>
            <a:chOff x="3865" y="3430"/>
            <a:chExt cx="1193" cy="409"/>
          </a:xfrm>
        </p:grpSpPr>
        <p:sp>
          <p:nvSpPr>
            <p:cNvPr id="22539" name="Rectangle 20"/>
            <p:cNvSpPr>
              <a:spLocks noChangeArrowheads="1"/>
            </p:cNvSpPr>
            <p:nvPr/>
          </p:nvSpPr>
          <p:spPr bwMode="auto">
            <a:xfrm>
              <a:off x="4241" y="3430"/>
              <a:ext cx="817" cy="40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 i="0"/>
                <a:t>0004H</a:t>
              </a:r>
            </a:p>
          </p:txBody>
        </p:sp>
        <p:sp>
          <p:nvSpPr>
            <p:cNvPr id="22540" name="Text Box 23"/>
            <p:cNvSpPr txBox="1">
              <a:spLocks noChangeArrowheads="1"/>
            </p:cNvSpPr>
            <p:nvPr/>
          </p:nvSpPr>
          <p:spPr bwMode="auto">
            <a:xfrm>
              <a:off x="3865" y="3466"/>
              <a:ext cx="2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 i="0"/>
                <a:t>p</a:t>
              </a:r>
            </a:p>
          </p:txBody>
        </p:sp>
      </p:grpSp>
      <p:sp>
        <p:nvSpPr>
          <p:cNvPr id="455706" name="Text Box 26"/>
          <p:cNvSpPr txBox="1">
            <a:spLocks noChangeArrowheads="1"/>
          </p:cNvSpPr>
          <p:nvPr/>
        </p:nvSpPr>
        <p:spPr bwMode="auto">
          <a:xfrm>
            <a:off x="5795963" y="2368128"/>
            <a:ext cx="1025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i="0"/>
              <a:t>0008H</a:t>
            </a:r>
          </a:p>
        </p:txBody>
      </p:sp>
      <p:sp>
        <p:nvSpPr>
          <p:cNvPr id="455707" name="Text Box 27"/>
          <p:cNvSpPr txBox="1">
            <a:spLocks noChangeArrowheads="1"/>
          </p:cNvSpPr>
          <p:nvPr/>
        </p:nvSpPr>
        <p:spPr bwMode="auto">
          <a:xfrm>
            <a:off x="5795963" y="2763416"/>
            <a:ext cx="1033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i="0"/>
              <a:t>000CH</a:t>
            </a:r>
          </a:p>
        </p:txBody>
      </p:sp>
      <p:sp>
        <p:nvSpPr>
          <p:cNvPr id="455708" name="Text Box 28"/>
          <p:cNvSpPr txBox="1">
            <a:spLocks noChangeArrowheads="1"/>
          </p:cNvSpPr>
          <p:nvPr/>
        </p:nvSpPr>
        <p:spPr bwMode="auto">
          <a:xfrm>
            <a:off x="484641" y="5390709"/>
            <a:ext cx="60315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i="0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zh-CN" altLang="en-US" sz="2400" b="1" i="0" dirty="0"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en-US" altLang="zh-CN" sz="2400" b="1" i="0" dirty="0">
                <a:latin typeface="楷体" panose="02010609060101010101" pitchFamily="49" charset="-122"/>
                <a:ea typeface="楷体" panose="02010609060101010101" pitchFamily="49" charset="-122"/>
              </a:rPr>
              <a:t>EBX</a:t>
            </a:r>
            <a:r>
              <a:rPr lang="zh-CN" altLang="en-US" sz="2400" b="1" i="0" dirty="0">
                <a:latin typeface="楷体" panose="02010609060101010101" pitchFamily="49" charset="-122"/>
                <a:ea typeface="楷体" panose="02010609060101010101" pitchFamily="49" charset="-122"/>
              </a:rPr>
              <a:t>对应：</a:t>
            </a:r>
            <a:r>
              <a:rPr lang="en-US" altLang="zh-CN" sz="2400" b="1" i="0" dirty="0">
                <a:latin typeface="楷体" panose="02010609060101010101" pitchFamily="49" charset="-122"/>
                <a:ea typeface="楷体" panose="02010609060101010101" pitchFamily="49" charset="-122"/>
              </a:rPr>
              <a:t>MOV  EBX,  OFFSET </a:t>
            </a:r>
            <a:r>
              <a:rPr lang="en-US" altLang="zh-CN" sz="2400" b="1" i="0" dirty="0" err="1">
                <a:latin typeface="楷体" panose="02010609060101010101" pitchFamily="49" charset="-122"/>
                <a:ea typeface="楷体" panose="02010609060101010101" pitchFamily="49" charset="-122"/>
              </a:rPr>
              <a:t>buf</a:t>
            </a:r>
            <a:endParaRPr lang="en-US" altLang="zh-CN" sz="2400" b="1" i="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en-US" altLang="zh-CN" sz="2400" b="1" i="0" dirty="0">
                <a:latin typeface="楷体" panose="02010609060101010101" pitchFamily="49" charset="-122"/>
                <a:ea typeface="楷体" panose="02010609060101010101" pitchFamily="49" charset="-122"/>
              </a:rPr>
              <a:t>            ADD  EAX,  [EBX]</a:t>
            </a:r>
          </a:p>
          <a:p>
            <a:pPr eaLnBrk="1" hangingPunct="1"/>
            <a:r>
              <a:rPr lang="en-US" altLang="zh-CN" sz="2400" b="1" i="0" dirty="0">
                <a:latin typeface="楷体" panose="02010609060101010101" pitchFamily="49" charset="-122"/>
                <a:ea typeface="楷体" panose="02010609060101010101" pitchFamily="49" charset="-122"/>
              </a:rPr>
              <a:t>            ADD  EBX,   4                 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55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55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55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55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55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55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702" grpId="0"/>
      <p:bldP spid="455706" grpId="0"/>
      <p:bldP spid="455707" grpId="0"/>
      <p:bldP spid="45570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3"/>
          <p:cNvSpPr txBox="1">
            <a:spLocks noChangeArrowheads="1"/>
          </p:cNvSpPr>
          <p:nvPr/>
        </p:nvSpPr>
        <p:spPr bwMode="auto">
          <a:xfrm>
            <a:off x="593725" y="295275"/>
            <a:ext cx="2978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4.6 </a:t>
            </a:r>
            <a:r>
              <a:rPr lang="zh-CN" altLang="en-US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变址寻址</a:t>
            </a:r>
          </a:p>
        </p:txBody>
      </p:sp>
      <p:sp>
        <p:nvSpPr>
          <p:cNvPr id="403460" name="Text Box 4"/>
          <p:cNvSpPr txBox="1">
            <a:spLocks noChangeArrowheads="1"/>
          </p:cNvSpPr>
          <p:nvPr/>
        </p:nvSpPr>
        <p:spPr bwMode="auto">
          <a:xfrm>
            <a:off x="669925" y="1557338"/>
            <a:ext cx="814197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格式</a:t>
            </a:r>
            <a:r>
              <a:rPr lang="zh-CN" altLang="en-US" sz="2800" b="1" i="0" dirty="0">
                <a:latin typeface="宋体" panose="02010600030101010101" pitchFamily="2" charset="-122"/>
              </a:rPr>
              <a:t>：</a:t>
            </a:r>
            <a:r>
              <a:rPr lang="en-US" altLang="zh-CN" sz="2800" b="1" i="0" dirty="0">
                <a:latin typeface="宋体" panose="02010600030101010101" pitchFamily="2" charset="-122"/>
              </a:rPr>
              <a:t>V[R×F ]  </a:t>
            </a:r>
            <a:r>
              <a:rPr lang="zh-CN" altLang="en-US" sz="2800" b="1" i="0" dirty="0">
                <a:latin typeface="宋体" panose="02010600030101010101" pitchFamily="2" charset="-122"/>
              </a:rPr>
              <a:t>或</a:t>
            </a:r>
            <a:r>
              <a:rPr lang="en-US" altLang="zh-CN" sz="2800" b="1" i="0" dirty="0">
                <a:latin typeface="宋体" panose="02010600030101010101" pitchFamily="2" charset="-122"/>
              </a:rPr>
              <a:t>[R×F+V]  </a:t>
            </a:r>
            <a:r>
              <a:rPr lang="zh-CN" altLang="en-US" sz="2800" b="1" i="0" dirty="0">
                <a:latin typeface="宋体" panose="02010600030101010101" pitchFamily="2" charset="-122"/>
              </a:rPr>
              <a:t>或 </a:t>
            </a:r>
            <a:r>
              <a:rPr lang="en-US" altLang="zh-CN" sz="2800" b="1" i="0" dirty="0">
                <a:latin typeface="宋体" panose="02010600030101010101" pitchFamily="2" charset="-122"/>
              </a:rPr>
              <a:t>[R×F ] +V</a:t>
            </a:r>
          </a:p>
          <a:p>
            <a:pPr eaLnBrk="1" hangingPunct="1"/>
            <a:r>
              <a:rPr lang="zh-CN" altLang="en-US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功能</a:t>
            </a:r>
            <a:r>
              <a:rPr lang="zh-CN" altLang="en-US" sz="2800" b="1" i="0" dirty="0">
                <a:latin typeface="宋体" panose="02010600030101010101" pitchFamily="2" charset="-122"/>
              </a:rPr>
              <a:t>：</a:t>
            </a:r>
            <a:r>
              <a:rPr lang="en-US" altLang="zh-CN" sz="2800" b="1" i="0" dirty="0">
                <a:latin typeface="宋体" panose="02010600030101010101" pitchFamily="2" charset="-122"/>
              </a:rPr>
              <a:t>R</a:t>
            </a:r>
            <a:r>
              <a:rPr lang="zh-CN" altLang="en-US" sz="2800" b="1" i="0" dirty="0">
                <a:latin typeface="宋体" panose="02010600030101010101" pitchFamily="2" charset="-122"/>
              </a:rPr>
              <a:t>中的内容</a:t>
            </a:r>
            <a:r>
              <a:rPr lang="en-US" altLang="zh-CN" sz="2800" b="1" i="0" dirty="0">
                <a:latin typeface="宋体" panose="02010600030101010101" pitchFamily="2" charset="-122"/>
              </a:rPr>
              <a:t>×F + V  </a:t>
            </a:r>
            <a:r>
              <a:rPr lang="zh-CN" altLang="en-US" sz="2800" b="1" i="0" dirty="0">
                <a:latin typeface="宋体" panose="02010600030101010101" pitchFamily="2" charset="-122"/>
              </a:rPr>
              <a:t>为操作数的偏移地址。</a:t>
            </a:r>
          </a:p>
        </p:txBody>
      </p:sp>
      <p:grpSp>
        <p:nvGrpSpPr>
          <p:cNvPr id="403461" name="Group 5"/>
          <p:cNvGrpSpPr>
            <a:grpSpLocks/>
          </p:cNvGrpSpPr>
          <p:nvPr/>
        </p:nvGrpSpPr>
        <p:grpSpPr bwMode="auto">
          <a:xfrm>
            <a:off x="957263" y="3284538"/>
            <a:ext cx="5919787" cy="3019425"/>
            <a:chOff x="421" y="2208"/>
            <a:chExt cx="3755" cy="2012"/>
          </a:xfrm>
        </p:grpSpPr>
        <p:sp>
          <p:nvSpPr>
            <p:cNvPr id="23558" name="Rectangle 6"/>
            <p:cNvSpPr>
              <a:spLocks noChangeArrowheads="1"/>
            </p:cNvSpPr>
            <p:nvPr/>
          </p:nvSpPr>
          <p:spPr bwMode="auto">
            <a:xfrm>
              <a:off x="1056" y="2529"/>
              <a:ext cx="602" cy="73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>
                <a:spcBef>
                  <a:spcPts val="150"/>
                </a:spcBef>
              </a:pPr>
              <a:r>
                <a:rPr kumimoji="0" lang="zh-CN" altLang="en-US" b="1" i="0">
                  <a:latin typeface="Times New Roman" pitchFamily="18" charset="0"/>
                </a:rPr>
                <a:t>操作码</a:t>
              </a:r>
              <a:r>
                <a:rPr kumimoji="0" lang="zh-CN" altLang="en-US" sz="900" b="1" i="0">
                  <a:latin typeface="Times New Roman" pitchFamily="18" charset="0"/>
                </a:rPr>
                <a:t>  </a:t>
              </a:r>
            </a:p>
          </p:txBody>
        </p:sp>
        <p:sp>
          <p:nvSpPr>
            <p:cNvPr id="23559" name="Rectangle 7"/>
            <p:cNvSpPr>
              <a:spLocks noChangeArrowheads="1"/>
            </p:cNvSpPr>
            <p:nvPr/>
          </p:nvSpPr>
          <p:spPr bwMode="auto">
            <a:xfrm>
              <a:off x="2114" y="2431"/>
              <a:ext cx="574" cy="2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>
                <a:spcBef>
                  <a:spcPts val="150"/>
                </a:spcBef>
              </a:pPr>
              <a:r>
                <a:rPr kumimoji="0" lang="zh-CN" altLang="en-US" b="1" i="0">
                  <a:latin typeface="Times New Roman" pitchFamily="18" charset="0"/>
                </a:rPr>
                <a:t>变址值 </a:t>
              </a:r>
              <a:r>
                <a:rPr kumimoji="0" lang="zh-CN" altLang="en-US" sz="900" b="1" i="0">
                  <a:latin typeface="宋体" pitchFamily="2" charset="-122"/>
                </a:rPr>
                <a:t>   </a:t>
              </a:r>
            </a:p>
          </p:txBody>
        </p:sp>
        <p:sp>
          <p:nvSpPr>
            <p:cNvPr id="23560" name="Line 8"/>
            <p:cNvSpPr>
              <a:spLocks noChangeShapeType="1"/>
            </p:cNvSpPr>
            <p:nvPr/>
          </p:nvSpPr>
          <p:spPr bwMode="auto">
            <a:xfrm flipV="1">
              <a:off x="1658" y="2640"/>
              <a:ext cx="358" cy="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1" name="Rectangle 9"/>
            <p:cNvSpPr>
              <a:spLocks noChangeArrowheads="1"/>
            </p:cNvSpPr>
            <p:nvPr/>
          </p:nvSpPr>
          <p:spPr bwMode="auto">
            <a:xfrm>
              <a:off x="2282" y="2208"/>
              <a:ext cx="123" cy="16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kumimoji="0" lang="en-US" altLang="zh-CN" b="1" i="0">
                  <a:latin typeface="宋体" pitchFamily="2" charset="-122"/>
                </a:rPr>
                <a:t>R</a:t>
              </a:r>
              <a:r>
                <a:rPr kumimoji="0" lang="en-US" altLang="zh-CN" sz="1000" i="0">
                  <a:latin typeface="宋体" pitchFamily="2" charset="-122"/>
                </a:rPr>
                <a:t> </a:t>
              </a:r>
            </a:p>
          </p:txBody>
        </p:sp>
        <p:sp>
          <p:nvSpPr>
            <p:cNvPr id="23562" name="Line 10"/>
            <p:cNvSpPr>
              <a:spLocks noChangeShapeType="1"/>
            </p:cNvSpPr>
            <p:nvPr/>
          </p:nvSpPr>
          <p:spPr bwMode="auto">
            <a:xfrm flipH="1">
              <a:off x="2400" y="2688"/>
              <a:ext cx="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3" name="Text Box 11"/>
            <p:cNvSpPr txBox="1">
              <a:spLocks noChangeArrowheads="1"/>
            </p:cNvSpPr>
            <p:nvPr/>
          </p:nvSpPr>
          <p:spPr bwMode="auto">
            <a:xfrm>
              <a:off x="3024" y="2513"/>
              <a:ext cx="816" cy="24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8000" tIns="10800" rIns="18000" bIns="10800"/>
            <a:lstStyle>
              <a:lvl1pPr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96000"/>
                </a:lnSpc>
                <a:spcBef>
                  <a:spcPts val="150"/>
                </a:spcBef>
              </a:pPr>
              <a:r>
                <a:rPr kumimoji="0" lang="zh-CN" altLang="en-US" b="1" i="0">
                  <a:latin typeface="Times New Roman" pitchFamily="18" charset="0"/>
                </a:rPr>
                <a:t>段选择符</a:t>
              </a:r>
              <a:r>
                <a:rPr kumimoji="0" lang="zh-CN" altLang="en-US" sz="900" b="1" i="0">
                  <a:latin typeface="Times New Roman" pitchFamily="18" charset="0"/>
                </a:rPr>
                <a:t>  </a:t>
              </a:r>
            </a:p>
          </p:txBody>
        </p:sp>
        <p:sp>
          <p:nvSpPr>
            <p:cNvPr id="23564" name="Rectangle 12"/>
            <p:cNvSpPr>
              <a:spLocks noChangeArrowheads="1"/>
            </p:cNvSpPr>
            <p:nvPr/>
          </p:nvSpPr>
          <p:spPr bwMode="auto">
            <a:xfrm>
              <a:off x="3024" y="2273"/>
              <a:ext cx="816" cy="2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eaLnBrk="0" hangingPunct="0">
                <a:lnSpc>
                  <a:spcPct val="96000"/>
                </a:lnSpc>
              </a:pPr>
              <a:r>
                <a:rPr kumimoji="0" lang="zh-CN" altLang="en-US" b="1" i="0">
                  <a:latin typeface="Times New Roman" pitchFamily="18" charset="0"/>
                </a:rPr>
                <a:t>段寄存器</a:t>
              </a:r>
              <a:r>
                <a:rPr kumimoji="0" lang="zh-CN" altLang="en-US" sz="900" b="1" i="0">
                  <a:latin typeface="宋体" pitchFamily="2" charset="-122"/>
                </a:rPr>
                <a:t>  </a:t>
              </a:r>
            </a:p>
          </p:txBody>
        </p:sp>
        <p:sp>
          <p:nvSpPr>
            <p:cNvPr id="23565" name="Line 13"/>
            <p:cNvSpPr>
              <a:spLocks noChangeShapeType="1"/>
            </p:cNvSpPr>
            <p:nvPr/>
          </p:nvSpPr>
          <p:spPr bwMode="auto">
            <a:xfrm flipH="1">
              <a:off x="3360" y="2787"/>
              <a:ext cx="3" cy="7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6" name="Text Box 14"/>
            <p:cNvSpPr txBox="1">
              <a:spLocks noChangeArrowheads="1"/>
            </p:cNvSpPr>
            <p:nvPr/>
          </p:nvSpPr>
          <p:spPr bwMode="auto">
            <a:xfrm>
              <a:off x="816" y="3456"/>
              <a:ext cx="3360" cy="24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8000" tIns="10800" rIns="18000" bIns="10800"/>
            <a:lstStyle>
              <a:lvl1pPr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96000"/>
                </a:lnSpc>
                <a:spcBef>
                  <a:spcPts val="150"/>
                </a:spcBef>
              </a:pPr>
              <a:r>
                <a:rPr kumimoji="0" lang="en-US" altLang="zh-CN" b="1" i="0">
                  <a:latin typeface="宋体" pitchFamily="2" charset="-122"/>
                </a:rPr>
                <a:t>CPU</a:t>
              </a:r>
              <a:r>
                <a:rPr kumimoji="0" lang="zh-CN" altLang="en-US" b="1" i="0">
                  <a:latin typeface="宋体" pitchFamily="2" charset="-122"/>
                </a:rPr>
                <a:t>依据工作方式进行段</a:t>
              </a:r>
              <a:r>
                <a:rPr kumimoji="0" lang="en-US" altLang="zh-CN" b="1" i="0">
                  <a:latin typeface="宋体" pitchFamily="2" charset="-122"/>
                </a:rPr>
                <a:t>/</a:t>
              </a:r>
              <a:r>
                <a:rPr kumimoji="0" lang="zh-CN" altLang="en-US" b="1" i="0">
                  <a:latin typeface="宋体" pitchFamily="2" charset="-122"/>
                </a:rPr>
                <a:t>页转换，计算</a:t>
              </a:r>
              <a:r>
                <a:rPr kumimoji="0" lang="en-US" altLang="zh-CN" b="1" i="0">
                  <a:latin typeface="宋体" pitchFamily="2" charset="-122"/>
                </a:rPr>
                <a:t>PA</a:t>
              </a:r>
            </a:p>
          </p:txBody>
        </p:sp>
        <p:sp>
          <p:nvSpPr>
            <p:cNvPr id="23567" name="Line 15"/>
            <p:cNvSpPr>
              <a:spLocks noChangeShapeType="1"/>
            </p:cNvSpPr>
            <p:nvPr/>
          </p:nvSpPr>
          <p:spPr bwMode="auto">
            <a:xfrm>
              <a:off x="2400" y="3701"/>
              <a:ext cx="0" cy="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8" name="Text Box 16"/>
            <p:cNvSpPr txBox="1">
              <a:spLocks noChangeArrowheads="1"/>
            </p:cNvSpPr>
            <p:nvPr/>
          </p:nvSpPr>
          <p:spPr bwMode="auto">
            <a:xfrm>
              <a:off x="2064" y="3972"/>
              <a:ext cx="692" cy="2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8000" tIns="10800" rIns="18000" bIns="10800"/>
            <a:lstStyle>
              <a:lvl1pPr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96000"/>
                </a:lnSpc>
                <a:spcBef>
                  <a:spcPts val="150"/>
                </a:spcBef>
              </a:pPr>
              <a:r>
                <a:rPr kumimoji="0" lang="zh-CN" altLang="en-US" b="1" i="0">
                  <a:latin typeface="Times New Roman" pitchFamily="18" charset="0"/>
                </a:rPr>
                <a:t>操作数</a:t>
              </a:r>
            </a:p>
          </p:txBody>
        </p:sp>
        <p:sp>
          <p:nvSpPr>
            <p:cNvPr id="23569" name="Rectangle 17"/>
            <p:cNvSpPr>
              <a:spLocks noChangeArrowheads="1"/>
            </p:cNvSpPr>
            <p:nvPr/>
          </p:nvSpPr>
          <p:spPr bwMode="auto">
            <a:xfrm>
              <a:off x="2493" y="3747"/>
              <a:ext cx="169" cy="1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kumimoji="0" lang="en-US" altLang="zh-CN" i="0">
                  <a:latin typeface="宋体" pitchFamily="2" charset="-122"/>
                </a:rPr>
                <a:t>PA</a:t>
              </a:r>
            </a:p>
          </p:txBody>
        </p:sp>
        <p:sp>
          <p:nvSpPr>
            <p:cNvPr id="23570" name="Line 18"/>
            <p:cNvSpPr>
              <a:spLocks noChangeShapeType="1"/>
            </p:cNvSpPr>
            <p:nvPr/>
          </p:nvSpPr>
          <p:spPr bwMode="auto">
            <a:xfrm>
              <a:off x="1056" y="273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1" name="Line 19"/>
            <p:cNvSpPr>
              <a:spLocks noChangeShapeType="1"/>
            </p:cNvSpPr>
            <p:nvPr/>
          </p:nvSpPr>
          <p:spPr bwMode="auto">
            <a:xfrm>
              <a:off x="1056" y="3024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2" name="Text Box 20"/>
            <p:cNvSpPr txBox="1">
              <a:spLocks noChangeArrowheads="1"/>
            </p:cNvSpPr>
            <p:nvPr/>
          </p:nvSpPr>
          <p:spPr bwMode="auto">
            <a:xfrm>
              <a:off x="2513" y="3169"/>
              <a:ext cx="415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4000" tIns="0" rIns="54000" bIns="0">
              <a:spAutoFit/>
            </a:bodyPr>
            <a:lstStyle>
              <a:lvl1pPr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 i="0">
                  <a:latin typeface="Times New Roman" pitchFamily="18" charset="0"/>
                </a:rPr>
                <a:t>EA</a:t>
              </a:r>
            </a:p>
          </p:txBody>
        </p:sp>
        <p:sp>
          <p:nvSpPr>
            <p:cNvPr id="23573" name="Text Box 21"/>
            <p:cNvSpPr txBox="1">
              <a:spLocks noChangeArrowheads="1"/>
            </p:cNvSpPr>
            <p:nvPr/>
          </p:nvSpPr>
          <p:spPr bwMode="auto">
            <a:xfrm>
              <a:off x="1217" y="2794"/>
              <a:ext cx="223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4000" tIns="0" rIns="54000" bIns="0">
              <a:spAutoFit/>
            </a:bodyPr>
            <a:lstStyle>
              <a:lvl1pPr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 i="0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23574" name="Text Box 22"/>
            <p:cNvSpPr txBox="1">
              <a:spLocks noChangeArrowheads="1"/>
            </p:cNvSpPr>
            <p:nvPr/>
          </p:nvSpPr>
          <p:spPr bwMode="auto">
            <a:xfrm>
              <a:off x="2256" y="3072"/>
              <a:ext cx="223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4000" tIns="0" rIns="54000" bIns="0">
              <a:spAutoFit/>
            </a:bodyPr>
            <a:lstStyle>
              <a:lvl1pPr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 i="0">
                  <a:latin typeface="Times New Roman" pitchFamily="18" charset="0"/>
                </a:rPr>
                <a:t>＋</a:t>
              </a:r>
            </a:p>
          </p:txBody>
        </p:sp>
        <p:sp>
          <p:nvSpPr>
            <p:cNvPr id="23575" name="Text Box 23"/>
            <p:cNvSpPr txBox="1">
              <a:spLocks noChangeArrowheads="1"/>
            </p:cNvSpPr>
            <p:nvPr/>
          </p:nvSpPr>
          <p:spPr bwMode="auto">
            <a:xfrm>
              <a:off x="1200" y="3034"/>
              <a:ext cx="223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4000" tIns="0" rIns="54000" bIns="0">
              <a:spAutoFit/>
            </a:bodyPr>
            <a:lstStyle>
              <a:lvl1pPr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 i="0">
                  <a:latin typeface="Times New Roman" pitchFamily="18" charset="0"/>
                </a:rPr>
                <a:t>V</a:t>
              </a:r>
            </a:p>
          </p:txBody>
        </p:sp>
        <p:sp>
          <p:nvSpPr>
            <p:cNvPr id="23576" name="Line 24"/>
            <p:cNvSpPr>
              <a:spLocks noChangeShapeType="1"/>
            </p:cNvSpPr>
            <p:nvPr/>
          </p:nvSpPr>
          <p:spPr bwMode="auto">
            <a:xfrm>
              <a:off x="1680" y="292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7" name="Text Box 25"/>
            <p:cNvSpPr txBox="1">
              <a:spLocks noChangeArrowheads="1"/>
            </p:cNvSpPr>
            <p:nvPr/>
          </p:nvSpPr>
          <p:spPr bwMode="auto">
            <a:xfrm>
              <a:off x="2294" y="2810"/>
              <a:ext cx="213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 i="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23578" name="Line 26"/>
            <p:cNvSpPr>
              <a:spLocks noChangeShapeType="1"/>
            </p:cNvSpPr>
            <p:nvPr/>
          </p:nvSpPr>
          <p:spPr bwMode="auto">
            <a:xfrm flipH="1">
              <a:off x="2400" y="2976"/>
              <a:ext cx="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9" name="Line 27"/>
            <p:cNvSpPr>
              <a:spLocks noChangeShapeType="1"/>
            </p:cNvSpPr>
            <p:nvPr/>
          </p:nvSpPr>
          <p:spPr bwMode="auto">
            <a:xfrm>
              <a:off x="1680" y="316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0" name="Line 28"/>
            <p:cNvSpPr>
              <a:spLocks noChangeShapeType="1"/>
            </p:cNvSpPr>
            <p:nvPr/>
          </p:nvSpPr>
          <p:spPr bwMode="auto">
            <a:xfrm flipH="1">
              <a:off x="2400" y="3312"/>
              <a:ext cx="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1" name="Text Box 29"/>
            <p:cNvSpPr txBox="1">
              <a:spLocks noChangeArrowheads="1"/>
            </p:cNvSpPr>
            <p:nvPr/>
          </p:nvSpPr>
          <p:spPr bwMode="auto">
            <a:xfrm>
              <a:off x="421" y="3469"/>
              <a:ext cx="117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 sz="2400" i="0">
                <a:latin typeface="Times New Roman" pitchFamily="18" charset="0"/>
              </a:endParaRPr>
            </a:p>
          </p:txBody>
        </p:sp>
      </p:grpSp>
      <p:sp>
        <p:nvSpPr>
          <p:cNvPr id="403486" name="Rectangle 30"/>
          <p:cNvSpPr>
            <a:spLocks noChangeArrowheads="1"/>
          </p:cNvSpPr>
          <p:nvPr/>
        </p:nvSpPr>
        <p:spPr bwMode="auto">
          <a:xfrm>
            <a:off x="692150" y="2622550"/>
            <a:ext cx="452720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800" b="1" i="0">
                <a:latin typeface="宋体" panose="02010600030101010101" pitchFamily="2" charset="-122"/>
              </a:rPr>
              <a:t>例如：</a:t>
            </a:r>
            <a:r>
              <a:rPr lang="en-US" altLang="zh-CN" sz="2800" b="1" i="0">
                <a:latin typeface="宋体" panose="02010600030101010101" pitchFamily="2" charset="-122"/>
              </a:rPr>
              <a:t>MOV  AL, </a:t>
            </a:r>
            <a:r>
              <a:rPr lang="en-US" altLang="zh-CN" sz="2800" b="1" i="0">
                <a:solidFill>
                  <a:srgbClr val="FF3300"/>
                </a:solidFill>
                <a:latin typeface="宋体" panose="02010600030101010101" pitchFamily="2" charset="-122"/>
              </a:rPr>
              <a:t>[EBX*2]+5</a:t>
            </a: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3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3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3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03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60" grpId="0" autoUpdateAnimBg="0"/>
      <p:bldP spid="403486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Text Box 2"/>
          <p:cNvSpPr txBox="1">
            <a:spLocks noChangeArrowheads="1"/>
          </p:cNvSpPr>
          <p:nvPr/>
        </p:nvSpPr>
        <p:spPr bwMode="auto">
          <a:xfrm>
            <a:off x="539750" y="2205038"/>
            <a:ext cx="7704138" cy="1955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800" b="1" i="0" dirty="0">
                <a:latin typeface="宋体" panose="02010600030101010101" pitchFamily="2" charset="-122"/>
              </a:rPr>
              <a:t>R </a:t>
            </a:r>
            <a:r>
              <a:rPr lang="zh-CN" altLang="en-US" sz="2800" b="1" i="0" dirty="0">
                <a:latin typeface="宋体" panose="02010600030101010101" pitchFamily="2" charset="-122"/>
              </a:rPr>
              <a:t>可以是</a:t>
            </a:r>
            <a:r>
              <a:rPr lang="en-US" altLang="zh-CN" sz="2800" b="1" i="0" dirty="0">
                <a:latin typeface="宋体" panose="02010600030101010101" pitchFamily="2" charset="-122"/>
              </a:rPr>
              <a:t>: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800" b="1" i="0" dirty="0">
                <a:latin typeface="宋体" panose="02010600030101010101" pitchFamily="2" charset="-122"/>
              </a:rPr>
              <a:t>    8</a:t>
            </a:r>
            <a:r>
              <a:rPr lang="zh-CN" altLang="en-US" sz="2800" b="1" i="0" dirty="0">
                <a:latin typeface="宋体" panose="02010600030101010101" pitchFamily="2" charset="-122"/>
              </a:rPr>
              <a:t>个</a:t>
            </a:r>
            <a:r>
              <a:rPr lang="en-US" altLang="zh-CN" sz="2800" b="1" i="0" dirty="0">
                <a:latin typeface="宋体" panose="02010600030101010101" pitchFamily="2" charset="-122"/>
              </a:rPr>
              <a:t>32</a:t>
            </a:r>
            <a:r>
              <a:rPr lang="zh-CN" altLang="en-US" sz="2800" b="1" i="0" dirty="0">
                <a:latin typeface="宋体" panose="02010600030101010101" pitchFamily="2" charset="-122"/>
              </a:rPr>
              <a:t>位通用寄存器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 b="1" i="0" dirty="0">
                <a:latin typeface="宋体" panose="02010600030101010101" pitchFamily="2" charset="-122"/>
              </a:rPr>
              <a:t>    </a:t>
            </a:r>
            <a:r>
              <a:rPr lang="en-US" altLang="zh-CN" sz="2800" b="1" i="0" dirty="0">
                <a:latin typeface="宋体" panose="02010600030101010101" pitchFamily="2" charset="-122"/>
              </a:rPr>
              <a:t>EAX, EBX, ECX, EDX,ESI,EDI,ESP,EBP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457200" y="166688"/>
            <a:ext cx="2978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4.6 </a:t>
            </a:r>
            <a:r>
              <a:rPr lang="zh-CN" altLang="en-US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变址寻址</a:t>
            </a:r>
          </a:p>
        </p:txBody>
      </p:sp>
      <p:sp>
        <p:nvSpPr>
          <p:cNvPr id="442374" name="Rectangle 6"/>
          <p:cNvSpPr>
            <a:spLocks noChangeArrowheads="1"/>
          </p:cNvSpPr>
          <p:nvPr/>
        </p:nvSpPr>
        <p:spPr bwMode="auto">
          <a:xfrm>
            <a:off x="539750" y="4346575"/>
            <a:ext cx="354135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800" b="1" i="0" dirty="0">
                <a:latin typeface="宋体" panose="02010600030101010101" pitchFamily="2" charset="-122"/>
              </a:rPr>
              <a:t>F </a:t>
            </a:r>
            <a:r>
              <a:rPr lang="zh-CN" altLang="en-US" sz="2800" b="1" i="0" dirty="0">
                <a:latin typeface="宋体" panose="02010600030101010101" pitchFamily="2" charset="-122"/>
              </a:rPr>
              <a:t>可为 </a:t>
            </a:r>
            <a:r>
              <a:rPr lang="en-US" altLang="zh-CN" sz="2800" b="1" i="0" dirty="0">
                <a:latin typeface="宋体" panose="02010600030101010101" pitchFamily="2" charset="-122"/>
              </a:rPr>
              <a:t>1</a:t>
            </a:r>
            <a:r>
              <a:rPr lang="zh-CN" altLang="en-US" sz="2800" b="1" i="0" dirty="0">
                <a:latin typeface="宋体" panose="02010600030101010101" pitchFamily="2" charset="-122"/>
              </a:rPr>
              <a:t>，</a:t>
            </a:r>
            <a:r>
              <a:rPr lang="en-US" altLang="zh-CN" sz="2800" b="1" i="0" dirty="0">
                <a:latin typeface="宋体" panose="02010600030101010101" pitchFamily="2" charset="-122"/>
              </a:rPr>
              <a:t>2</a:t>
            </a:r>
            <a:r>
              <a:rPr lang="zh-CN" altLang="en-US" sz="2800" b="1" i="0" dirty="0">
                <a:latin typeface="宋体" panose="02010600030101010101" pitchFamily="2" charset="-122"/>
              </a:rPr>
              <a:t>，</a:t>
            </a:r>
            <a:r>
              <a:rPr lang="en-US" altLang="zh-CN" sz="2800" b="1" i="0" dirty="0">
                <a:latin typeface="宋体" panose="02010600030101010101" pitchFamily="2" charset="-122"/>
              </a:rPr>
              <a:t>4</a:t>
            </a:r>
            <a:r>
              <a:rPr lang="zh-CN" altLang="en-US" sz="2800" b="1" i="0" dirty="0">
                <a:latin typeface="宋体" panose="02010600030101010101" pitchFamily="2" charset="-122"/>
              </a:rPr>
              <a:t>，</a:t>
            </a:r>
            <a:r>
              <a:rPr lang="en-US" altLang="zh-CN" sz="2800" b="1" i="0" dirty="0">
                <a:latin typeface="宋体" panose="02010600030101010101" pitchFamily="2" charset="-122"/>
              </a:rPr>
              <a:t>8</a:t>
            </a:r>
          </a:p>
        </p:txBody>
      </p:sp>
      <p:sp>
        <p:nvSpPr>
          <p:cNvPr id="24582" name="Rectangle 7"/>
          <p:cNvSpPr>
            <a:spLocks noChangeArrowheads="1"/>
          </p:cNvSpPr>
          <p:nvPr/>
        </p:nvSpPr>
        <p:spPr bwMode="auto">
          <a:xfrm>
            <a:off x="708025" y="1470025"/>
            <a:ext cx="723627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800" b="1" i="0" dirty="0">
                <a:latin typeface="宋体" panose="02010600030101010101" pitchFamily="2" charset="-122"/>
              </a:rPr>
              <a:t>格式：</a:t>
            </a:r>
            <a:r>
              <a:rPr lang="en-US" altLang="zh-CN" sz="2800" b="1" i="0" dirty="0">
                <a:latin typeface="宋体" panose="02010600030101010101" pitchFamily="2" charset="-122"/>
              </a:rPr>
              <a:t>[R×F+V]   </a:t>
            </a:r>
            <a:r>
              <a:rPr lang="zh-CN" altLang="en-US" sz="2800" b="1" i="0" dirty="0">
                <a:latin typeface="宋体" panose="02010600030101010101" pitchFamily="2" charset="-122"/>
              </a:rPr>
              <a:t>或  </a:t>
            </a:r>
            <a:r>
              <a:rPr lang="en-US" altLang="zh-CN" sz="2800" b="1" i="0" dirty="0">
                <a:latin typeface="宋体" panose="02010600030101010101" pitchFamily="2" charset="-122"/>
              </a:rPr>
              <a:t>[R×F]+V</a:t>
            </a:r>
            <a:r>
              <a:rPr lang="zh-CN" altLang="en-US" sz="2800" b="1" i="0" dirty="0">
                <a:latin typeface="宋体" panose="02010600030101010101" pitchFamily="2" charset="-122"/>
              </a:rPr>
              <a:t>， </a:t>
            </a:r>
            <a:r>
              <a:rPr lang="en-US" altLang="zh-CN" sz="2800" b="1" i="0" dirty="0">
                <a:latin typeface="宋体" panose="02010600030101010101" pitchFamily="2" charset="-122"/>
              </a:rPr>
              <a:t>V[R×F]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2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442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370" grpId="0"/>
      <p:bldP spid="44237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827088" y="1450519"/>
            <a:ext cx="3082895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2800" b="1" i="0" dirty="0" err="1">
                <a:latin typeface="宋体" panose="02010600030101010101" pitchFamily="2" charset="-122"/>
              </a:rPr>
              <a:t>int</a:t>
            </a:r>
            <a:r>
              <a:rPr lang="en-US" altLang="zh-CN" sz="2800" b="1" i="0" dirty="0">
                <a:latin typeface="宋体" panose="02010600030101010101" pitchFamily="2" charset="-122"/>
              </a:rPr>
              <a:t>   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i</a:t>
            </a:r>
            <a:r>
              <a:rPr lang="en-US" altLang="zh-CN" sz="2800" b="1" i="0" dirty="0">
                <a:latin typeface="宋体" panose="02010600030101010101" pitchFamily="2" charset="-122"/>
              </a:rPr>
              <a:t>, j;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i="0" dirty="0">
                <a:latin typeface="宋体" panose="02010600030101010101" pitchFamily="2" charset="-122"/>
              </a:rPr>
              <a:t>int   a[10];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i="0" dirty="0" err="1">
                <a:latin typeface="宋体" panose="02010600030101010101" pitchFamily="2" charset="-122"/>
              </a:rPr>
              <a:t>int</a:t>
            </a:r>
            <a:r>
              <a:rPr lang="en-US" altLang="zh-CN" sz="2800" b="1" i="0" dirty="0">
                <a:latin typeface="宋体" panose="02010600030101010101" pitchFamily="2" charset="-122"/>
              </a:rPr>
              <a:t>   *p;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i="0" dirty="0" err="1">
                <a:latin typeface="宋体" panose="02010600030101010101" pitchFamily="2" charset="-122"/>
              </a:rPr>
              <a:t>int</a:t>
            </a:r>
            <a:r>
              <a:rPr lang="en-US" altLang="zh-CN" sz="2800" b="1" i="0" dirty="0">
                <a:latin typeface="宋体" panose="02010600030101010101" pitchFamily="2" charset="-122"/>
              </a:rPr>
              <a:t>   *q[10];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i="0" dirty="0">
                <a:latin typeface="宋体" panose="02010600030101010101" pitchFamily="2" charset="-122"/>
              </a:rPr>
              <a:t>int   b[20][10];</a:t>
            </a:r>
          </a:p>
        </p:txBody>
      </p:sp>
      <p:sp>
        <p:nvSpPr>
          <p:cNvPr id="6147" name="Text Box 8"/>
          <p:cNvSpPr txBox="1">
            <a:spLocks noChangeArrowheads="1"/>
          </p:cNvSpPr>
          <p:nvPr/>
        </p:nvSpPr>
        <p:spPr bwMode="auto">
          <a:xfrm>
            <a:off x="780252" y="4365104"/>
            <a:ext cx="7399664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思考</a:t>
            </a:r>
            <a:r>
              <a:rPr lang="zh-CN" altLang="en-US" sz="2800" b="1" i="0" dirty="0">
                <a:latin typeface="宋体" panose="02010600030101010101" pitchFamily="2" charset="-122"/>
              </a:rPr>
              <a:t>：如何得到要访问单元的地址？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i="0" dirty="0">
                <a:latin typeface="宋体" panose="02010600030101010101" pitchFamily="2" charset="-122"/>
              </a:rPr>
              <a:t>   a[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i</a:t>
            </a:r>
            <a:r>
              <a:rPr lang="en-US" altLang="zh-CN" sz="2800" b="1" i="0" dirty="0">
                <a:latin typeface="宋体" panose="02010600030101010101" pitchFamily="2" charset="-122"/>
              </a:rPr>
              <a:t>] =5</a:t>
            </a:r>
            <a:r>
              <a:rPr lang="zh-CN" altLang="en-US" sz="2800" b="1" i="0" dirty="0">
                <a:latin typeface="宋体" panose="02010600030101010101" pitchFamily="2" charset="-122"/>
              </a:rPr>
              <a:t>；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b="1" i="0" dirty="0">
                <a:latin typeface="宋体" panose="02010600030101010101" pitchFamily="2" charset="-122"/>
              </a:rPr>
              <a:t>   </a:t>
            </a:r>
            <a:r>
              <a:rPr lang="en-US" altLang="zh-CN" sz="2800" b="1" i="0" dirty="0">
                <a:latin typeface="宋体" panose="02010600030101010101" pitchFamily="2" charset="-122"/>
              </a:rPr>
              <a:t>b[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i</a:t>
            </a:r>
            <a:r>
              <a:rPr lang="en-US" altLang="zh-CN" sz="2800" b="1" i="0" dirty="0">
                <a:latin typeface="宋体" panose="02010600030101010101" pitchFamily="2" charset="-122"/>
              </a:rPr>
              <a:t>][j] =10</a:t>
            </a:r>
            <a:r>
              <a:rPr lang="zh-CN" altLang="en-US" sz="2800" b="1" i="0" dirty="0">
                <a:latin typeface="宋体" panose="02010600030101010101" pitchFamily="2" charset="-122"/>
              </a:rPr>
              <a:t>；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i="0" dirty="0">
                <a:latin typeface="宋体" panose="02010600030101010101" pitchFamily="2" charset="-122"/>
              </a:rPr>
              <a:t>   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original.px</a:t>
            </a:r>
            <a:r>
              <a:rPr lang="en-US" altLang="zh-CN" sz="2800" b="1" i="0" dirty="0">
                <a:latin typeface="宋体" panose="02010600030101010101" pitchFamily="2" charset="-122"/>
              </a:rPr>
              <a:t>=12;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i="0" dirty="0">
                <a:latin typeface="宋体" panose="02010600030101010101" pitchFamily="2" charset="-122"/>
              </a:rPr>
              <a:t>   lists[5].px=15;</a:t>
            </a:r>
            <a:endParaRPr lang="zh-CN" altLang="en-US" sz="2800" b="1" i="0" dirty="0">
              <a:latin typeface="宋体" panose="02010600030101010101" pitchFamily="2" charset="-122"/>
            </a:endParaRPr>
          </a:p>
        </p:txBody>
      </p:sp>
      <p:sp>
        <p:nvSpPr>
          <p:cNvPr id="6148" name="Text Box 11"/>
          <p:cNvSpPr txBox="1">
            <a:spLocks noChangeArrowheads="1"/>
          </p:cNvSpPr>
          <p:nvPr/>
        </p:nvSpPr>
        <p:spPr bwMode="auto">
          <a:xfrm>
            <a:off x="814054" y="3717032"/>
            <a:ext cx="706796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point  original;     point  lists[10];</a:t>
            </a:r>
            <a:endParaRPr lang="zh-CN" altLang="en-US" sz="2800" b="1" i="0" dirty="0">
              <a:latin typeface="宋体" panose="02010600030101010101" pitchFamily="2" charset="-122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502E6E57-140F-4054-B9B3-6B23E2789B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138" y="277813"/>
            <a:ext cx="61198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sz="40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altLang="en-US" sz="40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章   </a:t>
            </a:r>
            <a:r>
              <a:rPr lang="zh-CN" altLang="en-US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寻址方式</a:t>
            </a: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C359F3A6-557B-4CDF-A6BA-BFC606100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008" y="1436608"/>
            <a:ext cx="2720617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2800" b="1" i="0" dirty="0">
                <a:latin typeface="宋体" panose="02010600030101010101" pitchFamily="2" charset="-122"/>
              </a:rPr>
              <a:t>struct point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i="0" dirty="0">
                <a:latin typeface="宋体" panose="02010600030101010101" pitchFamily="2" charset="-122"/>
              </a:rPr>
              <a:t>    int px;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i="0" dirty="0">
                <a:latin typeface="宋体" panose="02010600030101010101" pitchFamily="2" charset="-122"/>
              </a:rPr>
              <a:t>    int 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py</a:t>
            </a:r>
            <a:r>
              <a:rPr lang="en-US" altLang="zh-CN" sz="2800" b="1" i="0" dirty="0">
                <a:latin typeface="宋体" panose="02010600030101010101" pitchFamily="2" charset="-122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i="0" dirty="0">
                <a:latin typeface="宋体" panose="02010600030101010101" pitchFamily="2" charset="-122"/>
              </a:rPr>
              <a:t>};</a:t>
            </a:r>
          </a:p>
        </p:txBody>
      </p:sp>
    </p:spTree>
  </p:cSld>
  <p:clrMapOvr>
    <a:masterClrMapping/>
  </p:clrMapOvr>
  <p:transition>
    <p:checker dir="vert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3"/>
          <p:cNvSpPr txBox="1">
            <a:spLocks noChangeArrowheads="1"/>
          </p:cNvSpPr>
          <p:nvPr/>
        </p:nvSpPr>
        <p:spPr bwMode="auto">
          <a:xfrm>
            <a:off x="457200" y="166688"/>
            <a:ext cx="2978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4.6 </a:t>
            </a:r>
            <a:r>
              <a:rPr lang="zh-CN" altLang="en-US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变址寻址</a:t>
            </a:r>
          </a:p>
        </p:txBody>
      </p:sp>
      <p:sp>
        <p:nvSpPr>
          <p:cNvPr id="25603" name="Rectangle 7"/>
          <p:cNvSpPr>
            <a:spLocks noChangeArrowheads="1"/>
          </p:cNvSpPr>
          <p:nvPr/>
        </p:nvSpPr>
        <p:spPr bwMode="auto">
          <a:xfrm>
            <a:off x="708025" y="1470025"/>
            <a:ext cx="53768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800" b="1" i="0">
                <a:latin typeface="宋体" panose="02010600030101010101" pitchFamily="2" charset="-122"/>
              </a:rPr>
              <a:t>格式：</a:t>
            </a:r>
            <a:r>
              <a:rPr lang="en-US" altLang="zh-CN" sz="2800" b="1" i="0">
                <a:latin typeface="宋体" panose="02010600030101010101" pitchFamily="2" charset="-122"/>
              </a:rPr>
              <a:t>[R×F+V]   </a:t>
            </a:r>
            <a:r>
              <a:rPr lang="zh-CN" altLang="en-US" sz="2800" b="1" i="0">
                <a:latin typeface="宋体" panose="02010600030101010101" pitchFamily="2" charset="-122"/>
              </a:rPr>
              <a:t>或  </a:t>
            </a:r>
            <a:r>
              <a:rPr lang="en-US" altLang="zh-CN" sz="2800" b="1" i="0">
                <a:latin typeface="宋体" panose="02010600030101010101" pitchFamily="2" charset="-122"/>
              </a:rPr>
              <a:t>[R×F]+V</a:t>
            </a:r>
          </a:p>
        </p:txBody>
      </p:sp>
      <p:sp>
        <p:nvSpPr>
          <p:cNvPr id="405512" name="Rectangle 8"/>
          <p:cNvSpPr>
            <a:spLocks noChangeArrowheads="1"/>
          </p:cNvSpPr>
          <p:nvPr/>
        </p:nvSpPr>
        <p:spPr bwMode="auto">
          <a:xfrm>
            <a:off x="755650" y="1995374"/>
            <a:ext cx="6540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800" b="1" i="0">
                <a:latin typeface="宋体" panose="02010600030101010101" pitchFamily="2" charset="-122"/>
              </a:rPr>
              <a:t>V </a:t>
            </a:r>
            <a:r>
              <a:rPr lang="zh-CN" altLang="en-US" sz="2800" b="1" i="0">
                <a:latin typeface="宋体" panose="02010600030101010101" pitchFamily="2" charset="-122"/>
              </a:rPr>
              <a:t>可为数值常量，也可以为一个变量。</a:t>
            </a:r>
          </a:p>
        </p:txBody>
      </p:sp>
      <p:sp>
        <p:nvSpPr>
          <p:cNvPr id="405514" name="Rectangle 10"/>
          <p:cNvSpPr>
            <a:spLocks noChangeArrowheads="1"/>
          </p:cNvSpPr>
          <p:nvPr/>
        </p:nvSpPr>
        <p:spPr bwMode="auto">
          <a:xfrm>
            <a:off x="755650" y="2571637"/>
            <a:ext cx="777716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61938" indent="-261938" eaLnBrk="0" hangingPunct="0"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b="1" i="0" dirty="0">
                <a:latin typeface="宋体" panose="02010600030101010101" pitchFamily="2" charset="-122"/>
              </a:rPr>
              <a:t>当</a:t>
            </a:r>
            <a:r>
              <a:rPr lang="en-US" altLang="zh-CN" sz="2800" b="1" i="0" dirty="0">
                <a:latin typeface="宋体" panose="02010600030101010101" pitchFamily="2" charset="-122"/>
              </a:rPr>
              <a:t>V </a:t>
            </a:r>
            <a:r>
              <a:rPr lang="zh-CN" altLang="en-US" sz="2800" b="1" i="0" dirty="0">
                <a:latin typeface="宋体" panose="02010600030101010101" pitchFamily="2" charset="-122"/>
              </a:rPr>
              <a:t>为变量时，取该变量对应单元的有效地址参与运算。</a:t>
            </a:r>
          </a:p>
        </p:txBody>
      </p:sp>
      <p:grpSp>
        <p:nvGrpSpPr>
          <p:cNvPr id="405523" name="Group 19"/>
          <p:cNvGrpSpPr>
            <a:grpSpLocks/>
          </p:cNvGrpSpPr>
          <p:nvPr/>
        </p:nvGrpSpPr>
        <p:grpSpPr bwMode="auto">
          <a:xfrm>
            <a:off x="558801" y="3789362"/>
            <a:ext cx="7885113" cy="1612899"/>
            <a:chOff x="352" y="2190"/>
            <a:chExt cx="4967" cy="1016"/>
          </a:xfrm>
        </p:grpSpPr>
        <p:sp>
          <p:nvSpPr>
            <p:cNvPr id="25607" name="Rectangle 11"/>
            <p:cNvSpPr>
              <a:spLocks noChangeArrowheads="1"/>
            </p:cNvSpPr>
            <p:nvPr/>
          </p:nvSpPr>
          <p:spPr bwMode="auto">
            <a:xfrm>
              <a:off x="352" y="2504"/>
              <a:ext cx="243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800" b="1" i="0" dirty="0">
                  <a:latin typeface="宋体" panose="02010600030101010101" pitchFamily="2" charset="-122"/>
                </a:rPr>
                <a:t>    </a:t>
              </a:r>
              <a:r>
                <a:rPr lang="en-US" altLang="zh-CN" sz="2400" b="1" i="0" dirty="0">
                  <a:latin typeface="宋体" panose="02010600030101010101" pitchFamily="2" charset="-122"/>
                </a:rPr>
                <a:t>MOV  AX, BUF[EBX*2]</a:t>
              </a:r>
            </a:p>
          </p:txBody>
        </p:sp>
        <p:grpSp>
          <p:nvGrpSpPr>
            <p:cNvPr id="25608" name="Group 18"/>
            <p:cNvGrpSpPr>
              <a:grpSpLocks/>
            </p:cNvGrpSpPr>
            <p:nvPr/>
          </p:nvGrpSpPr>
          <p:grpSpPr bwMode="auto">
            <a:xfrm>
              <a:off x="3470" y="2190"/>
              <a:ext cx="1849" cy="1016"/>
              <a:chOff x="3470" y="2190"/>
              <a:chExt cx="1849" cy="1016"/>
            </a:xfrm>
          </p:grpSpPr>
          <p:sp>
            <p:nvSpPr>
              <p:cNvPr id="25609" name="Rectangle 12"/>
              <p:cNvSpPr>
                <a:spLocks noChangeArrowheads="1"/>
              </p:cNvSpPr>
              <p:nvPr/>
            </p:nvSpPr>
            <p:spPr bwMode="auto">
              <a:xfrm>
                <a:off x="4150" y="2205"/>
                <a:ext cx="680" cy="93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kumimoji="0" lang="en-US" altLang="zh-CN" sz="2400" b="1" i="0" dirty="0">
                    <a:latin typeface="宋体" panose="02010600030101010101" pitchFamily="2" charset="-122"/>
                  </a:rPr>
                  <a:t>11H</a:t>
                </a:r>
              </a:p>
              <a:p>
                <a:pPr algn="ctr" eaLnBrk="0" hangingPunct="0"/>
                <a:r>
                  <a:rPr kumimoji="0" lang="en-US" altLang="zh-CN" sz="2400" b="1" i="0" dirty="0">
                    <a:latin typeface="宋体" panose="02010600030101010101" pitchFamily="2" charset="-122"/>
                  </a:rPr>
                  <a:t>22H</a:t>
                </a:r>
              </a:p>
              <a:p>
                <a:pPr algn="ctr" eaLnBrk="0" hangingPunct="0"/>
                <a:r>
                  <a:rPr kumimoji="0" lang="en-US" altLang="zh-CN" sz="2400" b="1" i="0" dirty="0">
                    <a:latin typeface="宋体" panose="02010600030101010101" pitchFamily="2" charset="-122"/>
                  </a:rPr>
                  <a:t>33H</a:t>
                </a:r>
              </a:p>
              <a:p>
                <a:pPr algn="ctr" eaLnBrk="0" hangingPunct="0"/>
                <a:r>
                  <a:rPr kumimoji="0" lang="en-US" altLang="zh-CN" sz="2400" b="1" i="0" dirty="0">
                    <a:latin typeface="宋体" panose="02010600030101010101" pitchFamily="2" charset="-122"/>
                  </a:rPr>
                  <a:t>44H</a:t>
                </a:r>
              </a:p>
            </p:txBody>
          </p:sp>
          <p:sp>
            <p:nvSpPr>
              <p:cNvPr id="25610" name="Line 13"/>
              <p:cNvSpPr>
                <a:spLocks noChangeShapeType="1"/>
              </p:cNvSpPr>
              <p:nvPr/>
            </p:nvSpPr>
            <p:spPr bwMode="auto">
              <a:xfrm>
                <a:off x="4150" y="2432"/>
                <a:ext cx="6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宋体" panose="02010600030101010101" pitchFamily="2" charset="-122"/>
                </a:endParaRPr>
              </a:p>
            </p:txBody>
          </p:sp>
          <p:sp>
            <p:nvSpPr>
              <p:cNvPr id="25611" name="Line 14"/>
              <p:cNvSpPr>
                <a:spLocks noChangeShapeType="1"/>
              </p:cNvSpPr>
              <p:nvPr/>
            </p:nvSpPr>
            <p:spPr bwMode="auto">
              <a:xfrm>
                <a:off x="4150" y="2659"/>
                <a:ext cx="7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宋体" panose="02010600030101010101" pitchFamily="2" charset="-122"/>
                </a:endParaRPr>
              </a:p>
            </p:txBody>
          </p:sp>
          <p:sp>
            <p:nvSpPr>
              <p:cNvPr id="25612" name="Text Box 15"/>
              <p:cNvSpPr txBox="1">
                <a:spLocks noChangeArrowheads="1"/>
              </p:cNvSpPr>
              <p:nvPr/>
            </p:nvSpPr>
            <p:spPr bwMode="auto">
              <a:xfrm>
                <a:off x="3470" y="2217"/>
                <a:ext cx="606" cy="9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dash"/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r>
                  <a:rPr kumimoji="0" lang="en-US" altLang="zh-CN" sz="2400" b="1" i="0" dirty="0">
                    <a:latin typeface="宋体" panose="02010600030101010101" pitchFamily="2" charset="-122"/>
                  </a:rPr>
                  <a:t>0004H</a:t>
                </a:r>
              </a:p>
              <a:p>
                <a:r>
                  <a:rPr kumimoji="0" lang="en-US" altLang="zh-CN" sz="2400" b="1" i="0" dirty="0">
                    <a:latin typeface="宋体" panose="02010600030101010101" pitchFamily="2" charset="-122"/>
                  </a:rPr>
                  <a:t>0005H</a:t>
                </a:r>
              </a:p>
              <a:p>
                <a:r>
                  <a:rPr kumimoji="0" lang="en-US" altLang="zh-CN" sz="2400" b="1" i="0" dirty="0">
                    <a:latin typeface="宋体" panose="02010600030101010101" pitchFamily="2" charset="-122"/>
                  </a:rPr>
                  <a:t>0006H</a:t>
                </a:r>
              </a:p>
              <a:p>
                <a:r>
                  <a:rPr kumimoji="0" lang="en-US" altLang="zh-CN" sz="2400" b="1" i="0" dirty="0">
                    <a:latin typeface="宋体" panose="02010600030101010101" pitchFamily="2" charset="-122"/>
                  </a:rPr>
                  <a:t>0007H</a:t>
                </a:r>
              </a:p>
            </p:txBody>
          </p:sp>
          <p:sp>
            <p:nvSpPr>
              <p:cNvPr id="25613" name="Text Box 17"/>
              <p:cNvSpPr txBox="1">
                <a:spLocks noChangeArrowheads="1"/>
              </p:cNvSpPr>
              <p:nvPr/>
            </p:nvSpPr>
            <p:spPr bwMode="auto">
              <a:xfrm>
                <a:off x="4909" y="2190"/>
                <a:ext cx="41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dash"/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r>
                  <a:rPr kumimoji="0" lang="en-US" altLang="zh-CN" sz="2400" b="1" i="0">
                    <a:latin typeface="宋体" panose="02010600030101010101" pitchFamily="2" charset="-122"/>
                  </a:rPr>
                  <a:t>BUF</a:t>
                </a:r>
              </a:p>
            </p:txBody>
          </p:sp>
        </p:grpSp>
      </p:grp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684213" y="3825793"/>
            <a:ext cx="37577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i="0" dirty="0">
                <a:latin typeface="宋体" panose="02010600030101010101" pitchFamily="2" charset="-122"/>
              </a:rPr>
              <a:t>例：</a:t>
            </a:r>
            <a:r>
              <a:rPr lang="en-US" altLang="zh-CN" sz="2400" b="1" i="0" dirty="0">
                <a:latin typeface="宋体" panose="02010600030101010101" pitchFamily="2" charset="-122"/>
              </a:rPr>
              <a:t>BUF DW 2211H, 4433H</a:t>
            </a: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6588224" y="4941168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D6045999-AEB0-419D-A102-544A2CE3B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16" y="5300661"/>
            <a:ext cx="460851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buClr>
                <a:srgbClr val="FF3300"/>
              </a:buClr>
            </a:pPr>
            <a:r>
              <a:rPr lang="en-US" altLang="zh-CN" sz="2400" b="1" i="0" dirty="0">
                <a:latin typeface="宋体" panose="02010600030101010101" pitchFamily="2" charset="-122"/>
              </a:rPr>
              <a:t>Question:</a:t>
            </a:r>
          </a:p>
          <a:p>
            <a:pPr eaLnBrk="0" hangingPunct="0">
              <a:buClr>
                <a:srgbClr val="FF3300"/>
              </a:buClr>
            </a:pPr>
            <a:r>
              <a:rPr lang="en-US" altLang="zh-CN" sz="2400" b="1" i="0" dirty="0">
                <a:latin typeface="宋体" panose="02010600030101010101" pitchFamily="2" charset="-122"/>
              </a:rPr>
              <a:t>  </a:t>
            </a:r>
            <a:r>
              <a:rPr lang="zh-CN" altLang="en-US" sz="2400" b="1" i="0" dirty="0">
                <a:latin typeface="宋体" panose="02010600030101010101" pitchFamily="2" charset="-122"/>
              </a:rPr>
              <a:t>若 （</a:t>
            </a:r>
            <a:r>
              <a:rPr lang="en-US" altLang="zh-CN" sz="2400" b="1" i="0" dirty="0">
                <a:latin typeface="宋体" panose="02010600030101010101" pitchFamily="2" charset="-122"/>
              </a:rPr>
              <a:t>EBX</a:t>
            </a:r>
            <a:r>
              <a:rPr lang="zh-CN" altLang="en-US" sz="2400" b="1" i="0" dirty="0">
                <a:latin typeface="宋体" panose="02010600030101010101" pitchFamily="2" charset="-122"/>
              </a:rPr>
              <a:t>）</a:t>
            </a:r>
            <a:r>
              <a:rPr lang="en-US" altLang="zh-CN" sz="2400" b="1" i="0" dirty="0">
                <a:latin typeface="宋体" panose="02010600030101010101" pitchFamily="2" charset="-122"/>
              </a:rPr>
              <a:t>=0</a:t>
            </a:r>
            <a:r>
              <a:rPr lang="zh-CN" altLang="en-US" sz="2400" b="1" i="0" dirty="0">
                <a:latin typeface="宋体" panose="02010600030101010101" pitchFamily="2" charset="-122"/>
              </a:rPr>
              <a:t>，  （</a:t>
            </a:r>
            <a:r>
              <a:rPr lang="en-US" altLang="zh-CN" sz="2400" b="1" i="0" dirty="0">
                <a:latin typeface="宋体" panose="02010600030101010101" pitchFamily="2" charset="-122"/>
              </a:rPr>
              <a:t>AX</a:t>
            </a:r>
            <a:r>
              <a:rPr lang="zh-CN" altLang="en-US" sz="2400" b="1" i="0" dirty="0">
                <a:latin typeface="宋体" panose="02010600030101010101" pitchFamily="2" charset="-122"/>
              </a:rPr>
              <a:t>）</a:t>
            </a:r>
            <a:r>
              <a:rPr lang="en-US" altLang="zh-CN" sz="2400" b="1" i="0" dirty="0">
                <a:latin typeface="宋体" panose="02010600030101010101" pitchFamily="2" charset="-122"/>
              </a:rPr>
              <a:t>=</a:t>
            </a:r>
            <a:r>
              <a:rPr lang="zh-CN" altLang="en-US" sz="2400" b="1" i="0" dirty="0">
                <a:latin typeface="宋体" panose="02010600030101010101" pitchFamily="2" charset="-122"/>
              </a:rPr>
              <a:t>？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pPr eaLnBrk="0" hangingPunct="0">
              <a:buClr>
                <a:srgbClr val="FF3300"/>
              </a:buClr>
            </a:pPr>
            <a:r>
              <a:rPr lang="zh-CN" altLang="en-US" sz="2400" b="1" i="0" dirty="0">
                <a:latin typeface="宋体" panose="02010600030101010101" pitchFamily="2" charset="-122"/>
              </a:rPr>
              <a:t>  若 （</a:t>
            </a:r>
            <a:r>
              <a:rPr lang="en-US" altLang="zh-CN" sz="2400" b="1" i="0" dirty="0">
                <a:latin typeface="宋体" panose="02010600030101010101" pitchFamily="2" charset="-122"/>
              </a:rPr>
              <a:t>EBX</a:t>
            </a:r>
            <a:r>
              <a:rPr lang="zh-CN" altLang="en-US" sz="2400" b="1" i="0" dirty="0">
                <a:latin typeface="宋体" panose="02010600030101010101" pitchFamily="2" charset="-122"/>
              </a:rPr>
              <a:t>）</a:t>
            </a:r>
            <a:r>
              <a:rPr lang="en-US" altLang="zh-CN" sz="2400" b="1" i="0" dirty="0">
                <a:latin typeface="宋体" panose="02010600030101010101" pitchFamily="2" charset="-122"/>
              </a:rPr>
              <a:t>=1</a:t>
            </a:r>
            <a:r>
              <a:rPr lang="zh-CN" altLang="en-US" sz="2400" b="1" i="0" dirty="0">
                <a:latin typeface="宋体" panose="02010600030101010101" pitchFamily="2" charset="-122"/>
              </a:rPr>
              <a:t>，  （</a:t>
            </a:r>
            <a:r>
              <a:rPr lang="en-US" altLang="zh-CN" sz="2400" b="1" i="0" dirty="0">
                <a:latin typeface="宋体" panose="02010600030101010101" pitchFamily="2" charset="-122"/>
              </a:rPr>
              <a:t>AX</a:t>
            </a:r>
            <a:r>
              <a:rPr lang="zh-CN" altLang="en-US" sz="2400" b="1" i="0" dirty="0">
                <a:latin typeface="宋体" panose="02010600030101010101" pitchFamily="2" charset="-122"/>
              </a:rPr>
              <a:t>）</a:t>
            </a:r>
            <a:r>
              <a:rPr lang="en-US" altLang="zh-CN" sz="2400" b="1" i="0" dirty="0">
                <a:latin typeface="宋体" panose="02010600030101010101" pitchFamily="2" charset="-122"/>
              </a:rPr>
              <a:t>=</a:t>
            </a:r>
            <a:r>
              <a:rPr lang="zh-CN" altLang="en-US" sz="2400" b="1" i="0" dirty="0">
                <a:latin typeface="宋体" panose="02010600030101010101" pitchFamily="2" charset="-122"/>
              </a:rPr>
              <a:t>？</a:t>
            </a:r>
            <a:endParaRPr lang="en-US" altLang="zh-CN" sz="2400" b="1" i="0" dirty="0">
              <a:latin typeface="宋体" panose="02010600030101010101" pitchFamily="2" charset="-122"/>
            </a:endParaRPr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D31CC7AE-5FB3-4F1A-B2B5-3BD986778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3431" y="5622339"/>
            <a:ext cx="132469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buClr>
                <a:srgbClr val="FF3300"/>
              </a:buClr>
            </a:pPr>
            <a:r>
              <a:rPr lang="en-US" altLang="zh-CN" sz="2400" b="1" i="0" dirty="0">
                <a:latin typeface="宋体" panose="02010600030101010101" pitchFamily="2" charset="-122"/>
              </a:rPr>
              <a:t>2211H</a:t>
            </a:r>
          </a:p>
          <a:p>
            <a:pPr eaLnBrk="0" hangingPunct="0">
              <a:buClr>
                <a:srgbClr val="FF3300"/>
              </a:buClr>
            </a:pPr>
            <a:r>
              <a:rPr lang="en-US" altLang="zh-CN" sz="2400" b="1" i="0" dirty="0">
                <a:latin typeface="宋体" panose="02010600030101010101" pitchFamily="2" charset="-122"/>
              </a:rPr>
              <a:t>4433H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405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405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05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12" grpId="0"/>
      <p:bldP spid="405514" grpId="0"/>
      <p:bldP spid="16" grpId="0"/>
      <p:bldP spid="1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533401" y="1628775"/>
            <a:ext cx="5190728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b="1" i="0" dirty="0">
                <a:latin typeface="楷体_GB2312" pitchFamily="49" charset="-122"/>
                <a:ea typeface="楷体_GB2312" pitchFamily="49" charset="-122"/>
              </a:rPr>
              <a:t>操作数所在的段</a:t>
            </a:r>
            <a:endParaRPr lang="en-US" altLang="zh-CN" sz="2800" b="1" i="0" dirty="0"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50000"/>
              </a:spcBef>
              <a:buClr>
                <a:srgbClr val="FF3300"/>
              </a:buClr>
            </a:pPr>
            <a:r>
              <a:rPr lang="en-US" altLang="zh-CN" sz="2800" b="1" i="0" dirty="0">
                <a:latin typeface="楷体_GB2312" pitchFamily="49" charset="-122"/>
                <a:ea typeface="楷体_GB2312" pitchFamily="49" charset="-122"/>
              </a:rPr>
              <a:t>  (DS) = (SS)</a:t>
            </a:r>
            <a:r>
              <a:rPr lang="zh-CN" altLang="en-US" sz="2800" b="1" i="0" dirty="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539750" y="271463"/>
            <a:ext cx="2978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4.6 </a:t>
            </a:r>
            <a:r>
              <a:rPr lang="zh-CN" altLang="en-US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变址寻址</a:t>
            </a:r>
          </a:p>
        </p:txBody>
      </p:sp>
    </p:spTree>
  </p:cSld>
  <p:clrMapOvr>
    <a:masterClrMapping/>
  </p:clrMapOvr>
  <p:transition>
    <p:blinds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533400" y="1628775"/>
            <a:ext cx="7999413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b="1" i="0" dirty="0">
                <a:latin typeface="楷体_GB2312" pitchFamily="49" charset="-122"/>
                <a:ea typeface="楷体_GB2312" pitchFamily="49" charset="-122"/>
              </a:rPr>
              <a:t>操作数所在的段 </a:t>
            </a:r>
          </a:p>
          <a:p>
            <a:pPr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800" b="1" i="0" dirty="0">
                <a:latin typeface="楷体_GB2312" pitchFamily="49" charset="-122"/>
                <a:ea typeface="楷体_GB2312" pitchFamily="49" charset="-122"/>
              </a:rPr>
              <a:t>  在 </a:t>
            </a:r>
            <a:r>
              <a:rPr lang="en-US" altLang="zh-CN" sz="2800" b="1" i="0" dirty="0">
                <a:latin typeface="楷体_GB2312" pitchFamily="49" charset="-122"/>
                <a:ea typeface="楷体_GB2312" pitchFamily="49" charset="-122"/>
              </a:rPr>
              <a:t>VS 2109 </a:t>
            </a:r>
            <a:r>
              <a:rPr lang="zh-CN" altLang="en-US" sz="2800" b="1" i="0" dirty="0">
                <a:latin typeface="楷体_GB2312" pitchFamily="49" charset="-122"/>
                <a:ea typeface="楷体_GB2312" pitchFamily="49" charset="-122"/>
              </a:rPr>
              <a:t>编程中，</a:t>
            </a:r>
            <a:endParaRPr lang="en-US" altLang="zh-CN" sz="2800" b="1" i="0" dirty="0"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i="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800" b="1" i="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直接在 </a:t>
            </a:r>
            <a:r>
              <a:rPr lang="en-US" altLang="zh-CN" sz="2800" b="1" i="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.DATA, .STACK, .CODE </a:t>
            </a:r>
            <a:r>
              <a:rPr lang="zh-CN" altLang="en-US" sz="2800" b="1" i="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中定义的变量</a:t>
            </a:r>
            <a:endParaRPr lang="en-US" altLang="zh-CN" sz="2800" b="1" i="0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800" b="1" i="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是全局变量。</a:t>
            </a:r>
            <a:endParaRPr lang="en-US" altLang="zh-CN" sz="2800" b="1" i="0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i="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800" b="1" i="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在 编译链接后， </a:t>
            </a:r>
            <a:r>
              <a:rPr lang="en-US" altLang="zh-CN" sz="2800" b="1" i="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DS</a:t>
            </a:r>
            <a:r>
              <a:rPr lang="zh-CN" altLang="en-US" sz="2800" b="1" i="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与 </a:t>
            </a:r>
            <a:r>
              <a:rPr lang="en-US" altLang="zh-CN" sz="2800" b="1" i="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SS</a:t>
            </a:r>
            <a:r>
              <a:rPr lang="zh-CN" altLang="en-US" sz="2800" b="1" i="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的值相同。</a:t>
            </a:r>
            <a:endParaRPr lang="en-US" altLang="zh-CN" sz="2800" b="1" i="0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i="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800" b="1" i="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在 </a:t>
            </a:r>
            <a:r>
              <a:rPr lang="en-US" altLang="zh-CN" sz="2800" b="1" i="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CODE </a:t>
            </a:r>
            <a:r>
              <a:rPr lang="zh-CN" altLang="en-US" sz="2800" b="1" i="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中的变量，也会变成 </a:t>
            </a:r>
            <a:r>
              <a:rPr lang="en-US" altLang="zh-CN" sz="2800" b="1" i="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DS</a:t>
            </a:r>
            <a:r>
              <a:rPr lang="zh-CN" altLang="en-US" sz="2800" b="1" i="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800" b="1" i="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[…]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539750" y="271463"/>
            <a:ext cx="2978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4.6 </a:t>
            </a:r>
            <a:r>
              <a:rPr lang="zh-CN" altLang="en-US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变址寻址</a:t>
            </a:r>
          </a:p>
        </p:txBody>
      </p:sp>
      <p:sp>
        <p:nvSpPr>
          <p:cNvPr id="2" name="矩形 1"/>
          <p:cNvSpPr/>
          <p:nvPr/>
        </p:nvSpPr>
        <p:spPr>
          <a:xfrm>
            <a:off x="899592" y="5839231"/>
            <a:ext cx="72827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i="0" dirty="0">
                <a:latin typeface="楷体_GB2312" pitchFamily="49" charset="-122"/>
                <a:ea typeface="楷体_GB2312" pitchFamily="49" charset="-122"/>
              </a:rPr>
              <a:t>在 子程序中，可以定义局部变量，其空间分配方式完全不同。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5120020"/>
      </p:ext>
    </p:extLst>
  </p:cSld>
  <p:clrMapOvr>
    <a:masterClrMapping/>
  </p:clrMapOvr>
  <p:transition>
    <p:blinds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8" name="Text Box 8"/>
          <p:cNvSpPr txBox="1">
            <a:spLocks noChangeArrowheads="1"/>
          </p:cNvSpPr>
          <p:nvPr/>
        </p:nvSpPr>
        <p:spPr bwMode="auto">
          <a:xfrm>
            <a:off x="539750" y="271463"/>
            <a:ext cx="2978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4.6 </a:t>
            </a:r>
            <a:r>
              <a:rPr lang="zh-CN" altLang="en-US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变址寻址</a:t>
            </a:r>
          </a:p>
        </p:txBody>
      </p:sp>
      <p:sp>
        <p:nvSpPr>
          <p:cNvPr id="28679" name="Text Box 9"/>
          <p:cNvSpPr txBox="1">
            <a:spLocks noChangeArrowheads="1"/>
          </p:cNvSpPr>
          <p:nvPr/>
        </p:nvSpPr>
        <p:spPr bwMode="auto">
          <a:xfrm>
            <a:off x="468313" y="1387475"/>
            <a:ext cx="6467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i="0" dirty="0">
                <a:latin typeface="黑体" pitchFamily="2" charset="-122"/>
                <a:ea typeface="黑体" pitchFamily="2" charset="-122"/>
              </a:rPr>
              <a:t>用变址寻址方式写一段程序，求</a:t>
            </a:r>
            <a:r>
              <a:rPr lang="en-US" altLang="zh-CN" sz="2400" i="0" dirty="0">
                <a:latin typeface="黑体" pitchFamily="2" charset="-122"/>
                <a:ea typeface="黑体" pitchFamily="2" charset="-122"/>
              </a:rPr>
              <a:t>BUF</a:t>
            </a:r>
            <a:r>
              <a:rPr lang="zh-CN" altLang="en-US" sz="2400" i="0" dirty="0">
                <a:latin typeface="黑体" pitchFamily="2" charset="-122"/>
                <a:ea typeface="黑体" pitchFamily="2" charset="-122"/>
              </a:rPr>
              <a:t>中数据的和</a:t>
            </a:r>
          </a:p>
        </p:txBody>
      </p:sp>
      <p:sp>
        <p:nvSpPr>
          <p:cNvPr id="2" name="矩形 1"/>
          <p:cNvSpPr/>
          <p:nvPr/>
        </p:nvSpPr>
        <p:spPr>
          <a:xfrm>
            <a:off x="395536" y="1844675"/>
            <a:ext cx="770485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686</a:t>
            </a:r>
          </a:p>
          <a:p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.model flat, </a:t>
            </a:r>
            <a:r>
              <a:rPr lang="en-US" altLang="zh-CN" b="1" i="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stdcall</a:t>
            </a:r>
            <a:endParaRPr lang="en-US" altLang="zh-CN" b="1" i="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r>
              <a:rPr lang="en-US" altLang="zh-CN" b="1" i="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ExitProcess</a:t>
            </a:r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zh-CN" altLang="en-US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在 </a:t>
            </a:r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kernel32.lib</a:t>
            </a:r>
            <a:r>
              <a:rPr lang="zh-CN" altLang="en-US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中实现，原型定义如下 </a:t>
            </a:r>
          </a:p>
          <a:p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b="1" i="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ExitProcess</a:t>
            </a:r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PROTO STDCALL :DWORD</a:t>
            </a:r>
          </a:p>
          <a:p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b="1" i="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includelib</a:t>
            </a:r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kernel32.lib</a:t>
            </a:r>
          </a:p>
          <a:p>
            <a:r>
              <a:rPr lang="zh-CN" altLang="en-US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</a:p>
          <a:p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; </a:t>
            </a:r>
            <a:r>
              <a:rPr lang="en-US" altLang="zh-CN" b="1" i="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printf</a:t>
            </a:r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zh-CN" altLang="en-US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在 </a:t>
            </a:r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msvcrt.lib</a:t>
            </a:r>
            <a:r>
              <a:rPr lang="zh-CN" altLang="en-US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中实现，原型定义如下</a:t>
            </a:r>
          </a:p>
          <a:p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b="1" i="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includelib</a:t>
            </a:r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msvcrt.lib</a:t>
            </a:r>
          </a:p>
          <a:p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b="1" i="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printf</a:t>
            </a:r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PROTO C :</a:t>
            </a:r>
            <a:r>
              <a:rPr lang="en-US" altLang="zh-CN" b="1" i="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ptr</a:t>
            </a:r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b="1" i="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sbyte</a:t>
            </a:r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:VARARG</a:t>
            </a:r>
          </a:p>
          <a:p>
            <a:r>
              <a:rPr lang="zh-CN" altLang="en-US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</a:p>
          <a:p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.DATA</a:t>
            </a:r>
          </a:p>
          <a:p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lpFmtdb"%d",0ah, 0dh, 0</a:t>
            </a:r>
          </a:p>
          <a:p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b="1" i="0" dirty="0" err="1">
                <a:solidFill>
                  <a:srgbClr val="FF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buf</a:t>
            </a:r>
            <a:r>
              <a:rPr lang="en-US" altLang="zh-CN" b="1" i="0" dirty="0">
                <a:solidFill>
                  <a:srgbClr val="FF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b="1" i="0" dirty="0" err="1">
                <a:solidFill>
                  <a:srgbClr val="FF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dd</a:t>
            </a:r>
            <a:r>
              <a:rPr lang="en-US" altLang="zh-CN" b="1" i="0" dirty="0">
                <a:solidFill>
                  <a:srgbClr val="FF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10,20,30,40,50</a:t>
            </a:r>
          </a:p>
          <a:p>
            <a:r>
              <a:rPr lang="zh-CN" altLang="en-US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</a:p>
          <a:p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.STACK 200</a:t>
            </a:r>
            <a:endParaRPr lang="zh-CN" altLang="en-US" b="1" i="0" dirty="0"/>
          </a:p>
        </p:txBody>
      </p:sp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Line 6"/>
          <p:cNvSpPr>
            <a:spLocks noChangeShapeType="1"/>
          </p:cNvSpPr>
          <p:nvPr/>
        </p:nvSpPr>
        <p:spPr bwMode="auto">
          <a:xfrm>
            <a:off x="4716463" y="2060575"/>
            <a:ext cx="0" cy="4392613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678" name="Text Box 8"/>
          <p:cNvSpPr txBox="1">
            <a:spLocks noChangeArrowheads="1"/>
          </p:cNvSpPr>
          <p:nvPr/>
        </p:nvSpPr>
        <p:spPr bwMode="auto">
          <a:xfrm>
            <a:off x="539750" y="271463"/>
            <a:ext cx="2978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4.6 </a:t>
            </a:r>
            <a:r>
              <a:rPr lang="zh-CN" altLang="en-US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变址寻址</a:t>
            </a:r>
          </a:p>
        </p:txBody>
      </p:sp>
      <p:sp>
        <p:nvSpPr>
          <p:cNvPr id="28679" name="Text Box 9"/>
          <p:cNvSpPr txBox="1">
            <a:spLocks noChangeArrowheads="1"/>
          </p:cNvSpPr>
          <p:nvPr/>
        </p:nvSpPr>
        <p:spPr bwMode="auto">
          <a:xfrm>
            <a:off x="468313" y="1387475"/>
            <a:ext cx="6467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i="0">
                <a:latin typeface="黑体" pitchFamily="2" charset="-122"/>
                <a:ea typeface="黑体" pitchFamily="2" charset="-122"/>
              </a:rPr>
              <a:t>用变址寻址方式写一段程序，求</a:t>
            </a:r>
            <a:r>
              <a:rPr lang="en-US" altLang="zh-CN" sz="2400" b="1" i="0">
                <a:latin typeface="黑体" pitchFamily="2" charset="-122"/>
                <a:ea typeface="黑体" pitchFamily="2" charset="-122"/>
              </a:rPr>
              <a:t>BUF</a:t>
            </a:r>
            <a:r>
              <a:rPr lang="zh-CN" altLang="en-US" sz="2400" b="1" i="0">
                <a:latin typeface="黑体" pitchFamily="2" charset="-122"/>
                <a:ea typeface="黑体" pitchFamily="2" charset="-122"/>
              </a:rPr>
              <a:t>中数据的和</a:t>
            </a:r>
          </a:p>
        </p:txBody>
      </p:sp>
      <p:sp>
        <p:nvSpPr>
          <p:cNvPr id="2" name="矩形 1"/>
          <p:cNvSpPr/>
          <p:nvPr/>
        </p:nvSpPr>
        <p:spPr>
          <a:xfrm>
            <a:off x="323528" y="2090030"/>
            <a:ext cx="4572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.CODE</a:t>
            </a:r>
          </a:p>
          <a:p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main  proc</a:t>
            </a:r>
          </a:p>
          <a:p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MOV  EAX, 0 </a:t>
            </a:r>
          </a:p>
          <a:p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MOV  EBX, 0</a:t>
            </a:r>
          </a:p>
          <a:p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LP: CMP  EBX, 5</a:t>
            </a:r>
          </a:p>
          <a:p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JGE   EXIT</a:t>
            </a:r>
          </a:p>
          <a:p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ADD   EAX, </a:t>
            </a:r>
            <a:r>
              <a:rPr lang="en-US" altLang="zh-CN" b="1" i="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buf</a:t>
            </a:r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[EBX*4]</a:t>
            </a:r>
          </a:p>
          <a:p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ADD   EBX, 1</a:t>
            </a:r>
          </a:p>
          <a:p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JMP   LP</a:t>
            </a:r>
          </a:p>
          <a:p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EXIT:</a:t>
            </a:r>
          </a:p>
          <a:p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invoke </a:t>
            </a:r>
            <a:r>
              <a:rPr lang="en-US" altLang="zh-CN" b="1" i="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printf,offset</a:t>
            </a:r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b="1" i="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lpFmt,EAX</a:t>
            </a:r>
            <a:endParaRPr lang="en-US" altLang="zh-CN" b="1" i="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invoke </a:t>
            </a:r>
            <a:r>
              <a:rPr lang="en-US" altLang="zh-CN" b="1" i="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ExitProcess</a:t>
            </a:r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0</a:t>
            </a:r>
          </a:p>
          <a:p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main  </a:t>
            </a:r>
            <a:r>
              <a:rPr lang="en-US" altLang="zh-CN" b="1" i="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endp</a:t>
            </a:r>
            <a:endParaRPr lang="en-US" altLang="zh-CN" b="1" i="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</a:t>
            </a:r>
            <a:endParaRPr lang="zh-CN" altLang="en-US" b="1" i="0" dirty="0"/>
          </a:p>
        </p:txBody>
      </p:sp>
    </p:spTree>
    <p:extLst>
      <p:ext uri="{BB962C8B-B14F-4D97-AF65-F5344CB8AC3E}">
        <p14:creationId xmlns:p14="http://schemas.microsoft.com/office/powerpoint/2010/main" val="3107572655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3"/>
          <p:cNvSpPr txBox="1">
            <a:spLocks noChangeArrowheads="1"/>
          </p:cNvSpPr>
          <p:nvPr/>
        </p:nvSpPr>
        <p:spPr bwMode="auto">
          <a:xfrm>
            <a:off x="827088" y="1484313"/>
            <a:ext cx="5976937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int   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buf</a:t>
            </a:r>
            <a:r>
              <a:rPr lang="en-US" altLang="zh-CN" sz="2800" b="1" i="0" dirty="0">
                <a:latin typeface="宋体" panose="02010600030101010101" pitchFamily="2" charset="-122"/>
              </a:rPr>
              <a:t>[5]={10,20,25,37,50} ;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int   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i</a:t>
            </a:r>
            <a:r>
              <a:rPr lang="en-US" altLang="zh-CN" sz="2800" b="1" i="0" dirty="0">
                <a:latin typeface="宋体" panose="02010600030101010101" pitchFamily="2" charset="-122"/>
              </a:rPr>
              <a:t>;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int   result=0;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for  (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i</a:t>
            </a:r>
            <a:r>
              <a:rPr lang="en-US" altLang="zh-CN" sz="2800" b="1" i="0" dirty="0">
                <a:latin typeface="宋体" panose="02010600030101010101" pitchFamily="2" charset="-122"/>
              </a:rPr>
              <a:t>=0;i&lt;5;i++)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      result+=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buf</a:t>
            </a:r>
            <a:r>
              <a:rPr lang="en-US" altLang="zh-CN" sz="2800" b="1" i="0" dirty="0">
                <a:latin typeface="宋体" panose="02010600030101010101" pitchFamily="2" charset="-122"/>
              </a:rPr>
              <a:t>[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i</a:t>
            </a:r>
            <a:r>
              <a:rPr lang="en-US" altLang="zh-CN" sz="2800" b="1" i="0" dirty="0">
                <a:latin typeface="宋体" panose="02010600030101010101" pitchFamily="2" charset="-122"/>
              </a:rPr>
              <a:t>];</a:t>
            </a:r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539750" y="271463"/>
            <a:ext cx="2978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4.6 </a:t>
            </a:r>
            <a:r>
              <a:rPr lang="zh-CN" altLang="en-US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变址寻址</a:t>
            </a:r>
          </a:p>
        </p:txBody>
      </p:sp>
      <p:sp>
        <p:nvSpPr>
          <p:cNvPr id="457733" name="Text Box 5"/>
          <p:cNvSpPr txBox="1">
            <a:spLocks noChangeArrowheads="1"/>
          </p:cNvSpPr>
          <p:nvPr/>
        </p:nvSpPr>
        <p:spPr bwMode="auto">
          <a:xfrm>
            <a:off x="853280" y="4077072"/>
            <a:ext cx="6815063" cy="1783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思考</a:t>
            </a:r>
            <a:r>
              <a:rPr lang="en-US" altLang="zh-CN" sz="2400" b="1" i="0" dirty="0">
                <a:solidFill>
                  <a:srgbClr val="FF3300"/>
                </a:solidFill>
                <a:latin typeface="宋体" panose="02010600030101010101" pitchFamily="2" charset="-122"/>
                <a:sym typeface="Wingdings" pitchFamily="2" charset="2"/>
              </a:rPr>
              <a:t>: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sz="2400" b="1" i="0" dirty="0">
                <a:latin typeface="宋体" panose="02010600030101010101" pitchFamily="2" charset="-122"/>
                <a:sym typeface="Wingdings" pitchFamily="2" charset="2"/>
              </a:rPr>
              <a:t>    (EBX) </a:t>
            </a:r>
            <a:r>
              <a:rPr lang="zh-CN" altLang="en-US" sz="2400" b="1" i="0" dirty="0">
                <a:latin typeface="宋体" panose="02010600030101010101" pitchFamily="2" charset="-122"/>
                <a:sym typeface="Wingdings" pitchFamily="2" charset="2"/>
              </a:rPr>
              <a:t>中的值就是 变量</a:t>
            </a:r>
            <a:r>
              <a:rPr lang="en-US" altLang="zh-CN" sz="2400" b="1" i="0" dirty="0" err="1">
                <a:latin typeface="宋体" panose="02010600030101010101" pitchFamily="2" charset="-122"/>
                <a:sym typeface="Wingdings" pitchFamily="2" charset="2"/>
              </a:rPr>
              <a:t>i</a:t>
            </a:r>
            <a:r>
              <a:rPr lang="zh-CN" altLang="en-US" sz="2400" b="1" i="0" dirty="0">
                <a:latin typeface="宋体" panose="02010600030101010101" pitchFamily="2" charset="-122"/>
                <a:sym typeface="Wingdings" pitchFamily="2" charset="2"/>
              </a:rPr>
              <a:t>的值，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400" b="1" i="0" dirty="0">
                <a:latin typeface="宋体" panose="02010600030101010101" pitchFamily="2" charset="-122"/>
                <a:sym typeface="Wingdings" pitchFamily="2" charset="2"/>
              </a:rPr>
              <a:t>    为何</a:t>
            </a:r>
            <a:r>
              <a:rPr lang="en-US" altLang="zh-CN" sz="2400" b="1" i="0" dirty="0">
                <a:latin typeface="宋体" panose="02010600030101010101" pitchFamily="2" charset="-122"/>
                <a:sym typeface="Wingdings" pitchFamily="2" charset="2"/>
              </a:rPr>
              <a:t>C</a:t>
            </a:r>
            <a:r>
              <a:rPr lang="zh-CN" altLang="en-US" sz="2400" b="1" i="0" dirty="0">
                <a:latin typeface="宋体" panose="02010600030101010101" pitchFamily="2" charset="-122"/>
                <a:sym typeface="Wingdings" pitchFamily="2" charset="2"/>
              </a:rPr>
              <a:t>语言中的访问方式是  </a:t>
            </a:r>
            <a:r>
              <a:rPr lang="en-US" altLang="zh-CN" sz="2400" b="1" i="0" dirty="0" err="1">
                <a:latin typeface="宋体" panose="02010600030101010101" pitchFamily="2" charset="-122"/>
                <a:sym typeface="Wingdings" pitchFamily="2" charset="2"/>
              </a:rPr>
              <a:t>buf</a:t>
            </a:r>
            <a:r>
              <a:rPr lang="en-US" altLang="zh-CN" sz="2400" b="1" i="0" dirty="0">
                <a:latin typeface="宋体" panose="02010600030101010101" pitchFamily="2" charset="-122"/>
                <a:sym typeface="Wingdings" pitchFamily="2" charset="2"/>
              </a:rPr>
              <a:t>[</a:t>
            </a:r>
            <a:r>
              <a:rPr lang="en-US" altLang="zh-CN" sz="2400" b="1" i="0" dirty="0" err="1">
                <a:latin typeface="宋体" panose="02010600030101010101" pitchFamily="2" charset="-122"/>
                <a:sym typeface="Wingdings" pitchFamily="2" charset="2"/>
              </a:rPr>
              <a:t>i</a:t>
            </a:r>
            <a:r>
              <a:rPr lang="en-US" altLang="zh-CN" sz="2400" b="1" i="0" dirty="0">
                <a:latin typeface="宋体" panose="02010600030101010101" pitchFamily="2" charset="-122"/>
                <a:sym typeface="Wingdings" pitchFamily="2" charset="2"/>
              </a:rPr>
              <a:t>],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sz="2400" b="1" i="0" dirty="0">
                <a:latin typeface="宋体" panose="02010600030101010101" pitchFamily="2" charset="-122"/>
                <a:sym typeface="Wingdings" pitchFamily="2" charset="2"/>
              </a:rPr>
              <a:t>    </a:t>
            </a:r>
            <a:r>
              <a:rPr lang="zh-CN" altLang="en-US" sz="2400" b="1" i="0" dirty="0">
                <a:latin typeface="宋体" panose="02010600030101010101" pitchFamily="2" charset="-122"/>
                <a:sym typeface="Wingdings" pitchFamily="2" charset="2"/>
              </a:rPr>
              <a:t>而汇编语言中是 </a:t>
            </a:r>
            <a:r>
              <a:rPr lang="en-US" altLang="zh-CN" sz="2400" b="1" i="0" dirty="0" err="1">
                <a:latin typeface="宋体" panose="02010600030101010101" pitchFamily="2" charset="-122"/>
                <a:sym typeface="Wingdings" pitchFamily="2" charset="2"/>
              </a:rPr>
              <a:t>buf</a:t>
            </a:r>
            <a:r>
              <a:rPr lang="en-US" altLang="zh-CN" sz="2400" b="1" i="0" dirty="0">
                <a:latin typeface="宋体" panose="02010600030101010101" pitchFamily="2" charset="-122"/>
                <a:sym typeface="Wingdings" pitchFamily="2" charset="2"/>
              </a:rPr>
              <a:t>[EBX*4] </a:t>
            </a:r>
            <a:r>
              <a:rPr lang="zh-CN" altLang="en-US" sz="2400" b="1" i="0" dirty="0">
                <a:latin typeface="宋体" panose="02010600030101010101" pitchFamily="2" charset="-122"/>
                <a:sym typeface="Wingdings" pitchFamily="2" charset="2"/>
              </a:rPr>
              <a:t>？</a:t>
            </a:r>
            <a:endParaRPr lang="zh-CN" altLang="en-US" sz="2400" b="1" i="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7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7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73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3"/>
          <p:cNvSpPr txBox="1">
            <a:spLocks noChangeArrowheads="1"/>
          </p:cNvSpPr>
          <p:nvPr/>
        </p:nvSpPr>
        <p:spPr bwMode="auto">
          <a:xfrm>
            <a:off x="539750" y="271463"/>
            <a:ext cx="2978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4.6 </a:t>
            </a:r>
            <a:r>
              <a:rPr lang="zh-CN" altLang="en-US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变址寻址</a:t>
            </a:r>
          </a:p>
        </p:txBody>
      </p:sp>
      <p:sp>
        <p:nvSpPr>
          <p:cNvPr id="30723" name="Text Box 5"/>
          <p:cNvSpPr txBox="1">
            <a:spLocks noChangeArrowheads="1"/>
          </p:cNvSpPr>
          <p:nvPr/>
        </p:nvSpPr>
        <p:spPr bwMode="auto">
          <a:xfrm>
            <a:off x="755650" y="1557338"/>
            <a:ext cx="63373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/>
              <a:t>变址寻址和寄存器间接寻址有何异同？</a:t>
            </a:r>
          </a:p>
        </p:txBody>
      </p:sp>
      <p:sp>
        <p:nvSpPr>
          <p:cNvPr id="458758" name="Rectangle 6"/>
          <p:cNvSpPr>
            <a:spLocks noChangeArrowheads="1"/>
          </p:cNvSpPr>
          <p:nvPr/>
        </p:nvSpPr>
        <p:spPr bwMode="auto">
          <a:xfrm>
            <a:off x="106363" y="2349500"/>
            <a:ext cx="3960812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0" lang="en-US" altLang="zh-CN" b="1" i="0">
                <a:latin typeface="Arial" charset="0"/>
              </a:rPr>
              <a:t>          MOV   EBX , 0</a:t>
            </a:r>
          </a:p>
          <a:p>
            <a:pPr eaLnBrk="0" hangingPunct="0"/>
            <a:r>
              <a:rPr kumimoji="0" lang="en-US" altLang="zh-CN" b="1" i="0">
                <a:latin typeface="Arial" charset="0"/>
              </a:rPr>
              <a:t>          MOV   EAX , 0</a:t>
            </a:r>
          </a:p>
          <a:p>
            <a:pPr eaLnBrk="0" hangingPunct="0"/>
            <a:r>
              <a:rPr kumimoji="0" lang="en-US" altLang="zh-CN" b="1" i="0">
                <a:latin typeface="Arial" charset="0"/>
              </a:rPr>
              <a:t>LP:     CMP  EBX, 5</a:t>
            </a:r>
          </a:p>
          <a:p>
            <a:pPr eaLnBrk="0" hangingPunct="0"/>
            <a:r>
              <a:rPr kumimoji="0" lang="en-US" altLang="zh-CN" b="1" i="0">
                <a:latin typeface="Arial" charset="0"/>
              </a:rPr>
              <a:t>           JGE  EXIT</a:t>
            </a:r>
          </a:p>
          <a:p>
            <a:pPr eaLnBrk="0" hangingPunct="0"/>
            <a:r>
              <a:rPr kumimoji="0" lang="en-US" altLang="zh-CN" b="1" i="0">
                <a:latin typeface="Arial" charset="0"/>
              </a:rPr>
              <a:t>           </a:t>
            </a:r>
            <a:r>
              <a:rPr kumimoji="0" lang="en-US" altLang="zh-CN" b="1" i="0">
                <a:solidFill>
                  <a:srgbClr val="FF3300"/>
                </a:solidFill>
                <a:latin typeface="Arial" charset="0"/>
              </a:rPr>
              <a:t>ADD   EAX,BUF [EBX*4]</a:t>
            </a:r>
            <a:r>
              <a:rPr kumimoji="0" lang="en-US" altLang="zh-CN" b="1" i="0">
                <a:latin typeface="Arial" charset="0"/>
              </a:rPr>
              <a:t>             </a:t>
            </a:r>
          </a:p>
          <a:p>
            <a:pPr eaLnBrk="0" hangingPunct="0"/>
            <a:r>
              <a:rPr kumimoji="0" lang="en-US" altLang="zh-CN" b="1" i="0">
                <a:latin typeface="Arial" charset="0"/>
              </a:rPr>
              <a:t>           INC     EBX</a:t>
            </a:r>
          </a:p>
          <a:p>
            <a:pPr eaLnBrk="0" hangingPunct="0"/>
            <a:r>
              <a:rPr kumimoji="0" lang="en-US" altLang="zh-CN" b="1" i="0">
                <a:latin typeface="Arial" charset="0"/>
              </a:rPr>
              <a:t>           JMP    LP            </a:t>
            </a:r>
          </a:p>
        </p:txBody>
      </p:sp>
      <p:sp>
        <p:nvSpPr>
          <p:cNvPr id="458759" name="Rectangle 7"/>
          <p:cNvSpPr>
            <a:spLocks noChangeArrowheads="1"/>
          </p:cNvSpPr>
          <p:nvPr/>
        </p:nvSpPr>
        <p:spPr bwMode="auto">
          <a:xfrm>
            <a:off x="4429125" y="2393950"/>
            <a:ext cx="4464050" cy="283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0" lang="en-US" altLang="zh-CN" b="1" i="0" dirty="0">
                <a:latin typeface="Arial" charset="0"/>
              </a:rPr>
              <a:t>          MOV   ECX , 0</a:t>
            </a:r>
          </a:p>
          <a:p>
            <a:pPr eaLnBrk="0" hangingPunct="0"/>
            <a:r>
              <a:rPr kumimoji="0" lang="en-US" altLang="zh-CN" b="1" i="0" dirty="0">
                <a:latin typeface="Arial" charset="0"/>
              </a:rPr>
              <a:t>          MOV   EAX , 0</a:t>
            </a:r>
          </a:p>
          <a:p>
            <a:pPr eaLnBrk="0" hangingPunct="0"/>
            <a:r>
              <a:rPr kumimoji="0" lang="en-US" altLang="zh-CN" b="1" i="0" dirty="0">
                <a:latin typeface="Arial" charset="0"/>
              </a:rPr>
              <a:t>          MOV   EBX , </a:t>
            </a:r>
            <a:r>
              <a:rPr kumimoji="0" lang="en-US" altLang="zh-CN" b="1" i="0" dirty="0">
                <a:solidFill>
                  <a:srgbClr val="FF3300"/>
                </a:solidFill>
                <a:latin typeface="Arial" charset="0"/>
              </a:rPr>
              <a:t>OFFSET  BUF</a:t>
            </a:r>
          </a:p>
          <a:p>
            <a:pPr eaLnBrk="0" hangingPunct="0"/>
            <a:r>
              <a:rPr kumimoji="0" lang="en-US" altLang="zh-CN" b="1" i="0" dirty="0">
                <a:latin typeface="Arial" charset="0"/>
              </a:rPr>
              <a:t>LP:     CMP  ECX,5</a:t>
            </a:r>
          </a:p>
          <a:p>
            <a:pPr eaLnBrk="0" hangingPunct="0"/>
            <a:r>
              <a:rPr kumimoji="0" lang="en-US" altLang="zh-CN" b="1" i="0" dirty="0">
                <a:latin typeface="Arial" charset="0"/>
              </a:rPr>
              <a:t>           JGE   EXIT</a:t>
            </a:r>
          </a:p>
          <a:p>
            <a:pPr eaLnBrk="0" hangingPunct="0"/>
            <a:r>
              <a:rPr kumimoji="0" lang="en-US" altLang="zh-CN" b="1" i="0" dirty="0">
                <a:latin typeface="Arial" charset="0"/>
              </a:rPr>
              <a:t>           </a:t>
            </a:r>
            <a:r>
              <a:rPr kumimoji="0" lang="en-US" altLang="zh-CN" b="1" i="0" dirty="0">
                <a:solidFill>
                  <a:srgbClr val="FF3300"/>
                </a:solidFill>
                <a:latin typeface="Arial" charset="0"/>
              </a:rPr>
              <a:t>ADD  EAX, [EBX]</a:t>
            </a:r>
            <a:r>
              <a:rPr kumimoji="0" lang="en-US" altLang="zh-CN" b="1" i="0" dirty="0">
                <a:latin typeface="Arial" charset="0"/>
              </a:rPr>
              <a:t>             </a:t>
            </a:r>
          </a:p>
          <a:p>
            <a:pPr eaLnBrk="0" hangingPunct="0"/>
            <a:r>
              <a:rPr kumimoji="0" lang="en-US" altLang="zh-CN" b="1" i="0" dirty="0">
                <a:latin typeface="Arial" charset="0"/>
              </a:rPr>
              <a:t>           ADD  EBX,4</a:t>
            </a:r>
          </a:p>
          <a:p>
            <a:pPr eaLnBrk="0" hangingPunct="0"/>
            <a:r>
              <a:rPr kumimoji="0" lang="en-US" altLang="zh-CN" b="1" i="0" dirty="0">
                <a:latin typeface="Arial" charset="0"/>
              </a:rPr>
              <a:t>           INC    ECX </a:t>
            </a:r>
          </a:p>
          <a:p>
            <a:pPr eaLnBrk="0" hangingPunct="0"/>
            <a:r>
              <a:rPr kumimoji="0" lang="en-US" altLang="zh-CN" b="1" i="0" dirty="0">
                <a:latin typeface="Arial" charset="0"/>
              </a:rPr>
              <a:t>           JMP    LP            </a:t>
            </a:r>
          </a:p>
        </p:txBody>
      </p:sp>
      <p:sp>
        <p:nvSpPr>
          <p:cNvPr id="30726" name="Line 8"/>
          <p:cNvSpPr>
            <a:spLocks noChangeShapeType="1"/>
          </p:cNvSpPr>
          <p:nvPr/>
        </p:nvSpPr>
        <p:spPr bwMode="auto">
          <a:xfrm>
            <a:off x="4067175" y="2205038"/>
            <a:ext cx="0" cy="29527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8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8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758" grpId="0"/>
      <p:bldP spid="45875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555625" y="1736725"/>
            <a:ext cx="49530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i="0">
                <a:latin typeface="Times New Roman" pitchFamily="18" charset="0"/>
              </a:rPr>
              <a:t> </a:t>
            </a:r>
            <a:r>
              <a:rPr lang="zh-CN" altLang="en-US" sz="2400" b="1" i="0">
                <a:latin typeface="Times New Roman" pitchFamily="18" charset="0"/>
              </a:rPr>
              <a:t>例</a:t>
            </a:r>
            <a:r>
              <a:rPr lang="en-US" altLang="zh-CN" sz="2400" b="1" i="0">
                <a:latin typeface="Times New Roman" pitchFamily="18" charset="0"/>
              </a:rPr>
              <a:t>2</a:t>
            </a:r>
            <a:r>
              <a:rPr lang="zh-CN" altLang="en-US" sz="2400" b="1" i="0">
                <a:latin typeface="Times New Roman" pitchFamily="18" charset="0"/>
              </a:rPr>
              <a:t>：设  </a:t>
            </a:r>
            <a:r>
              <a:rPr lang="en-US" altLang="zh-CN" sz="2400" b="1" i="0">
                <a:latin typeface="Times New Roman" pitchFamily="18" charset="0"/>
              </a:rPr>
              <a:t>BUF1  DB  10,20,25,37,50</a:t>
            </a:r>
          </a:p>
          <a:p>
            <a:pPr eaLnBrk="1" hangingPunct="1"/>
            <a:r>
              <a:rPr lang="en-US" altLang="zh-CN" sz="2400" b="1" i="0">
                <a:latin typeface="Times New Roman" pitchFamily="18" charset="0"/>
              </a:rPr>
              <a:t>         </a:t>
            </a:r>
            <a:r>
              <a:rPr lang="zh-CN" altLang="en-US" sz="2400" b="1" i="0">
                <a:latin typeface="Times New Roman" pitchFamily="18" charset="0"/>
              </a:rPr>
              <a:t>即以</a:t>
            </a:r>
            <a:r>
              <a:rPr lang="en-US" altLang="zh-CN" sz="2400" b="1" i="0">
                <a:latin typeface="Times New Roman" pitchFamily="18" charset="0"/>
              </a:rPr>
              <a:t>BUF1</a:t>
            </a:r>
            <a:r>
              <a:rPr lang="zh-CN" altLang="en-US" sz="2400" b="1" i="0">
                <a:latin typeface="Times New Roman" pitchFamily="18" charset="0"/>
              </a:rPr>
              <a:t>为首址的字节区中存放有</a:t>
            </a:r>
            <a:r>
              <a:rPr lang="en-US" altLang="zh-CN" sz="2400" b="1" i="0">
                <a:latin typeface="Times New Roman" pitchFamily="18" charset="0"/>
              </a:rPr>
              <a:t>5</a:t>
            </a:r>
            <a:r>
              <a:rPr lang="zh-CN" altLang="en-US" sz="2400" b="1" i="0">
                <a:latin typeface="Times New Roman" pitchFamily="18" charset="0"/>
              </a:rPr>
              <a:t>个数据，将它们拷贝到以</a:t>
            </a:r>
            <a:r>
              <a:rPr lang="en-US" altLang="zh-CN" sz="2400" b="1" i="0">
                <a:latin typeface="Times New Roman" pitchFamily="18" charset="0"/>
              </a:rPr>
              <a:t>BUF2</a:t>
            </a:r>
            <a:r>
              <a:rPr lang="zh-CN" altLang="en-US" sz="2400" b="1" i="0">
                <a:latin typeface="Times New Roman" pitchFamily="18" charset="0"/>
              </a:rPr>
              <a:t>为首址的字节区。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457200" y="166688"/>
            <a:ext cx="2978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4.6 </a:t>
            </a:r>
            <a:r>
              <a:rPr lang="zh-CN" altLang="en-US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变址寻址</a:t>
            </a:r>
          </a:p>
        </p:txBody>
      </p:sp>
      <p:grpSp>
        <p:nvGrpSpPr>
          <p:cNvPr id="31748" name="Group 4"/>
          <p:cNvGrpSpPr>
            <a:grpSpLocks/>
          </p:cNvGrpSpPr>
          <p:nvPr/>
        </p:nvGrpSpPr>
        <p:grpSpPr bwMode="auto">
          <a:xfrm>
            <a:off x="5565775" y="1254125"/>
            <a:ext cx="2606675" cy="4191000"/>
            <a:chOff x="3830" y="864"/>
            <a:chExt cx="1642" cy="2640"/>
          </a:xfrm>
        </p:grpSpPr>
        <p:sp>
          <p:nvSpPr>
            <p:cNvPr id="31761" name="Rectangle 5"/>
            <p:cNvSpPr>
              <a:spLocks noChangeArrowheads="1"/>
            </p:cNvSpPr>
            <p:nvPr/>
          </p:nvSpPr>
          <p:spPr bwMode="auto">
            <a:xfrm>
              <a:off x="4512" y="864"/>
              <a:ext cx="960" cy="26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3200" i="0">
                <a:latin typeface="Times New Roman" pitchFamily="18" charset="0"/>
              </a:endParaRPr>
            </a:p>
          </p:txBody>
        </p:sp>
        <p:sp>
          <p:nvSpPr>
            <p:cNvPr id="31762" name="Line 6"/>
            <p:cNvSpPr>
              <a:spLocks noChangeShapeType="1"/>
            </p:cNvSpPr>
            <p:nvPr/>
          </p:nvSpPr>
          <p:spPr bwMode="auto">
            <a:xfrm>
              <a:off x="4512" y="2565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3" name="Line 7"/>
            <p:cNvSpPr>
              <a:spLocks noChangeShapeType="1"/>
            </p:cNvSpPr>
            <p:nvPr/>
          </p:nvSpPr>
          <p:spPr bwMode="auto">
            <a:xfrm>
              <a:off x="4512" y="2849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4" name="Line 8"/>
            <p:cNvSpPr>
              <a:spLocks noChangeShapeType="1"/>
            </p:cNvSpPr>
            <p:nvPr/>
          </p:nvSpPr>
          <p:spPr bwMode="auto">
            <a:xfrm>
              <a:off x="4512" y="3133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5" name="Line 9"/>
            <p:cNvSpPr>
              <a:spLocks noChangeShapeType="1"/>
            </p:cNvSpPr>
            <p:nvPr/>
          </p:nvSpPr>
          <p:spPr bwMode="auto">
            <a:xfrm>
              <a:off x="4512" y="2235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6" name="Line 10"/>
            <p:cNvSpPr>
              <a:spLocks noChangeShapeType="1"/>
            </p:cNvSpPr>
            <p:nvPr/>
          </p:nvSpPr>
          <p:spPr bwMode="auto">
            <a:xfrm>
              <a:off x="4512" y="1856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7" name="Line 11"/>
            <p:cNvSpPr>
              <a:spLocks noChangeShapeType="1"/>
            </p:cNvSpPr>
            <p:nvPr/>
          </p:nvSpPr>
          <p:spPr bwMode="auto">
            <a:xfrm>
              <a:off x="4512" y="1526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8" name="Line 12"/>
            <p:cNvSpPr>
              <a:spLocks noChangeShapeType="1"/>
            </p:cNvSpPr>
            <p:nvPr/>
          </p:nvSpPr>
          <p:spPr bwMode="auto">
            <a:xfrm>
              <a:off x="4512" y="1195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9" name="Freeform 13"/>
            <p:cNvSpPr>
              <a:spLocks/>
            </p:cNvSpPr>
            <p:nvPr/>
          </p:nvSpPr>
          <p:spPr bwMode="auto">
            <a:xfrm>
              <a:off x="4824" y="2707"/>
              <a:ext cx="264" cy="749"/>
            </a:xfrm>
            <a:custGeom>
              <a:avLst/>
              <a:gdLst>
                <a:gd name="T0" fmla="*/ 120 w 264"/>
                <a:gd name="T1" fmla="*/ 0 h 720"/>
                <a:gd name="T2" fmla="*/ 24 w 264"/>
                <a:gd name="T3" fmla="*/ 260 h 720"/>
                <a:gd name="T4" fmla="*/ 264 w 264"/>
                <a:gd name="T5" fmla="*/ 467 h 720"/>
                <a:gd name="T6" fmla="*/ 24 w 264"/>
                <a:gd name="T7" fmla="*/ 779 h 7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4" h="720">
                  <a:moveTo>
                    <a:pt x="120" y="0"/>
                  </a:moveTo>
                  <a:cubicBezTo>
                    <a:pt x="60" y="84"/>
                    <a:pt x="0" y="168"/>
                    <a:pt x="24" y="240"/>
                  </a:cubicBezTo>
                  <a:cubicBezTo>
                    <a:pt x="48" y="312"/>
                    <a:pt x="264" y="352"/>
                    <a:pt x="264" y="432"/>
                  </a:cubicBezTo>
                  <a:cubicBezTo>
                    <a:pt x="264" y="512"/>
                    <a:pt x="64" y="672"/>
                    <a:pt x="24" y="72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0" name="Line 14"/>
            <p:cNvSpPr>
              <a:spLocks noChangeShapeType="1"/>
            </p:cNvSpPr>
            <p:nvPr/>
          </p:nvSpPr>
          <p:spPr bwMode="auto">
            <a:xfrm>
              <a:off x="3888" y="1195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1" name="Text Box 15"/>
            <p:cNvSpPr txBox="1">
              <a:spLocks noChangeArrowheads="1"/>
            </p:cNvSpPr>
            <p:nvPr/>
          </p:nvSpPr>
          <p:spPr bwMode="auto">
            <a:xfrm>
              <a:off x="3878" y="864"/>
              <a:ext cx="6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 i="0">
                  <a:latin typeface="Times New Roman" pitchFamily="18" charset="0"/>
                </a:rPr>
                <a:t>0000H</a:t>
              </a:r>
            </a:p>
          </p:txBody>
        </p:sp>
        <p:sp>
          <p:nvSpPr>
            <p:cNvPr id="31772" name="Line 16"/>
            <p:cNvSpPr>
              <a:spLocks noChangeShapeType="1"/>
            </p:cNvSpPr>
            <p:nvPr/>
          </p:nvSpPr>
          <p:spPr bwMode="auto">
            <a:xfrm>
              <a:off x="3888" y="3133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3" name="Line 17"/>
            <p:cNvSpPr>
              <a:spLocks noChangeShapeType="1"/>
            </p:cNvSpPr>
            <p:nvPr/>
          </p:nvSpPr>
          <p:spPr bwMode="auto">
            <a:xfrm>
              <a:off x="3888" y="2849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4" name="Line 18"/>
            <p:cNvSpPr>
              <a:spLocks noChangeShapeType="1"/>
            </p:cNvSpPr>
            <p:nvPr/>
          </p:nvSpPr>
          <p:spPr bwMode="auto">
            <a:xfrm>
              <a:off x="3888" y="2565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5" name="Line 19"/>
            <p:cNvSpPr>
              <a:spLocks noChangeShapeType="1"/>
            </p:cNvSpPr>
            <p:nvPr/>
          </p:nvSpPr>
          <p:spPr bwMode="auto">
            <a:xfrm>
              <a:off x="3888" y="2235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6" name="Text Box 20"/>
            <p:cNvSpPr txBox="1">
              <a:spLocks noChangeArrowheads="1"/>
            </p:cNvSpPr>
            <p:nvPr/>
          </p:nvSpPr>
          <p:spPr bwMode="auto">
            <a:xfrm>
              <a:off x="3830" y="2260"/>
              <a:ext cx="6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 i="0">
                  <a:latin typeface="Times New Roman" pitchFamily="18" charset="0"/>
                </a:rPr>
                <a:t>0004H</a:t>
              </a:r>
            </a:p>
          </p:txBody>
        </p:sp>
        <p:sp>
          <p:nvSpPr>
            <p:cNvPr id="31777" name="Text Box 21"/>
            <p:cNvSpPr txBox="1">
              <a:spLocks noChangeArrowheads="1"/>
            </p:cNvSpPr>
            <p:nvPr/>
          </p:nvSpPr>
          <p:spPr bwMode="auto">
            <a:xfrm>
              <a:off x="3840" y="1998"/>
              <a:ext cx="6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 i="0">
                  <a:latin typeface="Times New Roman" pitchFamily="18" charset="0"/>
                </a:rPr>
                <a:t>0003H</a:t>
              </a:r>
            </a:p>
          </p:txBody>
        </p:sp>
        <p:sp>
          <p:nvSpPr>
            <p:cNvPr id="31778" name="Line 22"/>
            <p:cNvSpPr>
              <a:spLocks noChangeShapeType="1"/>
            </p:cNvSpPr>
            <p:nvPr/>
          </p:nvSpPr>
          <p:spPr bwMode="auto">
            <a:xfrm>
              <a:off x="3888" y="152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9" name="Line 23"/>
            <p:cNvSpPr>
              <a:spLocks noChangeShapeType="1"/>
            </p:cNvSpPr>
            <p:nvPr/>
          </p:nvSpPr>
          <p:spPr bwMode="auto">
            <a:xfrm>
              <a:off x="3888" y="185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0" name="Text Box 24"/>
            <p:cNvSpPr txBox="1">
              <a:spLocks noChangeArrowheads="1"/>
            </p:cNvSpPr>
            <p:nvPr/>
          </p:nvSpPr>
          <p:spPr bwMode="auto">
            <a:xfrm>
              <a:off x="3840" y="1620"/>
              <a:ext cx="6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 i="0">
                  <a:latin typeface="Times New Roman" pitchFamily="18" charset="0"/>
                </a:rPr>
                <a:t>0002H</a:t>
              </a:r>
            </a:p>
          </p:txBody>
        </p:sp>
        <p:sp>
          <p:nvSpPr>
            <p:cNvPr id="31781" name="Text Box 25"/>
            <p:cNvSpPr txBox="1">
              <a:spLocks noChangeArrowheads="1"/>
            </p:cNvSpPr>
            <p:nvPr/>
          </p:nvSpPr>
          <p:spPr bwMode="auto">
            <a:xfrm>
              <a:off x="4752" y="911"/>
              <a:ext cx="4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 i="0">
                  <a:latin typeface="Times New Roman" pitchFamily="18" charset="0"/>
                </a:rPr>
                <a:t>0AH</a:t>
              </a:r>
            </a:p>
          </p:txBody>
        </p:sp>
        <p:sp>
          <p:nvSpPr>
            <p:cNvPr id="31782" name="Text Box 26"/>
            <p:cNvSpPr txBox="1">
              <a:spLocks noChangeArrowheads="1"/>
            </p:cNvSpPr>
            <p:nvPr/>
          </p:nvSpPr>
          <p:spPr bwMode="auto">
            <a:xfrm>
              <a:off x="4752" y="1242"/>
              <a:ext cx="4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 i="0">
                  <a:latin typeface="Times New Roman" pitchFamily="18" charset="0"/>
                </a:rPr>
                <a:t>14H</a:t>
              </a:r>
            </a:p>
          </p:txBody>
        </p:sp>
        <p:sp>
          <p:nvSpPr>
            <p:cNvPr id="31783" name="Text Box 27"/>
            <p:cNvSpPr txBox="1">
              <a:spLocks noChangeArrowheads="1"/>
            </p:cNvSpPr>
            <p:nvPr/>
          </p:nvSpPr>
          <p:spPr bwMode="auto">
            <a:xfrm>
              <a:off x="4752" y="1573"/>
              <a:ext cx="4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 i="0">
                  <a:latin typeface="Times New Roman" pitchFamily="18" charset="0"/>
                </a:rPr>
                <a:t>19H</a:t>
              </a:r>
            </a:p>
          </p:txBody>
        </p:sp>
        <p:sp>
          <p:nvSpPr>
            <p:cNvPr id="31784" name="Text Box 28"/>
            <p:cNvSpPr txBox="1">
              <a:spLocks noChangeArrowheads="1"/>
            </p:cNvSpPr>
            <p:nvPr/>
          </p:nvSpPr>
          <p:spPr bwMode="auto">
            <a:xfrm>
              <a:off x="4752" y="1951"/>
              <a:ext cx="4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 i="0">
                  <a:latin typeface="Times New Roman" pitchFamily="18" charset="0"/>
                </a:rPr>
                <a:t>25H</a:t>
              </a:r>
            </a:p>
          </p:txBody>
        </p:sp>
        <p:sp>
          <p:nvSpPr>
            <p:cNvPr id="31785" name="Text Box 29"/>
            <p:cNvSpPr txBox="1">
              <a:spLocks noChangeArrowheads="1"/>
            </p:cNvSpPr>
            <p:nvPr/>
          </p:nvSpPr>
          <p:spPr bwMode="auto">
            <a:xfrm>
              <a:off x="4752" y="2282"/>
              <a:ext cx="4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 i="0">
                  <a:latin typeface="Times New Roman" pitchFamily="18" charset="0"/>
                </a:rPr>
                <a:t>32H</a:t>
              </a:r>
            </a:p>
          </p:txBody>
        </p:sp>
        <p:sp>
          <p:nvSpPr>
            <p:cNvPr id="31786" name="Text Box 30"/>
            <p:cNvSpPr txBox="1">
              <a:spLocks noChangeArrowheads="1"/>
            </p:cNvSpPr>
            <p:nvPr/>
          </p:nvSpPr>
          <p:spPr bwMode="auto">
            <a:xfrm>
              <a:off x="3888" y="1242"/>
              <a:ext cx="6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 i="0">
                  <a:latin typeface="Times New Roman" pitchFamily="18" charset="0"/>
                </a:rPr>
                <a:t>0001H</a:t>
              </a:r>
            </a:p>
          </p:txBody>
        </p:sp>
      </p:grpSp>
      <p:grpSp>
        <p:nvGrpSpPr>
          <p:cNvPr id="440364" name="Group 44"/>
          <p:cNvGrpSpPr>
            <a:grpSpLocks/>
          </p:cNvGrpSpPr>
          <p:nvPr/>
        </p:nvGrpSpPr>
        <p:grpSpPr bwMode="auto">
          <a:xfrm>
            <a:off x="517525" y="3733801"/>
            <a:ext cx="5486401" cy="2795588"/>
            <a:chOff x="326" y="2352"/>
            <a:chExt cx="3456" cy="1761"/>
          </a:xfrm>
        </p:grpSpPr>
        <p:sp>
          <p:nvSpPr>
            <p:cNvPr id="31752" name="Text Box 34"/>
            <p:cNvSpPr txBox="1">
              <a:spLocks noChangeArrowheads="1"/>
            </p:cNvSpPr>
            <p:nvPr/>
          </p:nvSpPr>
          <p:spPr bwMode="auto">
            <a:xfrm>
              <a:off x="326" y="2352"/>
              <a:ext cx="3370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 b="1" i="0">
                  <a:latin typeface="Times New Roman" pitchFamily="18" charset="0"/>
                </a:rPr>
                <a:t>与数组类比：</a:t>
              </a:r>
              <a:r>
                <a:rPr lang="en-US" altLang="zh-CN" sz="2400" b="1" i="0">
                  <a:latin typeface="Times New Roman" pitchFamily="18" charset="0"/>
                </a:rPr>
                <a:t>A[0], A[1],A[2],…</a:t>
              </a:r>
            </a:p>
            <a:p>
              <a:pPr eaLnBrk="1" hangingPunct="1"/>
              <a:r>
                <a:rPr lang="en-US" altLang="zh-CN" sz="2400" b="1" i="0">
                  <a:latin typeface="Times New Roman" pitchFamily="18" charset="0"/>
                </a:rPr>
                <a:t>                         B[0],B[1],B[2]</a:t>
              </a:r>
            </a:p>
          </p:txBody>
        </p:sp>
        <p:grpSp>
          <p:nvGrpSpPr>
            <p:cNvPr id="31753" name="Group 35"/>
            <p:cNvGrpSpPr>
              <a:grpSpLocks/>
            </p:cNvGrpSpPr>
            <p:nvPr/>
          </p:nvGrpSpPr>
          <p:grpSpPr bwMode="auto">
            <a:xfrm>
              <a:off x="1248" y="3406"/>
              <a:ext cx="1114" cy="310"/>
              <a:chOff x="2198" y="2810"/>
              <a:chExt cx="1114" cy="310"/>
            </a:xfrm>
          </p:grpSpPr>
          <p:sp>
            <p:nvSpPr>
              <p:cNvPr id="31759" name="Text Box 36"/>
              <p:cNvSpPr txBox="1">
                <a:spLocks noChangeArrowheads="1"/>
              </p:cNvSpPr>
              <p:nvPr/>
            </p:nvSpPr>
            <p:spPr bwMode="auto">
              <a:xfrm>
                <a:off x="2198" y="2810"/>
                <a:ext cx="56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 i="0" dirty="0">
                    <a:latin typeface="Times New Roman" pitchFamily="18" charset="0"/>
                  </a:rPr>
                  <a:t>EBX </a:t>
                </a:r>
              </a:p>
            </p:txBody>
          </p:sp>
          <p:sp>
            <p:nvSpPr>
              <p:cNvPr id="31760" name="Rectangle 37"/>
              <p:cNvSpPr>
                <a:spLocks noChangeArrowheads="1"/>
              </p:cNvSpPr>
              <p:nvPr/>
            </p:nvSpPr>
            <p:spPr bwMode="auto">
              <a:xfrm>
                <a:off x="2640" y="2832"/>
                <a:ext cx="67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 b="1" i="0">
                    <a:latin typeface="Times New Roman" pitchFamily="18" charset="0"/>
                  </a:rPr>
                  <a:t>0000</a:t>
                </a:r>
              </a:p>
            </p:txBody>
          </p:sp>
        </p:grpSp>
        <p:sp>
          <p:nvSpPr>
            <p:cNvPr id="31754" name="Text Box 38"/>
            <p:cNvSpPr txBox="1">
              <a:spLocks noChangeArrowheads="1"/>
            </p:cNvSpPr>
            <p:nvPr/>
          </p:nvSpPr>
          <p:spPr bwMode="auto">
            <a:xfrm>
              <a:off x="2640" y="3406"/>
              <a:ext cx="112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 b="1" i="0" dirty="0">
                  <a:latin typeface="Times New Roman" pitchFamily="18" charset="0"/>
                </a:rPr>
                <a:t>BUF1[EBX]</a:t>
              </a:r>
            </a:p>
          </p:txBody>
        </p:sp>
        <p:sp>
          <p:nvSpPr>
            <p:cNvPr id="31755" name="Text Box 39"/>
            <p:cNvSpPr txBox="1">
              <a:spLocks noChangeArrowheads="1"/>
            </p:cNvSpPr>
            <p:nvPr/>
          </p:nvSpPr>
          <p:spPr bwMode="auto">
            <a:xfrm>
              <a:off x="1430" y="3022"/>
              <a:ext cx="2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 b="1" i="0">
                  <a:latin typeface="Times New Roman" pitchFamily="18" charset="0"/>
                </a:rPr>
                <a:t>I </a:t>
              </a:r>
            </a:p>
          </p:txBody>
        </p:sp>
        <p:sp>
          <p:nvSpPr>
            <p:cNvPr id="31756" name="Rectangle 40"/>
            <p:cNvSpPr>
              <a:spLocks noChangeArrowheads="1"/>
            </p:cNvSpPr>
            <p:nvPr/>
          </p:nvSpPr>
          <p:spPr bwMode="auto">
            <a:xfrm>
              <a:off x="1680" y="3044"/>
              <a:ext cx="67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7" name="Text Box 41"/>
            <p:cNvSpPr txBox="1">
              <a:spLocks noChangeArrowheads="1"/>
            </p:cNvSpPr>
            <p:nvPr/>
          </p:nvSpPr>
          <p:spPr bwMode="auto">
            <a:xfrm>
              <a:off x="2653" y="3022"/>
              <a:ext cx="4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 b="1" i="0">
                  <a:latin typeface="Times New Roman" pitchFamily="18" charset="0"/>
                </a:rPr>
                <a:t>A[I]</a:t>
              </a:r>
            </a:p>
          </p:txBody>
        </p:sp>
        <p:sp>
          <p:nvSpPr>
            <p:cNvPr id="31758" name="Text Box 43"/>
            <p:cNvSpPr txBox="1">
              <a:spLocks noChangeArrowheads="1"/>
            </p:cNvSpPr>
            <p:nvPr/>
          </p:nvSpPr>
          <p:spPr bwMode="auto">
            <a:xfrm>
              <a:off x="2653" y="3822"/>
              <a:ext cx="112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 b="1" i="0" dirty="0">
                  <a:latin typeface="Times New Roman" pitchFamily="18" charset="0"/>
                </a:rPr>
                <a:t>BUF2[EBX]</a:t>
              </a:r>
            </a:p>
          </p:txBody>
        </p:sp>
      </p:grpSp>
      <p:sp>
        <p:nvSpPr>
          <p:cNvPr id="31750" name="Text Box 45"/>
          <p:cNvSpPr txBox="1">
            <a:spLocks noChangeArrowheads="1"/>
          </p:cNvSpPr>
          <p:nvPr/>
        </p:nvSpPr>
        <p:spPr bwMode="auto">
          <a:xfrm>
            <a:off x="8224838" y="1216025"/>
            <a:ext cx="981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kumimoji="0" lang="en-US" altLang="zh-CN" sz="2400" b="1" i="0">
                <a:latin typeface="Arial" charset="0"/>
              </a:rPr>
              <a:t>BUF1</a:t>
            </a:r>
          </a:p>
        </p:txBody>
      </p:sp>
      <p:sp>
        <p:nvSpPr>
          <p:cNvPr id="31751" name="Text Box 47"/>
          <p:cNvSpPr txBox="1">
            <a:spLocks noChangeArrowheads="1"/>
          </p:cNvSpPr>
          <p:nvPr/>
        </p:nvSpPr>
        <p:spPr bwMode="auto">
          <a:xfrm>
            <a:off x="8243888" y="3979863"/>
            <a:ext cx="981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kumimoji="0" lang="en-US" altLang="zh-CN" sz="2400" b="1" i="0">
                <a:latin typeface="Arial" charset="0"/>
              </a:rPr>
              <a:t>BUF2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555625" y="1593850"/>
            <a:ext cx="81930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i="0">
                <a:latin typeface="Times New Roman" pitchFamily="18" charset="0"/>
              </a:rPr>
              <a:t> </a:t>
            </a:r>
            <a:r>
              <a:rPr lang="zh-CN" altLang="en-US" sz="2400" b="1" i="0">
                <a:latin typeface="Times New Roman" pitchFamily="18" charset="0"/>
              </a:rPr>
              <a:t>例</a:t>
            </a:r>
            <a:r>
              <a:rPr lang="en-US" altLang="zh-CN" sz="2400" b="1" i="0">
                <a:latin typeface="Times New Roman" pitchFamily="18" charset="0"/>
              </a:rPr>
              <a:t>2</a:t>
            </a:r>
            <a:r>
              <a:rPr lang="zh-CN" altLang="en-US" sz="2400" b="1" i="0">
                <a:latin typeface="Times New Roman" pitchFamily="18" charset="0"/>
              </a:rPr>
              <a:t>：以</a:t>
            </a:r>
            <a:r>
              <a:rPr lang="en-US" altLang="zh-CN" sz="2400" b="1" i="0">
                <a:latin typeface="Times New Roman" pitchFamily="18" charset="0"/>
              </a:rPr>
              <a:t>BUF1</a:t>
            </a:r>
            <a:r>
              <a:rPr lang="zh-CN" altLang="en-US" sz="2400" b="1" i="0">
                <a:latin typeface="Times New Roman" pitchFamily="18" charset="0"/>
              </a:rPr>
              <a:t>为首址的</a:t>
            </a:r>
            <a:r>
              <a:rPr lang="zh-CN" altLang="en-US" sz="2400" b="1" i="0">
                <a:solidFill>
                  <a:srgbClr val="FF3300"/>
                </a:solidFill>
                <a:latin typeface="Times New Roman" pitchFamily="18" charset="0"/>
              </a:rPr>
              <a:t>字节</a:t>
            </a:r>
            <a:r>
              <a:rPr lang="zh-CN" altLang="en-US" sz="2400" b="1" i="0">
                <a:latin typeface="Times New Roman" pitchFamily="18" charset="0"/>
              </a:rPr>
              <a:t>区中存放有</a:t>
            </a:r>
            <a:r>
              <a:rPr lang="en-US" altLang="zh-CN" sz="2400" b="1" i="0">
                <a:latin typeface="Times New Roman" pitchFamily="18" charset="0"/>
              </a:rPr>
              <a:t>5</a:t>
            </a:r>
            <a:r>
              <a:rPr lang="zh-CN" altLang="en-US" sz="2400" b="1" i="0">
                <a:latin typeface="Times New Roman" pitchFamily="18" charset="0"/>
              </a:rPr>
              <a:t>个数据，将它们拷贝到以</a:t>
            </a:r>
            <a:r>
              <a:rPr lang="en-US" altLang="zh-CN" sz="2400" b="1" i="0">
                <a:latin typeface="Times New Roman" pitchFamily="18" charset="0"/>
              </a:rPr>
              <a:t>BUF2</a:t>
            </a:r>
            <a:r>
              <a:rPr lang="zh-CN" altLang="en-US" sz="2400" b="1" i="0">
                <a:latin typeface="Times New Roman" pitchFamily="18" charset="0"/>
              </a:rPr>
              <a:t>为首址的字节区。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457200" y="166688"/>
            <a:ext cx="2978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4.6 </a:t>
            </a:r>
            <a:r>
              <a:rPr lang="zh-CN" altLang="en-US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变址寻址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1187450" y="2611438"/>
            <a:ext cx="5168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kumimoji="0" lang="en-US" altLang="zh-CN" sz="2400" b="1" i="0">
                <a:latin typeface="Arial" charset="0"/>
              </a:rPr>
              <a:t>for (i=0;i&lt;5;i++)  BUF2[i] = BUF1[i];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2627313" y="3357563"/>
            <a:ext cx="18415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endParaRPr kumimoji="0" lang="en-US" altLang="zh-CN" sz="2400" b="1" i="0">
              <a:latin typeface="Arial" charset="0"/>
            </a:endParaRPr>
          </a:p>
          <a:p>
            <a:endParaRPr kumimoji="0" lang="en-US" altLang="zh-CN" sz="2400" b="1" i="0">
              <a:latin typeface="Arial" charset="0"/>
            </a:endParaRPr>
          </a:p>
          <a:p>
            <a:endParaRPr kumimoji="0" lang="en-US" altLang="zh-CN" sz="2400" b="1" i="0">
              <a:latin typeface="Arial" charset="0"/>
            </a:endParaRPr>
          </a:p>
          <a:p>
            <a:endParaRPr kumimoji="0" lang="en-US" altLang="zh-CN" sz="2400" b="1" i="0">
              <a:latin typeface="Arial" charset="0"/>
            </a:endParaRPr>
          </a:p>
          <a:p>
            <a:endParaRPr kumimoji="0" lang="en-US" altLang="zh-CN" sz="2400" b="1" i="0">
              <a:latin typeface="Arial" charset="0"/>
            </a:endParaRPr>
          </a:p>
          <a:p>
            <a:endParaRPr kumimoji="0" lang="en-US" altLang="zh-CN" sz="2400" b="1" i="0">
              <a:latin typeface="Arial" charset="0"/>
            </a:endParaRPr>
          </a:p>
          <a:p>
            <a:endParaRPr kumimoji="0" lang="en-US" altLang="zh-CN" sz="2400" b="1" i="0">
              <a:latin typeface="Arial" charset="0"/>
            </a:endParaRPr>
          </a:p>
        </p:txBody>
      </p:sp>
      <p:grpSp>
        <p:nvGrpSpPr>
          <p:cNvPr id="445455" name="Group 15"/>
          <p:cNvGrpSpPr>
            <a:grpSpLocks/>
          </p:cNvGrpSpPr>
          <p:nvPr/>
        </p:nvGrpSpPr>
        <p:grpSpPr bwMode="auto">
          <a:xfrm>
            <a:off x="1331913" y="3644900"/>
            <a:ext cx="1268412" cy="2762250"/>
            <a:chOff x="839" y="2296"/>
            <a:chExt cx="799" cy="1740"/>
          </a:xfrm>
        </p:grpSpPr>
        <p:sp>
          <p:nvSpPr>
            <p:cNvPr id="32782" name="Rectangle 6"/>
            <p:cNvSpPr>
              <a:spLocks noChangeArrowheads="1"/>
            </p:cNvSpPr>
            <p:nvPr/>
          </p:nvSpPr>
          <p:spPr bwMode="auto">
            <a:xfrm>
              <a:off x="839" y="2296"/>
              <a:ext cx="7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CN" sz="2400" b="1" i="0">
                  <a:latin typeface="Arial" charset="0"/>
                </a:rPr>
                <a:t>MAINP:</a:t>
              </a:r>
            </a:p>
          </p:txBody>
        </p:sp>
        <p:sp>
          <p:nvSpPr>
            <p:cNvPr id="32783" name="Rectangle 7"/>
            <p:cNvSpPr>
              <a:spLocks noChangeArrowheads="1"/>
            </p:cNvSpPr>
            <p:nvPr/>
          </p:nvSpPr>
          <p:spPr bwMode="auto">
            <a:xfrm>
              <a:off x="884" y="3748"/>
              <a:ext cx="6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CN" sz="2400" b="1" i="0">
                  <a:latin typeface="Arial" charset="0"/>
                </a:rPr>
                <a:t>EXIT:</a:t>
              </a:r>
            </a:p>
          </p:txBody>
        </p:sp>
      </p:grpSp>
      <p:sp>
        <p:nvSpPr>
          <p:cNvPr id="445448" name="Rectangle 8"/>
          <p:cNvSpPr>
            <a:spLocks noChangeArrowheads="1"/>
          </p:cNvSpPr>
          <p:nvPr/>
        </p:nvSpPr>
        <p:spPr bwMode="auto">
          <a:xfrm>
            <a:off x="2843213" y="3213100"/>
            <a:ext cx="20297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CN" sz="2400" b="1" i="0" dirty="0">
                <a:latin typeface="Arial" charset="0"/>
              </a:rPr>
              <a:t>MOV  EBX, 0</a:t>
            </a:r>
          </a:p>
        </p:txBody>
      </p:sp>
      <p:sp>
        <p:nvSpPr>
          <p:cNvPr id="445449" name="Rectangle 9"/>
          <p:cNvSpPr>
            <a:spLocks noChangeArrowheads="1"/>
          </p:cNvSpPr>
          <p:nvPr/>
        </p:nvSpPr>
        <p:spPr bwMode="auto">
          <a:xfrm>
            <a:off x="2843213" y="3621088"/>
            <a:ext cx="192315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CN" sz="2400" b="1" i="0" dirty="0">
                <a:latin typeface="Arial" charset="0"/>
              </a:rPr>
              <a:t>CMP  EBX,5</a:t>
            </a:r>
          </a:p>
        </p:txBody>
      </p:sp>
      <p:sp>
        <p:nvSpPr>
          <p:cNvPr id="445450" name="Rectangle 10"/>
          <p:cNvSpPr>
            <a:spLocks noChangeArrowheads="1"/>
          </p:cNvSpPr>
          <p:nvPr/>
        </p:nvSpPr>
        <p:spPr bwMode="auto">
          <a:xfrm>
            <a:off x="2843213" y="4029075"/>
            <a:ext cx="1722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CN" sz="2400" b="1" i="0">
                <a:latin typeface="Arial" charset="0"/>
              </a:rPr>
              <a:t>JGE   EXIT</a:t>
            </a:r>
          </a:p>
        </p:txBody>
      </p:sp>
      <p:sp>
        <p:nvSpPr>
          <p:cNvPr id="445451" name="Rectangle 11"/>
          <p:cNvSpPr>
            <a:spLocks noChangeArrowheads="1"/>
          </p:cNvSpPr>
          <p:nvPr/>
        </p:nvSpPr>
        <p:spPr bwMode="auto">
          <a:xfrm>
            <a:off x="2843213" y="4437063"/>
            <a:ext cx="335200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CN" sz="2400" b="1" i="0" dirty="0">
                <a:latin typeface="Arial" charset="0"/>
              </a:rPr>
              <a:t>MOV  AL,  BUF1[EBX]</a:t>
            </a:r>
          </a:p>
        </p:txBody>
      </p:sp>
      <p:sp>
        <p:nvSpPr>
          <p:cNvPr id="445452" name="Rectangle 12"/>
          <p:cNvSpPr>
            <a:spLocks noChangeArrowheads="1"/>
          </p:cNvSpPr>
          <p:nvPr/>
        </p:nvSpPr>
        <p:spPr bwMode="auto">
          <a:xfrm>
            <a:off x="2843213" y="4845050"/>
            <a:ext cx="32670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CN" sz="2400" b="1" i="0" dirty="0">
                <a:latin typeface="Arial" charset="0"/>
              </a:rPr>
              <a:t>MOV  BUF2[EBX], AL</a:t>
            </a:r>
          </a:p>
        </p:txBody>
      </p:sp>
      <p:sp>
        <p:nvSpPr>
          <p:cNvPr id="445453" name="Rectangle 13"/>
          <p:cNvSpPr>
            <a:spLocks noChangeArrowheads="1"/>
          </p:cNvSpPr>
          <p:nvPr/>
        </p:nvSpPr>
        <p:spPr bwMode="auto">
          <a:xfrm>
            <a:off x="2843213" y="5253038"/>
            <a:ext cx="16882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CN" sz="2400" b="1" i="0" dirty="0">
                <a:latin typeface="Arial" charset="0"/>
              </a:rPr>
              <a:t>INC    EBX</a:t>
            </a:r>
          </a:p>
        </p:txBody>
      </p:sp>
      <p:sp>
        <p:nvSpPr>
          <p:cNvPr id="445454" name="Rectangle 14"/>
          <p:cNvSpPr>
            <a:spLocks noChangeArrowheads="1"/>
          </p:cNvSpPr>
          <p:nvPr/>
        </p:nvSpPr>
        <p:spPr bwMode="auto">
          <a:xfrm>
            <a:off x="2843213" y="5661025"/>
            <a:ext cx="2046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CN" sz="2400" b="1" i="0">
                <a:latin typeface="Arial" charset="0"/>
              </a:rPr>
              <a:t>JMP   MAINP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5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5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45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45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45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45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500"/>
                                        <p:tgtEl>
                                          <p:spTgt spid="445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445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48" grpId="0"/>
      <p:bldP spid="445449" grpId="0"/>
      <p:bldP spid="445450" grpId="0"/>
      <p:bldP spid="445451" grpId="0"/>
      <p:bldP spid="445452" grpId="0"/>
      <p:bldP spid="445453" grpId="0"/>
      <p:bldP spid="44545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539750" y="1557338"/>
            <a:ext cx="81930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i="0">
                <a:latin typeface="Times New Roman" pitchFamily="18" charset="0"/>
              </a:rPr>
              <a:t> </a:t>
            </a:r>
            <a:r>
              <a:rPr lang="zh-CN" altLang="en-US" sz="2400" b="1" i="0">
                <a:latin typeface="Times New Roman" pitchFamily="18" charset="0"/>
              </a:rPr>
              <a:t>例</a:t>
            </a:r>
            <a:r>
              <a:rPr lang="en-US" altLang="zh-CN" sz="2400" b="1" i="0">
                <a:latin typeface="Times New Roman" pitchFamily="18" charset="0"/>
              </a:rPr>
              <a:t>2</a:t>
            </a:r>
            <a:r>
              <a:rPr lang="zh-CN" altLang="en-US" sz="2400" b="1" i="0">
                <a:latin typeface="Times New Roman" pitchFamily="18" charset="0"/>
              </a:rPr>
              <a:t>：以</a:t>
            </a:r>
            <a:r>
              <a:rPr lang="en-US" altLang="zh-CN" sz="2400" b="1" i="0">
                <a:latin typeface="Times New Roman" pitchFamily="18" charset="0"/>
              </a:rPr>
              <a:t>BUF1</a:t>
            </a:r>
            <a:r>
              <a:rPr lang="zh-CN" altLang="en-US" sz="2400" b="1" i="0">
                <a:latin typeface="Times New Roman" pitchFamily="18" charset="0"/>
              </a:rPr>
              <a:t>为首址的</a:t>
            </a:r>
            <a:r>
              <a:rPr lang="zh-CN" altLang="en-US" sz="2400" b="1" i="0">
                <a:solidFill>
                  <a:srgbClr val="FF3300"/>
                </a:solidFill>
                <a:latin typeface="Times New Roman" pitchFamily="18" charset="0"/>
              </a:rPr>
              <a:t>字节</a:t>
            </a:r>
            <a:r>
              <a:rPr lang="zh-CN" altLang="en-US" sz="2400" b="1" i="0">
                <a:latin typeface="Times New Roman" pitchFamily="18" charset="0"/>
              </a:rPr>
              <a:t>区中存放有</a:t>
            </a:r>
            <a:r>
              <a:rPr lang="en-US" altLang="zh-CN" sz="2400" b="1" i="0">
                <a:latin typeface="Times New Roman" pitchFamily="18" charset="0"/>
              </a:rPr>
              <a:t>5</a:t>
            </a:r>
            <a:r>
              <a:rPr lang="zh-CN" altLang="en-US" sz="2400" b="1" i="0">
                <a:latin typeface="Times New Roman" pitchFamily="18" charset="0"/>
              </a:rPr>
              <a:t>个数据，将它们拷贝到以</a:t>
            </a:r>
            <a:r>
              <a:rPr lang="en-US" altLang="zh-CN" sz="2400" b="1" i="0">
                <a:latin typeface="Times New Roman" pitchFamily="18" charset="0"/>
              </a:rPr>
              <a:t>BUF2</a:t>
            </a:r>
            <a:r>
              <a:rPr lang="zh-CN" altLang="en-US" sz="2400" b="1" i="0">
                <a:latin typeface="Times New Roman" pitchFamily="18" charset="0"/>
              </a:rPr>
              <a:t>为首址的字节区。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457200" y="166688"/>
            <a:ext cx="2978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4.6 </a:t>
            </a:r>
            <a:r>
              <a:rPr lang="zh-CN" altLang="en-US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变址寻址</a:t>
            </a:r>
          </a:p>
        </p:txBody>
      </p:sp>
      <p:grpSp>
        <p:nvGrpSpPr>
          <p:cNvPr id="444467" name="Group 51"/>
          <p:cNvGrpSpPr>
            <a:grpSpLocks/>
          </p:cNvGrpSpPr>
          <p:nvPr/>
        </p:nvGrpSpPr>
        <p:grpSpPr bwMode="auto">
          <a:xfrm>
            <a:off x="827088" y="4005263"/>
            <a:ext cx="3889374" cy="2592387"/>
            <a:chOff x="521" y="2523"/>
            <a:chExt cx="2450" cy="1633"/>
          </a:xfrm>
        </p:grpSpPr>
        <p:sp>
          <p:nvSpPr>
            <p:cNvPr id="33799" name="Text Box 44"/>
            <p:cNvSpPr txBox="1">
              <a:spLocks noChangeArrowheads="1"/>
            </p:cNvSpPr>
            <p:nvPr/>
          </p:nvSpPr>
          <p:spPr bwMode="auto">
            <a:xfrm>
              <a:off x="1453" y="2536"/>
              <a:ext cx="1518" cy="1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r>
                <a:rPr kumimoji="0" lang="en-US" altLang="zh-CN" sz="2400" b="1" i="0" dirty="0">
                  <a:latin typeface="Arial" charset="0"/>
                </a:rPr>
                <a:t>MOV  AL,  [ESI]</a:t>
              </a:r>
            </a:p>
            <a:p>
              <a:r>
                <a:rPr kumimoji="0" lang="en-US" altLang="zh-CN" sz="2400" b="1" i="0" dirty="0">
                  <a:latin typeface="Arial" charset="0"/>
                </a:rPr>
                <a:t>MOV  [EDI], AL</a:t>
              </a:r>
            </a:p>
            <a:p>
              <a:r>
                <a:rPr kumimoji="0" lang="en-US" altLang="zh-CN" sz="2400" b="1" i="0" dirty="0">
                  <a:latin typeface="Arial" charset="0"/>
                </a:rPr>
                <a:t>INC    ESI</a:t>
              </a:r>
            </a:p>
            <a:p>
              <a:r>
                <a:rPr kumimoji="0" lang="en-US" altLang="zh-CN" sz="2400" b="1" i="0" dirty="0">
                  <a:latin typeface="Arial" charset="0"/>
                </a:rPr>
                <a:t>INC    EDI</a:t>
              </a:r>
            </a:p>
            <a:p>
              <a:r>
                <a:rPr kumimoji="0" lang="en-US" altLang="zh-CN" sz="2400" b="1" i="0" dirty="0">
                  <a:latin typeface="Arial" charset="0"/>
                </a:rPr>
                <a:t>DEC  ECX</a:t>
              </a:r>
            </a:p>
            <a:p>
              <a:r>
                <a:rPr kumimoji="0" lang="en-US" altLang="zh-CN" sz="2400" b="1" i="0" dirty="0">
                  <a:latin typeface="Arial" charset="0"/>
                </a:rPr>
                <a:t>JNZ   MAINP</a:t>
              </a:r>
            </a:p>
          </p:txBody>
        </p:sp>
        <p:sp>
          <p:nvSpPr>
            <p:cNvPr id="33800" name="Rectangle 45"/>
            <p:cNvSpPr>
              <a:spLocks noChangeArrowheads="1"/>
            </p:cNvSpPr>
            <p:nvPr/>
          </p:nvSpPr>
          <p:spPr bwMode="auto">
            <a:xfrm>
              <a:off x="521" y="2523"/>
              <a:ext cx="7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CN" sz="2400" b="1" i="0">
                  <a:latin typeface="Arial" charset="0"/>
                </a:rPr>
                <a:t>MAINP:</a:t>
              </a:r>
            </a:p>
          </p:txBody>
        </p:sp>
        <p:sp>
          <p:nvSpPr>
            <p:cNvPr id="33801" name="Rectangle 46"/>
            <p:cNvSpPr>
              <a:spLocks noChangeArrowheads="1"/>
            </p:cNvSpPr>
            <p:nvPr/>
          </p:nvSpPr>
          <p:spPr bwMode="auto">
            <a:xfrm>
              <a:off x="566" y="3868"/>
              <a:ext cx="6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CN" sz="2400" b="1" i="0">
                  <a:latin typeface="Arial" charset="0"/>
                </a:rPr>
                <a:t>EXIT:</a:t>
              </a:r>
            </a:p>
          </p:txBody>
        </p:sp>
      </p:grpSp>
      <p:sp>
        <p:nvSpPr>
          <p:cNvPr id="33797" name="Text Box 48"/>
          <p:cNvSpPr txBox="1">
            <a:spLocks noChangeArrowheads="1"/>
          </p:cNvSpPr>
          <p:nvPr/>
        </p:nvSpPr>
        <p:spPr bwMode="auto">
          <a:xfrm>
            <a:off x="6372225" y="2482850"/>
            <a:ext cx="25209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kumimoji="0" lang="zh-CN" altLang="en-US" sz="2800" b="1" i="0">
                <a:latin typeface="Arial" charset="0"/>
                <a:ea typeface="楷体_GB2312" pitchFamily="49" charset="-122"/>
              </a:rPr>
              <a:t>用寄存器间接寻址的程序段</a:t>
            </a:r>
          </a:p>
        </p:txBody>
      </p:sp>
      <p:sp>
        <p:nvSpPr>
          <p:cNvPr id="444466" name="Rectangle 50"/>
          <p:cNvSpPr>
            <a:spLocks noChangeArrowheads="1"/>
          </p:cNvSpPr>
          <p:nvPr/>
        </p:nvSpPr>
        <p:spPr bwMode="auto">
          <a:xfrm>
            <a:off x="2339975" y="2565400"/>
            <a:ext cx="403225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kumimoji="0" lang="en-US" altLang="zh-CN" sz="2400" b="1" i="0" dirty="0">
                <a:latin typeface="Arial" charset="0"/>
              </a:rPr>
              <a:t>MOV  ESI, OFFSET BUF1</a:t>
            </a:r>
          </a:p>
          <a:p>
            <a:pPr eaLnBrk="0" hangingPunct="0"/>
            <a:r>
              <a:rPr kumimoji="0" lang="en-US" altLang="zh-CN" sz="2400" b="1" i="0" dirty="0">
                <a:latin typeface="Arial" charset="0"/>
              </a:rPr>
              <a:t>MOV  EDI, OFFSET BUF2</a:t>
            </a:r>
          </a:p>
          <a:p>
            <a:pPr eaLnBrk="0" hangingPunct="0"/>
            <a:r>
              <a:rPr kumimoji="0" lang="en-US" altLang="zh-CN" sz="2400" b="1" i="0" dirty="0">
                <a:latin typeface="Arial" charset="0"/>
              </a:rPr>
              <a:t>MOV  ECX, 5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4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444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6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0" y="0"/>
            <a:ext cx="9144000" cy="12192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846138" y="277813"/>
            <a:ext cx="53100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sz="40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altLang="en-US" sz="40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章   </a:t>
            </a:r>
            <a:r>
              <a:rPr lang="zh-CN" altLang="en-US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寻址方式</a:t>
            </a:r>
          </a:p>
        </p:txBody>
      </p:sp>
      <p:pic>
        <p:nvPicPr>
          <p:cNvPr id="7173" name="Picture 5" descr="new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260350"/>
            <a:ext cx="1062037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 descr="logo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126163"/>
            <a:ext cx="10398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539750" y="1479550"/>
            <a:ext cx="8064500" cy="5127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 i="0" dirty="0">
                <a:solidFill>
                  <a:srgbClr val="000066"/>
                </a:solidFill>
                <a:latin typeface="Arial" charset="0"/>
                <a:ea typeface="华文新魏" pitchFamily="2" charset="-122"/>
              </a:rPr>
              <a:t>一、本章的学习内容</a:t>
            </a:r>
            <a:endParaRPr lang="zh-CN" altLang="en-US" sz="3600" b="1" i="0" dirty="0">
              <a:solidFill>
                <a:srgbClr val="000066"/>
              </a:solidFill>
              <a:latin typeface="Arial" charset="0"/>
              <a:ea typeface="楷体_GB2312" pitchFamily="49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zh-CN" altLang="en-US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       立即寻址</a:t>
            </a:r>
            <a:endParaRPr lang="en-US" altLang="zh-CN" sz="2800" b="1" i="0" dirty="0">
              <a:solidFill>
                <a:srgbClr val="FF330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en-US" altLang="zh-CN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       </a:t>
            </a:r>
            <a:r>
              <a:rPr lang="zh-CN" altLang="en-US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寄存器寻址</a:t>
            </a:r>
            <a:endParaRPr lang="en-US" altLang="zh-CN" sz="2800" b="1" i="0" dirty="0">
              <a:solidFill>
                <a:srgbClr val="FF330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zh-CN" altLang="en-US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       直接寻址</a:t>
            </a:r>
            <a:endParaRPr lang="en-US" altLang="zh-CN" sz="2800" b="1" i="0" dirty="0">
              <a:solidFill>
                <a:srgbClr val="FF330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zh-CN" altLang="en-US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       寄存器间接寻址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       变址寻址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       基址加变址寻址</a:t>
            </a:r>
            <a:endParaRPr lang="en-US" altLang="zh-CN" sz="2800" b="1" i="0" dirty="0">
              <a:solidFill>
                <a:srgbClr val="FF330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en-US" altLang="zh-CN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       </a:t>
            </a:r>
            <a:r>
              <a:rPr lang="zh-CN" altLang="en-US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寻址方式的综合举例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       </a:t>
            </a:r>
            <a:r>
              <a:rPr lang="en-US" altLang="zh-CN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x86</a:t>
            </a:r>
            <a:r>
              <a:rPr lang="zh-CN" altLang="en-US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机器指令编码规则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555625" y="1593850"/>
            <a:ext cx="81930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i="0">
                <a:latin typeface="Times New Roman" pitchFamily="18" charset="0"/>
              </a:rPr>
              <a:t> </a:t>
            </a:r>
            <a:r>
              <a:rPr lang="zh-CN" altLang="en-US" sz="2400" b="1" i="0">
                <a:latin typeface="Times New Roman" pitchFamily="18" charset="0"/>
              </a:rPr>
              <a:t>例</a:t>
            </a:r>
            <a:r>
              <a:rPr lang="en-US" altLang="zh-CN" sz="2400" b="1" i="0">
                <a:latin typeface="Times New Roman" pitchFamily="18" charset="0"/>
              </a:rPr>
              <a:t>3</a:t>
            </a:r>
            <a:r>
              <a:rPr lang="zh-CN" altLang="en-US" sz="2400" b="1" i="0">
                <a:latin typeface="Times New Roman" pitchFamily="18" charset="0"/>
              </a:rPr>
              <a:t>：以</a:t>
            </a:r>
            <a:r>
              <a:rPr lang="en-US" altLang="zh-CN" sz="2400" b="1" i="0">
                <a:latin typeface="Times New Roman" pitchFamily="18" charset="0"/>
              </a:rPr>
              <a:t>BUF1</a:t>
            </a:r>
            <a:r>
              <a:rPr lang="zh-CN" altLang="en-US" sz="2400" b="1" i="0">
                <a:latin typeface="Times New Roman" pitchFamily="18" charset="0"/>
              </a:rPr>
              <a:t>为首址的</a:t>
            </a:r>
            <a:r>
              <a:rPr lang="zh-CN" altLang="en-US" sz="2400" b="1" i="0">
                <a:solidFill>
                  <a:srgbClr val="FF3300"/>
                </a:solidFill>
                <a:latin typeface="Times New Roman" pitchFamily="18" charset="0"/>
              </a:rPr>
              <a:t>双字</a:t>
            </a:r>
            <a:r>
              <a:rPr lang="zh-CN" altLang="en-US" sz="2400" b="1" i="0">
                <a:latin typeface="Times New Roman" pitchFamily="18" charset="0"/>
              </a:rPr>
              <a:t>区中存放有</a:t>
            </a:r>
            <a:r>
              <a:rPr lang="en-US" altLang="zh-CN" sz="2400" b="1" i="0">
                <a:latin typeface="Times New Roman" pitchFamily="18" charset="0"/>
              </a:rPr>
              <a:t>5</a:t>
            </a:r>
            <a:r>
              <a:rPr lang="zh-CN" altLang="en-US" sz="2400" b="1" i="0">
                <a:latin typeface="Times New Roman" pitchFamily="18" charset="0"/>
              </a:rPr>
              <a:t>个数据，将它们拷贝到以</a:t>
            </a:r>
            <a:r>
              <a:rPr lang="en-US" altLang="zh-CN" sz="2400" b="1" i="0">
                <a:latin typeface="Times New Roman" pitchFamily="18" charset="0"/>
              </a:rPr>
              <a:t>BUF2</a:t>
            </a:r>
            <a:r>
              <a:rPr lang="zh-CN" altLang="en-US" sz="2400" b="1" i="0">
                <a:latin typeface="Times New Roman" pitchFamily="18" charset="0"/>
              </a:rPr>
              <a:t>为首址的字节区。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457200" y="166688"/>
            <a:ext cx="2978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4.6 </a:t>
            </a:r>
            <a:r>
              <a:rPr lang="zh-CN" altLang="en-US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变址寻址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1187450" y="2611438"/>
            <a:ext cx="5168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kumimoji="0" lang="en-US" altLang="zh-CN" sz="2400" b="1" i="0">
                <a:latin typeface="Arial" charset="0"/>
              </a:rPr>
              <a:t>for (i=0;i&lt;5;i++)  BUF2[i] = BUF1[i];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2627313" y="3357563"/>
            <a:ext cx="18415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endParaRPr kumimoji="0" lang="en-US" altLang="zh-CN" sz="2400" b="1" i="0">
              <a:latin typeface="Arial" charset="0"/>
            </a:endParaRPr>
          </a:p>
          <a:p>
            <a:endParaRPr kumimoji="0" lang="en-US" altLang="zh-CN" sz="2400" b="1" i="0">
              <a:latin typeface="Arial" charset="0"/>
            </a:endParaRPr>
          </a:p>
          <a:p>
            <a:endParaRPr kumimoji="0" lang="en-US" altLang="zh-CN" sz="2400" b="1" i="0">
              <a:latin typeface="Arial" charset="0"/>
            </a:endParaRPr>
          </a:p>
          <a:p>
            <a:endParaRPr kumimoji="0" lang="en-US" altLang="zh-CN" sz="2400" b="1" i="0">
              <a:latin typeface="Arial" charset="0"/>
            </a:endParaRPr>
          </a:p>
          <a:p>
            <a:endParaRPr kumimoji="0" lang="en-US" altLang="zh-CN" sz="2400" b="1" i="0">
              <a:latin typeface="Arial" charset="0"/>
            </a:endParaRPr>
          </a:p>
          <a:p>
            <a:endParaRPr kumimoji="0" lang="en-US" altLang="zh-CN" sz="2400" b="1" i="0">
              <a:latin typeface="Arial" charset="0"/>
            </a:endParaRPr>
          </a:p>
          <a:p>
            <a:endParaRPr kumimoji="0" lang="en-US" altLang="zh-CN" sz="2400" b="1" i="0">
              <a:latin typeface="Arial" charset="0"/>
            </a:endParaRPr>
          </a:p>
        </p:txBody>
      </p:sp>
      <p:grpSp>
        <p:nvGrpSpPr>
          <p:cNvPr id="447494" name="Group 6"/>
          <p:cNvGrpSpPr>
            <a:grpSpLocks/>
          </p:cNvGrpSpPr>
          <p:nvPr/>
        </p:nvGrpSpPr>
        <p:grpSpPr bwMode="auto">
          <a:xfrm>
            <a:off x="1331913" y="3644900"/>
            <a:ext cx="1268412" cy="2762250"/>
            <a:chOff x="839" y="2296"/>
            <a:chExt cx="799" cy="1740"/>
          </a:xfrm>
        </p:grpSpPr>
        <p:sp>
          <p:nvSpPr>
            <p:cNvPr id="34830" name="Rectangle 7"/>
            <p:cNvSpPr>
              <a:spLocks noChangeArrowheads="1"/>
            </p:cNvSpPr>
            <p:nvPr/>
          </p:nvSpPr>
          <p:spPr bwMode="auto">
            <a:xfrm>
              <a:off x="839" y="2296"/>
              <a:ext cx="7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CN" sz="2400" b="1" i="0">
                  <a:latin typeface="Arial" charset="0"/>
                </a:rPr>
                <a:t>MAINP:</a:t>
              </a:r>
            </a:p>
          </p:txBody>
        </p:sp>
        <p:sp>
          <p:nvSpPr>
            <p:cNvPr id="34831" name="Rectangle 8"/>
            <p:cNvSpPr>
              <a:spLocks noChangeArrowheads="1"/>
            </p:cNvSpPr>
            <p:nvPr/>
          </p:nvSpPr>
          <p:spPr bwMode="auto">
            <a:xfrm>
              <a:off x="884" y="3748"/>
              <a:ext cx="6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CN" sz="2400" b="1" i="0">
                  <a:latin typeface="Arial" charset="0"/>
                </a:rPr>
                <a:t>EXIT:</a:t>
              </a:r>
            </a:p>
          </p:txBody>
        </p:sp>
      </p:grpSp>
      <p:sp>
        <p:nvSpPr>
          <p:cNvPr id="447497" name="Rectangle 9"/>
          <p:cNvSpPr>
            <a:spLocks noChangeArrowheads="1"/>
          </p:cNvSpPr>
          <p:nvPr/>
        </p:nvSpPr>
        <p:spPr bwMode="auto">
          <a:xfrm>
            <a:off x="2843213" y="3213100"/>
            <a:ext cx="2011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CN" sz="2400" b="1" i="0">
                <a:latin typeface="Arial" charset="0"/>
              </a:rPr>
              <a:t>MOV  EBX, 0</a:t>
            </a:r>
          </a:p>
        </p:txBody>
      </p:sp>
      <p:sp>
        <p:nvSpPr>
          <p:cNvPr id="447498" name="Rectangle 10"/>
          <p:cNvSpPr>
            <a:spLocks noChangeArrowheads="1"/>
          </p:cNvSpPr>
          <p:nvPr/>
        </p:nvSpPr>
        <p:spPr bwMode="auto">
          <a:xfrm>
            <a:off x="2843213" y="3621088"/>
            <a:ext cx="191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CN" sz="2400" b="1" i="0">
                <a:latin typeface="Arial" charset="0"/>
              </a:rPr>
              <a:t>CMP  EBX,5</a:t>
            </a:r>
          </a:p>
        </p:txBody>
      </p:sp>
      <p:sp>
        <p:nvSpPr>
          <p:cNvPr id="447499" name="Rectangle 11"/>
          <p:cNvSpPr>
            <a:spLocks noChangeArrowheads="1"/>
          </p:cNvSpPr>
          <p:nvPr/>
        </p:nvSpPr>
        <p:spPr bwMode="auto">
          <a:xfrm>
            <a:off x="2843213" y="4029075"/>
            <a:ext cx="1722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CN" sz="2400" b="1" i="0">
                <a:latin typeface="Arial" charset="0"/>
              </a:rPr>
              <a:t>JGE   EXIT</a:t>
            </a:r>
          </a:p>
        </p:txBody>
      </p:sp>
      <p:sp>
        <p:nvSpPr>
          <p:cNvPr id="447500" name="Rectangle 12"/>
          <p:cNvSpPr>
            <a:spLocks noChangeArrowheads="1"/>
          </p:cNvSpPr>
          <p:nvPr/>
        </p:nvSpPr>
        <p:spPr bwMode="auto">
          <a:xfrm>
            <a:off x="2843213" y="4437063"/>
            <a:ext cx="387798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CN" sz="2400" b="1" i="0" dirty="0">
                <a:latin typeface="Arial" charset="0"/>
              </a:rPr>
              <a:t>MOV  EAX,  BUF1[EBX*4]</a:t>
            </a:r>
          </a:p>
        </p:txBody>
      </p:sp>
      <p:sp>
        <p:nvSpPr>
          <p:cNvPr id="447501" name="Rectangle 13"/>
          <p:cNvSpPr>
            <a:spLocks noChangeArrowheads="1"/>
          </p:cNvSpPr>
          <p:nvPr/>
        </p:nvSpPr>
        <p:spPr bwMode="auto">
          <a:xfrm>
            <a:off x="2843213" y="4845050"/>
            <a:ext cx="379302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CN" sz="2400" b="1" i="0" dirty="0">
                <a:latin typeface="Arial" charset="0"/>
              </a:rPr>
              <a:t>MOV  BUF2[EBX*4], EAX</a:t>
            </a:r>
          </a:p>
        </p:txBody>
      </p:sp>
      <p:sp>
        <p:nvSpPr>
          <p:cNvPr id="447502" name="Rectangle 14"/>
          <p:cNvSpPr>
            <a:spLocks noChangeArrowheads="1"/>
          </p:cNvSpPr>
          <p:nvPr/>
        </p:nvSpPr>
        <p:spPr bwMode="auto">
          <a:xfrm>
            <a:off x="2843213" y="5253038"/>
            <a:ext cx="1673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CN" sz="2400" b="1" i="0">
                <a:latin typeface="Arial" charset="0"/>
              </a:rPr>
              <a:t>INC    EBX</a:t>
            </a:r>
          </a:p>
        </p:txBody>
      </p:sp>
      <p:sp>
        <p:nvSpPr>
          <p:cNvPr id="447503" name="Rectangle 15"/>
          <p:cNvSpPr>
            <a:spLocks noChangeArrowheads="1"/>
          </p:cNvSpPr>
          <p:nvPr/>
        </p:nvSpPr>
        <p:spPr bwMode="auto">
          <a:xfrm>
            <a:off x="2843213" y="5661025"/>
            <a:ext cx="2046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CN" sz="2400" b="1" i="0">
                <a:latin typeface="Arial" charset="0"/>
              </a:rPr>
              <a:t>JMP   MAINP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7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7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47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47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47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47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500"/>
                                        <p:tgtEl>
                                          <p:spTgt spid="447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447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497" grpId="0"/>
      <p:bldP spid="447498" grpId="0"/>
      <p:bldP spid="447499" grpId="0"/>
      <p:bldP spid="447500" grpId="0"/>
      <p:bldP spid="447501" grpId="0"/>
      <p:bldP spid="447502" grpId="0"/>
      <p:bldP spid="44750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457200" y="166688"/>
            <a:ext cx="2978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4.6 </a:t>
            </a:r>
            <a:r>
              <a:rPr lang="zh-CN" altLang="en-US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变址寻址</a:t>
            </a: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D4290862-F3B0-411E-A482-59588BE7B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4338" y="1499072"/>
            <a:ext cx="1524000" cy="419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3200" i="0">
              <a:latin typeface="Times New Roman" pitchFamily="18" charset="0"/>
            </a:endParaRPr>
          </a:p>
        </p:txBody>
      </p:sp>
      <p:sp>
        <p:nvSpPr>
          <p:cNvPr id="17" name="Line 7">
            <a:extLst>
              <a:ext uri="{FF2B5EF4-FFF2-40B4-BE49-F238E27FC236}">
                <a16:creationId xmlns:a16="http://schemas.microsoft.com/office/drawing/2014/main" id="{F39A29CE-3E6A-4A93-8262-0B388ED1D4D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0213" y="4199409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8">
            <a:extLst>
              <a:ext uri="{FF2B5EF4-FFF2-40B4-BE49-F238E27FC236}">
                <a16:creationId xmlns:a16="http://schemas.microsoft.com/office/drawing/2014/main" id="{01AB51EC-DE53-463B-B339-AB8622415EDB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0213" y="4650259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9">
            <a:extLst>
              <a:ext uri="{FF2B5EF4-FFF2-40B4-BE49-F238E27FC236}">
                <a16:creationId xmlns:a16="http://schemas.microsoft.com/office/drawing/2014/main" id="{DBC16C8F-DE79-4773-A6D5-02AA569855D2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0213" y="5101109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10">
            <a:extLst>
              <a:ext uri="{FF2B5EF4-FFF2-40B4-BE49-F238E27FC236}">
                <a16:creationId xmlns:a16="http://schemas.microsoft.com/office/drawing/2014/main" id="{E4C0765B-83CC-42F9-AFEB-2C9B291CE894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0213" y="3675534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Line 11">
            <a:extLst>
              <a:ext uri="{FF2B5EF4-FFF2-40B4-BE49-F238E27FC236}">
                <a16:creationId xmlns:a16="http://schemas.microsoft.com/office/drawing/2014/main" id="{5F6CB20B-E9D8-4356-B47D-29D649BE058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0213" y="3073872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Line 12">
            <a:extLst>
              <a:ext uri="{FF2B5EF4-FFF2-40B4-BE49-F238E27FC236}">
                <a16:creationId xmlns:a16="http://schemas.microsoft.com/office/drawing/2014/main" id="{EF8DEE70-FE98-484A-93DF-247C824291F0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0213" y="2549997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13">
            <a:extLst>
              <a:ext uri="{FF2B5EF4-FFF2-40B4-BE49-F238E27FC236}">
                <a16:creationId xmlns:a16="http://schemas.microsoft.com/office/drawing/2014/main" id="{9A9B8C99-80BC-47B1-99E9-87C8DA221979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0213" y="2024534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Line 14">
            <a:extLst>
              <a:ext uri="{FF2B5EF4-FFF2-40B4-BE49-F238E27FC236}">
                <a16:creationId xmlns:a16="http://schemas.microsoft.com/office/drawing/2014/main" id="{94871C62-B19C-48EE-A70D-B13AAD8CB5B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9613" y="2024534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Text Box 15">
            <a:extLst>
              <a:ext uri="{FF2B5EF4-FFF2-40B4-BE49-F238E27FC236}">
                <a16:creationId xmlns:a16="http://schemas.microsoft.com/office/drawing/2014/main" id="{0EC56C67-A95F-42AF-92BF-F8F5E8179E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684" y="1531640"/>
            <a:ext cx="1014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i="0" dirty="0">
                <a:latin typeface="Times New Roman" pitchFamily="18" charset="0"/>
              </a:rPr>
              <a:t>0000H</a:t>
            </a:r>
          </a:p>
        </p:txBody>
      </p:sp>
      <p:sp>
        <p:nvSpPr>
          <p:cNvPr id="26" name="Line 16">
            <a:extLst>
              <a:ext uri="{FF2B5EF4-FFF2-40B4-BE49-F238E27FC236}">
                <a16:creationId xmlns:a16="http://schemas.microsoft.com/office/drawing/2014/main" id="{2C669DD7-93FE-4524-ACBD-3B3E798D9D2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9613" y="5101109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Line 17">
            <a:extLst>
              <a:ext uri="{FF2B5EF4-FFF2-40B4-BE49-F238E27FC236}">
                <a16:creationId xmlns:a16="http://schemas.microsoft.com/office/drawing/2014/main" id="{A88AAA22-799E-4498-8760-8B7897EAE42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9613" y="4650259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Line 18">
            <a:extLst>
              <a:ext uri="{FF2B5EF4-FFF2-40B4-BE49-F238E27FC236}">
                <a16:creationId xmlns:a16="http://schemas.microsoft.com/office/drawing/2014/main" id="{9B0AFA18-3C65-43BC-9D9B-5EE09FFF626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9613" y="4199409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19">
            <a:extLst>
              <a:ext uri="{FF2B5EF4-FFF2-40B4-BE49-F238E27FC236}">
                <a16:creationId xmlns:a16="http://schemas.microsoft.com/office/drawing/2014/main" id="{F3A5A36B-B610-416C-9308-8E50D72FB97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9613" y="3675534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Text Box 20">
            <a:extLst>
              <a:ext uri="{FF2B5EF4-FFF2-40B4-BE49-F238E27FC236}">
                <a16:creationId xmlns:a16="http://schemas.microsoft.com/office/drawing/2014/main" id="{F3F810C2-BA9B-4D0D-AE17-0E07F8F10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3715222"/>
            <a:ext cx="1014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i="0">
                <a:latin typeface="Times New Roman" pitchFamily="18" charset="0"/>
              </a:rPr>
              <a:t>0004H</a:t>
            </a:r>
          </a:p>
        </p:txBody>
      </p:sp>
      <p:sp>
        <p:nvSpPr>
          <p:cNvPr id="31" name="Text Box 21">
            <a:extLst>
              <a:ext uri="{FF2B5EF4-FFF2-40B4-BE49-F238E27FC236}">
                <a16:creationId xmlns:a16="http://schemas.microsoft.com/office/drawing/2014/main" id="{842BC548-4F20-4413-BD2C-D45A143D2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3413" y="3299297"/>
            <a:ext cx="1014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i="0">
                <a:latin typeface="Times New Roman" pitchFamily="18" charset="0"/>
              </a:rPr>
              <a:t>0003H</a:t>
            </a:r>
          </a:p>
        </p:txBody>
      </p:sp>
      <p:sp>
        <p:nvSpPr>
          <p:cNvPr id="32" name="Line 22">
            <a:extLst>
              <a:ext uri="{FF2B5EF4-FFF2-40B4-BE49-F238E27FC236}">
                <a16:creationId xmlns:a16="http://schemas.microsoft.com/office/drawing/2014/main" id="{99FBC2A0-E15F-4C5B-80FC-B58682FC44F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9613" y="2549997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Line 23">
            <a:extLst>
              <a:ext uri="{FF2B5EF4-FFF2-40B4-BE49-F238E27FC236}">
                <a16:creationId xmlns:a16="http://schemas.microsoft.com/office/drawing/2014/main" id="{95A1B1C4-DC13-4A5B-A7DB-D876AECE07E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9613" y="3073872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Text Box 24">
            <a:extLst>
              <a:ext uri="{FF2B5EF4-FFF2-40B4-BE49-F238E27FC236}">
                <a16:creationId xmlns:a16="http://schemas.microsoft.com/office/drawing/2014/main" id="{43026217-E57B-40BA-8F15-BC0FFFF94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3413" y="2699222"/>
            <a:ext cx="1014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i="0" dirty="0">
                <a:latin typeface="Times New Roman" pitchFamily="18" charset="0"/>
              </a:rPr>
              <a:t>0002H</a:t>
            </a:r>
          </a:p>
        </p:txBody>
      </p:sp>
      <p:sp>
        <p:nvSpPr>
          <p:cNvPr id="35" name="Text Box 25">
            <a:extLst>
              <a:ext uri="{FF2B5EF4-FFF2-40B4-BE49-F238E27FC236}">
                <a16:creationId xmlns:a16="http://schemas.microsoft.com/office/drawing/2014/main" id="{F78D520A-D155-4E3C-AD55-E12A2B62B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1213" y="1573684"/>
            <a:ext cx="709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i="0">
                <a:latin typeface="Times New Roman" pitchFamily="18" charset="0"/>
              </a:rPr>
              <a:t>10H</a:t>
            </a:r>
          </a:p>
        </p:txBody>
      </p:sp>
      <p:sp>
        <p:nvSpPr>
          <p:cNvPr id="36" name="Text Box 26">
            <a:extLst>
              <a:ext uri="{FF2B5EF4-FFF2-40B4-BE49-F238E27FC236}">
                <a16:creationId xmlns:a16="http://schemas.microsoft.com/office/drawing/2014/main" id="{48304E80-B8CC-4777-B660-EA1DE1B3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1213" y="2099147"/>
            <a:ext cx="709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i="0">
                <a:latin typeface="Times New Roman" pitchFamily="18" charset="0"/>
              </a:rPr>
              <a:t>20H</a:t>
            </a:r>
          </a:p>
        </p:txBody>
      </p:sp>
      <p:sp>
        <p:nvSpPr>
          <p:cNvPr id="37" name="Text Box 27">
            <a:extLst>
              <a:ext uri="{FF2B5EF4-FFF2-40B4-BE49-F238E27FC236}">
                <a16:creationId xmlns:a16="http://schemas.microsoft.com/office/drawing/2014/main" id="{F7F49D8C-05EF-4F28-A9E2-CFA68E9CD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1213" y="2624609"/>
            <a:ext cx="709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i="0">
                <a:latin typeface="Times New Roman" pitchFamily="18" charset="0"/>
              </a:rPr>
              <a:t>30H</a:t>
            </a:r>
          </a:p>
        </p:txBody>
      </p:sp>
      <p:sp>
        <p:nvSpPr>
          <p:cNvPr id="38" name="Text Box 28">
            <a:extLst>
              <a:ext uri="{FF2B5EF4-FFF2-40B4-BE49-F238E27FC236}">
                <a16:creationId xmlns:a16="http://schemas.microsoft.com/office/drawing/2014/main" id="{B6F142BE-9964-428C-88E7-37B044FE0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1213" y="3224684"/>
            <a:ext cx="709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i="0">
                <a:latin typeface="Times New Roman" pitchFamily="18" charset="0"/>
              </a:rPr>
              <a:t>22H</a:t>
            </a:r>
          </a:p>
        </p:txBody>
      </p:sp>
      <p:sp>
        <p:nvSpPr>
          <p:cNvPr id="39" name="Text Box 29">
            <a:extLst>
              <a:ext uri="{FF2B5EF4-FFF2-40B4-BE49-F238E27FC236}">
                <a16:creationId xmlns:a16="http://schemas.microsoft.com/office/drawing/2014/main" id="{A69D6A81-0B9A-4DD8-AFDE-121F33233A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1213" y="3750147"/>
            <a:ext cx="709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i="0">
                <a:latin typeface="Times New Roman" pitchFamily="18" charset="0"/>
              </a:rPr>
              <a:t>11H</a:t>
            </a:r>
          </a:p>
        </p:txBody>
      </p:sp>
      <p:sp>
        <p:nvSpPr>
          <p:cNvPr id="40" name="Text Box 30">
            <a:extLst>
              <a:ext uri="{FF2B5EF4-FFF2-40B4-BE49-F238E27FC236}">
                <a16:creationId xmlns:a16="http://schemas.microsoft.com/office/drawing/2014/main" id="{FCBD77E3-129C-4F8C-ADC2-6443B3D05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984" y="2099147"/>
            <a:ext cx="10230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i="0" dirty="0">
                <a:latin typeface="Times New Roman" pitchFamily="18" charset="0"/>
              </a:rPr>
              <a:t>0001H</a:t>
            </a:r>
          </a:p>
        </p:txBody>
      </p:sp>
      <p:sp>
        <p:nvSpPr>
          <p:cNvPr id="41" name="Text Box 31">
            <a:extLst>
              <a:ext uri="{FF2B5EF4-FFF2-40B4-BE49-F238E27FC236}">
                <a16:creationId xmlns:a16="http://schemas.microsoft.com/office/drawing/2014/main" id="{5BD18BB0-7845-401A-8E0A-705C0AC086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4166072"/>
            <a:ext cx="1014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i="0">
                <a:latin typeface="Times New Roman" pitchFamily="18" charset="0"/>
              </a:rPr>
              <a:t>0005H</a:t>
            </a:r>
          </a:p>
        </p:txBody>
      </p:sp>
      <p:sp>
        <p:nvSpPr>
          <p:cNvPr id="42" name="Text Box 32">
            <a:extLst>
              <a:ext uri="{FF2B5EF4-FFF2-40B4-BE49-F238E27FC236}">
                <a16:creationId xmlns:a16="http://schemas.microsoft.com/office/drawing/2014/main" id="{34DCAF75-B2FE-4AE4-9A0D-9BBB263F8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4623272"/>
            <a:ext cx="1014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i="0">
                <a:latin typeface="Times New Roman" pitchFamily="18" charset="0"/>
              </a:rPr>
              <a:t>0006H</a:t>
            </a:r>
          </a:p>
        </p:txBody>
      </p:sp>
      <p:sp>
        <p:nvSpPr>
          <p:cNvPr id="43" name="Text Box 33">
            <a:extLst>
              <a:ext uri="{FF2B5EF4-FFF2-40B4-BE49-F238E27FC236}">
                <a16:creationId xmlns:a16="http://schemas.microsoft.com/office/drawing/2014/main" id="{1E052B2A-99DF-46B3-9F68-D1360A205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5338" y="4242272"/>
            <a:ext cx="709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i="0">
                <a:latin typeface="Times New Roman" pitchFamily="18" charset="0"/>
              </a:rPr>
              <a:t>44H</a:t>
            </a:r>
          </a:p>
        </p:txBody>
      </p:sp>
      <p:sp>
        <p:nvSpPr>
          <p:cNvPr id="44" name="Text Box 34">
            <a:extLst>
              <a:ext uri="{FF2B5EF4-FFF2-40B4-BE49-F238E27FC236}">
                <a16:creationId xmlns:a16="http://schemas.microsoft.com/office/drawing/2014/main" id="{2EB45EEF-4FE1-4F0C-AEC8-2D9F135BCE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5338" y="4699472"/>
            <a:ext cx="709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i="0">
                <a:latin typeface="Times New Roman" pitchFamily="18" charset="0"/>
              </a:rPr>
              <a:t>33H</a:t>
            </a:r>
          </a:p>
        </p:txBody>
      </p:sp>
      <p:grpSp>
        <p:nvGrpSpPr>
          <p:cNvPr id="45" name="Group 35">
            <a:extLst>
              <a:ext uri="{FF2B5EF4-FFF2-40B4-BE49-F238E27FC236}">
                <a16:creationId xmlns:a16="http://schemas.microsoft.com/office/drawing/2014/main" id="{ADEA11D1-DF9C-463E-91FA-43E7701C7AE4}"/>
              </a:ext>
            </a:extLst>
          </p:cNvPr>
          <p:cNvGrpSpPr>
            <a:grpSpLocks/>
          </p:cNvGrpSpPr>
          <p:nvPr/>
        </p:nvGrpSpPr>
        <p:grpSpPr bwMode="auto">
          <a:xfrm>
            <a:off x="7235825" y="1484784"/>
            <a:ext cx="1539875" cy="4191000"/>
            <a:chOff x="4646" y="432"/>
            <a:chExt cx="970" cy="2640"/>
          </a:xfrm>
        </p:grpSpPr>
        <p:sp>
          <p:nvSpPr>
            <p:cNvPr id="46" name="Rectangle 36">
              <a:extLst>
                <a:ext uri="{FF2B5EF4-FFF2-40B4-BE49-F238E27FC236}">
                  <a16:creationId xmlns:a16="http://schemas.microsoft.com/office/drawing/2014/main" id="{D4B08488-662E-49C3-9E15-0207D7E57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6" y="432"/>
              <a:ext cx="960" cy="26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3200" i="0">
                <a:latin typeface="Times New Roman" pitchFamily="18" charset="0"/>
              </a:endParaRPr>
            </a:p>
          </p:txBody>
        </p:sp>
        <p:sp>
          <p:nvSpPr>
            <p:cNvPr id="47" name="Line 37">
              <a:extLst>
                <a:ext uri="{FF2B5EF4-FFF2-40B4-BE49-F238E27FC236}">
                  <a16:creationId xmlns:a16="http://schemas.microsoft.com/office/drawing/2014/main" id="{6F17600D-2F9B-430A-9A18-8AE8062951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2133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38">
              <a:extLst>
                <a:ext uri="{FF2B5EF4-FFF2-40B4-BE49-F238E27FC236}">
                  <a16:creationId xmlns:a16="http://schemas.microsoft.com/office/drawing/2014/main" id="{D3E4E7EB-C30B-463A-AF18-F98CE65614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2417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39">
              <a:extLst>
                <a:ext uri="{FF2B5EF4-FFF2-40B4-BE49-F238E27FC236}">
                  <a16:creationId xmlns:a16="http://schemas.microsoft.com/office/drawing/2014/main" id="{9918334C-9AD0-4D8A-BD54-6716E6F8D5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2701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40">
              <a:extLst>
                <a:ext uri="{FF2B5EF4-FFF2-40B4-BE49-F238E27FC236}">
                  <a16:creationId xmlns:a16="http://schemas.microsoft.com/office/drawing/2014/main" id="{0F38F981-827C-4B62-9448-A05B644479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1803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41">
              <a:extLst>
                <a:ext uri="{FF2B5EF4-FFF2-40B4-BE49-F238E27FC236}">
                  <a16:creationId xmlns:a16="http://schemas.microsoft.com/office/drawing/2014/main" id="{8CDA122E-5A32-4F3B-984C-E2417C9F1B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1424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42">
              <a:extLst>
                <a:ext uri="{FF2B5EF4-FFF2-40B4-BE49-F238E27FC236}">
                  <a16:creationId xmlns:a16="http://schemas.microsoft.com/office/drawing/2014/main" id="{FD72D45F-BDAF-4C68-85CE-04DC043A7A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1094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43">
              <a:extLst>
                <a:ext uri="{FF2B5EF4-FFF2-40B4-BE49-F238E27FC236}">
                  <a16:creationId xmlns:a16="http://schemas.microsoft.com/office/drawing/2014/main" id="{E1E9428C-15A6-4CFA-AC9F-0541CFD10E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763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Text Box 44">
              <a:extLst>
                <a:ext uri="{FF2B5EF4-FFF2-40B4-BE49-F238E27FC236}">
                  <a16:creationId xmlns:a16="http://schemas.microsoft.com/office/drawing/2014/main" id="{E4DF0170-E1A3-4FFB-8C72-CA41D874AC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479"/>
              <a:ext cx="4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 b="1" i="0">
                  <a:solidFill>
                    <a:srgbClr val="FF3300"/>
                  </a:solidFill>
                  <a:latin typeface="Times New Roman" pitchFamily="18" charset="0"/>
                </a:rPr>
                <a:t>00H</a:t>
              </a:r>
            </a:p>
          </p:txBody>
        </p:sp>
        <p:sp>
          <p:nvSpPr>
            <p:cNvPr id="55" name="Text Box 45">
              <a:extLst>
                <a:ext uri="{FF2B5EF4-FFF2-40B4-BE49-F238E27FC236}">
                  <a16:creationId xmlns:a16="http://schemas.microsoft.com/office/drawing/2014/main" id="{640A428D-6B93-47A4-9976-AE47B157F2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810"/>
              <a:ext cx="4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 i="0">
                  <a:latin typeface="Times New Roman" pitchFamily="18" charset="0"/>
                </a:rPr>
                <a:t>20H</a:t>
              </a:r>
            </a:p>
          </p:txBody>
        </p:sp>
        <p:sp>
          <p:nvSpPr>
            <p:cNvPr id="56" name="Text Box 46">
              <a:extLst>
                <a:ext uri="{FF2B5EF4-FFF2-40B4-BE49-F238E27FC236}">
                  <a16:creationId xmlns:a16="http://schemas.microsoft.com/office/drawing/2014/main" id="{83C4676F-8C26-4F70-A276-C03AE2A927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141"/>
              <a:ext cx="4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 i="0">
                  <a:latin typeface="Times New Roman" pitchFamily="18" charset="0"/>
                </a:rPr>
                <a:t>30H</a:t>
              </a:r>
            </a:p>
          </p:txBody>
        </p:sp>
        <p:sp>
          <p:nvSpPr>
            <p:cNvPr id="57" name="Text Box 47">
              <a:extLst>
                <a:ext uri="{FF2B5EF4-FFF2-40B4-BE49-F238E27FC236}">
                  <a16:creationId xmlns:a16="http://schemas.microsoft.com/office/drawing/2014/main" id="{58FF107D-361A-4C4D-8E88-4A7AF61BD0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519"/>
              <a:ext cx="4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 b="1" i="0">
                  <a:solidFill>
                    <a:srgbClr val="FF3300"/>
                  </a:solidFill>
                  <a:latin typeface="Times New Roman" pitchFamily="18" charset="0"/>
                </a:rPr>
                <a:t>00H</a:t>
              </a:r>
            </a:p>
          </p:txBody>
        </p:sp>
        <p:sp>
          <p:nvSpPr>
            <p:cNvPr id="58" name="Text Box 48">
              <a:extLst>
                <a:ext uri="{FF2B5EF4-FFF2-40B4-BE49-F238E27FC236}">
                  <a16:creationId xmlns:a16="http://schemas.microsoft.com/office/drawing/2014/main" id="{A562A66E-EA0F-486C-B301-97D473C175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850"/>
              <a:ext cx="4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 b="1" i="0">
                  <a:solidFill>
                    <a:srgbClr val="FF3300"/>
                  </a:solidFill>
                  <a:latin typeface="Times New Roman" pitchFamily="18" charset="0"/>
                </a:rPr>
                <a:t>00H</a:t>
              </a:r>
            </a:p>
          </p:txBody>
        </p:sp>
        <p:sp>
          <p:nvSpPr>
            <p:cNvPr id="59" name="Text Box 49">
              <a:extLst>
                <a:ext uri="{FF2B5EF4-FFF2-40B4-BE49-F238E27FC236}">
                  <a16:creationId xmlns:a16="http://schemas.microsoft.com/office/drawing/2014/main" id="{7A3B1B1D-B688-462B-A16E-EA784F2F8B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6" y="2160"/>
              <a:ext cx="4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 i="0">
                  <a:latin typeface="Times New Roman" pitchFamily="18" charset="0"/>
                </a:rPr>
                <a:t>44H</a:t>
              </a:r>
            </a:p>
          </p:txBody>
        </p:sp>
        <p:sp>
          <p:nvSpPr>
            <p:cNvPr id="60" name="Text Box 50">
              <a:extLst>
                <a:ext uri="{FF2B5EF4-FFF2-40B4-BE49-F238E27FC236}">
                  <a16:creationId xmlns:a16="http://schemas.microsoft.com/office/drawing/2014/main" id="{C6E3267B-94D3-4B6A-B4E1-08C467F010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6" y="2448"/>
              <a:ext cx="4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 i="0">
                  <a:latin typeface="Times New Roman" pitchFamily="18" charset="0"/>
                </a:rPr>
                <a:t>33H</a:t>
              </a:r>
            </a:p>
          </p:txBody>
        </p:sp>
      </p:grpSp>
      <p:sp>
        <p:nvSpPr>
          <p:cNvPr id="61" name="Text Box 3">
            <a:extLst>
              <a:ext uri="{FF2B5EF4-FFF2-40B4-BE49-F238E27FC236}">
                <a16:creationId xmlns:a16="http://schemas.microsoft.com/office/drawing/2014/main" id="{3313C0B0-5A4D-4C08-8081-98C84E0A7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695" y="1531640"/>
            <a:ext cx="3478709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i="0" dirty="0">
                <a:latin typeface="Times New Roman" pitchFamily="18" charset="0"/>
              </a:rPr>
              <a:t>.data </a:t>
            </a:r>
          </a:p>
          <a:p>
            <a:pPr eaLnBrk="1" hangingPunct="1"/>
            <a:r>
              <a:rPr lang="en-US" altLang="zh-CN" sz="2400" b="1" i="0" dirty="0">
                <a:latin typeface="Times New Roman" pitchFamily="18" charset="0"/>
              </a:rPr>
              <a:t>x      DB   10H, 20H, 30H</a:t>
            </a:r>
          </a:p>
          <a:p>
            <a:pPr eaLnBrk="1" hangingPunct="1"/>
            <a:r>
              <a:rPr lang="en-US" altLang="zh-CN" sz="2400" b="1" i="0" dirty="0">
                <a:latin typeface="Times New Roman" pitchFamily="18" charset="0"/>
              </a:rPr>
              <a:t> y     DW  1122H, 3344H</a:t>
            </a:r>
          </a:p>
          <a:p>
            <a:pPr eaLnBrk="1" hangingPunct="1"/>
            <a:r>
              <a:rPr lang="en-US" altLang="zh-CN" sz="2400" b="1" i="0" dirty="0">
                <a:latin typeface="Times New Roman" pitchFamily="18" charset="0"/>
              </a:rPr>
              <a:t>.code </a:t>
            </a:r>
          </a:p>
          <a:p>
            <a:pPr eaLnBrk="1" hangingPunct="1"/>
            <a:r>
              <a:rPr lang="en-US" altLang="zh-CN" sz="2400" b="1" i="0" dirty="0">
                <a:latin typeface="Times New Roman" pitchFamily="18" charset="0"/>
              </a:rPr>
              <a:t>         ……</a:t>
            </a:r>
          </a:p>
          <a:p>
            <a:pPr eaLnBrk="1" hangingPunct="1"/>
            <a:r>
              <a:rPr lang="en-US" altLang="zh-CN" sz="2400" b="1" i="0" dirty="0">
                <a:latin typeface="Times New Roman" pitchFamily="18" charset="0"/>
              </a:rPr>
              <a:t>         MOV     EBX,   0</a:t>
            </a:r>
          </a:p>
          <a:p>
            <a:pPr eaLnBrk="1" hangingPunct="1"/>
            <a:r>
              <a:rPr lang="en-US" altLang="zh-CN" sz="2400" b="1" i="0" dirty="0">
                <a:latin typeface="Times New Roman" pitchFamily="18" charset="0"/>
              </a:rPr>
              <a:t>         MOV  x[EBX], 0</a:t>
            </a:r>
          </a:p>
          <a:p>
            <a:pPr eaLnBrk="1" hangingPunct="1"/>
            <a:r>
              <a:rPr lang="en-US" altLang="zh-CN" sz="2400" b="1" i="0" dirty="0">
                <a:latin typeface="Times New Roman" pitchFamily="18" charset="0"/>
              </a:rPr>
              <a:t>         MOV  y[EBX], 0</a:t>
            </a:r>
          </a:p>
          <a:p>
            <a:pPr eaLnBrk="1" hangingPunct="1"/>
            <a:r>
              <a:rPr lang="en-US" altLang="zh-CN" sz="2400" b="1" i="0" dirty="0">
                <a:latin typeface="Times New Roman" pitchFamily="18" charset="0"/>
              </a:rPr>
              <a:t>         ……</a:t>
            </a:r>
          </a:p>
        </p:txBody>
      </p:sp>
      <p:sp>
        <p:nvSpPr>
          <p:cNvPr id="63" name="Text Box 51">
            <a:extLst>
              <a:ext uri="{FF2B5EF4-FFF2-40B4-BE49-F238E27FC236}">
                <a16:creationId xmlns:a16="http://schemas.microsoft.com/office/drawing/2014/main" id="{5F477C88-A53B-40A5-A424-CB558D443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5176642"/>
            <a:ext cx="482441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i="0" dirty="0">
                <a:latin typeface="Times New Roman" pitchFamily="18" charset="0"/>
              </a:rPr>
              <a:t>翻译出的机器指令</a:t>
            </a:r>
            <a:endParaRPr lang="en-US" altLang="zh-CN" sz="2400" b="1" i="0" dirty="0">
              <a:latin typeface="Times New Roman" pitchFamily="18" charset="0"/>
            </a:endParaRPr>
          </a:p>
          <a:p>
            <a:pPr eaLnBrk="1" hangingPunct="1"/>
            <a:r>
              <a:rPr lang="zh-CN" altLang="en-US" sz="2400" b="1" i="0" dirty="0">
                <a:latin typeface="Times New Roman" pitchFamily="18" charset="0"/>
              </a:rPr>
              <a:t>       </a:t>
            </a:r>
            <a:r>
              <a:rPr lang="en-US" altLang="zh-CN" sz="2400" b="1" i="0" dirty="0" err="1">
                <a:latin typeface="Times New Roman" pitchFamily="18" charset="0"/>
              </a:rPr>
              <a:t>mov</a:t>
            </a:r>
            <a:r>
              <a:rPr lang="en-US" altLang="zh-CN" sz="2400" b="1" i="0" dirty="0">
                <a:latin typeface="Times New Roman" pitchFamily="18" charset="0"/>
              </a:rPr>
              <a:t>   byte </a:t>
            </a:r>
            <a:r>
              <a:rPr lang="en-US" altLang="zh-CN" sz="2400" b="1" i="0" dirty="0" err="1">
                <a:latin typeface="Times New Roman" pitchFamily="18" charset="0"/>
              </a:rPr>
              <a:t>ptr</a:t>
            </a:r>
            <a:r>
              <a:rPr lang="en-US" altLang="zh-CN" sz="2400" b="1" i="0" dirty="0">
                <a:latin typeface="Times New Roman" pitchFamily="18" charset="0"/>
              </a:rPr>
              <a:t>[EBX],0</a:t>
            </a:r>
          </a:p>
          <a:p>
            <a:pPr eaLnBrk="1" hangingPunct="1"/>
            <a:r>
              <a:rPr lang="en-US" altLang="zh-CN" sz="2400" b="1" i="0" dirty="0">
                <a:latin typeface="Times New Roman" pitchFamily="18" charset="0"/>
              </a:rPr>
              <a:t>       mov  word </a:t>
            </a:r>
            <a:r>
              <a:rPr lang="en-US" altLang="zh-CN" sz="2400" b="1" i="0" dirty="0" err="1">
                <a:latin typeface="Times New Roman" pitchFamily="18" charset="0"/>
              </a:rPr>
              <a:t>ptr</a:t>
            </a:r>
            <a:r>
              <a:rPr lang="en-US" altLang="zh-CN" sz="2400" b="1" i="0" dirty="0">
                <a:latin typeface="Times New Roman" pitchFamily="18" charset="0"/>
              </a:rPr>
              <a:t>[EBX+0003],0</a:t>
            </a:r>
          </a:p>
          <a:p>
            <a:pPr eaLnBrk="1" hangingPunct="1"/>
            <a:r>
              <a:rPr lang="zh-CN" altLang="en-US" sz="2400" b="1" i="0" dirty="0">
                <a:latin typeface="Times New Roman" pitchFamily="18" charset="0"/>
              </a:rPr>
              <a:t>为什么？</a:t>
            </a:r>
            <a:endParaRPr lang="en-US" altLang="zh-CN" sz="2400" b="1" i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956801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3"/>
          <p:cNvSpPr txBox="1">
            <a:spLocks noChangeArrowheads="1"/>
          </p:cNvSpPr>
          <p:nvPr/>
        </p:nvSpPr>
        <p:spPr bwMode="auto">
          <a:xfrm>
            <a:off x="593725" y="295275"/>
            <a:ext cx="4502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4.7 </a:t>
            </a:r>
            <a:r>
              <a:rPr lang="zh-CN" altLang="en-US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基址加变址寻址</a:t>
            </a:r>
          </a:p>
        </p:txBody>
      </p:sp>
      <p:sp>
        <p:nvSpPr>
          <p:cNvPr id="39939" name="Text Box 4"/>
          <p:cNvSpPr txBox="1">
            <a:spLocks noChangeArrowheads="1"/>
          </p:cNvSpPr>
          <p:nvPr/>
        </p:nvSpPr>
        <p:spPr bwMode="auto">
          <a:xfrm>
            <a:off x="611188" y="1557338"/>
            <a:ext cx="7848600" cy="364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160463" indent="-1160463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格式</a:t>
            </a:r>
            <a:r>
              <a:rPr lang="zh-CN" altLang="en-US" sz="2800" b="1" i="0" dirty="0">
                <a:latin typeface="宋体" panose="02010600030101010101" pitchFamily="2" charset="-122"/>
              </a:rPr>
              <a:t>： </a:t>
            </a:r>
            <a:r>
              <a:rPr lang="en-US" altLang="zh-CN" sz="2800" b="1" i="0" dirty="0">
                <a:latin typeface="宋体" panose="02010600030101010101" pitchFamily="2" charset="-122"/>
              </a:rPr>
              <a:t>[BR</a:t>
            </a:r>
            <a:r>
              <a:rPr lang="zh-CN" altLang="en-US" sz="2800" b="1" i="0" dirty="0">
                <a:latin typeface="宋体" panose="02010600030101010101" pitchFamily="2" charset="-122"/>
              </a:rPr>
              <a:t>＋</a:t>
            </a:r>
            <a:r>
              <a:rPr lang="en-US" altLang="zh-CN" sz="2800" b="1" i="0" dirty="0">
                <a:latin typeface="宋体" panose="02010600030101010101" pitchFamily="2" charset="-122"/>
              </a:rPr>
              <a:t>IR×F+V]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b="1" i="0" dirty="0">
                <a:latin typeface="宋体" panose="02010600030101010101" pitchFamily="2" charset="-122"/>
              </a:rPr>
              <a:t>       </a:t>
            </a:r>
            <a:r>
              <a:rPr lang="zh-CN" altLang="en-US" sz="2800" b="1" i="0" dirty="0">
                <a:latin typeface="宋体" panose="02010600030101010101" pitchFamily="2" charset="-122"/>
              </a:rPr>
              <a:t>或 </a:t>
            </a:r>
            <a:r>
              <a:rPr lang="en-US" altLang="zh-CN" sz="2800" b="1" i="0" dirty="0">
                <a:latin typeface="宋体" panose="02010600030101010101" pitchFamily="2" charset="-122"/>
              </a:rPr>
              <a:t>V[BR][IR×F]  </a:t>
            </a:r>
            <a:r>
              <a:rPr lang="zh-CN" altLang="en-US" sz="2800" b="1" i="0" dirty="0">
                <a:latin typeface="宋体" panose="02010600030101010101" pitchFamily="2" charset="-122"/>
              </a:rPr>
              <a:t>或  </a:t>
            </a:r>
            <a:r>
              <a:rPr lang="en-US" altLang="zh-CN" sz="2800" b="1" i="0" dirty="0">
                <a:latin typeface="宋体" panose="02010600030101010101" pitchFamily="2" charset="-122"/>
              </a:rPr>
              <a:t>V [IR×F][BR]</a:t>
            </a:r>
            <a:r>
              <a:rPr lang="en-US" altLang="zh-CN" sz="1800" b="1" i="0" dirty="0">
                <a:latin typeface="宋体" panose="02010600030101010101" pitchFamily="2" charset="-122"/>
              </a:rPr>
              <a:t> 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800" b="1" i="0" dirty="0">
                <a:latin typeface="宋体" panose="02010600030101010101" pitchFamily="2" charset="-122"/>
              </a:rPr>
              <a:t>       </a:t>
            </a:r>
            <a:r>
              <a:rPr lang="zh-CN" altLang="en-US" sz="2800" b="1" i="0" dirty="0">
                <a:latin typeface="宋体" panose="02010600030101010101" pitchFamily="2" charset="-122"/>
              </a:rPr>
              <a:t>或 </a:t>
            </a:r>
            <a:r>
              <a:rPr lang="en-US" altLang="zh-CN" sz="2800" b="1" i="0" dirty="0">
                <a:latin typeface="宋体" panose="02010600030101010101" pitchFamily="2" charset="-122"/>
              </a:rPr>
              <a:t>V[BR+IR×F]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功 能</a:t>
            </a:r>
            <a:r>
              <a:rPr lang="zh-CN" altLang="en-US" sz="2800" b="1" i="0" dirty="0">
                <a:latin typeface="宋体" panose="02010600030101010101" pitchFamily="2" charset="-122"/>
              </a:rPr>
              <a:t>：操作数的偏移 ＝变址寄存器</a:t>
            </a:r>
            <a:r>
              <a:rPr lang="en-US" altLang="zh-CN" sz="2800" b="1" i="0" dirty="0">
                <a:latin typeface="宋体" panose="02010600030101010101" pitchFamily="2" charset="-122"/>
              </a:rPr>
              <a:t>IR</a:t>
            </a:r>
            <a:r>
              <a:rPr lang="zh-CN" altLang="en-US" sz="2800" b="1" i="0" dirty="0">
                <a:latin typeface="宋体" panose="02010600030101010101" pitchFamily="2" charset="-122"/>
              </a:rPr>
              <a:t>中的内容</a:t>
            </a:r>
            <a:r>
              <a:rPr lang="en-US" altLang="zh-CN" sz="2800" b="1" i="0" dirty="0">
                <a:latin typeface="宋体" panose="02010600030101010101" pitchFamily="2" charset="-122"/>
              </a:rPr>
              <a:t>×</a:t>
            </a:r>
            <a:r>
              <a:rPr lang="zh-CN" altLang="en-US" sz="2800" b="1" i="0" dirty="0">
                <a:latin typeface="宋体" panose="02010600030101010101" pitchFamily="2" charset="-122"/>
              </a:rPr>
              <a:t>比例因子</a:t>
            </a:r>
            <a:r>
              <a:rPr lang="en-US" altLang="zh-CN" sz="2800" b="1" i="0" dirty="0">
                <a:latin typeface="宋体" panose="02010600030101010101" pitchFamily="2" charset="-122"/>
              </a:rPr>
              <a:t>F +</a:t>
            </a:r>
            <a:r>
              <a:rPr lang="zh-CN" altLang="en-US" sz="2800" b="1" i="0" dirty="0">
                <a:latin typeface="宋体" panose="02010600030101010101" pitchFamily="2" charset="-122"/>
              </a:rPr>
              <a:t>位移量</a:t>
            </a:r>
            <a:r>
              <a:rPr lang="en-US" altLang="zh-CN" sz="2800" b="1" i="0" dirty="0">
                <a:latin typeface="宋体" panose="02010600030101010101" pitchFamily="2" charset="-122"/>
              </a:rPr>
              <a:t>V+</a:t>
            </a:r>
            <a:r>
              <a:rPr lang="zh-CN" altLang="en-US" sz="2800" b="1" i="0" dirty="0">
                <a:latin typeface="宋体" panose="02010600030101010101" pitchFamily="2" charset="-122"/>
              </a:rPr>
              <a:t>基址寄存器</a:t>
            </a:r>
            <a:r>
              <a:rPr lang="en-US" altLang="zh-CN" sz="2800" b="1" i="0" dirty="0">
                <a:latin typeface="宋体" panose="02010600030101010101" pitchFamily="2" charset="-122"/>
              </a:rPr>
              <a:t>BR</a:t>
            </a:r>
            <a:r>
              <a:rPr lang="zh-CN" altLang="en-US" sz="2800" b="1" i="0" dirty="0">
                <a:latin typeface="宋体" panose="02010600030101010101" pitchFamily="2" charset="-122"/>
              </a:rPr>
              <a:t>中的内容 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i="0" dirty="0">
                <a:latin typeface="宋体" panose="02010600030101010101" pitchFamily="2" charset="-122"/>
              </a:rPr>
              <a:t>      </a:t>
            </a:r>
            <a:r>
              <a:rPr lang="en-US" altLang="zh-CN" sz="2800" b="1" i="0" dirty="0">
                <a:latin typeface="宋体" panose="02010600030101010101" pitchFamily="2" charset="-122"/>
              </a:rPr>
              <a:t>EA = (IR)*F + V + (BR)</a:t>
            </a:r>
          </a:p>
        </p:txBody>
      </p:sp>
      <p:sp>
        <p:nvSpPr>
          <p:cNvPr id="411653" name="Rectangle 5"/>
          <p:cNvSpPr>
            <a:spLocks noChangeArrowheads="1"/>
          </p:cNvSpPr>
          <p:nvPr/>
        </p:nvSpPr>
        <p:spPr bwMode="auto">
          <a:xfrm>
            <a:off x="611188" y="5430838"/>
            <a:ext cx="56372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800" b="1" i="0">
                <a:latin typeface="宋体" panose="02010600030101010101" pitchFamily="2" charset="-122"/>
              </a:rPr>
              <a:t>例如：</a:t>
            </a:r>
            <a:r>
              <a:rPr lang="en-US" altLang="zh-CN" sz="2800" b="1" i="0">
                <a:latin typeface="宋体" panose="02010600030101010101" pitchFamily="2" charset="-122"/>
              </a:rPr>
              <a:t>MOV  EAX, -6[EDI*2][EBP]</a:t>
            </a: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1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5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457200" y="166688"/>
            <a:ext cx="4502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4.7 </a:t>
            </a:r>
            <a:r>
              <a:rPr lang="zh-CN" altLang="en-US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基址加变址寻址</a:t>
            </a: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539552" y="1581862"/>
            <a:ext cx="7848872" cy="4079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  <a:buFont typeface="Wingdings" pitchFamily="2" charset="2"/>
              <a:buChar char="u"/>
            </a:pPr>
            <a:r>
              <a:rPr lang="en-US" altLang="zh-CN" sz="2800" b="1" i="0" dirty="0">
                <a:latin typeface="宋体" panose="02010600030101010101" pitchFamily="2" charset="-122"/>
              </a:rPr>
              <a:t>F </a:t>
            </a:r>
            <a:r>
              <a:rPr lang="zh-CN" altLang="en-US" sz="2800" b="1" i="0" dirty="0">
                <a:latin typeface="宋体" panose="02010600030101010101" pitchFamily="2" charset="-122"/>
              </a:rPr>
              <a:t>可为 </a:t>
            </a:r>
            <a:r>
              <a:rPr lang="en-US" altLang="zh-CN" sz="2800" b="1" i="0" dirty="0">
                <a:latin typeface="宋体" panose="02010600030101010101" pitchFamily="2" charset="-122"/>
              </a:rPr>
              <a:t>1</a:t>
            </a:r>
            <a:r>
              <a:rPr lang="zh-CN" altLang="en-US" sz="2800" b="1" i="0" dirty="0">
                <a:latin typeface="宋体" panose="02010600030101010101" pitchFamily="2" charset="-122"/>
              </a:rPr>
              <a:t>，</a:t>
            </a:r>
            <a:r>
              <a:rPr lang="en-US" altLang="zh-CN" sz="2800" b="1" i="0" dirty="0">
                <a:latin typeface="宋体" panose="02010600030101010101" pitchFamily="2" charset="-122"/>
              </a:rPr>
              <a:t>2</a:t>
            </a:r>
            <a:r>
              <a:rPr lang="zh-CN" altLang="en-US" sz="2800" b="1" i="0" dirty="0">
                <a:latin typeface="宋体" panose="02010600030101010101" pitchFamily="2" charset="-122"/>
              </a:rPr>
              <a:t>，</a:t>
            </a:r>
            <a:r>
              <a:rPr lang="en-US" altLang="zh-CN" sz="2800" b="1" i="0" dirty="0">
                <a:latin typeface="宋体" panose="02010600030101010101" pitchFamily="2" charset="-122"/>
              </a:rPr>
              <a:t>4</a:t>
            </a:r>
            <a:r>
              <a:rPr lang="zh-CN" altLang="en-US" sz="2800" b="1" i="0" dirty="0">
                <a:latin typeface="宋体" panose="02010600030101010101" pitchFamily="2" charset="-122"/>
              </a:rPr>
              <a:t>，</a:t>
            </a:r>
            <a:r>
              <a:rPr lang="en-US" altLang="zh-CN" sz="2800" b="1" i="0" dirty="0">
                <a:latin typeface="宋体" panose="02010600030101010101" pitchFamily="2" charset="-122"/>
              </a:rPr>
              <a:t>8</a:t>
            </a:r>
          </a:p>
          <a:p>
            <a:pPr>
              <a:lnSpc>
                <a:spcPct val="135000"/>
              </a:lnSpc>
              <a:buFont typeface="Wingdings" pitchFamily="2" charset="2"/>
              <a:buChar char="u"/>
            </a:pPr>
            <a:r>
              <a:rPr lang="zh-CN" altLang="en-US" sz="2800" b="1" i="0" dirty="0">
                <a:latin typeface="宋体" panose="02010600030101010101" pitchFamily="2" charset="-122"/>
              </a:rPr>
              <a:t>当使用</a:t>
            </a:r>
            <a:r>
              <a:rPr lang="en-US" altLang="zh-CN" sz="2800" b="1" i="0" dirty="0">
                <a:latin typeface="宋体" panose="02010600030101010101" pitchFamily="2" charset="-122"/>
              </a:rPr>
              <a:t>32</a:t>
            </a:r>
            <a:r>
              <a:rPr lang="zh-CN" altLang="en-US" sz="2800" b="1" i="0" dirty="0">
                <a:latin typeface="宋体" panose="02010600030101010101" pitchFamily="2" charset="-122"/>
              </a:rPr>
              <a:t>位寄存器时</a:t>
            </a:r>
          </a:p>
          <a:p>
            <a:pPr>
              <a:lnSpc>
                <a:spcPct val="135000"/>
              </a:lnSpc>
            </a:pPr>
            <a:r>
              <a:rPr lang="zh-CN" altLang="en-US" sz="2800" b="1" i="0" dirty="0">
                <a:latin typeface="宋体" panose="02010600030101010101" pitchFamily="2" charset="-122"/>
              </a:rPr>
              <a:t>   </a:t>
            </a:r>
            <a:r>
              <a:rPr lang="en-US" altLang="zh-CN" sz="2800" b="1" i="0" dirty="0">
                <a:latin typeface="宋体" panose="02010600030101010101" pitchFamily="2" charset="-122"/>
              </a:rPr>
              <a:t>BR</a:t>
            </a:r>
            <a:r>
              <a:rPr lang="zh-CN" altLang="en-US" sz="2800" b="1" i="0" dirty="0">
                <a:latin typeface="宋体" panose="02010600030101010101" pitchFamily="2" charset="-122"/>
              </a:rPr>
              <a:t>可以是 </a:t>
            </a:r>
            <a:r>
              <a:rPr lang="en-US" altLang="zh-CN" sz="2800" b="1" i="0" dirty="0">
                <a:latin typeface="宋体" panose="02010600030101010101" pitchFamily="2" charset="-122"/>
              </a:rPr>
              <a:t>EAX, EBX, ECX, EDX, ESI, EDI, ESP, EBP </a:t>
            </a:r>
            <a:r>
              <a:rPr lang="zh-CN" altLang="en-US" sz="2800" b="1" i="0" dirty="0">
                <a:latin typeface="宋体" panose="02010600030101010101" pitchFamily="2" charset="-122"/>
              </a:rPr>
              <a:t>之一；</a:t>
            </a:r>
          </a:p>
          <a:p>
            <a:pPr>
              <a:lnSpc>
                <a:spcPct val="135000"/>
              </a:lnSpc>
            </a:pPr>
            <a:r>
              <a:rPr lang="zh-CN" altLang="en-US" sz="2800" b="1" i="0" dirty="0">
                <a:latin typeface="宋体" panose="02010600030101010101" pitchFamily="2" charset="-122"/>
              </a:rPr>
              <a:t>   </a:t>
            </a:r>
            <a:r>
              <a:rPr lang="en-US" altLang="zh-CN" sz="2800" b="1" i="0" dirty="0">
                <a:latin typeface="宋体" panose="02010600030101010101" pitchFamily="2" charset="-122"/>
              </a:rPr>
              <a:t>IR </a:t>
            </a:r>
            <a:r>
              <a:rPr lang="zh-CN" altLang="en-US" sz="2800" b="1" i="0" dirty="0">
                <a:latin typeface="宋体" panose="02010600030101010101" pitchFamily="2" charset="-122"/>
              </a:rPr>
              <a:t>可以是除</a:t>
            </a:r>
            <a:r>
              <a:rPr lang="en-US" altLang="zh-CN" sz="2800" b="1" i="0" dirty="0">
                <a:latin typeface="宋体" panose="02010600030101010101" pitchFamily="2" charset="-122"/>
              </a:rPr>
              <a:t>ESP</a:t>
            </a:r>
            <a:r>
              <a:rPr lang="zh-CN" altLang="en-US" sz="2800" b="1" i="0" dirty="0">
                <a:latin typeface="宋体" panose="02010600030101010101" pitchFamily="2" charset="-122"/>
              </a:rPr>
              <a:t>外的任一</a:t>
            </a:r>
            <a:r>
              <a:rPr lang="en-US" altLang="zh-CN" sz="2800" b="1" i="0" dirty="0">
                <a:latin typeface="宋体" panose="02010600030101010101" pitchFamily="2" charset="-122"/>
              </a:rPr>
              <a:t>32</a:t>
            </a:r>
            <a:r>
              <a:rPr lang="zh-CN" altLang="en-US" sz="2800" b="1" i="0" dirty="0">
                <a:latin typeface="宋体" panose="02010600030101010101" pitchFamily="2" charset="-122"/>
              </a:rPr>
              <a:t>位寄存器；</a:t>
            </a:r>
          </a:p>
          <a:p>
            <a:pPr>
              <a:lnSpc>
                <a:spcPct val="135000"/>
              </a:lnSpc>
            </a:pPr>
            <a:r>
              <a:rPr lang="zh-CN" altLang="en-US" sz="2800" b="1" i="0" dirty="0">
                <a:latin typeface="宋体" panose="02010600030101010101" pitchFamily="2" charset="-122"/>
              </a:rPr>
              <a:t>   </a:t>
            </a:r>
            <a:r>
              <a:rPr lang="zh-CN" altLang="en-US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未带比例因子的寄存器是 </a:t>
            </a:r>
            <a:r>
              <a:rPr lang="en-US" altLang="zh-CN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BR</a:t>
            </a:r>
            <a:r>
              <a:rPr lang="en-US" altLang="zh-CN" sz="2800" b="1" i="0" dirty="0">
                <a:latin typeface="宋体" panose="02010600030101010101" pitchFamily="2" charset="-122"/>
              </a:rPr>
              <a:t>;</a:t>
            </a:r>
          </a:p>
          <a:p>
            <a:pPr>
              <a:lnSpc>
                <a:spcPct val="135000"/>
              </a:lnSpc>
            </a:pPr>
            <a:r>
              <a:rPr lang="en-US" altLang="zh-CN" sz="2800" b="1" i="0" dirty="0">
                <a:latin typeface="宋体" panose="02010600030101010101" pitchFamily="2" charset="-122"/>
              </a:rPr>
              <a:t>   </a:t>
            </a:r>
            <a:r>
              <a:rPr lang="zh-CN" altLang="en-US" sz="2800" b="1" i="0" dirty="0">
                <a:latin typeface="宋体" panose="02010600030101010101" pitchFamily="2" charset="-122"/>
              </a:rPr>
              <a:t>当没有比例因子时，写在前面的寄存器是</a:t>
            </a:r>
            <a:r>
              <a:rPr lang="en-US" altLang="zh-CN" sz="2800" b="1" i="0" dirty="0">
                <a:latin typeface="宋体" panose="02010600030101010101" pitchFamily="2" charset="-122"/>
              </a:rPr>
              <a:t>BR.</a:t>
            </a:r>
          </a:p>
        </p:txBody>
      </p:sp>
    </p:spTree>
  </p:cSld>
  <p:clrMapOvr>
    <a:masterClrMapping/>
  </p:clrMapOvr>
  <p:transition>
    <p:blinds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Text Box 2"/>
          <p:cNvSpPr txBox="1">
            <a:spLocks noChangeArrowheads="1"/>
          </p:cNvSpPr>
          <p:nvPr/>
        </p:nvSpPr>
        <p:spPr bwMode="auto">
          <a:xfrm>
            <a:off x="457200" y="4221088"/>
            <a:ext cx="7401385" cy="175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5000"/>
              </a:lnSpc>
              <a:buFont typeface="Wingdings" pitchFamily="2" charset="2"/>
              <a:buChar char="u"/>
            </a:pPr>
            <a:r>
              <a:rPr lang="en-US" altLang="zh-CN" sz="2800" b="1" i="0" dirty="0">
                <a:latin typeface="宋体" panose="02010600030101010101" pitchFamily="2" charset="-122"/>
              </a:rPr>
              <a:t> </a:t>
            </a:r>
            <a:r>
              <a:rPr lang="zh-CN" altLang="en-US" sz="2800" b="1" i="0" dirty="0">
                <a:latin typeface="宋体" panose="02010600030101010101" pitchFamily="2" charset="-122"/>
              </a:rPr>
              <a:t>操作数的类型：</a:t>
            </a:r>
          </a:p>
          <a:p>
            <a:pPr eaLnBrk="1" hangingPunct="1">
              <a:lnSpc>
                <a:spcPct val="135000"/>
              </a:lnSpc>
            </a:pPr>
            <a:r>
              <a:rPr lang="zh-CN" altLang="en-US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sz="2800" b="1" i="0" dirty="0">
                <a:latin typeface="宋体" panose="02010600030101010101" pitchFamily="2" charset="-122"/>
              </a:rPr>
              <a:t>若</a:t>
            </a:r>
            <a:r>
              <a:rPr lang="en-US" altLang="zh-CN" sz="2800" b="1" i="0" dirty="0">
                <a:latin typeface="宋体" panose="02010600030101010101" pitchFamily="2" charset="-122"/>
              </a:rPr>
              <a:t>V</a:t>
            </a:r>
            <a:r>
              <a:rPr lang="zh-CN" altLang="en-US" sz="2800" b="1" i="0" dirty="0">
                <a:latin typeface="宋体" panose="02010600030101010101" pitchFamily="2" charset="-122"/>
              </a:rPr>
              <a:t>为变量，则操作数类型为变量的类型；</a:t>
            </a:r>
          </a:p>
          <a:p>
            <a:pPr eaLnBrk="1" hangingPunct="1">
              <a:lnSpc>
                <a:spcPct val="135000"/>
              </a:lnSpc>
            </a:pPr>
            <a:r>
              <a:rPr lang="zh-CN" altLang="en-US" sz="2800" b="1" i="0" dirty="0">
                <a:latin typeface="宋体" panose="02010600030101010101" pitchFamily="2" charset="-122"/>
              </a:rPr>
              <a:t>   若</a:t>
            </a:r>
            <a:r>
              <a:rPr lang="en-US" altLang="zh-CN" sz="2800" b="1" i="0" dirty="0">
                <a:latin typeface="宋体" panose="02010600030101010101" pitchFamily="2" charset="-122"/>
              </a:rPr>
              <a:t>V</a:t>
            </a:r>
            <a:r>
              <a:rPr lang="zh-CN" altLang="en-US" sz="2800" b="1" i="0" dirty="0">
                <a:latin typeface="宋体" panose="02010600030101010101" pitchFamily="2" charset="-122"/>
              </a:rPr>
              <a:t>为常量，类型未知。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349250" y="295275"/>
            <a:ext cx="4502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4.7 </a:t>
            </a:r>
            <a:r>
              <a:rPr lang="zh-CN" altLang="en-US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基址加变址寻址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457200" y="1662579"/>
            <a:ext cx="8085335" cy="2353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 sz="2800" b="1" i="0" dirty="0">
                <a:solidFill>
                  <a:srgbClr val="FF3300"/>
                </a:solidFill>
                <a:latin typeface="Times New Roman" pitchFamily="18" charset="0"/>
              </a:rPr>
              <a:t>特别说明：</a:t>
            </a:r>
          </a:p>
          <a:p>
            <a:pPr eaLnBrk="1" hangingPunct="1">
              <a:lnSpc>
                <a:spcPct val="135000"/>
              </a:lnSpc>
            </a:pPr>
            <a:r>
              <a:rPr lang="zh-CN" altLang="en-US" sz="2800" b="1" i="0" dirty="0">
                <a:solidFill>
                  <a:srgbClr val="FF3300"/>
                </a:solidFill>
                <a:latin typeface="Times New Roman" pitchFamily="18" charset="0"/>
              </a:rPr>
              <a:t>    当</a:t>
            </a:r>
            <a:r>
              <a:rPr lang="en-US" altLang="zh-CN" sz="2800" b="1" i="0" dirty="0">
                <a:solidFill>
                  <a:srgbClr val="FF3300"/>
                </a:solidFill>
                <a:latin typeface="Times New Roman" pitchFamily="18" charset="0"/>
              </a:rPr>
              <a:t>V</a:t>
            </a:r>
            <a:r>
              <a:rPr lang="zh-CN" altLang="en-US" sz="2800" b="1" i="0" dirty="0">
                <a:solidFill>
                  <a:srgbClr val="FF3300"/>
                </a:solidFill>
                <a:latin typeface="Times New Roman" pitchFamily="18" charset="0"/>
              </a:rPr>
              <a:t>中存在全局变量或标号时，用的段都是 </a:t>
            </a:r>
            <a:r>
              <a:rPr lang="en-US" altLang="zh-CN" sz="2800" b="1" i="0" dirty="0">
                <a:solidFill>
                  <a:srgbClr val="FF3300"/>
                </a:solidFill>
                <a:latin typeface="Times New Roman" pitchFamily="18" charset="0"/>
              </a:rPr>
              <a:t>DS</a:t>
            </a:r>
            <a:r>
              <a:rPr lang="zh-CN" altLang="en-US" sz="2800" b="1" i="0" dirty="0">
                <a:solidFill>
                  <a:srgbClr val="FF3300"/>
                </a:solidFill>
                <a:latin typeface="Times New Roman" pitchFamily="18" charset="0"/>
              </a:rPr>
              <a:t>。</a:t>
            </a:r>
            <a:endParaRPr lang="en-US" altLang="zh-CN" sz="2800" b="1" i="0" dirty="0">
              <a:solidFill>
                <a:srgbClr val="FF3300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35000"/>
              </a:lnSpc>
            </a:pPr>
            <a:r>
              <a:rPr lang="en-US" altLang="zh-CN" sz="2800" b="1" i="0" dirty="0">
                <a:solidFill>
                  <a:srgbClr val="FF3300"/>
                </a:solidFill>
                <a:latin typeface="Times New Roman" pitchFamily="18" charset="0"/>
              </a:rPr>
              <a:t>    </a:t>
            </a:r>
            <a:r>
              <a:rPr lang="zh-CN" altLang="en-US" sz="2800" b="1" i="0" dirty="0">
                <a:solidFill>
                  <a:srgbClr val="FF3300"/>
                </a:solidFill>
                <a:latin typeface="Times New Roman" pitchFamily="18" charset="0"/>
              </a:rPr>
              <a:t>在 </a:t>
            </a:r>
            <a:r>
              <a:rPr lang="en-US" altLang="zh-CN" sz="2800" b="1" i="0" dirty="0">
                <a:solidFill>
                  <a:srgbClr val="FF3300"/>
                </a:solidFill>
                <a:latin typeface="Times New Roman" pitchFamily="18" charset="0"/>
              </a:rPr>
              <a:t>VS2019</a:t>
            </a:r>
            <a:r>
              <a:rPr lang="zh-CN" altLang="en-US" sz="2800" b="1" i="0" dirty="0">
                <a:solidFill>
                  <a:srgbClr val="FF3300"/>
                </a:solidFill>
                <a:latin typeface="Times New Roman" pitchFamily="18" charset="0"/>
              </a:rPr>
              <a:t>中， </a:t>
            </a:r>
            <a:r>
              <a:rPr lang="en-US" altLang="zh-CN" sz="2800" b="1" i="0" dirty="0">
                <a:solidFill>
                  <a:srgbClr val="FF3300"/>
                </a:solidFill>
                <a:latin typeface="Times New Roman" pitchFamily="18" charset="0"/>
              </a:rPr>
              <a:t>(DS)=(SS)</a:t>
            </a:r>
            <a:r>
              <a:rPr lang="zh-CN" altLang="en-US" sz="2800" b="1" i="0" dirty="0">
                <a:solidFill>
                  <a:srgbClr val="FF3300"/>
                </a:solidFill>
                <a:latin typeface="Times New Roman" pitchFamily="18" charset="0"/>
              </a:rPr>
              <a:t>。</a:t>
            </a:r>
            <a:endParaRPr lang="en-US" altLang="zh-CN" sz="2800" b="1" i="0" dirty="0">
              <a:solidFill>
                <a:srgbClr val="FF3300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35000"/>
              </a:lnSpc>
            </a:pPr>
            <a:r>
              <a:rPr lang="en-US" altLang="zh-CN" sz="2800" b="1" i="0" dirty="0">
                <a:solidFill>
                  <a:srgbClr val="FF3300"/>
                </a:solidFill>
                <a:latin typeface="Times New Roman" pitchFamily="18" charset="0"/>
              </a:rPr>
              <a:t>     CS</a:t>
            </a:r>
            <a:r>
              <a:rPr lang="zh-CN" altLang="en-US" sz="2800" b="1" i="0" dirty="0">
                <a:solidFill>
                  <a:srgbClr val="FF3300"/>
                </a:solidFill>
                <a:latin typeface="Times New Roman" pitchFamily="18" charset="0"/>
              </a:rPr>
              <a:t>中的全局变量等同 </a:t>
            </a:r>
            <a:r>
              <a:rPr lang="en-US" altLang="zh-CN" sz="2800" b="1" i="0" dirty="0">
                <a:solidFill>
                  <a:srgbClr val="FF3300"/>
                </a:solidFill>
                <a:latin typeface="Times New Roman" pitchFamily="18" charset="0"/>
              </a:rPr>
              <a:t>DS</a:t>
            </a:r>
            <a:r>
              <a:rPr lang="zh-CN" altLang="en-US" sz="2800" b="1" i="0" dirty="0">
                <a:solidFill>
                  <a:srgbClr val="FF3300"/>
                </a:solidFill>
                <a:latin typeface="Times New Roman" pitchFamily="18" charset="0"/>
              </a:rPr>
              <a:t>段中的变量。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4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4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539750" y="271463"/>
            <a:ext cx="505779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4.8 </a:t>
            </a:r>
            <a:r>
              <a:rPr lang="zh-CN" altLang="en-US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寻址方式综合举例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611188" y="1574800"/>
            <a:ext cx="76200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0" dirty="0">
                <a:latin typeface="Times New Roman" pitchFamily="18" charset="0"/>
              </a:rPr>
              <a:t> </a:t>
            </a:r>
            <a:r>
              <a:rPr lang="zh-CN" altLang="en-US" sz="2800" b="1" i="0" dirty="0">
                <a:latin typeface="Times New Roman" pitchFamily="18" charset="0"/>
              </a:rPr>
              <a:t>寻址方式有</a:t>
            </a:r>
            <a:r>
              <a:rPr lang="en-US" altLang="zh-CN" sz="2800" b="1" i="0" dirty="0">
                <a:latin typeface="Times New Roman" pitchFamily="18" charset="0"/>
              </a:rPr>
              <a:t>6</a:t>
            </a:r>
            <a:r>
              <a:rPr lang="zh-CN" altLang="en-US" sz="2800" b="1" i="0" dirty="0">
                <a:latin typeface="Times New Roman" pitchFamily="18" charset="0"/>
              </a:rPr>
              <a:t>种。</a:t>
            </a:r>
          </a:p>
          <a:p>
            <a:pPr eaLnBrk="1" hangingPunct="1"/>
            <a:r>
              <a:rPr lang="zh-CN" altLang="en-US" sz="2800" b="1" i="0" dirty="0">
                <a:latin typeface="Times New Roman" pitchFamily="18" charset="0"/>
              </a:rPr>
              <a:t> 根据操作数的存放位置，寻址方式归为</a:t>
            </a:r>
            <a:r>
              <a:rPr lang="en-US" altLang="zh-CN" sz="2800" b="1" i="0" dirty="0">
                <a:latin typeface="Times New Roman" pitchFamily="18" charset="0"/>
              </a:rPr>
              <a:t>3</a:t>
            </a:r>
            <a:r>
              <a:rPr lang="zh-CN" altLang="en-US" sz="2800" b="1" i="0" dirty="0">
                <a:latin typeface="Times New Roman" pitchFamily="18" charset="0"/>
              </a:rPr>
              <a:t>类：</a:t>
            </a:r>
          </a:p>
          <a:p>
            <a:pPr eaLnBrk="1" hangingPunct="1"/>
            <a:endParaRPr lang="zh-CN" altLang="en-US" sz="2800" b="1" i="0" dirty="0"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b="1" i="0" dirty="0">
                <a:solidFill>
                  <a:srgbClr val="FF3300"/>
                </a:solidFill>
                <a:latin typeface="Times New Roman" pitchFamily="18" charset="0"/>
              </a:rPr>
              <a:t>      立即方式</a:t>
            </a:r>
            <a:endParaRPr lang="en-US" altLang="zh-CN" sz="2800" b="1" i="0" dirty="0">
              <a:solidFill>
                <a:srgbClr val="FF3300"/>
              </a:solidFill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i="0" dirty="0">
                <a:solidFill>
                  <a:srgbClr val="FF3300"/>
                </a:solidFill>
                <a:latin typeface="Times New Roman" pitchFamily="18" charset="0"/>
              </a:rPr>
              <a:t>      </a:t>
            </a:r>
            <a:r>
              <a:rPr lang="zh-CN" altLang="en-US" sz="2800" b="1" i="0" dirty="0">
                <a:solidFill>
                  <a:srgbClr val="FF3300"/>
                </a:solidFill>
                <a:latin typeface="Times New Roman" pitchFamily="18" charset="0"/>
              </a:rPr>
              <a:t>寄存器方式</a:t>
            </a:r>
          </a:p>
          <a:p>
            <a:pPr eaLnBrk="1" hangingPunct="1"/>
            <a:r>
              <a:rPr lang="zh-CN" altLang="en-US" sz="2800" b="1" i="0" dirty="0">
                <a:latin typeface="Times New Roman" pitchFamily="18" charset="0"/>
              </a:rPr>
              <a:t>       </a:t>
            </a:r>
          </a:p>
        </p:txBody>
      </p:sp>
      <p:sp>
        <p:nvSpPr>
          <p:cNvPr id="49156" name="Text Box 5"/>
          <p:cNvSpPr txBox="1">
            <a:spLocks noChangeArrowheads="1"/>
          </p:cNvSpPr>
          <p:nvPr/>
        </p:nvSpPr>
        <p:spPr bwMode="auto">
          <a:xfrm>
            <a:off x="3781425" y="3716338"/>
            <a:ext cx="2673350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 i="0">
                <a:latin typeface="Times New Roman" pitchFamily="18" charset="0"/>
              </a:rPr>
              <a:t>寄存器间接寻址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i="0">
                <a:latin typeface="Times New Roman" pitchFamily="18" charset="0"/>
              </a:rPr>
              <a:t>变址寻址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i="0">
                <a:latin typeface="Times New Roman" pitchFamily="18" charset="0"/>
              </a:rPr>
              <a:t>基址加变址寻址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i="0">
                <a:latin typeface="Times New Roman" pitchFamily="18" charset="0"/>
              </a:rPr>
              <a:t>直接寻址</a:t>
            </a:r>
          </a:p>
        </p:txBody>
      </p:sp>
      <p:sp>
        <p:nvSpPr>
          <p:cNvPr id="49157" name="AutoShape 6"/>
          <p:cNvSpPr>
            <a:spLocks/>
          </p:cNvSpPr>
          <p:nvPr/>
        </p:nvSpPr>
        <p:spPr bwMode="auto">
          <a:xfrm>
            <a:off x="3492500" y="4049713"/>
            <a:ext cx="287338" cy="1684337"/>
          </a:xfrm>
          <a:prstGeom prst="leftBrace">
            <a:avLst>
              <a:gd name="adj1" fmla="val 4884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8" name="Rectangle 10"/>
          <p:cNvSpPr>
            <a:spLocks noChangeArrowheads="1"/>
          </p:cNvSpPr>
          <p:nvPr/>
        </p:nvSpPr>
        <p:spPr bwMode="auto">
          <a:xfrm>
            <a:off x="1187450" y="4422775"/>
            <a:ext cx="19700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i="0">
                <a:solidFill>
                  <a:srgbClr val="FF3300"/>
                </a:solidFill>
                <a:latin typeface="Times New Roman" pitchFamily="18" charset="0"/>
              </a:rPr>
              <a:t>存储器方式</a:t>
            </a:r>
          </a:p>
        </p:txBody>
      </p:sp>
    </p:spTree>
  </p:cSld>
  <p:clrMapOvr>
    <a:masterClrMapping/>
  </p:clrMapOvr>
  <p:transition spd="slow">
    <p:split orient="vert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517525" y="1554163"/>
            <a:ext cx="48466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0">
                <a:solidFill>
                  <a:srgbClr val="FF3300"/>
                </a:solidFill>
                <a:latin typeface="Times New Roman" pitchFamily="18" charset="0"/>
              </a:rPr>
              <a:t>1.  </a:t>
            </a:r>
            <a:r>
              <a:rPr lang="zh-CN" altLang="en-US" sz="2800" b="1" i="0">
                <a:solidFill>
                  <a:srgbClr val="FF3300"/>
                </a:solidFill>
                <a:latin typeface="Times New Roman" pitchFamily="18" charset="0"/>
              </a:rPr>
              <a:t>双操作数寻址方式的规定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882650" y="2141538"/>
            <a:ext cx="73612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>
                <a:latin typeface="Times New Roman" pitchFamily="18" charset="0"/>
              </a:rPr>
              <a:t>一条指令的源操作数和目的操作数</a:t>
            </a:r>
            <a:r>
              <a:rPr lang="zh-CN" altLang="en-US" sz="2800" b="1" i="0">
                <a:solidFill>
                  <a:srgbClr val="FF3300"/>
                </a:solidFill>
                <a:latin typeface="Times New Roman" pitchFamily="18" charset="0"/>
              </a:rPr>
              <a:t>不能同时用存储器方式</a:t>
            </a:r>
            <a:r>
              <a:rPr lang="zh-CN" altLang="en-US" sz="2800" b="1" i="0">
                <a:latin typeface="Times New Roman" pitchFamily="18" charset="0"/>
              </a:rPr>
              <a:t>。</a:t>
            </a:r>
          </a:p>
        </p:txBody>
      </p:sp>
      <p:sp>
        <p:nvSpPr>
          <p:cNvPr id="421892" name="Text Box 4"/>
          <p:cNvSpPr txBox="1">
            <a:spLocks noChangeArrowheads="1"/>
          </p:cNvSpPr>
          <p:nvPr/>
        </p:nvSpPr>
        <p:spPr bwMode="auto">
          <a:xfrm>
            <a:off x="1114425" y="4508500"/>
            <a:ext cx="518795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0" dirty="0">
                <a:latin typeface="Times New Roman" pitchFamily="18" charset="0"/>
              </a:rPr>
              <a:t>MOV   BUF,  MSG</a:t>
            </a:r>
          </a:p>
          <a:p>
            <a:pPr eaLnBrk="1" hangingPunct="1"/>
            <a:r>
              <a:rPr lang="en-US" altLang="zh-CN" sz="2800" b="1" i="0" dirty="0">
                <a:latin typeface="Times New Roman" pitchFamily="18" charset="0"/>
              </a:rPr>
              <a:t>MOV   BUF,  [ EBX ]</a:t>
            </a:r>
          </a:p>
          <a:p>
            <a:pPr eaLnBrk="1" hangingPunct="1"/>
            <a:r>
              <a:rPr lang="en-US" altLang="zh-CN" sz="2800" b="1" i="0" dirty="0">
                <a:latin typeface="Times New Roman" pitchFamily="18" charset="0"/>
              </a:rPr>
              <a:t>MOV   BUF,  5[EBX]</a:t>
            </a:r>
          </a:p>
          <a:p>
            <a:pPr eaLnBrk="1" hangingPunct="1"/>
            <a:r>
              <a:rPr lang="en-US" altLang="zh-CN" sz="2800" b="1" i="0" dirty="0">
                <a:latin typeface="Times New Roman" pitchFamily="18" charset="0"/>
              </a:rPr>
              <a:t>MOV   BUF,  5 [ EAX + EDI *4 ]</a:t>
            </a:r>
          </a:p>
        </p:txBody>
      </p:sp>
      <p:grpSp>
        <p:nvGrpSpPr>
          <p:cNvPr id="421893" name="Group 5"/>
          <p:cNvGrpSpPr>
            <a:grpSpLocks/>
          </p:cNvGrpSpPr>
          <p:nvPr/>
        </p:nvGrpSpPr>
        <p:grpSpPr bwMode="auto">
          <a:xfrm>
            <a:off x="1219200" y="4724400"/>
            <a:ext cx="3281363" cy="1441450"/>
            <a:chOff x="768" y="1632"/>
            <a:chExt cx="2304" cy="1200"/>
          </a:xfrm>
        </p:grpSpPr>
        <p:sp>
          <p:nvSpPr>
            <p:cNvPr id="50184" name="Line 6"/>
            <p:cNvSpPr>
              <a:spLocks noChangeShapeType="1"/>
            </p:cNvSpPr>
            <p:nvPr/>
          </p:nvSpPr>
          <p:spPr bwMode="auto">
            <a:xfrm>
              <a:off x="768" y="1680"/>
              <a:ext cx="2304" cy="110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85" name="Line 7"/>
            <p:cNvSpPr>
              <a:spLocks noChangeShapeType="1"/>
            </p:cNvSpPr>
            <p:nvPr/>
          </p:nvSpPr>
          <p:spPr bwMode="auto">
            <a:xfrm flipV="1">
              <a:off x="768" y="1632"/>
              <a:ext cx="2160" cy="120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21897" name="Text Box 9"/>
          <p:cNvSpPr txBox="1">
            <a:spLocks noChangeArrowheads="1"/>
          </p:cNvSpPr>
          <p:nvPr/>
        </p:nvSpPr>
        <p:spPr bwMode="auto">
          <a:xfrm>
            <a:off x="1116013" y="3213100"/>
            <a:ext cx="5281612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i="0">
                <a:latin typeface="Times New Roman" pitchFamily="18" charset="0"/>
              </a:rPr>
              <a:t>MOV   AX,  BX               MOV   BUF, 0</a:t>
            </a:r>
          </a:p>
          <a:p>
            <a:pPr eaLnBrk="1" hangingPunct="1"/>
            <a:r>
              <a:rPr lang="en-US" altLang="zh-CN" sz="2400" b="1" i="0">
                <a:latin typeface="Times New Roman" pitchFamily="18" charset="0"/>
              </a:rPr>
              <a:t>MOV   BUF, BX              MOV   BX,   0</a:t>
            </a:r>
          </a:p>
          <a:p>
            <a:pPr eaLnBrk="1" hangingPunct="1"/>
            <a:r>
              <a:rPr lang="en-US" altLang="zh-CN" sz="2400" b="1" i="0">
                <a:latin typeface="Times New Roman" pitchFamily="18" charset="0"/>
              </a:rPr>
              <a:t>MOV   BX,   BUF</a:t>
            </a:r>
          </a:p>
        </p:txBody>
      </p:sp>
      <p:sp>
        <p:nvSpPr>
          <p:cNvPr id="10" name="Text Box 2">
            <a:extLst>
              <a:ext uri="{FF2B5EF4-FFF2-40B4-BE49-F238E27FC236}">
                <a16:creationId xmlns:a16="http://schemas.microsoft.com/office/drawing/2014/main" id="{F2A3011A-2B9D-4B5C-87DD-AADD171673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71463"/>
            <a:ext cx="505779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4.8 </a:t>
            </a:r>
            <a:r>
              <a:rPr lang="zh-CN" altLang="en-US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寻址方式综合举例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1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1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1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1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218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218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21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21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2" grpId="0"/>
      <p:bldP spid="42189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517525" y="1554163"/>
            <a:ext cx="48466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0">
                <a:solidFill>
                  <a:srgbClr val="FF3300"/>
                </a:solidFill>
                <a:latin typeface="Times New Roman" pitchFamily="18" charset="0"/>
              </a:rPr>
              <a:t>1.  </a:t>
            </a:r>
            <a:r>
              <a:rPr lang="zh-CN" altLang="en-US" sz="2800" b="1" i="0">
                <a:solidFill>
                  <a:srgbClr val="FF3300"/>
                </a:solidFill>
                <a:latin typeface="Times New Roman" pitchFamily="18" charset="0"/>
              </a:rPr>
              <a:t>双操作数寻址方式的规定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882650" y="2141538"/>
            <a:ext cx="7361238" cy="2353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en-US" altLang="zh-CN" sz="2800" b="1" i="0" dirty="0">
                <a:solidFill>
                  <a:srgbClr val="FF3300"/>
                </a:solidFill>
                <a:latin typeface="Times New Roman" pitchFamily="18" charset="0"/>
              </a:rPr>
              <a:t>Question</a:t>
            </a:r>
            <a:r>
              <a:rPr lang="zh-CN" altLang="en-US" sz="2800" b="1" i="0" dirty="0">
                <a:solidFill>
                  <a:srgbClr val="FF3300"/>
                </a:solidFill>
                <a:latin typeface="Times New Roman" pitchFamily="18" charset="0"/>
              </a:rPr>
              <a:t>：</a:t>
            </a:r>
            <a:endParaRPr lang="en-US" altLang="zh-CN" sz="2800" b="1" i="0" dirty="0">
              <a:solidFill>
                <a:srgbClr val="FF3300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35000"/>
              </a:lnSpc>
            </a:pPr>
            <a:r>
              <a:rPr lang="en-US" altLang="zh-CN" sz="2800" b="1" i="0" dirty="0">
                <a:solidFill>
                  <a:srgbClr val="FF3300"/>
                </a:solidFill>
                <a:latin typeface="Times New Roman" pitchFamily="18" charset="0"/>
              </a:rPr>
              <a:t>    </a:t>
            </a:r>
            <a:r>
              <a:rPr lang="zh-CN" altLang="en-US" sz="2800" b="1" i="0" dirty="0">
                <a:latin typeface="Times New Roman" pitchFamily="18" charset="0"/>
              </a:rPr>
              <a:t>为什么</a:t>
            </a:r>
            <a:r>
              <a:rPr lang="en-US" altLang="zh-CN" sz="2800" b="1" i="0" dirty="0">
                <a:latin typeface="Times New Roman" pitchFamily="18" charset="0"/>
              </a:rPr>
              <a:t>Intel </a:t>
            </a:r>
            <a:r>
              <a:rPr lang="en-US" altLang="zh-CN" sz="2800" b="1" i="0" dirty="0" err="1">
                <a:latin typeface="Times New Roman" pitchFamily="18" charset="0"/>
              </a:rPr>
              <a:t>cpu</a:t>
            </a:r>
            <a:r>
              <a:rPr lang="en-US" altLang="zh-CN" sz="2800" b="1" i="0" dirty="0">
                <a:latin typeface="Times New Roman" pitchFamily="18" charset="0"/>
              </a:rPr>
              <a:t> </a:t>
            </a:r>
            <a:r>
              <a:rPr lang="zh-CN" altLang="en-US" sz="2800" b="1" i="0" dirty="0">
                <a:latin typeface="Times New Roman" pitchFamily="18" charset="0"/>
              </a:rPr>
              <a:t>要规定源操作数和目的操作数不能同时用存储器方式呢？</a:t>
            </a:r>
          </a:p>
          <a:p>
            <a:pPr eaLnBrk="1" hangingPunct="1">
              <a:lnSpc>
                <a:spcPct val="135000"/>
              </a:lnSpc>
            </a:pPr>
            <a:r>
              <a:rPr lang="zh-CN" altLang="en-US" sz="2800" b="1" i="0" dirty="0">
                <a:latin typeface="Times New Roman" pitchFamily="18" charset="0"/>
              </a:rPr>
              <a:t>    换言之，规定的合理性体现在何处？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493A90AF-90DD-4DC6-9FC8-0920EC06D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71463"/>
            <a:ext cx="505779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4.8 </a:t>
            </a:r>
            <a:r>
              <a:rPr lang="zh-CN" altLang="en-US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寻址方式综合举例</a:t>
            </a:r>
          </a:p>
        </p:txBody>
      </p:sp>
    </p:spTree>
  </p:cSld>
  <p:clrMapOvr>
    <a:masterClrMapping/>
  </p:clrMapOvr>
  <p:transition spd="med">
    <p:dissolv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517525" y="1538288"/>
            <a:ext cx="3190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0">
                <a:solidFill>
                  <a:srgbClr val="FF3300"/>
                </a:solidFill>
                <a:latin typeface="Times New Roman" pitchFamily="18" charset="0"/>
              </a:rPr>
              <a:t>2.  </a:t>
            </a:r>
            <a:r>
              <a:rPr lang="zh-CN" altLang="en-US" sz="2800" b="1" i="0">
                <a:solidFill>
                  <a:srgbClr val="FF3300"/>
                </a:solidFill>
                <a:latin typeface="Times New Roman" pitchFamily="18" charset="0"/>
              </a:rPr>
              <a:t>操作数的类型</a:t>
            </a:r>
          </a:p>
        </p:txBody>
      </p:sp>
      <p:sp>
        <p:nvSpPr>
          <p:cNvPr id="422915" name="Text Box 3"/>
          <p:cNvSpPr txBox="1">
            <a:spLocks noChangeArrowheads="1"/>
          </p:cNvSpPr>
          <p:nvPr/>
        </p:nvSpPr>
        <p:spPr bwMode="auto">
          <a:xfrm>
            <a:off x="828675" y="3933825"/>
            <a:ext cx="7488238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800" b="1" i="0">
                <a:latin typeface="Times New Roman" pitchFamily="18" charset="0"/>
              </a:rPr>
              <a:t>不含变量的存储器方式所表示的操作数类型</a:t>
            </a:r>
          </a:p>
        </p:txBody>
      </p:sp>
      <p:sp>
        <p:nvSpPr>
          <p:cNvPr id="422919" name="Rectangle 7"/>
          <p:cNvSpPr>
            <a:spLocks noChangeArrowheads="1"/>
          </p:cNvSpPr>
          <p:nvPr/>
        </p:nvSpPr>
        <p:spPr bwMode="auto">
          <a:xfrm>
            <a:off x="828675" y="2100263"/>
            <a:ext cx="7610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800" b="1" i="0">
                <a:latin typeface="Times New Roman" pitchFamily="18" charset="0"/>
              </a:rPr>
              <a:t>寄存器寻址方式中，操作数的类型由谁决定？</a:t>
            </a:r>
          </a:p>
        </p:txBody>
      </p:sp>
      <p:sp>
        <p:nvSpPr>
          <p:cNvPr id="422920" name="Rectangle 8"/>
          <p:cNvSpPr>
            <a:spLocks noChangeArrowheads="1"/>
          </p:cNvSpPr>
          <p:nvPr/>
        </p:nvSpPr>
        <p:spPr bwMode="auto">
          <a:xfrm>
            <a:off x="1116013" y="2676525"/>
            <a:ext cx="1255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i="0">
                <a:latin typeface="Times New Roman" pitchFamily="18" charset="0"/>
              </a:rPr>
              <a:t>寄存器</a:t>
            </a:r>
          </a:p>
        </p:txBody>
      </p:sp>
      <p:sp>
        <p:nvSpPr>
          <p:cNvPr id="422921" name="Rectangle 9"/>
          <p:cNvSpPr>
            <a:spLocks noChangeArrowheads="1"/>
          </p:cNvSpPr>
          <p:nvPr/>
        </p:nvSpPr>
        <p:spPr bwMode="auto">
          <a:xfrm>
            <a:off x="828675" y="3222625"/>
            <a:ext cx="296545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/>
              <a:t> </a:t>
            </a:r>
            <a:r>
              <a:rPr lang="zh-CN" altLang="en-US" sz="2800" b="1" i="0">
                <a:latin typeface="Times New Roman" pitchFamily="18" charset="0"/>
              </a:rPr>
              <a:t>立即数没有类型</a:t>
            </a:r>
          </a:p>
        </p:txBody>
      </p:sp>
      <p:sp>
        <p:nvSpPr>
          <p:cNvPr id="422922" name="Text Box 10"/>
          <p:cNvSpPr txBox="1">
            <a:spLocks noChangeArrowheads="1"/>
          </p:cNvSpPr>
          <p:nvPr/>
        </p:nvSpPr>
        <p:spPr bwMode="auto">
          <a:xfrm>
            <a:off x="828675" y="5264150"/>
            <a:ext cx="6696075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800" b="1" i="0">
                <a:latin typeface="Times New Roman" pitchFamily="18" charset="0"/>
              </a:rPr>
              <a:t>含变量的寻址方式对应的操作数类型 ？</a:t>
            </a:r>
          </a:p>
        </p:txBody>
      </p:sp>
      <p:sp>
        <p:nvSpPr>
          <p:cNvPr id="422923" name="Rectangle 11"/>
          <p:cNvSpPr>
            <a:spLocks noChangeArrowheads="1"/>
          </p:cNvSpPr>
          <p:nvPr/>
        </p:nvSpPr>
        <p:spPr bwMode="auto">
          <a:xfrm>
            <a:off x="1116013" y="4652963"/>
            <a:ext cx="89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i="0">
                <a:latin typeface="Times New Roman" pitchFamily="18" charset="0"/>
              </a:rPr>
              <a:t>未知</a:t>
            </a:r>
          </a:p>
        </p:txBody>
      </p:sp>
      <p:sp>
        <p:nvSpPr>
          <p:cNvPr id="422924" name="Rectangle 12"/>
          <p:cNvSpPr>
            <a:spLocks noChangeArrowheads="1"/>
          </p:cNvSpPr>
          <p:nvPr/>
        </p:nvSpPr>
        <p:spPr bwMode="auto">
          <a:xfrm>
            <a:off x="1116013" y="6021388"/>
            <a:ext cx="19700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i="0">
                <a:latin typeface="Times New Roman" pitchFamily="18" charset="0"/>
              </a:rPr>
              <a:t>变量的类型</a:t>
            </a:r>
          </a:p>
        </p:txBody>
      </p:sp>
      <p:sp>
        <p:nvSpPr>
          <p:cNvPr id="11" name="Text Box 2">
            <a:extLst>
              <a:ext uri="{FF2B5EF4-FFF2-40B4-BE49-F238E27FC236}">
                <a16:creationId xmlns:a16="http://schemas.microsoft.com/office/drawing/2014/main" id="{99C16DA3-0D15-49A4-9135-CEF399A8DA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71463"/>
            <a:ext cx="505779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4.8 </a:t>
            </a:r>
            <a:r>
              <a:rPr lang="zh-CN" altLang="en-US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寻址方式综合举例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22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22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500"/>
                                        <p:tgtEl>
                                          <p:spTgt spid="422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500"/>
                                        <p:tgtEl>
                                          <p:spTgt spid="422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22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22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500"/>
                                        <p:tgtEl>
                                          <p:spTgt spid="422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15" grpId="0"/>
      <p:bldP spid="422919" grpId="0"/>
      <p:bldP spid="422920" grpId="0"/>
      <p:bldP spid="422921" grpId="0"/>
      <p:bldP spid="422922" grpId="0"/>
      <p:bldP spid="422923" grpId="0"/>
      <p:bldP spid="42292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539750" y="1614488"/>
            <a:ext cx="41767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0">
                <a:solidFill>
                  <a:srgbClr val="FF3300"/>
                </a:solidFill>
                <a:latin typeface="Times New Roman" pitchFamily="18" charset="0"/>
              </a:rPr>
              <a:t>3.  </a:t>
            </a:r>
            <a:r>
              <a:rPr lang="zh-CN" altLang="en-US" sz="2800" b="1" i="0">
                <a:solidFill>
                  <a:srgbClr val="FF3300"/>
                </a:solidFill>
                <a:latin typeface="Times New Roman" pitchFamily="18" charset="0"/>
              </a:rPr>
              <a:t>双操作数的类型规定</a:t>
            </a: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611188" y="2073275"/>
            <a:ext cx="7705725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en-US" altLang="zh-CN" sz="2400" b="1" i="0">
                <a:latin typeface="Times New Roman" pitchFamily="18" charset="0"/>
              </a:rPr>
              <a:t> </a:t>
            </a:r>
            <a:r>
              <a:rPr lang="zh-CN" altLang="en-US" sz="2400" b="1" i="0">
                <a:latin typeface="Times New Roman" pitchFamily="18" charset="0"/>
              </a:rPr>
              <a:t>双操作数中至少应有一个的类型是明确的；</a:t>
            </a:r>
          </a:p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zh-CN" altLang="en-US" sz="2400" b="1" i="0">
                <a:latin typeface="Times New Roman" pitchFamily="18" charset="0"/>
              </a:rPr>
              <a:t> 若两个操作数的类型都明确，则两个的类型应相同。</a:t>
            </a:r>
          </a:p>
        </p:txBody>
      </p:sp>
      <p:sp>
        <p:nvSpPr>
          <p:cNvPr id="423940" name="Text Box 4"/>
          <p:cNvSpPr txBox="1">
            <a:spLocks noChangeArrowheads="1"/>
          </p:cNvSpPr>
          <p:nvPr/>
        </p:nvSpPr>
        <p:spPr bwMode="auto">
          <a:xfrm>
            <a:off x="777875" y="3013075"/>
            <a:ext cx="3095591" cy="1440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>
            <a:lvl1pPr marL="457200" indent="-4572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Tx/>
              <a:buAutoNum type="arabicParenBoth"/>
            </a:pPr>
            <a:r>
              <a:rPr lang="en-US" altLang="zh-CN" sz="2400" b="1" i="0" dirty="0">
                <a:latin typeface="Times New Roman" pitchFamily="18" charset="0"/>
              </a:rPr>
              <a:t>MOV   BX,   AX    </a:t>
            </a:r>
          </a:p>
          <a:p>
            <a:pPr eaLnBrk="1" hangingPunct="1">
              <a:lnSpc>
                <a:spcPct val="130000"/>
              </a:lnSpc>
              <a:buFontTx/>
              <a:buAutoNum type="arabicParenBoth"/>
            </a:pPr>
            <a:r>
              <a:rPr lang="en-US" altLang="zh-CN" sz="2400" b="1" i="0" dirty="0">
                <a:latin typeface="Times New Roman" pitchFamily="18" charset="0"/>
              </a:rPr>
              <a:t>MOV   BX,  AL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400" b="1" i="0" dirty="0">
                <a:latin typeface="Times New Roman" pitchFamily="18" charset="0"/>
              </a:rPr>
              <a:t>(3) MOV   [EBX], 0</a:t>
            </a:r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971550" y="42672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 sz="2400" i="0">
              <a:latin typeface="Times New Roman" pitchFamily="18" charset="0"/>
            </a:endParaRPr>
          </a:p>
        </p:txBody>
      </p:sp>
      <p:sp>
        <p:nvSpPr>
          <p:cNvPr id="423942" name="Text Box 6"/>
          <p:cNvSpPr txBox="1">
            <a:spLocks noChangeArrowheads="1"/>
          </p:cNvSpPr>
          <p:nvPr/>
        </p:nvSpPr>
        <p:spPr bwMode="auto">
          <a:xfrm>
            <a:off x="827088" y="4652963"/>
            <a:ext cx="4602607" cy="1791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i="0" dirty="0">
                <a:latin typeface="Times New Roman" pitchFamily="18" charset="0"/>
              </a:rPr>
              <a:t>属性定义算符  </a:t>
            </a:r>
            <a:r>
              <a:rPr lang="en-US" altLang="zh-CN" sz="2400" b="1" i="0" dirty="0">
                <a:latin typeface="Times New Roman" pitchFamily="18" charset="0"/>
              </a:rPr>
              <a:t>PTR</a:t>
            </a:r>
          </a:p>
          <a:p>
            <a:pPr eaLnBrk="1" hangingPunct="1"/>
            <a:r>
              <a:rPr lang="en-US" altLang="zh-CN" sz="2400" b="1" i="0" dirty="0">
                <a:latin typeface="Times New Roman" pitchFamily="18" charset="0"/>
              </a:rPr>
              <a:t>     MOV   BYTE  PTR [EBX],   0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400" b="1" i="0" dirty="0">
                <a:latin typeface="Times New Roman" pitchFamily="18" charset="0"/>
              </a:rPr>
              <a:t>     MOV   WORD PTR [EBX],   0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400" b="1" i="0" dirty="0">
                <a:latin typeface="Times New Roman" pitchFamily="18" charset="0"/>
              </a:rPr>
              <a:t>     MOV   DWORD PTR[EBX], 0</a:t>
            </a:r>
          </a:p>
        </p:txBody>
      </p:sp>
      <p:grpSp>
        <p:nvGrpSpPr>
          <p:cNvPr id="423943" name="Group 7"/>
          <p:cNvGrpSpPr>
            <a:grpSpLocks/>
          </p:cNvGrpSpPr>
          <p:nvPr/>
        </p:nvGrpSpPr>
        <p:grpSpPr bwMode="auto">
          <a:xfrm>
            <a:off x="3779838" y="3500438"/>
            <a:ext cx="4392612" cy="914400"/>
            <a:chOff x="2592" y="1645"/>
            <a:chExt cx="2767" cy="576"/>
          </a:xfrm>
        </p:grpSpPr>
        <p:grpSp>
          <p:nvGrpSpPr>
            <p:cNvPr id="53257" name="Group 8"/>
            <p:cNvGrpSpPr>
              <a:grpSpLocks/>
            </p:cNvGrpSpPr>
            <p:nvPr/>
          </p:nvGrpSpPr>
          <p:grpSpPr bwMode="auto">
            <a:xfrm>
              <a:off x="2592" y="1968"/>
              <a:ext cx="240" cy="240"/>
              <a:chOff x="3552" y="2208"/>
              <a:chExt cx="240" cy="240"/>
            </a:xfrm>
          </p:grpSpPr>
          <p:sp>
            <p:nvSpPr>
              <p:cNvPr id="53263" name="Line 9"/>
              <p:cNvSpPr>
                <a:spLocks noChangeShapeType="1"/>
              </p:cNvSpPr>
              <p:nvPr/>
            </p:nvSpPr>
            <p:spPr bwMode="auto">
              <a:xfrm>
                <a:off x="3552" y="2208"/>
                <a:ext cx="240" cy="24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64" name="Line 10"/>
              <p:cNvSpPr>
                <a:spLocks noChangeShapeType="1"/>
              </p:cNvSpPr>
              <p:nvPr/>
            </p:nvSpPr>
            <p:spPr bwMode="auto">
              <a:xfrm flipH="1">
                <a:off x="3552" y="2208"/>
                <a:ext cx="240" cy="24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3258" name="Group 11"/>
            <p:cNvGrpSpPr>
              <a:grpSpLocks/>
            </p:cNvGrpSpPr>
            <p:nvPr/>
          </p:nvGrpSpPr>
          <p:grpSpPr bwMode="auto">
            <a:xfrm>
              <a:off x="2592" y="1680"/>
              <a:ext cx="240" cy="240"/>
              <a:chOff x="3552" y="2208"/>
              <a:chExt cx="240" cy="240"/>
            </a:xfrm>
          </p:grpSpPr>
          <p:sp>
            <p:nvSpPr>
              <p:cNvPr id="53261" name="Line 12"/>
              <p:cNvSpPr>
                <a:spLocks noChangeShapeType="1"/>
              </p:cNvSpPr>
              <p:nvPr/>
            </p:nvSpPr>
            <p:spPr bwMode="auto">
              <a:xfrm>
                <a:off x="3552" y="2208"/>
                <a:ext cx="240" cy="24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62" name="Line 13"/>
              <p:cNvSpPr>
                <a:spLocks noChangeShapeType="1"/>
              </p:cNvSpPr>
              <p:nvPr/>
            </p:nvSpPr>
            <p:spPr bwMode="auto">
              <a:xfrm flipH="1">
                <a:off x="3552" y="2208"/>
                <a:ext cx="240" cy="24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3259" name="Text Box 14"/>
            <p:cNvSpPr txBox="1">
              <a:spLocks noChangeArrowheads="1"/>
            </p:cNvSpPr>
            <p:nvPr/>
          </p:nvSpPr>
          <p:spPr bwMode="auto">
            <a:xfrm>
              <a:off x="3110" y="1645"/>
              <a:ext cx="22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 b="1" i="0">
                  <a:latin typeface="Times New Roman" pitchFamily="18" charset="0"/>
                </a:rPr>
                <a:t>两个操作数的类型不匹配</a:t>
              </a:r>
            </a:p>
          </p:txBody>
        </p:sp>
        <p:sp>
          <p:nvSpPr>
            <p:cNvPr id="53260" name="Text Box 15"/>
            <p:cNvSpPr txBox="1">
              <a:spLocks noChangeArrowheads="1"/>
            </p:cNvSpPr>
            <p:nvPr/>
          </p:nvSpPr>
          <p:spPr bwMode="auto">
            <a:xfrm>
              <a:off x="3120" y="1933"/>
              <a:ext cx="22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 b="1" i="0">
                  <a:latin typeface="Times New Roman" pitchFamily="18" charset="0"/>
                </a:rPr>
                <a:t>两个操作数的类型不明确</a:t>
              </a:r>
            </a:p>
          </p:txBody>
        </p:sp>
      </p:grpSp>
      <p:sp>
        <p:nvSpPr>
          <p:cNvPr id="17" name="Text Box 2">
            <a:extLst>
              <a:ext uri="{FF2B5EF4-FFF2-40B4-BE49-F238E27FC236}">
                <a16:creationId xmlns:a16="http://schemas.microsoft.com/office/drawing/2014/main" id="{2945D55B-12F9-4F87-B16E-7A5F75808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71463"/>
            <a:ext cx="505779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4.8 </a:t>
            </a:r>
            <a:r>
              <a:rPr lang="zh-CN" altLang="en-US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寻址方式综合举例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23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3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3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23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3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40" grpId="0"/>
      <p:bldP spid="423942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0" y="0"/>
            <a:ext cx="9144000" cy="12192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8196" name="Picture 4" descr="new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260350"/>
            <a:ext cx="1062037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 descr="logo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981601"/>
            <a:ext cx="10398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573552" y="1412776"/>
            <a:ext cx="7993063" cy="1838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 i="0" dirty="0">
                <a:solidFill>
                  <a:srgbClr val="000066"/>
                </a:solidFill>
                <a:latin typeface="Arial" charset="0"/>
                <a:ea typeface="华文新魏" pitchFamily="2" charset="-122"/>
              </a:rPr>
              <a:t>二、学习重点</a:t>
            </a:r>
            <a:endParaRPr lang="zh-CN" altLang="en-US" sz="3600" b="1" i="0" dirty="0">
              <a:solidFill>
                <a:srgbClr val="000066"/>
              </a:solidFill>
              <a:latin typeface="Arial" charset="0"/>
              <a:ea typeface="楷体_GB2312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i="0" dirty="0">
                <a:latin typeface="宋体" panose="02010600030101010101" pitchFamily="2" charset="-122"/>
              </a:rPr>
              <a:t>  </a:t>
            </a:r>
            <a:r>
              <a:rPr lang="zh-CN" altLang="en-US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  </a:t>
            </a:r>
            <a:r>
              <a:rPr lang="en-US" altLang="zh-CN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6</a:t>
            </a:r>
            <a:r>
              <a:rPr lang="zh-CN" altLang="en-US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种寻址方式的使用格式、语法规定</a:t>
            </a:r>
            <a:r>
              <a:rPr lang="zh-CN" altLang="zh-CN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；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    </a:t>
            </a:r>
            <a:r>
              <a:rPr lang="en-US" altLang="zh-CN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6</a:t>
            </a:r>
            <a:r>
              <a:rPr lang="zh-CN" altLang="en-US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种寻址方式地址表示的含义及应用。</a:t>
            </a: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610064" y="3293169"/>
            <a:ext cx="7920038" cy="186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i="0" dirty="0">
                <a:solidFill>
                  <a:srgbClr val="000066"/>
                </a:solidFill>
                <a:latin typeface="Arial" charset="0"/>
                <a:ea typeface="华文新魏" pitchFamily="2" charset="-122"/>
              </a:rPr>
              <a:t>三、学习的难点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    直接寻址、寄存器间接寻址、变址寻址、</a:t>
            </a:r>
            <a:endParaRPr lang="en-US" altLang="zh-CN" sz="2800" b="1" i="0" dirty="0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基址加变址寻址的使用格式及功能</a:t>
            </a:r>
            <a:r>
              <a:rPr lang="zh-CN" altLang="en-US" sz="2800" b="1" i="0" dirty="0">
                <a:solidFill>
                  <a:srgbClr val="000066"/>
                </a:solidFill>
                <a:ea typeface="楷体_GB2312" pitchFamily="49" charset="-122"/>
              </a:rPr>
              <a:t>。</a:t>
            </a:r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539750" y="5173563"/>
            <a:ext cx="7488634" cy="1068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3600" b="1" i="0" dirty="0">
                <a:solidFill>
                  <a:srgbClr val="000066"/>
                </a:solidFill>
                <a:latin typeface="Arial" charset="0"/>
                <a:ea typeface="华文新魏" pitchFamily="2" charset="-122"/>
              </a:rPr>
              <a:t>四、学习方法</a:t>
            </a:r>
          </a:p>
          <a:p>
            <a:pPr eaLnBrk="0" hangingPunct="0"/>
            <a:r>
              <a:rPr lang="zh-CN" altLang="en-US" sz="2800" b="1" i="0" dirty="0">
                <a:solidFill>
                  <a:srgbClr val="000066"/>
                </a:solidFill>
                <a:ea typeface="楷体_GB2312" pitchFamily="49" charset="-122"/>
              </a:rPr>
              <a:t>     </a:t>
            </a:r>
            <a:r>
              <a:rPr lang="zh-CN" altLang="en-US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比较共性与差异、与</a:t>
            </a:r>
            <a:r>
              <a:rPr lang="en-US" altLang="zh-CN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C</a:t>
            </a:r>
            <a:r>
              <a:rPr lang="zh-CN" altLang="en-US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语言对应，多用</a:t>
            </a: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0784A437-C37A-4A87-9E5A-0CDF1A8A3B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138" y="277813"/>
            <a:ext cx="53100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sz="40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altLang="en-US" sz="40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章   </a:t>
            </a:r>
            <a:r>
              <a:rPr lang="zh-CN" altLang="en-US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寻址方式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593725" y="1587500"/>
            <a:ext cx="12618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i="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思考题</a:t>
            </a: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972361" y="2249414"/>
            <a:ext cx="6529352" cy="2359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 sz="2800" i="0" dirty="0">
                <a:latin typeface="楷体_GB2312" pitchFamily="49" charset="-122"/>
                <a:ea typeface="楷体_GB2312" pitchFamily="49" charset="-122"/>
              </a:rPr>
              <a:t>从机器语言的角度，有六种寻址方式。</a:t>
            </a:r>
          </a:p>
          <a:p>
            <a:pPr eaLnBrk="1" hangingPunct="1">
              <a:lnSpc>
                <a:spcPct val="135000"/>
              </a:lnSpc>
            </a:pPr>
            <a:r>
              <a:rPr lang="en-US" altLang="zh-CN" sz="2800" i="0" dirty="0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800" i="0" dirty="0">
                <a:latin typeface="楷体_GB2312" pitchFamily="49" charset="-122"/>
                <a:ea typeface="楷体_GB2312" pitchFamily="49" charset="-122"/>
              </a:rPr>
              <a:t>语言程序是要编译成机器语言程序的。</a:t>
            </a:r>
          </a:p>
          <a:p>
            <a:pPr eaLnBrk="1" hangingPunct="1">
              <a:lnSpc>
                <a:spcPct val="135000"/>
              </a:lnSpc>
            </a:pPr>
            <a:r>
              <a:rPr lang="en-US" altLang="zh-CN" sz="2800" i="0" dirty="0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800" i="0" dirty="0">
                <a:latin typeface="楷体_GB2312" pitchFamily="49" charset="-122"/>
                <a:ea typeface="楷体_GB2312" pitchFamily="49" charset="-122"/>
              </a:rPr>
              <a:t>程序中存储单元的各种访问方式，</a:t>
            </a:r>
          </a:p>
          <a:p>
            <a:pPr eaLnBrk="1" hangingPunct="1">
              <a:lnSpc>
                <a:spcPct val="135000"/>
              </a:lnSpc>
            </a:pPr>
            <a:r>
              <a:rPr lang="zh-CN" altLang="en-US" sz="2800" i="0" dirty="0">
                <a:latin typeface="楷体_GB2312" pitchFamily="49" charset="-122"/>
                <a:ea typeface="楷体_GB2312" pitchFamily="49" charset="-122"/>
              </a:rPr>
              <a:t>分别会翻译成怎样的寻址方式呢？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359677D6-9578-4EB2-8AD2-5882BEF792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71463"/>
            <a:ext cx="505779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4.8 </a:t>
            </a:r>
            <a:r>
              <a:rPr lang="zh-CN" altLang="en-US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寻址方式综合举例</a:t>
            </a:r>
          </a:p>
        </p:txBody>
      </p:sp>
    </p:spTree>
  </p:cSld>
  <p:clrMapOvr>
    <a:masterClrMapping/>
  </p:clrMapOvr>
  <p:transition spd="med">
    <p:circl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>
            <a:extLst>
              <a:ext uri="{FF2B5EF4-FFF2-40B4-BE49-F238E27FC236}">
                <a16:creationId xmlns:a16="http://schemas.microsoft.com/office/drawing/2014/main" id="{C1E0631C-A743-4742-B889-F9ABDA2306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3026" y="1360511"/>
            <a:ext cx="473744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i="0" dirty="0">
                <a:solidFill>
                  <a:srgbClr val="FF0000"/>
                </a:solidFill>
                <a:latin typeface="Times New Roman" pitchFamily="18" charset="0"/>
              </a:rPr>
              <a:t>练习：</a:t>
            </a:r>
            <a:endParaRPr lang="en-US" altLang="zh-CN" sz="2400" b="1" i="0" dirty="0">
              <a:solidFill>
                <a:srgbClr val="FF0000"/>
              </a:solidFill>
              <a:latin typeface="Times New Roman" pitchFamily="18" charset="0"/>
            </a:endParaRPr>
          </a:p>
          <a:p>
            <a:pPr eaLnBrk="1" hangingPunct="1"/>
            <a:r>
              <a:rPr lang="zh-CN" altLang="en-US" sz="2400" b="1" i="0" dirty="0">
                <a:solidFill>
                  <a:srgbClr val="FF0000"/>
                </a:solidFill>
                <a:latin typeface="Times New Roman" pitchFamily="18" charset="0"/>
              </a:rPr>
              <a:t>     </a:t>
            </a:r>
            <a:r>
              <a:rPr lang="zh-CN" altLang="en-US" sz="2400" b="1" i="0" dirty="0">
                <a:latin typeface="Times New Roman" pitchFamily="18" charset="0"/>
              </a:rPr>
              <a:t>用四种寻址方式，</a:t>
            </a:r>
            <a:endParaRPr lang="en-US" altLang="zh-CN" sz="2400" b="1" i="0" dirty="0">
              <a:latin typeface="Times New Roman" pitchFamily="18" charset="0"/>
            </a:endParaRPr>
          </a:p>
          <a:p>
            <a:pPr eaLnBrk="1" hangingPunct="1"/>
            <a:r>
              <a:rPr lang="en-US" altLang="zh-CN" sz="2400" b="1" i="0" dirty="0">
                <a:latin typeface="Times New Roman" pitchFamily="18" charset="0"/>
              </a:rPr>
              <a:t>     </a:t>
            </a:r>
            <a:r>
              <a:rPr lang="zh-CN" altLang="en-US" sz="2400" b="1" i="0" dirty="0">
                <a:latin typeface="Times New Roman" pitchFamily="18" charset="0"/>
              </a:rPr>
              <a:t>将 </a:t>
            </a:r>
            <a:r>
              <a:rPr lang="en-US" altLang="zh-CN" sz="2400" b="1" i="0" dirty="0">
                <a:latin typeface="Times New Roman" pitchFamily="18" charset="0"/>
              </a:rPr>
              <a:t>X </a:t>
            </a:r>
            <a:r>
              <a:rPr lang="zh-CN" altLang="en-US" sz="2400" b="1" i="0" dirty="0">
                <a:latin typeface="Times New Roman" pitchFamily="18" charset="0"/>
              </a:rPr>
              <a:t>中的内容读入 到 </a:t>
            </a:r>
            <a:r>
              <a:rPr lang="en-US" altLang="zh-CN" sz="2400" b="1" i="0" dirty="0">
                <a:latin typeface="Times New Roman" pitchFamily="18" charset="0"/>
              </a:rPr>
              <a:t>AX </a:t>
            </a:r>
            <a:r>
              <a:rPr lang="zh-CN" altLang="en-US" sz="2400" b="1" i="0" dirty="0">
                <a:latin typeface="Times New Roman" pitchFamily="18" charset="0"/>
              </a:rPr>
              <a:t>中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553E72A6-6312-4238-B254-ABC722526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521115"/>
            <a:ext cx="223157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i="0" dirty="0">
                <a:latin typeface="Times New Roman" pitchFamily="18" charset="0"/>
              </a:rPr>
              <a:t>.DATA  </a:t>
            </a:r>
          </a:p>
          <a:p>
            <a:pPr eaLnBrk="1" hangingPunct="1"/>
            <a:r>
              <a:rPr lang="en-US" altLang="zh-CN" sz="2400" b="1" i="0" dirty="0">
                <a:latin typeface="Times New Roman" pitchFamily="18" charset="0"/>
              </a:rPr>
              <a:t>X   DW   1122H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407E65B3-E344-4D97-8E66-CC9A9753AE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322" y="2526602"/>
            <a:ext cx="33131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i="0" dirty="0">
                <a:solidFill>
                  <a:srgbClr val="FF3300"/>
                </a:solidFill>
                <a:latin typeface="Times New Roman" pitchFamily="18" charset="0"/>
              </a:rPr>
              <a:t>; </a:t>
            </a:r>
            <a:r>
              <a:rPr lang="zh-CN" altLang="en-US" sz="2400" b="1" i="0" dirty="0">
                <a:solidFill>
                  <a:srgbClr val="FF3300"/>
                </a:solidFill>
                <a:latin typeface="Times New Roman" pitchFamily="18" charset="0"/>
              </a:rPr>
              <a:t>直接寻址方式</a:t>
            </a: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1750840A-FFF3-4C95-BD78-F7AB65A64A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577" y="3337247"/>
            <a:ext cx="33131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i="0" dirty="0">
                <a:solidFill>
                  <a:srgbClr val="FF3300"/>
                </a:solidFill>
                <a:latin typeface="Times New Roman" pitchFamily="18" charset="0"/>
              </a:rPr>
              <a:t>; </a:t>
            </a:r>
            <a:r>
              <a:rPr lang="zh-CN" altLang="en-US" sz="2400" b="1" i="0" dirty="0">
                <a:solidFill>
                  <a:srgbClr val="FF3300"/>
                </a:solidFill>
                <a:latin typeface="Times New Roman" pitchFamily="18" charset="0"/>
              </a:rPr>
              <a:t>寄存器间接寻址方式</a:t>
            </a:r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9254D766-8C0B-418B-8605-2F63AA672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322" y="4273351"/>
            <a:ext cx="33131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i="0" dirty="0">
                <a:solidFill>
                  <a:srgbClr val="FF3300"/>
                </a:solidFill>
                <a:latin typeface="Times New Roman" pitchFamily="18" charset="0"/>
              </a:rPr>
              <a:t>; </a:t>
            </a:r>
            <a:r>
              <a:rPr lang="zh-CN" altLang="en-US" sz="2400" b="1" i="0" dirty="0">
                <a:solidFill>
                  <a:srgbClr val="FF3300"/>
                </a:solidFill>
                <a:latin typeface="Times New Roman" pitchFamily="18" charset="0"/>
              </a:rPr>
              <a:t>变址寻址方式</a:t>
            </a:r>
          </a:p>
        </p:txBody>
      </p:sp>
      <p:sp>
        <p:nvSpPr>
          <p:cNvPr id="11" name="Text Box 8">
            <a:extLst>
              <a:ext uri="{FF2B5EF4-FFF2-40B4-BE49-F238E27FC236}">
                <a16:creationId xmlns:a16="http://schemas.microsoft.com/office/drawing/2014/main" id="{864113CE-9176-44F9-8C62-9EE974C403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322" y="5251846"/>
            <a:ext cx="33131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i="0" dirty="0">
                <a:solidFill>
                  <a:srgbClr val="FF3300"/>
                </a:solidFill>
                <a:latin typeface="Times New Roman" pitchFamily="18" charset="0"/>
              </a:rPr>
              <a:t>; </a:t>
            </a:r>
            <a:r>
              <a:rPr lang="zh-CN" altLang="en-US" sz="2400" b="1" i="0" dirty="0">
                <a:solidFill>
                  <a:srgbClr val="FF3300"/>
                </a:solidFill>
                <a:latin typeface="Times New Roman" pitchFamily="18" charset="0"/>
              </a:rPr>
              <a:t>基址加变址寻址方式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EE6C117-D515-46EA-A436-5A924567F9E0}"/>
              </a:ext>
            </a:extLst>
          </p:cNvPr>
          <p:cNvSpPr txBox="1"/>
          <p:nvPr/>
        </p:nvSpPr>
        <p:spPr>
          <a:xfrm>
            <a:off x="4165766" y="2577097"/>
            <a:ext cx="1770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0" dirty="0"/>
              <a:t>MOV   AX,  X</a:t>
            </a:r>
            <a:endParaRPr lang="zh-CN" altLang="en-US" b="1" i="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30CEB28-67EB-43B5-A14E-3EAB6E86780F}"/>
              </a:ext>
            </a:extLst>
          </p:cNvPr>
          <p:cNvSpPr txBox="1"/>
          <p:nvPr/>
        </p:nvSpPr>
        <p:spPr>
          <a:xfrm>
            <a:off x="4165766" y="3369185"/>
            <a:ext cx="29738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0" dirty="0"/>
              <a:t>MOV   EBX,  OFFSET X</a:t>
            </a:r>
          </a:p>
          <a:p>
            <a:r>
              <a:rPr lang="en-US" altLang="zh-CN" b="1" i="0" dirty="0"/>
              <a:t>MOV   AX,     [EBX]</a:t>
            </a:r>
            <a:endParaRPr lang="zh-CN" altLang="en-US" b="1" i="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7FC377E-EBF7-4CDD-8A40-97674F5B30C4}"/>
              </a:ext>
            </a:extLst>
          </p:cNvPr>
          <p:cNvSpPr txBox="1"/>
          <p:nvPr/>
        </p:nvSpPr>
        <p:spPr>
          <a:xfrm>
            <a:off x="4186047" y="4213537"/>
            <a:ext cx="27398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0" dirty="0"/>
              <a:t>MOV   EBX,  0</a:t>
            </a:r>
          </a:p>
          <a:p>
            <a:r>
              <a:rPr lang="en-US" altLang="zh-CN" b="1" i="0" dirty="0"/>
              <a:t>MOV   AX,     X[EBX]</a:t>
            </a:r>
            <a:endParaRPr lang="zh-CN" altLang="en-US" b="1" i="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4D08411-9C18-4119-9D1F-F9F59EA240AF}"/>
              </a:ext>
            </a:extLst>
          </p:cNvPr>
          <p:cNvSpPr txBox="1"/>
          <p:nvPr/>
        </p:nvSpPr>
        <p:spPr>
          <a:xfrm>
            <a:off x="4204061" y="5293657"/>
            <a:ext cx="33922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0" dirty="0"/>
              <a:t>MOV   EBX,  0</a:t>
            </a:r>
          </a:p>
          <a:p>
            <a:r>
              <a:rPr lang="en-US" altLang="zh-CN" b="1" i="0" dirty="0"/>
              <a:t>MOV   ESI,   0</a:t>
            </a:r>
          </a:p>
          <a:p>
            <a:r>
              <a:rPr lang="en-US" altLang="zh-CN" b="1" i="0" dirty="0"/>
              <a:t>MOV   AX,     X[EBX+ESI]</a:t>
            </a:r>
            <a:endParaRPr lang="zh-CN" altLang="en-US" b="1" i="0" dirty="0"/>
          </a:p>
        </p:txBody>
      </p:sp>
      <p:sp>
        <p:nvSpPr>
          <p:cNvPr id="16" name="Text Box 2">
            <a:extLst>
              <a:ext uri="{FF2B5EF4-FFF2-40B4-BE49-F238E27FC236}">
                <a16:creationId xmlns:a16="http://schemas.microsoft.com/office/drawing/2014/main" id="{6344FF5C-7097-4528-9677-02B9C4FE34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71463"/>
            <a:ext cx="505779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4.8 </a:t>
            </a:r>
            <a:r>
              <a:rPr lang="zh-CN" altLang="en-US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寻址方式综合举例</a:t>
            </a:r>
          </a:p>
        </p:txBody>
      </p:sp>
    </p:spTree>
    <p:extLst>
      <p:ext uri="{BB962C8B-B14F-4D97-AF65-F5344CB8AC3E}">
        <p14:creationId xmlns:p14="http://schemas.microsoft.com/office/powerpoint/2010/main" val="500150729"/>
      </p:ext>
    </p:extLst>
  </p:cSld>
  <p:clrMapOvr>
    <a:masterClrMapping/>
  </p:clrMapOvr>
  <p:transition spd="med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3">
            <a:extLst>
              <a:ext uri="{FF2B5EF4-FFF2-40B4-BE49-F238E27FC236}">
                <a16:creationId xmlns:a16="http://schemas.microsoft.com/office/drawing/2014/main" id="{0C421F85-1322-4BB5-BBEB-4338A214A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1333416"/>
            <a:ext cx="435728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i="0" dirty="0">
                <a:latin typeface="Times New Roman" pitchFamily="18" charset="0"/>
              </a:rPr>
              <a:t>.DATA  </a:t>
            </a:r>
          </a:p>
          <a:p>
            <a:pPr eaLnBrk="1" hangingPunct="1"/>
            <a:r>
              <a:rPr lang="en-US" altLang="zh-CN" sz="2400" b="1" i="0" dirty="0">
                <a:latin typeface="Times New Roman" pitchFamily="18" charset="0"/>
              </a:rPr>
              <a:t>BUF1  DB  20, 39, 50, -20, 0, -12</a:t>
            </a:r>
          </a:p>
          <a:p>
            <a:pPr eaLnBrk="1" hangingPunct="1"/>
            <a:r>
              <a:rPr lang="en-US" altLang="zh-CN" sz="2400" b="1" i="0" dirty="0">
                <a:latin typeface="Times New Roman" pitchFamily="18" charset="0"/>
              </a:rPr>
              <a:t>BUF2  DB  6  DUP(0)</a:t>
            </a:r>
          </a:p>
          <a:p>
            <a:pPr eaLnBrk="1" hangingPunct="1"/>
            <a:r>
              <a:rPr lang="en-US" altLang="zh-CN" sz="2400" b="1" i="0" dirty="0">
                <a:latin typeface="Times New Roman" pitchFamily="18" charset="0"/>
              </a:rPr>
              <a:t>.CODE </a:t>
            </a:r>
          </a:p>
          <a:p>
            <a:pPr eaLnBrk="1" hangingPunct="1"/>
            <a:r>
              <a:rPr lang="en-US" altLang="zh-CN" sz="2400" b="1" i="0" dirty="0">
                <a:latin typeface="Times New Roman" pitchFamily="18" charset="0"/>
              </a:rPr>
              <a:t>      …… </a:t>
            </a:r>
          </a:p>
          <a:p>
            <a:pPr eaLnBrk="1" hangingPunct="1"/>
            <a:r>
              <a:rPr lang="en-US" altLang="zh-CN" sz="2400" b="1" i="0" dirty="0">
                <a:latin typeface="Times New Roman" pitchFamily="18" charset="0"/>
              </a:rPr>
              <a:t>      MOV   CX,  6</a:t>
            </a: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4379F064-697A-4831-90A1-2F74EE307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1552" y="3712239"/>
            <a:ext cx="1981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Text Box 5">
            <a:extLst>
              <a:ext uri="{FF2B5EF4-FFF2-40B4-BE49-F238E27FC236}">
                <a16:creationId xmlns:a16="http://schemas.microsoft.com/office/drawing/2014/main" id="{58EC6E4C-6035-4A73-8551-E10BBF5C37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4515514"/>
            <a:ext cx="623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i="0" dirty="0">
                <a:latin typeface="Times New Roman" pitchFamily="18" charset="0"/>
              </a:rPr>
              <a:t>LP:</a:t>
            </a: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29BDC3E4-DFBC-4928-9DE5-AD8D66167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1552" y="4626639"/>
            <a:ext cx="1981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Text Box 7">
            <a:extLst>
              <a:ext uri="{FF2B5EF4-FFF2-40B4-BE49-F238E27FC236}">
                <a16:creationId xmlns:a16="http://schemas.microsoft.com/office/drawing/2014/main" id="{0BDDF353-263D-4C74-81FD-3D8D9ECC81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5541039"/>
            <a:ext cx="220445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i="0" dirty="0">
                <a:latin typeface="Times New Roman" pitchFamily="18" charset="0"/>
              </a:rPr>
              <a:t>        DEC    CX</a:t>
            </a:r>
          </a:p>
          <a:p>
            <a:pPr eaLnBrk="1" hangingPunct="1"/>
            <a:r>
              <a:rPr lang="en-US" altLang="zh-CN" sz="2400" b="1" i="0" dirty="0">
                <a:latin typeface="Times New Roman" pitchFamily="18" charset="0"/>
              </a:rPr>
              <a:t>        JNZ     LP</a:t>
            </a:r>
          </a:p>
          <a:p>
            <a:pPr eaLnBrk="1" hangingPunct="1"/>
            <a:r>
              <a:rPr lang="en-US" altLang="zh-CN" sz="2400" b="1" i="0" dirty="0">
                <a:latin typeface="Times New Roman" pitchFamily="18" charset="0"/>
              </a:rPr>
              <a:t>        …..</a:t>
            </a:r>
          </a:p>
        </p:txBody>
      </p:sp>
      <p:sp>
        <p:nvSpPr>
          <p:cNvPr id="21" name="Text Box 8">
            <a:extLst>
              <a:ext uri="{FF2B5EF4-FFF2-40B4-BE49-F238E27FC236}">
                <a16:creationId xmlns:a16="http://schemas.microsoft.com/office/drawing/2014/main" id="{18102FE0-A0DD-45E3-9D69-365EA4652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1335" y="1665857"/>
            <a:ext cx="3313113" cy="4024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 sz="2400" b="1" i="0" dirty="0">
                <a:solidFill>
                  <a:srgbClr val="FF3300"/>
                </a:solidFill>
                <a:latin typeface="Times New Roman" pitchFamily="18" charset="0"/>
              </a:rPr>
              <a:t>练习：</a:t>
            </a:r>
            <a:endParaRPr lang="en-US" altLang="zh-CN" sz="2400" b="1" i="0" dirty="0">
              <a:solidFill>
                <a:srgbClr val="FF3300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35000"/>
              </a:lnSpc>
            </a:pPr>
            <a:r>
              <a:rPr lang="zh-CN" altLang="en-US" sz="2400" b="1" i="0" dirty="0">
                <a:latin typeface="Times New Roman" pitchFamily="18" charset="0"/>
              </a:rPr>
              <a:t>将</a:t>
            </a:r>
            <a:r>
              <a:rPr lang="en-US" altLang="zh-CN" sz="2400" b="1" i="0" dirty="0">
                <a:latin typeface="Times New Roman" pitchFamily="18" charset="0"/>
              </a:rPr>
              <a:t>BUF1</a:t>
            </a:r>
            <a:r>
              <a:rPr lang="zh-CN" altLang="en-US" sz="2400" b="1" i="0" dirty="0">
                <a:latin typeface="Times New Roman" pitchFamily="18" charset="0"/>
              </a:rPr>
              <a:t>中的</a:t>
            </a:r>
            <a:r>
              <a:rPr lang="en-US" altLang="zh-CN" sz="2400" b="1" i="0" dirty="0">
                <a:latin typeface="Times New Roman" pitchFamily="18" charset="0"/>
              </a:rPr>
              <a:t>6</a:t>
            </a:r>
            <a:r>
              <a:rPr lang="zh-CN" altLang="en-US" sz="2400" b="1" i="0" dirty="0">
                <a:latin typeface="Times New Roman" pitchFamily="18" charset="0"/>
              </a:rPr>
              <a:t>个字节依次拷贝到以</a:t>
            </a:r>
            <a:r>
              <a:rPr lang="en-US" altLang="zh-CN" sz="2400" b="1" i="0" dirty="0">
                <a:latin typeface="Times New Roman" pitchFamily="18" charset="0"/>
              </a:rPr>
              <a:t>BUF2</a:t>
            </a:r>
            <a:r>
              <a:rPr lang="zh-CN" altLang="en-US" sz="2400" b="1" i="0" dirty="0">
                <a:latin typeface="Times New Roman" pitchFamily="18" charset="0"/>
              </a:rPr>
              <a:t>为首址的字节单元中。</a:t>
            </a:r>
            <a:endParaRPr lang="en-US" altLang="zh-CN" sz="2400" b="1" i="0" dirty="0">
              <a:latin typeface="Times New Roman" pitchFamily="18" charset="0"/>
            </a:endParaRPr>
          </a:p>
          <a:p>
            <a:pPr eaLnBrk="1" hangingPunct="1">
              <a:lnSpc>
                <a:spcPct val="135000"/>
              </a:lnSpc>
            </a:pPr>
            <a:endParaRPr lang="zh-CN" altLang="en-US" sz="2400" b="1" i="0" dirty="0">
              <a:latin typeface="Times New Roman" pitchFamily="18" charset="0"/>
            </a:endParaRPr>
          </a:p>
          <a:p>
            <a:pPr eaLnBrk="1" hangingPunct="1">
              <a:lnSpc>
                <a:spcPct val="135000"/>
              </a:lnSpc>
            </a:pPr>
            <a:r>
              <a:rPr lang="zh-CN" altLang="en-US" sz="2400" b="1" i="0" dirty="0">
                <a:latin typeface="Times New Roman" pitchFamily="18" charset="0"/>
              </a:rPr>
              <a:t>算法思想？</a:t>
            </a:r>
          </a:p>
          <a:p>
            <a:pPr eaLnBrk="1" hangingPunct="1">
              <a:lnSpc>
                <a:spcPct val="135000"/>
              </a:lnSpc>
            </a:pPr>
            <a:r>
              <a:rPr lang="zh-CN" altLang="en-US" sz="2400" b="1" i="0" dirty="0">
                <a:latin typeface="Times New Roman" pitchFamily="18" charset="0"/>
              </a:rPr>
              <a:t>采用什么寻址方式？</a:t>
            </a:r>
          </a:p>
          <a:p>
            <a:pPr eaLnBrk="1" hangingPunct="1">
              <a:lnSpc>
                <a:spcPct val="135000"/>
              </a:lnSpc>
            </a:pPr>
            <a:r>
              <a:rPr lang="zh-CN" altLang="en-US" sz="2400" b="1" i="0" dirty="0">
                <a:latin typeface="Times New Roman" pitchFamily="18" charset="0"/>
              </a:rPr>
              <a:t>空中填什么语句？</a:t>
            </a:r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6AF99EF0-E948-4E63-8AAE-E2795951B7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71463"/>
            <a:ext cx="505779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4.8 </a:t>
            </a:r>
            <a:r>
              <a:rPr lang="zh-CN" altLang="en-US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寻址方式综合举例</a:t>
            </a:r>
          </a:p>
        </p:txBody>
      </p:sp>
    </p:spTree>
    <p:extLst>
      <p:ext uri="{BB962C8B-B14F-4D97-AF65-F5344CB8AC3E}">
        <p14:creationId xmlns:p14="http://schemas.microsoft.com/office/powerpoint/2010/main" val="671928256"/>
      </p:ext>
    </p:extLst>
  </p:cSld>
  <p:clrMapOvr>
    <a:masterClrMapping/>
  </p:clrMapOvr>
  <p:transition spd="med">
    <p:circl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3">
            <a:extLst>
              <a:ext uri="{FF2B5EF4-FFF2-40B4-BE49-F238E27FC236}">
                <a16:creationId xmlns:a16="http://schemas.microsoft.com/office/drawing/2014/main" id="{0C421F85-1322-4BB5-BBEB-4338A214A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1333416"/>
            <a:ext cx="435728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i="0" dirty="0">
                <a:latin typeface="Times New Roman" pitchFamily="18" charset="0"/>
              </a:rPr>
              <a:t>.DATA  </a:t>
            </a:r>
          </a:p>
          <a:p>
            <a:pPr eaLnBrk="1" hangingPunct="1"/>
            <a:r>
              <a:rPr lang="en-US" altLang="zh-CN" sz="2400" b="1" i="0" dirty="0">
                <a:latin typeface="Times New Roman" pitchFamily="18" charset="0"/>
              </a:rPr>
              <a:t>BUF1  DB  20, 39, 50, -20, 0, -12</a:t>
            </a:r>
          </a:p>
          <a:p>
            <a:pPr eaLnBrk="1" hangingPunct="1"/>
            <a:r>
              <a:rPr lang="en-US" altLang="zh-CN" sz="2400" b="1" i="0" dirty="0">
                <a:latin typeface="Times New Roman" pitchFamily="18" charset="0"/>
              </a:rPr>
              <a:t>BUF2  DB  6  DUP(0)</a:t>
            </a:r>
          </a:p>
          <a:p>
            <a:pPr eaLnBrk="1" hangingPunct="1"/>
            <a:r>
              <a:rPr lang="en-US" altLang="zh-CN" sz="2400" b="1" i="0" dirty="0">
                <a:latin typeface="Times New Roman" pitchFamily="18" charset="0"/>
              </a:rPr>
              <a:t>.CODE </a:t>
            </a:r>
          </a:p>
          <a:p>
            <a:pPr eaLnBrk="1" hangingPunct="1"/>
            <a:r>
              <a:rPr lang="en-US" altLang="zh-CN" sz="2400" b="1" i="0" dirty="0">
                <a:latin typeface="Times New Roman" pitchFamily="18" charset="0"/>
              </a:rPr>
              <a:t>      …… </a:t>
            </a:r>
          </a:p>
          <a:p>
            <a:pPr eaLnBrk="1" hangingPunct="1"/>
            <a:r>
              <a:rPr lang="en-US" altLang="zh-CN" sz="2400" b="1" i="0" dirty="0">
                <a:latin typeface="Times New Roman" pitchFamily="18" charset="0"/>
              </a:rPr>
              <a:t>      MOV   CX,  6</a:t>
            </a:r>
          </a:p>
        </p:txBody>
      </p:sp>
      <p:sp>
        <p:nvSpPr>
          <p:cNvPr id="18" name="Text Box 5">
            <a:extLst>
              <a:ext uri="{FF2B5EF4-FFF2-40B4-BE49-F238E27FC236}">
                <a16:creationId xmlns:a16="http://schemas.microsoft.com/office/drawing/2014/main" id="{58EC6E4C-6035-4A73-8551-E10BBF5C37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624" y="4210065"/>
            <a:ext cx="623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i="0" dirty="0">
                <a:latin typeface="Times New Roman" pitchFamily="18" charset="0"/>
              </a:rPr>
              <a:t>LP:</a:t>
            </a:r>
          </a:p>
        </p:txBody>
      </p:sp>
      <p:sp>
        <p:nvSpPr>
          <p:cNvPr id="20" name="Text Box 7">
            <a:extLst>
              <a:ext uri="{FF2B5EF4-FFF2-40B4-BE49-F238E27FC236}">
                <a16:creationId xmlns:a16="http://schemas.microsoft.com/office/drawing/2014/main" id="{0BDDF353-263D-4C74-81FD-3D8D9ECC81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5541039"/>
            <a:ext cx="220445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i="0" dirty="0">
                <a:latin typeface="Times New Roman" pitchFamily="18" charset="0"/>
              </a:rPr>
              <a:t>        DEC    CX</a:t>
            </a:r>
          </a:p>
          <a:p>
            <a:pPr eaLnBrk="1" hangingPunct="1"/>
            <a:r>
              <a:rPr lang="en-US" altLang="zh-CN" sz="2400" b="1" i="0" dirty="0">
                <a:latin typeface="Times New Roman" pitchFamily="18" charset="0"/>
              </a:rPr>
              <a:t>        JNZ     LP</a:t>
            </a:r>
          </a:p>
          <a:p>
            <a:pPr eaLnBrk="1" hangingPunct="1"/>
            <a:r>
              <a:rPr lang="en-US" altLang="zh-CN" sz="2400" b="1" i="0" dirty="0">
                <a:latin typeface="Times New Roman" pitchFamily="18" charset="0"/>
              </a:rPr>
              <a:t>        …..</a:t>
            </a:r>
          </a:p>
        </p:txBody>
      </p:sp>
      <p:sp>
        <p:nvSpPr>
          <p:cNvPr id="21" name="Text Box 8">
            <a:extLst>
              <a:ext uri="{FF2B5EF4-FFF2-40B4-BE49-F238E27FC236}">
                <a16:creationId xmlns:a16="http://schemas.microsoft.com/office/drawing/2014/main" id="{18102FE0-A0DD-45E3-9D69-365EA4652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2633" y="3599491"/>
            <a:ext cx="3313113" cy="53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18" charset="0"/>
              </a:rPr>
              <a:t>MOV  EBX</a:t>
            </a:r>
            <a:r>
              <a:rPr lang="zh-CN" altLang="en-US" sz="2400" b="1" i="0" dirty="0">
                <a:solidFill>
                  <a:srgbClr val="FF0000"/>
                </a:solidFill>
                <a:latin typeface="Times New Roman" pitchFamily="18" charset="0"/>
              </a:rPr>
              <a:t>， </a:t>
            </a:r>
            <a:r>
              <a:rPr lang="en-US" altLang="zh-CN" sz="2400" b="1" i="0" dirty="0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33C9CBE8-41A2-4364-9CE0-21C8AAD9C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2419" y="4210065"/>
            <a:ext cx="388843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i="0" dirty="0">
                <a:solidFill>
                  <a:srgbClr val="FF0000"/>
                </a:solidFill>
                <a:latin typeface="Times New Roman" pitchFamily="18" charset="0"/>
              </a:rPr>
              <a:t>MOV  AL</a:t>
            </a:r>
            <a:r>
              <a:rPr lang="zh-CN" altLang="en-US" sz="2400" b="1" i="0" dirty="0">
                <a:solidFill>
                  <a:srgbClr val="FF0000"/>
                </a:solidFill>
                <a:latin typeface="Times New Roman" pitchFamily="18" charset="0"/>
              </a:rPr>
              <a:t>，</a:t>
            </a:r>
            <a:r>
              <a:rPr lang="en-US" altLang="zh-CN" sz="2400" b="1" i="0" dirty="0">
                <a:solidFill>
                  <a:srgbClr val="FF0000"/>
                </a:solidFill>
                <a:latin typeface="Times New Roman" pitchFamily="18" charset="0"/>
              </a:rPr>
              <a:t>BUF1 [EBX]</a:t>
            </a:r>
          </a:p>
          <a:p>
            <a:pPr eaLnBrk="1" hangingPunct="1"/>
            <a:r>
              <a:rPr lang="en-US" altLang="zh-CN" sz="2400" b="1" i="0" dirty="0">
                <a:solidFill>
                  <a:srgbClr val="FF0000"/>
                </a:solidFill>
                <a:latin typeface="Times New Roman" pitchFamily="18" charset="0"/>
              </a:rPr>
              <a:t>MOV  BUF2[EBX],  AL</a:t>
            </a:r>
          </a:p>
          <a:p>
            <a:pPr eaLnBrk="1" hangingPunct="1"/>
            <a:r>
              <a:rPr lang="en-US" altLang="zh-CN" sz="2400" b="1" i="0" dirty="0">
                <a:solidFill>
                  <a:srgbClr val="FF0000"/>
                </a:solidFill>
                <a:latin typeface="Times New Roman" pitchFamily="18" charset="0"/>
              </a:rPr>
              <a:t>INC    EBX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11FCD70-92C9-49D7-AD2B-8379A538A25A}"/>
              </a:ext>
            </a:extLst>
          </p:cNvPr>
          <p:cNvSpPr txBox="1"/>
          <p:nvPr/>
        </p:nvSpPr>
        <p:spPr>
          <a:xfrm>
            <a:off x="5436096" y="3356992"/>
            <a:ext cx="2780550" cy="20304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35000"/>
              </a:lnSpc>
            </a:pPr>
            <a:r>
              <a:rPr lang="zh-CN" altLang="en-US" sz="2400" b="1" i="0" dirty="0">
                <a:latin typeface="Times New Roman" pitchFamily="18" charset="0"/>
              </a:rPr>
              <a:t>采用变址寻址方式</a:t>
            </a:r>
            <a:endParaRPr lang="en-US" altLang="zh-CN" sz="2400" b="1" i="0" dirty="0">
              <a:latin typeface="Times New Roman" pitchFamily="18" charset="0"/>
            </a:endParaRPr>
          </a:p>
          <a:p>
            <a:pPr eaLnBrk="1" hangingPunct="1">
              <a:lnSpc>
                <a:spcPct val="135000"/>
              </a:lnSpc>
            </a:pPr>
            <a:endParaRPr lang="en-US" altLang="zh-CN" sz="2400" b="1" i="0" dirty="0">
              <a:latin typeface="Times New Roman" pitchFamily="18" charset="0"/>
            </a:endParaRPr>
          </a:p>
          <a:p>
            <a:pPr eaLnBrk="1" hangingPunct="1">
              <a:lnSpc>
                <a:spcPct val="135000"/>
              </a:lnSpc>
            </a:pPr>
            <a:r>
              <a:rPr lang="zh-CN" altLang="en-US" sz="2400" b="1" i="0" dirty="0">
                <a:latin typeface="Times New Roman" pitchFamily="18" charset="0"/>
              </a:rPr>
              <a:t>用 </a:t>
            </a:r>
            <a:r>
              <a:rPr lang="en-US" altLang="zh-CN" sz="2400" b="1" i="0" dirty="0">
                <a:latin typeface="Times New Roman" pitchFamily="18" charset="0"/>
              </a:rPr>
              <a:t>EBX</a:t>
            </a:r>
            <a:r>
              <a:rPr lang="zh-CN" altLang="en-US" sz="2400" b="1" i="0" dirty="0">
                <a:latin typeface="Times New Roman" pitchFamily="18" charset="0"/>
              </a:rPr>
              <a:t>指明访问第几个元素</a:t>
            </a:r>
          </a:p>
        </p:txBody>
      </p:sp>
      <p:sp>
        <p:nvSpPr>
          <p:cNvPr id="10" name="Text Box 2">
            <a:extLst>
              <a:ext uri="{FF2B5EF4-FFF2-40B4-BE49-F238E27FC236}">
                <a16:creationId xmlns:a16="http://schemas.microsoft.com/office/drawing/2014/main" id="{90FC3635-E178-44A6-9EEF-8EE8254853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71463"/>
            <a:ext cx="505779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4.8 </a:t>
            </a:r>
            <a:r>
              <a:rPr lang="zh-CN" altLang="en-US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寻址方式综合举例</a:t>
            </a:r>
          </a:p>
        </p:txBody>
      </p:sp>
    </p:spTree>
    <p:extLst>
      <p:ext uri="{BB962C8B-B14F-4D97-AF65-F5344CB8AC3E}">
        <p14:creationId xmlns:p14="http://schemas.microsoft.com/office/powerpoint/2010/main" val="3162521283"/>
      </p:ext>
    </p:extLst>
  </p:cSld>
  <p:clrMapOvr>
    <a:masterClrMapping/>
  </p:clrMapOvr>
  <p:transition spd="med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3">
            <a:extLst>
              <a:ext uri="{FF2B5EF4-FFF2-40B4-BE49-F238E27FC236}">
                <a16:creationId xmlns:a16="http://schemas.microsoft.com/office/drawing/2014/main" id="{0C421F85-1322-4BB5-BBEB-4338A214A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1124744"/>
            <a:ext cx="435728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i="0" dirty="0">
                <a:latin typeface="Times New Roman" pitchFamily="18" charset="0"/>
              </a:rPr>
              <a:t>.DATA  </a:t>
            </a:r>
          </a:p>
          <a:p>
            <a:pPr eaLnBrk="1" hangingPunct="1"/>
            <a:r>
              <a:rPr lang="en-US" altLang="zh-CN" sz="2400" b="1" i="0" dirty="0">
                <a:latin typeface="Times New Roman" pitchFamily="18" charset="0"/>
              </a:rPr>
              <a:t>BUF1  DB  20, 39, 50, -20, 0, -12</a:t>
            </a:r>
          </a:p>
          <a:p>
            <a:pPr eaLnBrk="1" hangingPunct="1"/>
            <a:r>
              <a:rPr lang="en-US" altLang="zh-CN" sz="2400" b="1" i="0" dirty="0">
                <a:latin typeface="Times New Roman" pitchFamily="18" charset="0"/>
              </a:rPr>
              <a:t>BUF2  DB  6  DUP(0)</a:t>
            </a:r>
          </a:p>
          <a:p>
            <a:pPr eaLnBrk="1" hangingPunct="1"/>
            <a:r>
              <a:rPr lang="en-US" altLang="zh-CN" sz="2400" b="1" i="0" dirty="0">
                <a:latin typeface="Times New Roman" pitchFamily="18" charset="0"/>
              </a:rPr>
              <a:t>.CODE </a:t>
            </a:r>
          </a:p>
          <a:p>
            <a:pPr eaLnBrk="1" hangingPunct="1"/>
            <a:r>
              <a:rPr lang="en-US" altLang="zh-CN" sz="2400" b="1" i="0" dirty="0">
                <a:latin typeface="Times New Roman" pitchFamily="18" charset="0"/>
              </a:rPr>
              <a:t>      …… </a:t>
            </a:r>
          </a:p>
          <a:p>
            <a:pPr eaLnBrk="1" hangingPunct="1"/>
            <a:r>
              <a:rPr lang="en-US" altLang="zh-CN" sz="2400" b="1" i="0" dirty="0">
                <a:latin typeface="Times New Roman" pitchFamily="18" charset="0"/>
              </a:rPr>
              <a:t>      MOV   CX,  6</a:t>
            </a:r>
          </a:p>
        </p:txBody>
      </p:sp>
      <p:sp>
        <p:nvSpPr>
          <p:cNvPr id="18" name="Text Box 5">
            <a:extLst>
              <a:ext uri="{FF2B5EF4-FFF2-40B4-BE49-F238E27FC236}">
                <a16:creationId xmlns:a16="http://schemas.microsoft.com/office/drawing/2014/main" id="{58EC6E4C-6035-4A73-8551-E10BBF5C37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624" y="4129976"/>
            <a:ext cx="623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i="0" dirty="0">
                <a:latin typeface="Times New Roman" pitchFamily="18" charset="0"/>
              </a:rPr>
              <a:t>LP:</a:t>
            </a:r>
          </a:p>
        </p:txBody>
      </p:sp>
      <p:sp>
        <p:nvSpPr>
          <p:cNvPr id="20" name="Text Box 7">
            <a:extLst>
              <a:ext uri="{FF2B5EF4-FFF2-40B4-BE49-F238E27FC236}">
                <a16:creationId xmlns:a16="http://schemas.microsoft.com/office/drawing/2014/main" id="{0BDDF353-263D-4C74-81FD-3D8D9ECC81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5676974"/>
            <a:ext cx="220445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i="0" dirty="0">
                <a:latin typeface="Times New Roman" pitchFamily="18" charset="0"/>
              </a:rPr>
              <a:t>        DEC    CX</a:t>
            </a:r>
          </a:p>
          <a:p>
            <a:pPr eaLnBrk="1" hangingPunct="1"/>
            <a:r>
              <a:rPr lang="en-US" altLang="zh-CN" sz="2400" b="1" i="0" dirty="0">
                <a:latin typeface="Times New Roman" pitchFamily="18" charset="0"/>
              </a:rPr>
              <a:t>        JNZ     LP</a:t>
            </a:r>
          </a:p>
          <a:p>
            <a:pPr eaLnBrk="1" hangingPunct="1"/>
            <a:r>
              <a:rPr lang="en-US" altLang="zh-CN" sz="2400" b="1" i="0" dirty="0">
                <a:latin typeface="Times New Roman" pitchFamily="18" charset="0"/>
              </a:rPr>
              <a:t>        …..</a:t>
            </a:r>
          </a:p>
        </p:txBody>
      </p:sp>
      <p:sp>
        <p:nvSpPr>
          <p:cNvPr id="21" name="Text Box 8">
            <a:extLst>
              <a:ext uri="{FF2B5EF4-FFF2-40B4-BE49-F238E27FC236}">
                <a16:creationId xmlns:a16="http://schemas.microsoft.com/office/drawing/2014/main" id="{18102FE0-A0DD-45E3-9D69-365EA4652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0697" y="3429000"/>
            <a:ext cx="432513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i="0" dirty="0">
                <a:solidFill>
                  <a:srgbClr val="FF0000"/>
                </a:solidFill>
                <a:latin typeface="Times New Roman" pitchFamily="18" charset="0"/>
              </a:rPr>
              <a:t>MOV  ESI</a:t>
            </a:r>
            <a:r>
              <a:rPr lang="zh-CN" altLang="en-US" sz="2400" b="1" i="0" dirty="0">
                <a:solidFill>
                  <a:srgbClr val="FF0000"/>
                </a:solidFill>
                <a:latin typeface="Times New Roman" pitchFamily="18" charset="0"/>
              </a:rPr>
              <a:t>，</a:t>
            </a:r>
            <a:r>
              <a:rPr lang="en-US" altLang="zh-CN" sz="2400" b="1" i="0" dirty="0">
                <a:solidFill>
                  <a:srgbClr val="FF0000"/>
                </a:solidFill>
                <a:latin typeface="Times New Roman" pitchFamily="18" charset="0"/>
              </a:rPr>
              <a:t>OFFSET BUF1</a:t>
            </a:r>
          </a:p>
          <a:p>
            <a:pPr eaLnBrk="1" hangingPunct="1"/>
            <a:r>
              <a:rPr lang="en-US" altLang="zh-CN" sz="2400" b="1" i="0" dirty="0">
                <a:solidFill>
                  <a:srgbClr val="FF0000"/>
                </a:solidFill>
                <a:latin typeface="Times New Roman" pitchFamily="18" charset="0"/>
              </a:rPr>
              <a:t>MOV  EDI</a:t>
            </a:r>
            <a:r>
              <a:rPr lang="zh-CN" altLang="en-US" sz="2400" b="1" i="0" dirty="0">
                <a:solidFill>
                  <a:srgbClr val="FF0000"/>
                </a:solidFill>
                <a:latin typeface="Times New Roman" pitchFamily="18" charset="0"/>
              </a:rPr>
              <a:t>，</a:t>
            </a:r>
            <a:r>
              <a:rPr lang="en-US" altLang="zh-CN" sz="2400" b="1" i="0" dirty="0">
                <a:solidFill>
                  <a:srgbClr val="FF0000"/>
                </a:solidFill>
                <a:latin typeface="Times New Roman" pitchFamily="18" charset="0"/>
              </a:rPr>
              <a:t>OFFSET BUF2</a:t>
            </a: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33C9CBE8-41A2-4364-9CE0-21C8AAD9C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0239" y="4236814"/>
            <a:ext cx="388843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i="0" dirty="0">
                <a:solidFill>
                  <a:srgbClr val="FF0000"/>
                </a:solidFill>
                <a:latin typeface="Times New Roman" pitchFamily="18" charset="0"/>
              </a:rPr>
              <a:t>MOV  AL</a:t>
            </a:r>
            <a:r>
              <a:rPr lang="zh-CN" altLang="en-US" sz="2400" b="1" i="0" dirty="0">
                <a:solidFill>
                  <a:srgbClr val="FF0000"/>
                </a:solidFill>
                <a:latin typeface="Times New Roman" pitchFamily="18" charset="0"/>
              </a:rPr>
              <a:t>，</a:t>
            </a:r>
            <a:r>
              <a:rPr lang="en-US" altLang="zh-CN" sz="2400" b="1" i="0" dirty="0">
                <a:solidFill>
                  <a:srgbClr val="FF0000"/>
                </a:solidFill>
                <a:latin typeface="Times New Roman" pitchFamily="18" charset="0"/>
              </a:rPr>
              <a:t> [ESI]</a:t>
            </a:r>
          </a:p>
          <a:p>
            <a:pPr eaLnBrk="1" hangingPunct="1"/>
            <a:r>
              <a:rPr lang="en-US" altLang="zh-CN" sz="2400" b="1" i="0" dirty="0">
                <a:solidFill>
                  <a:srgbClr val="FF0000"/>
                </a:solidFill>
                <a:latin typeface="Times New Roman" pitchFamily="18" charset="0"/>
              </a:rPr>
              <a:t>MOV [EDI],  AL</a:t>
            </a:r>
          </a:p>
          <a:p>
            <a:pPr eaLnBrk="1" hangingPunct="1"/>
            <a:r>
              <a:rPr lang="en-US" altLang="zh-CN" sz="2400" b="1" i="0" dirty="0">
                <a:solidFill>
                  <a:srgbClr val="FF0000"/>
                </a:solidFill>
                <a:latin typeface="Times New Roman" pitchFamily="18" charset="0"/>
              </a:rPr>
              <a:t>INC    ESI</a:t>
            </a:r>
          </a:p>
          <a:p>
            <a:pPr eaLnBrk="1" hangingPunct="1"/>
            <a:r>
              <a:rPr lang="en-US" altLang="zh-CN" sz="2400" b="1" i="0" dirty="0">
                <a:solidFill>
                  <a:srgbClr val="FF0000"/>
                </a:solidFill>
                <a:latin typeface="Times New Roman" pitchFamily="18" charset="0"/>
              </a:rPr>
              <a:t>INC    EDI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11FCD70-92C9-49D7-AD2B-8379A538A25A}"/>
              </a:ext>
            </a:extLst>
          </p:cNvPr>
          <p:cNvSpPr txBox="1"/>
          <p:nvPr/>
        </p:nvSpPr>
        <p:spPr>
          <a:xfrm>
            <a:off x="5580112" y="3398358"/>
            <a:ext cx="3240360" cy="2034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35000"/>
              </a:lnSpc>
            </a:pPr>
            <a:r>
              <a:rPr lang="zh-CN" altLang="en-US" sz="2400" b="1" i="0" dirty="0">
                <a:latin typeface="Times New Roman" pitchFamily="18" charset="0"/>
              </a:rPr>
              <a:t>采用寄存器间接寻址</a:t>
            </a:r>
            <a:endParaRPr lang="en-US" altLang="zh-CN" sz="2400" b="1" i="0" dirty="0">
              <a:latin typeface="Times New Roman" pitchFamily="18" charset="0"/>
            </a:endParaRPr>
          </a:p>
          <a:p>
            <a:pPr eaLnBrk="1" hangingPunct="1">
              <a:lnSpc>
                <a:spcPct val="135000"/>
              </a:lnSpc>
            </a:pPr>
            <a:endParaRPr lang="en-US" altLang="zh-CN" sz="2400" b="1" i="0" dirty="0">
              <a:latin typeface="Times New Roman" pitchFamily="18" charset="0"/>
            </a:endParaRPr>
          </a:p>
          <a:p>
            <a:pPr eaLnBrk="1" hangingPunct="1">
              <a:lnSpc>
                <a:spcPct val="135000"/>
              </a:lnSpc>
            </a:pPr>
            <a:r>
              <a:rPr lang="en-US" altLang="zh-CN" sz="2400" b="1" i="0" dirty="0">
                <a:latin typeface="Times New Roman" pitchFamily="18" charset="0"/>
              </a:rPr>
              <a:t>ESI </a:t>
            </a:r>
            <a:r>
              <a:rPr lang="zh-CN" altLang="en-US" sz="2400" b="1" i="0" dirty="0">
                <a:latin typeface="Times New Roman" pitchFamily="18" charset="0"/>
              </a:rPr>
              <a:t>指向源串</a:t>
            </a:r>
            <a:endParaRPr lang="en-US" altLang="zh-CN" sz="2400" b="1" i="0" dirty="0">
              <a:latin typeface="Times New Roman" pitchFamily="18" charset="0"/>
            </a:endParaRPr>
          </a:p>
          <a:p>
            <a:pPr eaLnBrk="1" hangingPunct="1">
              <a:lnSpc>
                <a:spcPct val="135000"/>
              </a:lnSpc>
            </a:pPr>
            <a:r>
              <a:rPr lang="en-US" altLang="zh-CN" sz="2400" b="1" i="0" dirty="0">
                <a:latin typeface="Times New Roman" pitchFamily="18" charset="0"/>
              </a:rPr>
              <a:t>EDI </a:t>
            </a:r>
            <a:r>
              <a:rPr lang="zh-CN" altLang="en-US" sz="2400" b="1" i="0" dirty="0">
                <a:latin typeface="Times New Roman" pitchFamily="18" charset="0"/>
              </a:rPr>
              <a:t>指向目的串</a:t>
            </a:r>
          </a:p>
        </p:txBody>
      </p:sp>
      <p:sp>
        <p:nvSpPr>
          <p:cNvPr id="10" name="Text Box 2">
            <a:extLst>
              <a:ext uri="{FF2B5EF4-FFF2-40B4-BE49-F238E27FC236}">
                <a16:creationId xmlns:a16="http://schemas.microsoft.com/office/drawing/2014/main" id="{DCA17013-1341-4BB2-AECD-EC6EA70017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71463"/>
            <a:ext cx="505779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4.8 </a:t>
            </a:r>
            <a:r>
              <a:rPr lang="zh-CN" altLang="en-US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寻址方式综合举例</a:t>
            </a:r>
          </a:p>
        </p:txBody>
      </p:sp>
    </p:spTree>
    <p:extLst>
      <p:ext uri="{BB962C8B-B14F-4D97-AF65-F5344CB8AC3E}">
        <p14:creationId xmlns:p14="http://schemas.microsoft.com/office/powerpoint/2010/main" val="1720199346"/>
      </p:ext>
    </p:extLst>
  </p:cSld>
  <p:clrMapOvr>
    <a:masterClrMapping/>
  </p:clrMapOvr>
  <p:transition spd="med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3">
            <a:extLst>
              <a:ext uri="{FF2B5EF4-FFF2-40B4-BE49-F238E27FC236}">
                <a16:creationId xmlns:a16="http://schemas.microsoft.com/office/drawing/2014/main" id="{0C421F85-1322-4BB5-BBEB-4338A214A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709" y="1124744"/>
            <a:ext cx="435728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i="0" dirty="0">
                <a:latin typeface="Times New Roman" pitchFamily="18" charset="0"/>
              </a:rPr>
              <a:t>.DATA  </a:t>
            </a:r>
          </a:p>
          <a:p>
            <a:pPr eaLnBrk="1" hangingPunct="1"/>
            <a:r>
              <a:rPr lang="en-US" altLang="zh-CN" sz="2400" b="1" i="0" dirty="0">
                <a:latin typeface="Times New Roman" pitchFamily="18" charset="0"/>
              </a:rPr>
              <a:t>BUF1  DB  20, 39, 50, -20, 0, -12</a:t>
            </a:r>
          </a:p>
          <a:p>
            <a:pPr eaLnBrk="1" hangingPunct="1"/>
            <a:r>
              <a:rPr lang="en-US" altLang="zh-CN" sz="2400" b="1" i="0" dirty="0">
                <a:latin typeface="Times New Roman" pitchFamily="18" charset="0"/>
              </a:rPr>
              <a:t>BUF2  DB  6  DUP(0)</a:t>
            </a:r>
          </a:p>
          <a:p>
            <a:pPr eaLnBrk="1" hangingPunct="1"/>
            <a:r>
              <a:rPr lang="en-US" altLang="zh-CN" sz="2400" b="1" i="0" dirty="0">
                <a:latin typeface="Times New Roman" pitchFamily="18" charset="0"/>
              </a:rPr>
              <a:t>.CODE </a:t>
            </a:r>
          </a:p>
          <a:p>
            <a:pPr eaLnBrk="1" hangingPunct="1"/>
            <a:r>
              <a:rPr lang="en-US" altLang="zh-CN" sz="2400" b="1" i="0" dirty="0">
                <a:latin typeface="Times New Roman" pitchFamily="18" charset="0"/>
              </a:rPr>
              <a:t>      …… </a:t>
            </a:r>
          </a:p>
          <a:p>
            <a:pPr eaLnBrk="1" hangingPunct="1"/>
            <a:r>
              <a:rPr lang="en-US" altLang="zh-CN" sz="2400" b="1" i="0" strike="dblStrike" dirty="0">
                <a:latin typeface="Times New Roman" pitchFamily="18" charset="0"/>
              </a:rPr>
              <a:t>      MOV   CX,  6</a:t>
            </a:r>
          </a:p>
        </p:txBody>
      </p:sp>
      <p:sp>
        <p:nvSpPr>
          <p:cNvPr id="20" name="Text Box 7">
            <a:extLst>
              <a:ext uri="{FF2B5EF4-FFF2-40B4-BE49-F238E27FC236}">
                <a16:creationId xmlns:a16="http://schemas.microsoft.com/office/drawing/2014/main" id="{0BDDF353-263D-4C74-81FD-3D8D9ECC81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5282415"/>
            <a:ext cx="220445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i="0" dirty="0">
                <a:latin typeface="Times New Roman" pitchFamily="18" charset="0"/>
              </a:rPr>
              <a:t>        </a:t>
            </a:r>
            <a:r>
              <a:rPr lang="en-US" altLang="zh-CN" sz="2400" b="1" i="0" strike="dblStrike" dirty="0">
                <a:latin typeface="Times New Roman" pitchFamily="18" charset="0"/>
              </a:rPr>
              <a:t>DEC    CX</a:t>
            </a:r>
          </a:p>
          <a:p>
            <a:pPr eaLnBrk="1" hangingPunct="1"/>
            <a:r>
              <a:rPr lang="en-US" altLang="zh-CN" sz="2400" b="1" i="0" strike="dblStrike" dirty="0">
                <a:latin typeface="Times New Roman" pitchFamily="18" charset="0"/>
              </a:rPr>
              <a:t>        JNZ     LP</a:t>
            </a:r>
          </a:p>
          <a:p>
            <a:pPr eaLnBrk="1" hangingPunct="1"/>
            <a:r>
              <a:rPr lang="en-US" altLang="zh-CN" sz="2400" b="1" i="0" strike="dblStrike" dirty="0">
                <a:latin typeface="Times New Roman" pitchFamily="18" charset="0"/>
              </a:rPr>
              <a:t>        …..</a:t>
            </a:r>
          </a:p>
        </p:txBody>
      </p:sp>
      <p:sp>
        <p:nvSpPr>
          <p:cNvPr id="21" name="Text Box 8">
            <a:extLst>
              <a:ext uri="{FF2B5EF4-FFF2-40B4-BE49-F238E27FC236}">
                <a16:creationId xmlns:a16="http://schemas.microsoft.com/office/drawing/2014/main" id="{18102FE0-A0DD-45E3-9D69-365EA4652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8017" y="3429000"/>
            <a:ext cx="514731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i="0" dirty="0">
                <a:solidFill>
                  <a:srgbClr val="FF0000"/>
                </a:solidFill>
                <a:latin typeface="Times New Roman" pitchFamily="18" charset="0"/>
              </a:rPr>
              <a:t>MOV  EAX</a:t>
            </a:r>
            <a:r>
              <a:rPr lang="zh-CN" altLang="en-US" sz="2400" b="1" i="0" dirty="0">
                <a:solidFill>
                  <a:srgbClr val="FF0000"/>
                </a:solidFill>
                <a:latin typeface="Times New Roman" pitchFamily="18" charset="0"/>
              </a:rPr>
              <a:t>，</a:t>
            </a:r>
            <a:r>
              <a:rPr lang="en-US" altLang="zh-CN" sz="2400" b="1" i="0" dirty="0">
                <a:solidFill>
                  <a:srgbClr val="FF0000"/>
                </a:solidFill>
                <a:latin typeface="Times New Roman" pitchFamily="18" charset="0"/>
              </a:rPr>
              <a:t>DWORD PTR  BUF1</a:t>
            </a:r>
          </a:p>
          <a:p>
            <a:pPr eaLnBrk="1" hangingPunct="1"/>
            <a:r>
              <a:rPr lang="en-US" altLang="zh-CN" sz="2400" b="1" i="0" dirty="0">
                <a:solidFill>
                  <a:srgbClr val="FF0000"/>
                </a:solidFill>
                <a:latin typeface="Times New Roman" pitchFamily="18" charset="0"/>
              </a:rPr>
              <a:t>MOV  DWORD PTR  BUF2,</a:t>
            </a:r>
            <a:r>
              <a:rPr lang="zh-CN" altLang="en-US" sz="2400" b="1" i="0" dirty="0">
                <a:solidFill>
                  <a:srgbClr val="FF0000"/>
                </a:solidFill>
                <a:latin typeface="Times New Roman" pitchFamily="18" charset="0"/>
              </a:rPr>
              <a:t>  </a:t>
            </a:r>
            <a:r>
              <a:rPr lang="en-US" altLang="zh-CN" sz="2400" b="1" i="0" dirty="0">
                <a:solidFill>
                  <a:srgbClr val="FF0000"/>
                </a:solidFill>
                <a:latin typeface="Times New Roman" pitchFamily="18" charset="0"/>
              </a:rPr>
              <a:t>EAX</a:t>
            </a:r>
            <a:r>
              <a:rPr lang="zh-CN" altLang="en-US" sz="2400" b="1" i="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endParaRPr lang="en-US" altLang="zh-CN" sz="2400" b="1" i="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11FCD70-92C9-49D7-AD2B-8379A538A25A}"/>
              </a:ext>
            </a:extLst>
          </p:cNvPr>
          <p:cNvSpPr txBox="1"/>
          <p:nvPr/>
        </p:nvSpPr>
        <p:spPr>
          <a:xfrm>
            <a:off x="5292080" y="1303044"/>
            <a:ext cx="3150676" cy="20304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35000"/>
              </a:lnSpc>
            </a:pPr>
            <a:r>
              <a:rPr lang="zh-CN" altLang="en-US" sz="2400" b="1" i="0" dirty="0">
                <a:latin typeface="Times New Roman" pitchFamily="18" charset="0"/>
              </a:rPr>
              <a:t>采用直接寻址方式</a:t>
            </a:r>
            <a:endParaRPr lang="en-US" altLang="zh-CN" sz="2400" b="1" i="0" dirty="0">
              <a:latin typeface="Times New Roman" pitchFamily="18" charset="0"/>
            </a:endParaRPr>
          </a:p>
          <a:p>
            <a:pPr eaLnBrk="1" hangingPunct="1">
              <a:lnSpc>
                <a:spcPct val="135000"/>
              </a:lnSpc>
            </a:pPr>
            <a:endParaRPr lang="en-US" altLang="zh-CN" sz="2400" b="1" i="0" dirty="0">
              <a:latin typeface="Times New Roman" pitchFamily="18" charset="0"/>
            </a:endParaRPr>
          </a:p>
          <a:p>
            <a:pPr eaLnBrk="1" hangingPunct="1">
              <a:lnSpc>
                <a:spcPct val="135000"/>
              </a:lnSpc>
            </a:pPr>
            <a:r>
              <a:rPr lang="zh-CN" altLang="en-US" sz="2400" b="1" i="0" dirty="0">
                <a:latin typeface="Times New Roman" pitchFamily="18" charset="0"/>
              </a:rPr>
              <a:t>先拷贝 </a:t>
            </a:r>
            <a:r>
              <a:rPr lang="en-US" altLang="zh-CN" sz="2400" b="1" i="0" dirty="0">
                <a:latin typeface="Times New Roman" pitchFamily="18" charset="0"/>
              </a:rPr>
              <a:t>4</a:t>
            </a:r>
            <a:r>
              <a:rPr lang="zh-CN" altLang="en-US" sz="2400" b="1" i="0" dirty="0">
                <a:latin typeface="Times New Roman" pitchFamily="18" charset="0"/>
              </a:rPr>
              <a:t>个字节</a:t>
            </a:r>
            <a:endParaRPr lang="en-US" altLang="zh-CN" sz="2400" b="1" i="0" dirty="0">
              <a:latin typeface="Times New Roman" pitchFamily="18" charset="0"/>
            </a:endParaRPr>
          </a:p>
          <a:p>
            <a:pPr eaLnBrk="1" hangingPunct="1">
              <a:lnSpc>
                <a:spcPct val="135000"/>
              </a:lnSpc>
            </a:pPr>
            <a:r>
              <a:rPr lang="zh-CN" altLang="en-US" sz="2400" b="1" i="0" dirty="0">
                <a:latin typeface="Times New Roman" pitchFamily="18" charset="0"/>
              </a:rPr>
              <a:t>再拷贝剩下的</a:t>
            </a:r>
            <a:r>
              <a:rPr lang="en-US" altLang="zh-CN" sz="2400" b="1" i="0" dirty="0">
                <a:latin typeface="Times New Roman" pitchFamily="18" charset="0"/>
              </a:rPr>
              <a:t>2</a:t>
            </a:r>
            <a:r>
              <a:rPr lang="zh-CN" altLang="en-US" sz="2400" b="1" i="0" dirty="0">
                <a:latin typeface="Times New Roman" pitchFamily="18" charset="0"/>
              </a:rPr>
              <a:t>个字节</a:t>
            </a:r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7657446B-D7AA-41C6-9CB9-C2151B310E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8017" y="4273849"/>
            <a:ext cx="514731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i="0" dirty="0">
                <a:solidFill>
                  <a:srgbClr val="FF0000"/>
                </a:solidFill>
                <a:latin typeface="Times New Roman" pitchFamily="18" charset="0"/>
              </a:rPr>
              <a:t>MOV  AX</a:t>
            </a:r>
            <a:r>
              <a:rPr lang="zh-CN" altLang="en-US" sz="2400" b="1" i="0" dirty="0">
                <a:solidFill>
                  <a:srgbClr val="FF0000"/>
                </a:solidFill>
                <a:latin typeface="Times New Roman" pitchFamily="18" charset="0"/>
              </a:rPr>
              <a:t>，   </a:t>
            </a:r>
            <a:r>
              <a:rPr lang="en-US" altLang="zh-CN" sz="2400" b="1" i="0" dirty="0">
                <a:solidFill>
                  <a:srgbClr val="FF0000"/>
                </a:solidFill>
                <a:latin typeface="Times New Roman" pitchFamily="18" charset="0"/>
              </a:rPr>
              <a:t>WORD PTR  BUF1 +4</a:t>
            </a:r>
          </a:p>
          <a:p>
            <a:pPr eaLnBrk="1" hangingPunct="1"/>
            <a:r>
              <a:rPr lang="en-US" altLang="zh-CN" sz="2400" b="1" i="0" dirty="0">
                <a:solidFill>
                  <a:srgbClr val="FF0000"/>
                </a:solidFill>
                <a:latin typeface="Times New Roman" pitchFamily="18" charset="0"/>
              </a:rPr>
              <a:t>MOV  WORD PTR  BUF2 +4,</a:t>
            </a:r>
            <a:r>
              <a:rPr lang="zh-CN" altLang="en-US" sz="2400" b="1" i="0" dirty="0">
                <a:solidFill>
                  <a:srgbClr val="FF0000"/>
                </a:solidFill>
                <a:latin typeface="Times New Roman" pitchFamily="18" charset="0"/>
              </a:rPr>
              <a:t>    </a:t>
            </a:r>
            <a:r>
              <a:rPr lang="en-US" altLang="zh-CN" sz="2400" b="1" i="0" dirty="0">
                <a:solidFill>
                  <a:srgbClr val="FF0000"/>
                </a:solidFill>
                <a:latin typeface="Times New Roman" pitchFamily="18" charset="0"/>
              </a:rPr>
              <a:t>AX</a:t>
            </a:r>
            <a:r>
              <a:rPr lang="zh-CN" altLang="en-US" sz="2400" b="1" i="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endParaRPr lang="en-US" altLang="zh-CN" sz="2400" b="1" i="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C2E487B5-B721-47E1-ADE3-BAAD01CB8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71463"/>
            <a:ext cx="505779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4.8 </a:t>
            </a:r>
            <a:r>
              <a:rPr lang="zh-CN" altLang="en-US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寻址方式综合举例</a:t>
            </a:r>
          </a:p>
        </p:txBody>
      </p:sp>
    </p:spTree>
    <p:extLst>
      <p:ext uri="{BB962C8B-B14F-4D97-AF65-F5344CB8AC3E}">
        <p14:creationId xmlns:p14="http://schemas.microsoft.com/office/powerpoint/2010/main" val="3323145570"/>
      </p:ext>
    </p:extLst>
  </p:cSld>
  <p:clrMapOvr>
    <a:masterClrMapping/>
  </p:clrMapOvr>
  <p:transition spd="med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0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3">
            <a:extLst>
              <a:ext uri="{FF2B5EF4-FFF2-40B4-BE49-F238E27FC236}">
                <a16:creationId xmlns:a16="http://schemas.microsoft.com/office/drawing/2014/main" id="{0C421F85-1322-4BB5-BBEB-4338A214A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628800"/>
            <a:ext cx="8537915" cy="4454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i="0" dirty="0">
                <a:latin typeface="Times New Roman" pitchFamily="18" charset="0"/>
              </a:rPr>
              <a:t>从机器语言的角度，看待指令的组成部分；</a:t>
            </a:r>
            <a:endParaRPr lang="en-US" altLang="zh-CN" sz="2400" b="1" i="0" dirty="0">
              <a:latin typeface="Times New Roman" pitchFamily="18" charset="0"/>
            </a:endParaRPr>
          </a:p>
          <a:p>
            <a:pPr eaLnBrk="1" hangingPunct="1"/>
            <a:endParaRPr lang="en-US" altLang="zh-CN" sz="2400" b="1" i="0" dirty="0">
              <a:latin typeface="Times New Roman" pitchFamily="18" charset="0"/>
            </a:endParaRPr>
          </a:p>
          <a:p>
            <a:pPr eaLnBrk="1" hangingPunct="1"/>
            <a:r>
              <a:rPr lang="zh-CN" altLang="en-US" sz="2400" b="1" i="0" dirty="0">
                <a:latin typeface="Times New Roman" pitchFamily="18" charset="0"/>
              </a:rPr>
              <a:t>判断写的汇编语句是否正确，可以看它能否编译成机器指令。</a:t>
            </a:r>
            <a:endParaRPr lang="en-US" altLang="zh-CN" sz="2400" b="1" i="0" dirty="0">
              <a:latin typeface="Times New Roman" pitchFamily="18" charset="0"/>
            </a:endParaRPr>
          </a:p>
          <a:p>
            <a:pPr eaLnBrk="1" hangingPunct="1"/>
            <a:endParaRPr lang="en-US" altLang="zh-CN" sz="2400" b="1" i="0" dirty="0">
              <a:latin typeface="Times New Roman" pitchFamily="18" charset="0"/>
            </a:endParaRPr>
          </a:p>
          <a:p>
            <a:pPr eaLnBrk="1" hangingPunct="1"/>
            <a:r>
              <a:rPr lang="zh-CN" altLang="en-US" sz="2400" b="1" i="0" dirty="0">
                <a:latin typeface="Times New Roman" pitchFamily="18" charset="0"/>
              </a:rPr>
              <a:t>即各部分能否转换成指令中组成的要素。</a:t>
            </a:r>
            <a:endParaRPr lang="en-US" altLang="zh-CN" sz="2400" b="1" i="0" dirty="0">
              <a:latin typeface="Times New Roman" pitchFamily="18" charset="0"/>
            </a:endParaRPr>
          </a:p>
          <a:p>
            <a:pPr eaLnBrk="1" hangingPunct="1"/>
            <a:endParaRPr lang="en-US" altLang="zh-CN" sz="2400" b="1" i="0" dirty="0">
              <a:latin typeface="Times New Roman" pitchFamily="18" charset="0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i="0" dirty="0">
                <a:latin typeface="Times New Roman" pitchFamily="18" charset="0"/>
              </a:rPr>
              <a:t>计算机 是 </a:t>
            </a:r>
            <a:r>
              <a:rPr lang="en-US" altLang="zh-CN" sz="2400" b="1" i="0" dirty="0">
                <a:latin typeface="Times New Roman" pitchFamily="18" charset="0"/>
              </a:rPr>
              <a:t>0-1</a:t>
            </a:r>
            <a:r>
              <a:rPr lang="zh-CN" altLang="en-US" sz="2400" b="1" i="0" dirty="0">
                <a:latin typeface="Times New Roman" pitchFamily="18" charset="0"/>
              </a:rPr>
              <a:t>世界</a:t>
            </a:r>
            <a:endParaRPr lang="en-US" altLang="zh-CN" sz="2400" b="1" i="0" dirty="0">
              <a:latin typeface="Times New Roman" pitchFamily="18" charset="0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i="0" dirty="0">
                <a:latin typeface="Times New Roman" pitchFamily="18" charset="0"/>
              </a:rPr>
              <a:t>编码与解码       汇编与反汇编</a:t>
            </a:r>
            <a:endParaRPr lang="en-US" altLang="zh-CN" sz="2400" b="1" i="0" dirty="0">
              <a:latin typeface="Times New Roman" pitchFamily="18" charset="0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i="0" dirty="0">
                <a:latin typeface="Times New Roman" pitchFamily="18" charset="0"/>
              </a:rPr>
              <a:t>指令组成的核心</a:t>
            </a:r>
            <a:endParaRPr lang="en-US" altLang="zh-CN" sz="2400" b="1" i="0" dirty="0">
              <a:latin typeface="Times New Roman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b="1" i="0" dirty="0">
                <a:latin typeface="Times New Roman" pitchFamily="18" charset="0"/>
              </a:rPr>
              <a:t>     </a:t>
            </a:r>
            <a:r>
              <a:rPr lang="zh-CN" altLang="en-US" sz="2400" b="1" i="0" dirty="0">
                <a:latin typeface="Times New Roman" pitchFamily="18" charset="0"/>
              </a:rPr>
              <a:t>操作与操作数地址</a:t>
            </a:r>
            <a:endParaRPr lang="en-US" altLang="zh-CN" sz="2400" b="1" i="0" dirty="0">
              <a:latin typeface="Times New Roman" pitchFamily="18" charset="0"/>
            </a:endParaRPr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C2E487B5-B721-47E1-ADE3-BAAD01CB8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71463"/>
            <a:ext cx="582723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4.9 x86</a:t>
            </a:r>
            <a:r>
              <a:rPr lang="zh-CN" altLang="en-US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机器指令编码规则</a:t>
            </a:r>
          </a:p>
        </p:txBody>
      </p:sp>
    </p:spTree>
    <p:extLst>
      <p:ext uri="{BB962C8B-B14F-4D97-AF65-F5344CB8AC3E}">
        <p14:creationId xmlns:p14="http://schemas.microsoft.com/office/powerpoint/2010/main" val="2792088343"/>
      </p:ext>
    </p:extLst>
  </p:cSld>
  <p:clrMapOvr>
    <a:masterClrMapping/>
  </p:clrMapOvr>
  <p:transition spd="med">
    <p:circl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3">
            <a:extLst>
              <a:ext uri="{FF2B5EF4-FFF2-40B4-BE49-F238E27FC236}">
                <a16:creationId xmlns:a16="http://schemas.microsoft.com/office/drawing/2014/main" id="{0C421F85-1322-4BB5-BBEB-4338A214A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787" y="2132856"/>
            <a:ext cx="6447599" cy="4454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i="0" dirty="0">
                <a:latin typeface="Times New Roman" pitchFamily="18" charset="0"/>
              </a:rPr>
              <a:t>① 指令前缀</a:t>
            </a:r>
            <a:r>
              <a:rPr lang="en-US" altLang="zh-CN" sz="2400" b="1" i="0" dirty="0">
                <a:latin typeface="Times New Roman" pitchFamily="18" charset="0"/>
              </a:rPr>
              <a:t>(prefix</a:t>
            </a:r>
            <a:r>
              <a:rPr lang="zh-CN" altLang="en-US" sz="2400" b="1" i="0" dirty="0">
                <a:latin typeface="Times New Roman" pitchFamily="18" charset="0"/>
              </a:rPr>
              <a:t>，非必需，</a:t>
            </a:r>
            <a:r>
              <a:rPr lang="en-US" altLang="zh-CN" sz="2400" b="1" i="0" dirty="0">
                <a:latin typeface="Times New Roman" pitchFamily="18" charset="0"/>
              </a:rPr>
              <a:t>0</a:t>
            </a:r>
            <a:r>
              <a:rPr lang="zh-CN" altLang="en-US" sz="2400" b="1" i="0" dirty="0">
                <a:latin typeface="Times New Roman" pitchFamily="18" charset="0"/>
              </a:rPr>
              <a:t>个或多个字节</a:t>
            </a:r>
            <a:r>
              <a:rPr lang="en-US" altLang="zh-CN" sz="2400" b="1" i="0" dirty="0"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b="1" i="0" dirty="0">
                <a:latin typeface="Times New Roman" pitchFamily="18" charset="0"/>
              </a:rPr>
              <a:t>② </a:t>
            </a:r>
            <a:r>
              <a:rPr lang="zh-CN" altLang="en-US" sz="2400" b="1" i="0" dirty="0">
                <a:latin typeface="Times New Roman" pitchFamily="18" charset="0"/>
              </a:rPr>
              <a:t>操作码</a:t>
            </a:r>
            <a:r>
              <a:rPr lang="en-US" altLang="zh-CN" sz="2400" b="1" i="0" dirty="0">
                <a:latin typeface="Times New Roman" pitchFamily="18" charset="0"/>
              </a:rPr>
              <a:t>(opcode</a:t>
            </a:r>
            <a:r>
              <a:rPr lang="zh-CN" altLang="en-US" sz="2400" b="1" i="0" dirty="0">
                <a:latin typeface="Times New Roman" pitchFamily="18" charset="0"/>
              </a:rPr>
              <a:t>，必须，</a:t>
            </a:r>
            <a:r>
              <a:rPr lang="en-US" altLang="zh-CN" sz="2400" b="1" i="0" dirty="0">
                <a:latin typeface="Times New Roman" pitchFamily="18" charset="0"/>
              </a:rPr>
              <a:t>1</a:t>
            </a:r>
            <a:r>
              <a:rPr lang="zh-CN" altLang="en-US" sz="2400" b="1" i="0" dirty="0">
                <a:latin typeface="Times New Roman" pitchFamily="18" charset="0"/>
              </a:rPr>
              <a:t>字节 </a:t>
            </a:r>
            <a:r>
              <a:rPr lang="en-US" altLang="zh-CN" sz="2400" b="1" i="0" dirty="0">
                <a:latin typeface="Times New Roman" pitchFamily="18" charset="0"/>
              </a:rPr>
              <a:t>~ 3</a:t>
            </a:r>
            <a:r>
              <a:rPr lang="zh-CN" altLang="en-US" sz="2400" b="1" i="0" dirty="0">
                <a:latin typeface="Times New Roman" pitchFamily="18" charset="0"/>
              </a:rPr>
              <a:t>字节</a:t>
            </a:r>
            <a:r>
              <a:rPr lang="en-US" altLang="zh-CN" sz="2400" b="1" i="0" dirty="0"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b="1" i="0" dirty="0">
                <a:latin typeface="Times New Roman" pitchFamily="18" charset="0"/>
              </a:rPr>
              <a:t>③ </a:t>
            </a:r>
            <a:r>
              <a:rPr lang="zh-CN" altLang="en-US" sz="2400" b="1" i="0" dirty="0">
                <a:latin typeface="Times New Roman" pitchFamily="18" charset="0"/>
              </a:rPr>
              <a:t>内存</a:t>
            </a:r>
            <a:r>
              <a:rPr lang="en-US" altLang="zh-CN" sz="2400" b="1" i="0" dirty="0">
                <a:latin typeface="Times New Roman" pitchFamily="18" charset="0"/>
              </a:rPr>
              <a:t>/</a:t>
            </a:r>
            <a:r>
              <a:rPr lang="zh-CN" altLang="en-US" sz="2400" b="1" i="0" dirty="0">
                <a:latin typeface="Times New Roman" pitchFamily="18" charset="0"/>
              </a:rPr>
              <a:t>寄存器操作数</a:t>
            </a:r>
            <a:r>
              <a:rPr lang="en-US" altLang="zh-CN" sz="2400" b="1" i="0" dirty="0">
                <a:latin typeface="Times New Roman" pitchFamily="18" charset="0"/>
              </a:rPr>
              <a:t>(</a:t>
            </a:r>
            <a:r>
              <a:rPr lang="en-US" altLang="zh-CN" sz="2400" b="1" i="0" dirty="0" err="1">
                <a:latin typeface="Times New Roman" pitchFamily="18" charset="0"/>
              </a:rPr>
              <a:t>ModR</a:t>
            </a:r>
            <a:r>
              <a:rPr lang="en-US" altLang="zh-CN" sz="2400" b="1" i="0" dirty="0">
                <a:latin typeface="Times New Roman" pitchFamily="18" charset="0"/>
              </a:rPr>
              <a:t>/M</a:t>
            </a:r>
            <a:r>
              <a:rPr lang="zh-CN" altLang="en-US" sz="2400" b="1" i="0" dirty="0">
                <a:latin typeface="Times New Roman" pitchFamily="18" charset="0"/>
              </a:rPr>
              <a:t>，非必需</a:t>
            </a:r>
            <a:r>
              <a:rPr lang="en-US" altLang="zh-CN" sz="2400" b="1" i="0" dirty="0"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b="1" i="0" dirty="0">
                <a:latin typeface="Times New Roman" pitchFamily="18" charset="0"/>
              </a:rPr>
              <a:t>     </a:t>
            </a:r>
            <a:r>
              <a:rPr lang="zh-CN" altLang="en-US" sz="2400" b="1" i="0" dirty="0">
                <a:latin typeface="Times New Roman" pitchFamily="18" charset="0"/>
              </a:rPr>
              <a:t>指明寻址方式</a:t>
            </a:r>
            <a:endParaRPr lang="en-US" altLang="zh-CN" sz="2400" b="1" i="0" dirty="0">
              <a:latin typeface="Times New Roman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b="1" i="0" dirty="0">
                <a:latin typeface="Times New Roman" pitchFamily="18" charset="0"/>
              </a:rPr>
              <a:t>④ </a:t>
            </a:r>
            <a:r>
              <a:rPr lang="zh-CN" altLang="en-US" sz="2400" b="1" i="0" dirty="0">
                <a:latin typeface="Times New Roman" pitchFamily="18" charset="0"/>
              </a:rPr>
              <a:t>索引寻址描述 </a:t>
            </a:r>
            <a:r>
              <a:rPr lang="en-US" altLang="zh-CN" sz="2400" b="1" i="0" dirty="0">
                <a:latin typeface="Times New Roman" pitchFamily="18" charset="0"/>
              </a:rPr>
              <a:t>(SIB</a:t>
            </a:r>
            <a:r>
              <a:rPr lang="zh-CN" altLang="en-US" sz="2400" b="1" i="0" dirty="0">
                <a:latin typeface="Times New Roman" pitchFamily="18" charset="0"/>
              </a:rPr>
              <a:t>，非必需</a:t>
            </a:r>
            <a:r>
              <a:rPr lang="en-US" altLang="zh-CN" sz="2400" b="1" i="0" dirty="0"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b="1" i="0" dirty="0">
                <a:latin typeface="Times New Roman" pitchFamily="18" charset="0"/>
              </a:rPr>
              <a:t>     </a:t>
            </a:r>
            <a:r>
              <a:rPr lang="zh-CN" altLang="en-US" sz="2400" b="1" i="0" dirty="0">
                <a:latin typeface="Times New Roman" pitchFamily="18" charset="0"/>
              </a:rPr>
              <a:t>指明：基址寄存器、变址寄存器、比例因子</a:t>
            </a:r>
            <a:endParaRPr lang="en-US" altLang="zh-CN" sz="2400" b="1" i="0" dirty="0">
              <a:latin typeface="Times New Roman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b="1" i="0" dirty="0">
                <a:latin typeface="Times New Roman" pitchFamily="18" charset="0"/>
              </a:rPr>
              <a:t>⑤ </a:t>
            </a:r>
            <a:r>
              <a:rPr lang="zh-CN" altLang="en-US" sz="2400" b="1" i="0" dirty="0">
                <a:latin typeface="Times New Roman" pitchFamily="18" charset="0"/>
              </a:rPr>
              <a:t>地址偏移量</a:t>
            </a:r>
            <a:r>
              <a:rPr lang="en-US" altLang="zh-CN" sz="2400" b="1" i="0" dirty="0">
                <a:latin typeface="Times New Roman" pitchFamily="18" charset="0"/>
              </a:rPr>
              <a:t>(Displacement</a:t>
            </a:r>
            <a:r>
              <a:rPr lang="zh-CN" altLang="en-US" sz="2400" b="1" i="0" dirty="0">
                <a:latin typeface="Times New Roman" pitchFamily="18" charset="0"/>
              </a:rPr>
              <a:t>，非必需</a:t>
            </a:r>
            <a:r>
              <a:rPr lang="en-US" altLang="zh-CN" sz="2400" b="1" i="0" dirty="0"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b="1" i="0" dirty="0">
                <a:latin typeface="Times New Roman" pitchFamily="18" charset="0"/>
              </a:rPr>
              <a:t>⑥ </a:t>
            </a:r>
            <a:r>
              <a:rPr lang="zh-CN" altLang="en-US" sz="2400" b="1" i="0" dirty="0">
                <a:latin typeface="Times New Roman" pitchFamily="18" charset="0"/>
              </a:rPr>
              <a:t>立即数</a:t>
            </a:r>
            <a:r>
              <a:rPr lang="en-US" altLang="zh-CN" sz="2400" b="1" i="0" dirty="0">
                <a:latin typeface="Times New Roman" pitchFamily="18" charset="0"/>
              </a:rPr>
              <a:t>(Immediate</a:t>
            </a:r>
            <a:r>
              <a:rPr lang="zh-CN" altLang="en-US" sz="2400" b="1" i="0" dirty="0">
                <a:latin typeface="Times New Roman" pitchFamily="18" charset="0"/>
              </a:rPr>
              <a:t>，非必需</a:t>
            </a:r>
            <a:r>
              <a:rPr lang="en-US" altLang="zh-CN" sz="2400" b="1" i="0" dirty="0">
                <a:latin typeface="Times New Roman" pitchFamily="18" charset="0"/>
              </a:rPr>
              <a:t>)</a:t>
            </a:r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C2E487B5-B721-47E1-ADE3-BAAD01CB8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71463"/>
            <a:ext cx="582723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4.9 x86</a:t>
            </a:r>
            <a:r>
              <a:rPr lang="zh-CN" altLang="en-US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机器指令编码规则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25A8608-C9A6-4ED1-A965-7EDA306A9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26" y="1508362"/>
            <a:ext cx="7676033" cy="55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554234"/>
      </p:ext>
    </p:extLst>
  </p:cSld>
  <p:clrMapOvr>
    <a:masterClrMapping/>
  </p:clrMapOvr>
  <p:transition spd="med">
    <p:circl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">
            <a:extLst>
              <a:ext uri="{FF2B5EF4-FFF2-40B4-BE49-F238E27FC236}">
                <a16:creationId xmlns:a16="http://schemas.microsoft.com/office/drawing/2014/main" id="{C2E487B5-B721-47E1-ADE3-BAAD01CB8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71463"/>
            <a:ext cx="582723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4.9 x86</a:t>
            </a:r>
            <a:r>
              <a:rPr lang="zh-CN" altLang="en-US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机器指令编码规则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C383586-D559-4850-A229-5828F41F5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1988840"/>
            <a:ext cx="7344816" cy="480715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7D5486C-F01B-4392-81E2-14788B2C503E}"/>
              </a:ext>
            </a:extLst>
          </p:cNvPr>
          <p:cNvSpPr txBox="1"/>
          <p:nvPr/>
        </p:nvSpPr>
        <p:spPr>
          <a:xfrm>
            <a:off x="539750" y="1484784"/>
            <a:ext cx="15839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i="0" dirty="0">
                <a:solidFill>
                  <a:srgbClr val="FF0000"/>
                </a:solidFill>
                <a:latin typeface="Times New Roman" pitchFamily="18" charset="0"/>
              </a:rPr>
              <a:t>指令前缀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187599"/>
      </p:ext>
    </p:extLst>
  </p:cSld>
  <p:clrMapOvr>
    <a:masterClrMapping/>
  </p:clrMapOvr>
  <p:transition spd="med">
    <p:circl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">
            <a:extLst>
              <a:ext uri="{FF2B5EF4-FFF2-40B4-BE49-F238E27FC236}">
                <a16:creationId xmlns:a16="http://schemas.microsoft.com/office/drawing/2014/main" id="{C2E487B5-B721-47E1-ADE3-BAAD01CB8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71463"/>
            <a:ext cx="582723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4.9 x86</a:t>
            </a:r>
            <a:r>
              <a:rPr lang="zh-CN" altLang="en-US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机器指令编码规则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7D5486C-F01B-4392-81E2-14788B2C503E}"/>
              </a:ext>
            </a:extLst>
          </p:cNvPr>
          <p:cNvSpPr txBox="1"/>
          <p:nvPr/>
        </p:nvSpPr>
        <p:spPr>
          <a:xfrm>
            <a:off x="6804248" y="1268760"/>
            <a:ext cx="15839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0" dirty="0">
                <a:solidFill>
                  <a:srgbClr val="FF0000"/>
                </a:solidFill>
                <a:latin typeface="Times New Roman" pitchFamily="18" charset="0"/>
              </a:rPr>
              <a:t>操作码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E681160-D584-4FB5-A8B4-0C46ED3F974A}"/>
              </a:ext>
            </a:extLst>
          </p:cNvPr>
          <p:cNvSpPr txBox="1"/>
          <p:nvPr/>
        </p:nvSpPr>
        <p:spPr>
          <a:xfrm>
            <a:off x="395536" y="1628800"/>
            <a:ext cx="8043274" cy="512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zh-CN" sz="2400" b="1" i="0" dirty="0">
                <a:latin typeface="Times New Roman" pitchFamily="18" charset="0"/>
              </a:rPr>
              <a:t>指明了要进行</a:t>
            </a:r>
            <a:r>
              <a:rPr lang="zh-CN" altLang="en-US" sz="2400" b="1" i="0" dirty="0">
                <a:latin typeface="Times New Roman" pitchFamily="18" charset="0"/>
              </a:rPr>
              <a:t>的</a:t>
            </a:r>
            <a:r>
              <a:rPr lang="zh-CN" altLang="zh-CN" sz="2400" b="1" i="0" dirty="0">
                <a:latin typeface="Times New Roman" pitchFamily="18" charset="0"/>
              </a:rPr>
              <a:t>操作</a:t>
            </a:r>
            <a:endParaRPr lang="en-US" altLang="zh-CN" sz="2400" b="1" i="0" dirty="0">
              <a:latin typeface="Times New Roman" pitchFamily="18" charset="0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zh-CN" sz="2400" b="1" i="0" dirty="0">
                <a:latin typeface="Times New Roman" pitchFamily="18" charset="0"/>
              </a:rPr>
              <a:t>指明操作数的类型</a:t>
            </a:r>
            <a:r>
              <a:rPr lang="zh-CN" altLang="en-US" sz="2400" b="1" i="0" dirty="0">
                <a:latin typeface="Times New Roman" pitchFamily="18" charset="0"/>
              </a:rPr>
              <a:t>（一般看</a:t>
            </a:r>
            <a:r>
              <a:rPr lang="zh-CN" altLang="zh-CN" sz="2400" b="1" i="0" dirty="0">
                <a:latin typeface="Times New Roman" pitchFamily="18" charset="0"/>
              </a:rPr>
              <a:t>最后一个二进制</a:t>
            </a:r>
            <a:r>
              <a:rPr lang="zh-CN" altLang="en-US" sz="2400" b="1" i="0" dirty="0">
                <a:latin typeface="Times New Roman" pitchFamily="18" charset="0"/>
              </a:rPr>
              <a:t>）</a:t>
            </a:r>
            <a:endParaRPr lang="en-US" altLang="zh-CN" sz="2400" b="1" i="0" dirty="0">
              <a:latin typeface="Times New Roman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i="0" dirty="0">
                <a:latin typeface="Times New Roman" pitchFamily="18" charset="0"/>
              </a:rPr>
              <a:t>    0</a:t>
            </a:r>
            <a:r>
              <a:rPr lang="zh-CN" altLang="en-US" sz="2400" b="1" i="0" dirty="0">
                <a:latin typeface="Times New Roman" pitchFamily="18" charset="0"/>
              </a:rPr>
              <a:t>：</a:t>
            </a:r>
            <a:r>
              <a:rPr lang="zh-CN" altLang="zh-CN" sz="2400" b="1" i="0" dirty="0">
                <a:latin typeface="Times New Roman" pitchFamily="18" charset="0"/>
              </a:rPr>
              <a:t>字节操作</a:t>
            </a:r>
            <a:r>
              <a:rPr lang="zh-CN" altLang="en-US" sz="2400" b="1" i="0" dirty="0">
                <a:latin typeface="Times New Roman" pitchFamily="18" charset="0"/>
              </a:rPr>
              <a:t>；  </a:t>
            </a:r>
            <a:r>
              <a:rPr lang="en-US" altLang="zh-CN" sz="2400" b="1" i="0" dirty="0">
                <a:latin typeface="Times New Roman" pitchFamily="18" charset="0"/>
              </a:rPr>
              <a:t>1</a:t>
            </a:r>
            <a:r>
              <a:rPr lang="zh-CN" altLang="en-US" sz="2400" b="1" i="0" dirty="0">
                <a:latin typeface="Times New Roman" pitchFamily="18" charset="0"/>
              </a:rPr>
              <a:t>：</a:t>
            </a:r>
            <a:r>
              <a:rPr lang="zh-CN" altLang="zh-CN" sz="2400" b="1" i="0" dirty="0">
                <a:latin typeface="Times New Roman" pitchFamily="18" charset="0"/>
              </a:rPr>
              <a:t>字操作（</a:t>
            </a:r>
            <a:r>
              <a:rPr lang="en-US" altLang="zh-CN" sz="2400" b="1" i="0" dirty="0">
                <a:latin typeface="Times New Roman" pitchFamily="18" charset="0"/>
              </a:rPr>
              <a:t>32</a:t>
            </a:r>
            <a:r>
              <a:rPr lang="zh-CN" altLang="zh-CN" sz="2400" b="1" i="0" dirty="0">
                <a:latin typeface="Times New Roman" pitchFamily="18" charset="0"/>
              </a:rPr>
              <a:t>位指令中为双字操作）</a:t>
            </a:r>
            <a:r>
              <a:rPr lang="zh-CN" altLang="en-US" sz="2400" b="1" i="0" dirty="0">
                <a:latin typeface="Times New Roman" pitchFamily="18" charset="0"/>
              </a:rPr>
              <a:t>；</a:t>
            </a:r>
            <a:endParaRPr lang="en-US" altLang="zh-CN" sz="2400" b="1" i="0" dirty="0">
              <a:latin typeface="Times New Roman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i="0" dirty="0">
                <a:latin typeface="Times New Roman" pitchFamily="18" charset="0"/>
              </a:rPr>
              <a:t>                                      </a:t>
            </a:r>
            <a:r>
              <a:rPr lang="zh-CN" altLang="zh-CN" sz="2400" b="1" i="0" dirty="0">
                <a:latin typeface="Times New Roman" pitchFamily="18" charset="0"/>
              </a:rPr>
              <a:t>有指令前缀</a:t>
            </a:r>
            <a:r>
              <a:rPr lang="en-US" altLang="zh-CN" sz="2400" b="1" i="0" dirty="0">
                <a:latin typeface="Times New Roman" pitchFamily="18" charset="0"/>
              </a:rPr>
              <a:t> 66H</a:t>
            </a:r>
            <a:r>
              <a:rPr lang="zh-CN" altLang="zh-CN" sz="2400" b="1" i="0" dirty="0">
                <a:latin typeface="Times New Roman" pitchFamily="18" charset="0"/>
              </a:rPr>
              <a:t>时</a:t>
            </a:r>
            <a:r>
              <a:rPr lang="zh-CN" altLang="en-US" sz="2400" b="1" i="0" dirty="0">
                <a:latin typeface="Times New Roman" pitchFamily="18" charset="0"/>
              </a:rPr>
              <a:t>，</a:t>
            </a:r>
            <a:r>
              <a:rPr lang="zh-CN" altLang="zh-CN" sz="2400" b="1" i="0" dirty="0">
                <a:latin typeface="Times New Roman" pitchFamily="18" charset="0"/>
              </a:rPr>
              <a:t>对字操作。</a:t>
            </a:r>
            <a:endParaRPr lang="en-US" altLang="zh-CN" sz="2400" b="1" i="0" dirty="0">
              <a:latin typeface="Times New Roman" pitchFamily="18" charset="0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400" b="1" i="0" dirty="0">
                <a:latin typeface="Times New Roman" pitchFamily="18" charset="0"/>
              </a:rPr>
              <a:t>指明源操作数是寄存器寻址，还是目的操作数是寄存器寻址 （</a:t>
            </a:r>
            <a:r>
              <a:rPr lang="zh-CN" altLang="zh-CN" sz="2400" b="1" i="0" dirty="0">
                <a:latin typeface="Times New Roman" pitchFamily="18" charset="0"/>
              </a:rPr>
              <a:t>操作码的倒数第二个二进制位</a:t>
            </a:r>
            <a:r>
              <a:rPr lang="zh-CN" altLang="en-US" sz="2400" b="1" i="0" dirty="0">
                <a:latin typeface="Times New Roman" pitchFamily="18" charset="0"/>
              </a:rPr>
              <a:t>）</a:t>
            </a:r>
            <a:endParaRPr lang="en-US" altLang="zh-CN" sz="2400" b="1" i="0" dirty="0">
              <a:latin typeface="Times New Roman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i="0" dirty="0">
                <a:latin typeface="Times New Roman" pitchFamily="18" charset="0"/>
              </a:rPr>
              <a:t>     1</a:t>
            </a:r>
            <a:r>
              <a:rPr lang="zh-CN" altLang="en-US" sz="2400" b="1" i="0" dirty="0">
                <a:latin typeface="Times New Roman" pitchFamily="18" charset="0"/>
              </a:rPr>
              <a:t>：</a:t>
            </a:r>
            <a:r>
              <a:rPr lang="zh-CN" altLang="zh-CN" sz="2400" b="1" i="0" dirty="0">
                <a:latin typeface="Times New Roman" pitchFamily="18" charset="0"/>
              </a:rPr>
              <a:t>目的操作数是寄存器寻址，</a:t>
            </a:r>
            <a:r>
              <a:rPr lang="en-US" altLang="zh-CN" sz="2400" b="1" i="0" dirty="0">
                <a:latin typeface="Times New Roman" pitchFamily="18" charset="0"/>
              </a:rPr>
              <a:t>0</a:t>
            </a:r>
            <a:r>
              <a:rPr lang="zh-CN" altLang="en-US" sz="2400" b="1" i="0" dirty="0">
                <a:latin typeface="Times New Roman" pitchFamily="18" charset="0"/>
              </a:rPr>
              <a:t>：</a:t>
            </a:r>
            <a:r>
              <a:rPr lang="zh-CN" altLang="zh-CN" sz="2400" b="1" i="0" dirty="0">
                <a:latin typeface="Times New Roman" pitchFamily="18" charset="0"/>
              </a:rPr>
              <a:t>源操作数</a:t>
            </a:r>
            <a:r>
              <a:rPr lang="zh-CN" altLang="en-US" sz="2400" b="1" i="0" dirty="0">
                <a:latin typeface="Times New Roman" pitchFamily="18" charset="0"/>
              </a:rPr>
              <a:t>寄存器寻址</a:t>
            </a:r>
            <a:endParaRPr lang="en-US" altLang="zh-CN" sz="2400" b="1" i="0" dirty="0">
              <a:latin typeface="Times New Roman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i="0" dirty="0">
                <a:latin typeface="Times New Roman" pitchFamily="18" charset="0"/>
              </a:rPr>
              <a:t>      </a:t>
            </a:r>
            <a:r>
              <a:rPr lang="zh-CN" altLang="en-US" sz="2400" b="1" i="0" dirty="0">
                <a:latin typeface="Times New Roman" pitchFamily="18" charset="0"/>
              </a:rPr>
              <a:t>与</a:t>
            </a:r>
            <a:r>
              <a:rPr lang="en-US" altLang="zh-CN" sz="2400" b="1" i="0" dirty="0">
                <a:latin typeface="Times New Roman" pitchFamily="18" charset="0"/>
              </a:rPr>
              <a:t>[</a:t>
            </a:r>
            <a:r>
              <a:rPr lang="zh-CN" altLang="en-US" sz="2400" b="1" i="0" dirty="0">
                <a:latin typeface="Times New Roman" pitchFamily="18" charset="0"/>
              </a:rPr>
              <a:t>寻址方式字节</a:t>
            </a:r>
            <a:r>
              <a:rPr lang="en-US" altLang="zh-CN" sz="2400" b="1" i="0" dirty="0">
                <a:latin typeface="Times New Roman" pitchFamily="18" charset="0"/>
              </a:rPr>
              <a:t>]</a:t>
            </a:r>
            <a:r>
              <a:rPr lang="zh-CN" altLang="en-US" sz="2400" b="1" i="0" dirty="0">
                <a:latin typeface="Times New Roman" pitchFamily="18" charset="0"/>
              </a:rPr>
              <a:t>配合使用</a:t>
            </a:r>
            <a:endParaRPr lang="en-US" altLang="zh-CN" sz="2400" b="1" i="0" dirty="0">
              <a:latin typeface="Times New Roman" pitchFamily="18" charset="0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zh-CN" sz="2400" b="1" i="0" dirty="0">
                <a:latin typeface="Times New Roman" pitchFamily="18" charset="0"/>
              </a:rPr>
              <a:t>在有些指令中（如立即数传送给寄存器），操作码含有寄存器的编码。</a:t>
            </a:r>
            <a:endParaRPr lang="en-US" altLang="zh-CN" sz="2400" b="1" i="0" dirty="0">
              <a:latin typeface="Times New Roman" pitchFamily="18" charset="0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zh-CN" sz="2400" b="1" i="0" dirty="0">
                <a:latin typeface="Times New Roman" pitchFamily="18" charset="0"/>
              </a:rPr>
              <a:t>一般在</a:t>
            </a:r>
            <a:r>
              <a:rPr lang="en-US" altLang="zh-CN" sz="2400" b="1" i="0" dirty="0">
                <a:latin typeface="Times New Roman" pitchFamily="18" charset="0"/>
              </a:rPr>
              <a:t>opcode</a:t>
            </a:r>
            <a:r>
              <a:rPr lang="zh-CN" altLang="zh-CN" sz="2400" b="1" i="0" dirty="0">
                <a:latin typeface="Times New Roman" pitchFamily="18" charset="0"/>
              </a:rPr>
              <a:t>的编码中体现了源操作数是否为立即数。</a:t>
            </a:r>
          </a:p>
        </p:txBody>
      </p:sp>
    </p:spTree>
    <p:extLst>
      <p:ext uri="{BB962C8B-B14F-4D97-AF65-F5344CB8AC3E}">
        <p14:creationId xmlns:p14="http://schemas.microsoft.com/office/powerpoint/2010/main" val="3709548319"/>
      </p:ext>
    </p:extLst>
  </p:cSld>
  <p:clrMapOvr>
    <a:masterClrMapping/>
  </p:clrMapOvr>
  <p:transition spd="med">
    <p:circl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539750" y="1603375"/>
            <a:ext cx="6911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i="0" dirty="0">
                <a:latin typeface="Times New Roman" pitchFamily="18" charset="0"/>
              </a:rPr>
              <a:t>对一条指令，关注的焦点有哪些？</a:t>
            </a:r>
          </a:p>
        </p:txBody>
      </p:sp>
      <p:sp>
        <p:nvSpPr>
          <p:cNvPr id="391172" name="Text Box 4"/>
          <p:cNvSpPr txBox="1">
            <a:spLocks noChangeArrowheads="1"/>
          </p:cNvSpPr>
          <p:nvPr/>
        </p:nvSpPr>
        <p:spPr bwMode="auto">
          <a:xfrm>
            <a:off x="1042988" y="5661025"/>
            <a:ext cx="7058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 dirty="0">
                <a:latin typeface="Times New Roman" pitchFamily="18" charset="0"/>
              </a:rPr>
              <a:t>寻找操作数存放地址的方式称为</a:t>
            </a:r>
            <a:r>
              <a:rPr lang="zh-CN" altLang="en-US" sz="2800" b="1" i="0" dirty="0">
                <a:solidFill>
                  <a:srgbClr val="FF3300"/>
                </a:solidFill>
                <a:latin typeface="Times New Roman" pitchFamily="18" charset="0"/>
              </a:rPr>
              <a:t>寻址方式</a:t>
            </a:r>
            <a:r>
              <a:rPr lang="zh-CN" altLang="en-US" sz="2800" b="1" i="0" dirty="0">
                <a:latin typeface="Times New Roman" pitchFamily="18" charset="0"/>
              </a:rPr>
              <a:t>。</a:t>
            </a:r>
          </a:p>
        </p:txBody>
      </p:sp>
      <p:sp>
        <p:nvSpPr>
          <p:cNvPr id="391173" name="Text Box 5"/>
          <p:cNvSpPr txBox="1">
            <a:spLocks noChangeArrowheads="1"/>
          </p:cNvSpPr>
          <p:nvPr/>
        </p:nvSpPr>
        <p:spPr bwMode="auto">
          <a:xfrm>
            <a:off x="866775" y="2565400"/>
            <a:ext cx="41370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2800" b="1" i="0">
                <a:solidFill>
                  <a:srgbClr val="FF3300"/>
                </a:solidFill>
                <a:latin typeface="Times New Roman" pitchFamily="18" charset="0"/>
              </a:rPr>
              <a:t> </a:t>
            </a:r>
            <a:r>
              <a:rPr lang="zh-CN" altLang="en-US" sz="2800" b="1" i="0">
                <a:solidFill>
                  <a:srgbClr val="FF3300"/>
                </a:solidFill>
                <a:latin typeface="Times New Roman" pitchFamily="18" charset="0"/>
              </a:rPr>
              <a:t>操作数在哪里？</a:t>
            </a:r>
          </a:p>
        </p:txBody>
      </p:sp>
      <p:sp>
        <p:nvSpPr>
          <p:cNvPr id="391176" name="Text Box 8"/>
          <p:cNvSpPr txBox="1">
            <a:spLocks noChangeArrowheads="1"/>
          </p:cNvSpPr>
          <p:nvPr/>
        </p:nvSpPr>
        <p:spPr bwMode="auto">
          <a:xfrm>
            <a:off x="866775" y="4868863"/>
            <a:ext cx="59436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800" b="1" i="0" dirty="0">
                <a:solidFill>
                  <a:srgbClr val="FF3300"/>
                </a:solidFill>
                <a:latin typeface="Times New Roman" pitchFamily="18" charset="0"/>
              </a:rPr>
              <a:t>操作数的类型</a:t>
            </a:r>
            <a:r>
              <a:rPr lang="zh-CN" altLang="en-US" sz="2400" b="1" i="0" dirty="0">
                <a:latin typeface="Times New Roman" pitchFamily="18" charset="0"/>
              </a:rPr>
              <a:t>        字节</a:t>
            </a:r>
            <a:r>
              <a:rPr lang="en-US" altLang="zh-CN" sz="2400" b="1" i="0" dirty="0">
                <a:latin typeface="Times New Roman" pitchFamily="18" charset="0"/>
              </a:rPr>
              <a:t>/</a:t>
            </a:r>
            <a:r>
              <a:rPr lang="zh-CN" altLang="en-US" sz="2400" b="1" i="0" dirty="0">
                <a:latin typeface="Times New Roman" pitchFamily="18" charset="0"/>
              </a:rPr>
              <a:t>字</a:t>
            </a:r>
            <a:r>
              <a:rPr lang="en-US" altLang="zh-CN" sz="2400" b="1" i="0" dirty="0">
                <a:latin typeface="Times New Roman" pitchFamily="18" charset="0"/>
              </a:rPr>
              <a:t>/</a:t>
            </a:r>
            <a:r>
              <a:rPr lang="zh-CN" altLang="en-US" sz="2400" b="1" i="0" dirty="0">
                <a:latin typeface="Times New Roman" pitchFamily="18" charset="0"/>
              </a:rPr>
              <a:t>双字？</a:t>
            </a:r>
          </a:p>
        </p:txBody>
      </p:sp>
      <p:grpSp>
        <p:nvGrpSpPr>
          <p:cNvPr id="391182" name="Group 14"/>
          <p:cNvGrpSpPr>
            <a:grpSpLocks/>
          </p:cNvGrpSpPr>
          <p:nvPr/>
        </p:nvGrpSpPr>
        <p:grpSpPr bwMode="auto">
          <a:xfrm>
            <a:off x="1287463" y="2886075"/>
            <a:ext cx="6702425" cy="1982788"/>
            <a:chOff x="1175" y="1818"/>
            <a:chExt cx="4132" cy="1249"/>
          </a:xfrm>
        </p:grpSpPr>
        <p:sp>
          <p:nvSpPr>
            <p:cNvPr id="9225" name="Rectangle 6"/>
            <p:cNvSpPr>
              <a:spLocks noChangeArrowheads="1"/>
            </p:cNvSpPr>
            <p:nvPr/>
          </p:nvSpPr>
          <p:spPr bwMode="auto">
            <a:xfrm>
              <a:off x="1200" y="2141"/>
              <a:ext cx="1640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 i="0" dirty="0">
                  <a:latin typeface="Times New Roman" pitchFamily="18" charset="0"/>
                </a:rPr>
                <a:t>操作数的存放位置</a:t>
              </a:r>
              <a:endParaRPr lang="en-US" altLang="zh-CN" sz="2400" b="1" i="0" dirty="0">
                <a:latin typeface="Times New Roman" pitchFamily="18" charset="0"/>
              </a:endParaRPr>
            </a:p>
            <a:p>
              <a:r>
                <a:rPr lang="zh-CN" altLang="en-US" sz="2400" b="1" i="0" dirty="0">
                  <a:latin typeface="Times New Roman" pitchFamily="18" charset="0"/>
                </a:rPr>
                <a:t>即存放</a:t>
              </a:r>
              <a:r>
                <a:rPr lang="zh-CN" altLang="en-US" sz="2400" b="1" i="0" dirty="0">
                  <a:solidFill>
                    <a:srgbClr val="FF0000"/>
                  </a:solidFill>
                  <a:latin typeface="Times New Roman" pitchFamily="18" charset="0"/>
                </a:rPr>
                <a:t>“地址”</a:t>
              </a:r>
            </a:p>
          </p:txBody>
        </p:sp>
        <p:sp>
          <p:nvSpPr>
            <p:cNvPr id="9226" name="Text Box 7"/>
            <p:cNvSpPr txBox="1">
              <a:spLocks noChangeArrowheads="1"/>
            </p:cNvSpPr>
            <p:nvPr/>
          </p:nvSpPr>
          <p:spPr bwMode="auto">
            <a:xfrm>
              <a:off x="1175" y="2779"/>
              <a:ext cx="41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 b="1" i="0">
                  <a:latin typeface="Times New Roman" pitchFamily="18" charset="0"/>
                </a:rPr>
                <a:t>操作数在主存时：关注</a:t>
              </a:r>
              <a:r>
                <a:rPr lang="zh-CN" altLang="en-US" sz="2400" b="1" i="0">
                  <a:solidFill>
                    <a:srgbClr val="FF3300"/>
                  </a:solidFill>
                  <a:latin typeface="Times New Roman" pitchFamily="18" charset="0"/>
                </a:rPr>
                <a:t>段址</a:t>
              </a:r>
              <a:r>
                <a:rPr lang="en-US" altLang="zh-CN" sz="2400" b="1" i="0">
                  <a:solidFill>
                    <a:srgbClr val="FF3300"/>
                  </a:solidFill>
                  <a:latin typeface="Times New Roman" pitchFamily="18" charset="0"/>
                </a:rPr>
                <a:t>/</a:t>
              </a:r>
              <a:r>
                <a:rPr lang="zh-CN" altLang="en-US" sz="2400" b="1" i="0">
                  <a:solidFill>
                    <a:srgbClr val="FF3300"/>
                  </a:solidFill>
                  <a:latin typeface="Times New Roman" pitchFamily="18" charset="0"/>
                </a:rPr>
                <a:t>段选择符、段内偏移</a:t>
              </a:r>
            </a:p>
          </p:txBody>
        </p:sp>
        <p:sp>
          <p:nvSpPr>
            <p:cNvPr id="9227" name="Text Box 9"/>
            <p:cNvSpPr txBox="1">
              <a:spLocks noChangeArrowheads="1"/>
            </p:cNvSpPr>
            <p:nvPr/>
          </p:nvSpPr>
          <p:spPr bwMode="auto">
            <a:xfrm>
              <a:off x="3062" y="1818"/>
              <a:ext cx="15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 b="1" i="0">
                  <a:latin typeface="Times New Roman" pitchFamily="18" charset="0"/>
                </a:rPr>
                <a:t>CPU</a:t>
              </a:r>
              <a:r>
                <a:rPr lang="zh-CN" altLang="en-US" sz="2400" b="1" i="0">
                  <a:latin typeface="Times New Roman" pitchFamily="18" charset="0"/>
                </a:rPr>
                <a:t>内的</a:t>
              </a:r>
              <a:r>
                <a:rPr lang="zh-CN" altLang="en-US" sz="2800" b="1" i="0">
                  <a:solidFill>
                    <a:srgbClr val="FF3300"/>
                  </a:solidFill>
                  <a:latin typeface="Times New Roman" pitchFamily="18" charset="0"/>
                </a:rPr>
                <a:t>寄存器</a:t>
              </a:r>
            </a:p>
          </p:txBody>
        </p:sp>
        <p:sp>
          <p:nvSpPr>
            <p:cNvPr id="9228" name="Text Box 10"/>
            <p:cNvSpPr txBox="1">
              <a:spLocks noChangeArrowheads="1"/>
            </p:cNvSpPr>
            <p:nvPr/>
          </p:nvSpPr>
          <p:spPr bwMode="auto">
            <a:xfrm>
              <a:off x="3014" y="2139"/>
              <a:ext cx="4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 b="1" i="0">
                  <a:latin typeface="Times New Roman" pitchFamily="18" charset="0"/>
                </a:rPr>
                <a:t>主存</a:t>
              </a:r>
            </a:p>
          </p:txBody>
        </p:sp>
        <p:sp>
          <p:nvSpPr>
            <p:cNvPr id="9229" name="Text Box 11"/>
            <p:cNvSpPr txBox="1">
              <a:spLocks noChangeArrowheads="1"/>
            </p:cNvSpPr>
            <p:nvPr/>
          </p:nvSpPr>
          <p:spPr bwMode="auto">
            <a:xfrm>
              <a:off x="3062" y="2462"/>
              <a:ext cx="11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 b="1" i="0">
                  <a:latin typeface="Times New Roman" pitchFamily="18" charset="0"/>
                </a:rPr>
                <a:t>I/O</a:t>
              </a:r>
              <a:r>
                <a:rPr lang="zh-CN" altLang="en-US" sz="2400" b="1" i="0">
                  <a:latin typeface="Times New Roman" pitchFamily="18" charset="0"/>
                </a:rPr>
                <a:t>设备端口</a:t>
              </a:r>
            </a:p>
          </p:txBody>
        </p:sp>
        <p:sp>
          <p:nvSpPr>
            <p:cNvPr id="9230" name="AutoShape 12"/>
            <p:cNvSpPr>
              <a:spLocks/>
            </p:cNvSpPr>
            <p:nvPr/>
          </p:nvSpPr>
          <p:spPr bwMode="auto">
            <a:xfrm>
              <a:off x="2832" y="1934"/>
              <a:ext cx="192" cy="720"/>
            </a:xfrm>
            <a:prstGeom prst="leftBrace">
              <a:avLst>
                <a:gd name="adj1" fmla="val 3125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91181" name="Rectangle 13"/>
          <p:cNvSpPr>
            <a:spLocks noChangeArrowheads="1"/>
          </p:cNvSpPr>
          <p:nvPr/>
        </p:nvSpPr>
        <p:spPr bwMode="auto">
          <a:xfrm>
            <a:off x="866775" y="2139950"/>
            <a:ext cx="3044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2800" b="1" i="0">
                <a:solidFill>
                  <a:srgbClr val="FF3300"/>
                </a:solidFill>
                <a:latin typeface="Times New Roman" pitchFamily="18" charset="0"/>
              </a:rPr>
              <a:t> </a:t>
            </a:r>
            <a:r>
              <a:rPr lang="zh-CN" altLang="en-US" sz="2800" b="1" i="0">
                <a:solidFill>
                  <a:srgbClr val="FF3300"/>
                </a:solidFill>
                <a:latin typeface="Times New Roman" pitchFamily="18" charset="0"/>
              </a:rPr>
              <a:t>执行什么操作？</a:t>
            </a:r>
          </a:p>
        </p:txBody>
      </p:sp>
      <p:sp>
        <p:nvSpPr>
          <p:cNvPr id="16" name="Text Box 4">
            <a:extLst>
              <a:ext uri="{FF2B5EF4-FFF2-40B4-BE49-F238E27FC236}">
                <a16:creationId xmlns:a16="http://schemas.microsoft.com/office/drawing/2014/main" id="{B88CFA4A-87C2-4FAF-83B7-7DA4DF7883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" y="295275"/>
            <a:ext cx="403187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4.1 </a:t>
            </a:r>
            <a:r>
              <a:rPr lang="zh-CN" altLang="en-US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寻址方式概述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1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91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91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91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1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1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2" grpId="0" autoUpdateAnimBg="0"/>
      <p:bldP spid="391173" grpId="0"/>
      <p:bldP spid="391176" grpId="0"/>
      <p:bldP spid="391181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">
            <a:extLst>
              <a:ext uri="{FF2B5EF4-FFF2-40B4-BE49-F238E27FC236}">
                <a16:creationId xmlns:a16="http://schemas.microsoft.com/office/drawing/2014/main" id="{C2E487B5-B721-47E1-ADE3-BAAD01CB8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71463"/>
            <a:ext cx="582723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4.9 x86</a:t>
            </a:r>
            <a:r>
              <a:rPr lang="zh-CN" altLang="en-US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机器指令编码规则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7D5486C-F01B-4392-81E2-14788B2C503E}"/>
              </a:ext>
            </a:extLst>
          </p:cNvPr>
          <p:cNvSpPr txBox="1"/>
          <p:nvPr/>
        </p:nvSpPr>
        <p:spPr>
          <a:xfrm>
            <a:off x="611008" y="1516917"/>
            <a:ext cx="43204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0" dirty="0">
                <a:solidFill>
                  <a:srgbClr val="FF0000"/>
                </a:solidFill>
                <a:latin typeface="Times New Roman" pitchFamily="18" charset="0"/>
              </a:rPr>
              <a:t>内存</a:t>
            </a:r>
            <a:r>
              <a:rPr lang="en-US" altLang="zh-CN" sz="2400" b="1" i="0" dirty="0">
                <a:solidFill>
                  <a:srgbClr val="FF0000"/>
                </a:solidFill>
                <a:latin typeface="Times New Roman" pitchFamily="18" charset="0"/>
              </a:rPr>
              <a:t>/</a:t>
            </a:r>
            <a:r>
              <a:rPr lang="zh-CN" altLang="en-US" sz="2400" b="1" i="0" dirty="0">
                <a:solidFill>
                  <a:srgbClr val="FF0000"/>
                </a:solidFill>
                <a:latin typeface="Times New Roman" pitchFamily="18" charset="0"/>
              </a:rPr>
              <a:t>寄存器操作数</a:t>
            </a:r>
            <a:r>
              <a:rPr lang="en-US" altLang="zh-CN" sz="2400" b="1" i="0" dirty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zh-CN" sz="2400" b="1" i="0" dirty="0" err="1">
                <a:solidFill>
                  <a:srgbClr val="FF0000"/>
                </a:solidFill>
                <a:latin typeface="Times New Roman" pitchFamily="18" charset="0"/>
              </a:rPr>
              <a:t>ModR</a:t>
            </a:r>
            <a:r>
              <a:rPr lang="en-US" altLang="zh-CN" sz="2400" b="1" i="0" dirty="0">
                <a:solidFill>
                  <a:srgbClr val="FF0000"/>
                </a:solidFill>
                <a:latin typeface="Times New Roman" pitchFamily="18" charset="0"/>
              </a:rPr>
              <a:t>/M)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E681160-D584-4FB5-A8B4-0C46ED3F974A}"/>
              </a:ext>
            </a:extLst>
          </p:cNvPr>
          <p:cNvSpPr txBox="1"/>
          <p:nvPr/>
        </p:nvSpPr>
        <p:spPr>
          <a:xfrm>
            <a:off x="467544" y="3284984"/>
            <a:ext cx="8043274" cy="15318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35000"/>
              </a:lnSpc>
              <a:buFont typeface="Wingdings" panose="05000000000000000000" pitchFamily="2" charset="2"/>
              <a:buChar char="Ø"/>
            </a:pPr>
            <a:r>
              <a:rPr lang="en-US" altLang="zh-CN" sz="2400" b="1" i="0" dirty="0">
                <a:latin typeface="Times New Roman" pitchFamily="18" charset="0"/>
              </a:rPr>
              <a:t>Mod</a:t>
            </a:r>
            <a:r>
              <a:rPr lang="zh-CN" altLang="en-US" sz="2400" b="1" i="0" dirty="0">
                <a:latin typeface="Times New Roman" pitchFamily="18" charset="0"/>
              </a:rPr>
              <a:t>由</a:t>
            </a:r>
            <a:r>
              <a:rPr lang="en-US" altLang="zh-CN" sz="2400" b="1" i="0" dirty="0">
                <a:latin typeface="Times New Roman" pitchFamily="18" charset="0"/>
              </a:rPr>
              <a:t>2</a:t>
            </a:r>
            <a:r>
              <a:rPr lang="zh-CN" altLang="en-US" sz="2400" b="1" i="0" dirty="0">
                <a:latin typeface="Times New Roman" pitchFamily="18" charset="0"/>
              </a:rPr>
              <a:t>个二进制位组成，取值是</a:t>
            </a:r>
            <a:r>
              <a:rPr lang="en-US" altLang="zh-CN" sz="2400" b="1" i="0" dirty="0">
                <a:latin typeface="Times New Roman" pitchFamily="18" charset="0"/>
              </a:rPr>
              <a:t>00</a:t>
            </a:r>
            <a:r>
              <a:rPr lang="zh-CN" altLang="en-US" sz="2400" b="1" i="0" dirty="0">
                <a:latin typeface="Times New Roman" pitchFamily="18" charset="0"/>
              </a:rPr>
              <a:t>、</a:t>
            </a:r>
            <a:r>
              <a:rPr lang="en-US" altLang="zh-CN" sz="2400" b="1" i="0" dirty="0">
                <a:latin typeface="Times New Roman" pitchFamily="18" charset="0"/>
              </a:rPr>
              <a:t>01</a:t>
            </a:r>
            <a:r>
              <a:rPr lang="zh-CN" altLang="en-US" sz="2400" b="1" i="0" dirty="0">
                <a:latin typeface="Times New Roman" pitchFamily="18" charset="0"/>
              </a:rPr>
              <a:t>、</a:t>
            </a:r>
            <a:r>
              <a:rPr lang="en-US" altLang="zh-CN" sz="2400" b="1" i="0" dirty="0">
                <a:latin typeface="Times New Roman" pitchFamily="18" charset="0"/>
              </a:rPr>
              <a:t>10</a:t>
            </a:r>
            <a:r>
              <a:rPr lang="zh-CN" altLang="en-US" sz="2400" b="1" i="0" dirty="0">
                <a:latin typeface="Times New Roman" pitchFamily="18" charset="0"/>
              </a:rPr>
              <a:t>、</a:t>
            </a:r>
            <a:r>
              <a:rPr lang="en-US" altLang="zh-CN" sz="2400" b="1" i="0" dirty="0">
                <a:latin typeface="Times New Roman" pitchFamily="18" charset="0"/>
              </a:rPr>
              <a:t>11</a:t>
            </a:r>
            <a:r>
              <a:rPr lang="zh-CN" altLang="en-US" sz="2400" b="1" i="0" dirty="0">
                <a:latin typeface="Times New Roman" pitchFamily="18" charset="0"/>
              </a:rPr>
              <a:t>。</a:t>
            </a:r>
            <a:endParaRPr lang="en-US" altLang="zh-CN" sz="2400" b="1" i="0" dirty="0">
              <a:latin typeface="Times New Roman" pitchFamily="18" charset="0"/>
            </a:endParaRPr>
          </a:p>
          <a:p>
            <a:pPr marL="342900" indent="-342900">
              <a:lnSpc>
                <a:spcPct val="135000"/>
              </a:lnSpc>
              <a:buFont typeface="Wingdings" panose="05000000000000000000" pitchFamily="2" charset="2"/>
              <a:buChar char="Ø"/>
            </a:pPr>
            <a:r>
              <a:rPr lang="en-US" altLang="zh-CN" sz="2400" b="1" i="0" dirty="0">
                <a:latin typeface="Times New Roman" pitchFamily="18" charset="0"/>
              </a:rPr>
              <a:t>Mod</a:t>
            </a:r>
            <a:r>
              <a:rPr lang="zh-CN" altLang="en-US" sz="2400" b="1" i="0" dirty="0">
                <a:latin typeface="Times New Roman" pitchFamily="18" charset="0"/>
              </a:rPr>
              <a:t>与为</a:t>
            </a:r>
            <a:r>
              <a:rPr lang="en-US" altLang="zh-CN" sz="2400" b="1" i="0" dirty="0">
                <a:latin typeface="Times New Roman" pitchFamily="18" charset="0"/>
              </a:rPr>
              <a:t>R/M</a:t>
            </a:r>
            <a:r>
              <a:rPr lang="zh-CN" altLang="en-US" sz="2400" b="1" i="0" dirty="0">
                <a:latin typeface="Times New Roman" pitchFamily="18" charset="0"/>
              </a:rPr>
              <a:t>配合使用，明确一个操作的获取方法。</a:t>
            </a:r>
            <a:endParaRPr lang="en-US" altLang="zh-CN" sz="2400" b="1" i="0" dirty="0">
              <a:latin typeface="Times New Roman" pitchFamily="18" charset="0"/>
            </a:endParaRPr>
          </a:p>
          <a:p>
            <a:pPr marL="342900" indent="-342900">
              <a:lnSpc>
                <a:spcPct val="135000"/>
              </a:lnSpc>
              <a:buFont typeface="Wingdings" panose="05000000000000000000" pitchFamily="2" charset="2"/>
              <a:buChar char="Ø"/>
            </a:pPr>
            <a:r>
              <a:rPr lang="en-US" altLang="zh-CN" sz="2400" b="1" i="0" dirty="0">
                <a:latin typeface="Times New Roman" pitchFamily="18" charset="0"/>
              </a:rPr>
              <a:t>Reg/Opcode</a:t>
            </a:r>
            <a:r>
              <a:rPr lang="zh-CN" altLang="en-US" sz="2400" b="1" i="0" dirty="0">
                <a:latin typeface="Times New Roman" pitchFamily="18" charset="0"/>
              </a:rPr>
              <a:t> 确定另外一个寄存器寻址的寄存器编码</a:t>
            </a:r>
            <a:endParaRPr lang="zh-CN" altLang="zh-CN" sz="2400" b="1" i="0" dirty="0">
              <a:latin typeface="Times New Roman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CE70F23-D13D-4949-A561-506E61BAC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72" y="2127019"/>
            <a:ext cx="7583782" cy="58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787559"/>
      </p:ext>
    </p:extLst>
  </p:cSld>
  <p:clrMapOvr>
    <a:masterClrMapping/>
  </p:clrMapOvr>
  <p:transition spd="med">
    <p:circl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">
            <a:extLst>
              <a:ext uri="{FF2B5EF4-FFF2-40B4-BE49-F238E27FC236}">
                <a16:creationId xmlns:a16="http://schemas.microsoft.com/office/drawing/2014/main" id="{C2E487B5-B721-47E1-ADE3-BAAD01CB8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71463"/>
            <a:ext cx="582723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4.9 x86</a:t>
            </a:r>
            <a:r>
              <a:rPr lang="zh-CN" altLang="en-US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机器指令编码规则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7D5486C-F01B-4392-81E2-14788B2C503E}"/>
              </a:ext>
            </a:extLst>
          </p:cNvPr>
          <p:cNvSpPr txBox="1"/>
          <p:nvPr/>
        </p:nvSpPr>
        <p:spPr>
          <a:xfrm>
            <a:off x="611008" y="1516917"/>
            <a:ext cx="43204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0" dirty="0">
                <a:solidFill>
                  <a:srgbClr val="FF0000"/>
                </a:solidFill>
                <a:latin typeface="Times New Roman" pitchFamily="18" charset="0"/>
              </a:rPr>
              <a:t>内存</a:t>
            </a:r>
            <a:r>
              <a:rPr lang="en-US" altLang="zh-CN" sz="2400" b="1" i="0" dirty="0">
                <a:solidFill>
                  <a:srgbClr val="FF0000"/>
                </a:solidFill>
                <a:latin typeface="Times New Roman" pitchFamily="18" charset="0"/>
              </a:rPr>
              <a:t>/</a:t>
            </a:r>
            <a:r>
              <a:rPr lang="zh-CN" altLang="en-US" sz="2400" b="1" i="0" dirty="0">
                <a:solidFill>
                  <a:srgbClr val="FF0000"/>
                </a:solidFill>
                <a:latin typeface="Times New Roman" pitchFamily="18" charset="0"/>
              </a:rPr>
              <a:t>寄存器操作数</a:t>
            </a:r>
            <a:r>
              <a:rPr lang="en-US" altLang="zh-CN" sz="2400" b="1" i="0" dirty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zh-CN" sz="2400" b="1" i="0" dirty="0" err="1">
                <a:solidFill>
                  <a:srgbClr val="FF0000"/>
                </a:solidFill>
                <a:latin typeface="Times New Roman" pitchFamily="18" charset="0"/>
              </a:rPr>
              <a:t>ModR</a:t>
            </a:r>
            <a:r>
              <a:rPr lang="en-US" altLang="zh-CN" sz="2400" b="1" i="0" dirty="0">
                <a:solidFill>
                  <a:srgbClr val="FF0000"/>
                </a:solidFill>
                <a:latin typeface="Times New Roman" pitchFamily="18" charset="0"/>
              </a:rPr>
              <a:t>/M)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CE70F23-D13D-4949-A561-506E61BAC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72" y="1916832"/>
            <a:ext cx="7583782" cy="58190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D454DD5-282A-4787-9E6D-A90CC041C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08" y="2553611"/>
            <a:ext cx="7969832" cy="295232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B440DE4-CC7D-43DD-BE0F-E35C0694FD83}"/>
              </a:ext>
            </a:extLst>
          </p:cNvPr>
          <p:cNvSpPr txBox="1"/>
          <p:nvPr/>
        </p:nvSpPr>
        <p:spPr>
          <a:xfrm>
            <a:off x="610151" y="5517232"/>
            <a:ext cx="7272808" cy="1295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b="1" i="0" dirty="0">
                <a:latin typeface="Times New Roman" pitchFamily="18" charset="0"/>
              </a:rPr>
              <a:t>Mod=00, R/M =000</a:t>
            </a:r>
            <a:r>
              <a:rPr lang="zh-CN" altLang="en-US" b="1" i="0" dirty="0">
                <a:latin typeface="Times New Roman" pitchFamily="18" charset="0"/>
              </a:rPr>
              <a:t>，表示 用 </a:t>
            </a:r>
            <a:r>
              <a:rPr lang="en-US" altLang="zh-CN" b="1" i="0" dirty="0">
                <a:latin typeface="Times New Roman" pitchFamily="18" charset="0"/>
              </a:rPr>
              <a:t>[EAX] </a:t>
            </a:r>
            <a:r>
              <a:rPr lang="zh-CN" altLang="en-US" b="1" i="0" dirty="0">
                <a:latin typeface="Times New Roman" pitchFamily="18" charset="0"/>
              </a:rPr>
              <a:t>寻址</a:t>
            </a:r>
            <a:endParaRPr lang="en-US" altLang="zh-CN" b="1" i="0" dirty="0">
              <a:latin typeface="Times New Roman" pitchFamily="18" charset="0"/>
            </a:endParaRPr>
          </a:p>
          <a:p>
            <a:pPr>
              <a:lnSpc>
                <a:spcPct val="135000"/>
              </a:lnSpc>
            </a:pPr>
            <a:r>
              <a:rPr lang="en-US" altLang="zh-CN" b="1" i="0" dirty="0">
                <a:latin typeface="Times New Roman" pitchFamily="18" charset="0"/>
              </a:rPr>
              <a:t>Mod=00</a:t>
            </a:r>
            <a:r>
              <a:rPr lang="zh-CN" altLang="en-US" b="1" i="0" dirty="0">
                <a:latin typeface="Times New Roman" pitchFamily="18" charset="0"/>
              </a:rPr>
              <a:t>，</a:t>
            </a:r>
            <a:r>
              <a:rPr lang="en-US" altLang="zh-CN" b="1" i="0" dirty="0">
                <a:latin typeface="Times New Roman" pitchFamily="18" charset="0"/>
              </a:rPr>
              <a:t>R/M=100,  </a:t>
            </a:r>
            <a:r>
              <a:rPr lang="zh-CN" altLang="en-US" b="1" i="0" dirty="0">
                <a:latin typeface="Times New Roman" pitchFamily="18" charset="0"/>
              </a:rPr>
              <a:t>表示用</a:t>
            </a:r>
            <a:r>
              <a:rPr lang="en-US" altLang="zh-CN" b="1" i="0" dirty="0">
                <a:latin typeface="Times New Roman" pitchFamily="18" charset="0"/>
              </a:rPr>
              <a:t>[--][--] </a:t>
            </a:r>
            <a:r>
              <a:rPr lang="zh-CN" altLang="en-US" b="1" i="0" dirty="0">
                <a:latin typeface="Times New Roman" pitchFamily="18" charset="0"/>
              </a:rPr>
              <a:t>，无位移量的基址加变址</a:t>
            </a:r>
            <a:endParaRPr lang="en-US" altLang="zh-CN" b="1" i="0" dirty="0">
              <a:latin typeface="Times New Roman" pitchFamily="18" charset="0"/>
            </a:endParaRPr>
          </a:p>
          <a:p>
            <a:pPr>
              <a:lnSpc>
                <a:spcPct val="135000"/>
              </a:lnSpc>
            </a:pPr>
            <a:r>
              <a:rPr lang="en-US" altLang="zh-CN" b="1" i="0" dirty="0">
                <a:latin typeface="Times New Roman" pitchFamily="18" charset="0"/>
              </a:rPr>
              <a:t>                                     </a:t>
            </a:r>
            <a:r>
              <a:rPr lang="zh-CN" altLang="en-US" b="1" i="0" dirty="0">
                <a:latin typeface="Times New Roman" pitchFamily="18" charset="0"/>
              </a:rPr>
              <a:t>在 </a:t>
            </a:r>
            <a:r>
              <a:rPr lang="en-US" altLang="zh-CN" b="1" i="0" dirty="0">
                <a:latin typeface="Times New Roman" pitchFamily="18" charset="0"/>
              </a:rPr>
              <a:t>SIB </a:t>
            </a:r>
            <a:r>
              <a:rPr lang="zh-CN" altLang="en-US" b="1" i="0" dirty="0">
                <a:latin typeface="Times New Roman" pitchFamily="18" charset="0"/>
              </a:rPr>
              <a:t>字节指明基址</a:t>
            </a:r>
            <a:r>
              <a:rPr lang="en-US" altLang="zh-CN" b="1" i="0" dirty="0">
                <a:latin typeface="Times New Roman" pitchFamily="18" charset="0"/>
              </a:rPr>
              <a:t>/</a:t>
            </a:r>
            <a:r>
              <a:rPr lang="zh-CN" altLang="en-US" b="1" i="0" dirty="0">
                <a:latin typeface="Times New Roman" pitchFamily="18" charset="0"/>
              </a:rPr>
              <a:t>变址寄存器的编码</a:t>
            </a:r>
            <a:endParaRPr lang="en-US" altLang="zh-CN" b="1" i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528199"/>
      </p:ext>
    </p:extLst>
  </p:cSld>
  <p:clrMapOvr>
    <a:masterClrMapping/>
  </p:clrMapOvr>
  <p:transition spd="med">
    <p:circl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">
            <a:extLst>
              <a:ext uri="{FF2B5EF4-FFF2-40B4-BE49-F238E27FC236}">
                <a16:creationId xmlns:a16="http://schemas.microsoft.com/office/drawing/2014/main" id="{C2E487B5-B721-47E1-ADE3-BAAD01CB8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71463"/>
            <a:ext cx="582723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4.9 x86</a:t>
            </a:r>
            <a:r>
              <a:rPr lang="zh-CN" altLang="en-US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机器指令编码规则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7D5486C-F01B-4392-81E2-14788B2C503E}"/>
              </a:ext>
            </a:extLst>
          </p:cNvPr>
          <p:cNvSpPr txBox="1"/>
          <p:nvPr/>
        </p:nvSpPr>
        <p:spPr>
          <a:xfrm>
            <a:off x="611008" y="1516917"/>
            <a:ext cx="43204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0" dirty="0">
                <a:solidFill>
                  <a:srgbClr val="FF0000"/>
                </a:solidFill>
                <a:latin typeface="Times New Roman" pitchFamily="18" charset="0"/>
              </a:rPr>
              <a:t>内存</a:t>
            </a:r>
            <a:r>
              <a:rPr lang="en-US" altLang="zh-CN" sz="2400" b="1" i="0" dirty="0">
                <a:solidFill>
                  <a:srgbClr val="FF0000"/>
                </a:solidFill>
                <a:latin typeface="Times New Roman" pitchFamily="18" charset="0"/>
              </a:rPr>
              <a:t>/</a:t>
            </a:r>
            <a:r>
              <a:rPr lang="zh-CN" altLang="en-US" sz="2400" b="1" i="0" dirty="0">
                <a:solidFill>
                  <a:srgbClr val="FF0000"/>
                </a:solidFill>
                <a:latin typeface="Times New Roman" pitchFamily="18" charset="0"/>
              </a:rPr>
              <a:t>寄存器操作数</a:t>
            </a:r>
            <a:r>
              <a:rPr lang="en-US" altLang="zh-CN" sz="2400" b="1" i="0" dirty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zh-CN" sz="2400" b="1" i="0" dirty="0" err="1">
                <a:solidFill>
                  <a:srgbClr val="FF0000"/>
                </a:solidFill>
                <a:latin typeface="Times New Roman" pitchFamily="18" charset="0"/>
              </a:rPr>
              <a:t>ModR</a:t>
            </a:r>
            <a:r>
              <a:rPr lang="en-US" altLang="zh-CN" sz="2400" b="1" i="0" dirty="0">
                <a:solidFill>
                  <a:srgbClr val="FF0000"/>
                </a:solidFill>
                <a:latin typeface="Times New Roman" pitchFamily="18" charset="0"/>
              </a:rPr>
              <a:t>/M)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CE70F23-D13D-4949-A561-506E61BAC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72" y="1916832"/>
            <a:ext cx="7583782" cy="58190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B440DE4-CC7D-43DD-BE0F-E35C0694FD83}"/>
              </a:ext>
            </a:extLst>
          </p:cNvPr>
          <p:cNvSpPr txBox="1"/>
          <p:nvPr/>
        </p:nvSpPr>
        <p:spPr>
          <a:xfrm>
            <a:off x="592772" y="5085184"/>
            <a:ext cx="7272808" cy="1291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b="1" i="0" dirty="0">
                <a:latin typeface="Times New Roman" pitchFamily="18" charset="0"/>
              </a:rPr>
              <a:t>Reg/Opcode </a:t>
            </a:r>
            <a:r>
              <a:rPr lang="zh-CN" altLang="en-US" b="1" i="0" dirty="0">
                <a:latin typeface="Times New Roman" pitchFamily="18" charset="0"/>
              </a:rPr>
              <a:t>的编码</a:t>
            </a:r>
            <a:endParaRPr lang="en-US" altLang="zh-CN" b="1" i="0" dirty="0">
              <a:latin typeface="Times New Roman" pitchFamily="18" charset="0"/>
            </a:endParaRPr>
          </a:p>
          <a:p>
            <a:pPr marL="342900" indent="-342900">
              <a:lnSpc>
                <a:spcPct val="135000"/>
              </a:lnSpc>
              <a:buFont typeface="Wingdings" panose="05000000000000000000" pitchFamily="2" charset="2"/>
              <a:buChar char="Ø"/>
            </a:pPr>
            <a:r>
              <a:rPr lang="zh-CN" altLang="en-US" b="1" i="0" dirty="0">
                <a:latin typeface="Times New Roman" pitchFamily="18" charset="0"/>
              </a:rPr>
              <a:t>同一编码有多个寄存器</a:t>
            </a:r>
            <a:endParaRPr lang="en-US" altLang="zh-CN" b="1" i="0" dirty="0">
              <a:latin typeface="Times New Roman" pitchFamily="18" charset="0"/>
            </a:endParaRPr>
          </a:p>
          <a:p>
            <a:pPr marL="342900" indent="-342900">
              <a:lnSpc>
                <a:spcPct val="135000"/>
              </a:lnSpc>
              <a:buFont typeface="Wingdings" panose="05000000000000000000" pitchFamily="2" charset="2"/>
              <a:buChar char="Ø"/>
            </a:pPr>
            <a:r>
              <a:rPr lang="zh-CN" altLang="en-US" b="1" i="0" dirty="0">
                <a:latin typeface="Times New Roman" pitchFamily="18" charset="0"/>
              </a:rPr>
              <a:t>用哪一个寄存器，取决于指令前缀和操作码中的编码</a:t>
            </a:r>
            <a:endParaRPr lang="en-US" altLang="zh-CN" b="1" i="0" dirty="0">
              <a:latin typeface="Times New Roman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ADC69E-1BFC-4861-8581-250454FEA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772977"/>
            <a:ext cx="7632109" cy="188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73280"/>
      </p:ext>
    </p:extLst>
  </p:cSld>
  <p:clrMapOvr>
    <a:masterClrMapping/>
  </p:clrMapOvr>
  <p:transition spd="med">
    <p:circl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">
            <a:extLst>
              <a:ext uri="{FF2B5EF4-FFF2-40B4-BE49-F238E27FC236}">
                <a16:creationId xmlns:a16="http://schemas.microsoft.com/office/drawing/2014/main" id="{C2E487B5-B721-47E1-ADE3-BAAD01CB8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71463"/>
            <a:ext cx="582723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4.9 x86</a:t>
            </a:r>
            <a:r>
              <a:rPr lang="zh-CN" altLang="en-US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机器指令编码规则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7D5486C-F01B-4392-81E2-14788B2C503E}"/>
              </a:ext>
            </a:extLst>
          </p:cNvPr>
          <p:cNvSpPr txBox="1"/>
          <p:nvPr/>
        </p:nvSpPr>
        <p:spPr>
          <a:xfrm>
            <a:off x="611008" y="1516917"/>
            <a:ext cx="43204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0" dirty="0">
                <a:solidFill>
                  <a:srgbClr val="FF0000"/>
                </a:solidFill>
                <a:latin typeface="Times New Roman" pitchFamily="18" charset="0"/>
              </a:rPr>
              <a:t>索引寻址描述 </a:t>
            </a:r>
            <a:r>
              <a:rPr lang="en-US" altLang="zh-CN" sz="2400" b="1" i="0" dirty="0">
                <a:solidFill>
                  <a:srgbClr val="FF0000"/>
                </a:solidFill>
                <a:latin typeface="Times New Roman" pitchFamily="18" charset="0"/>
              </a:rPr>
              <a:t>SIB</a:t>
            </a:r>
            <a:r>
              <a:rPr lang="zh-CN" altLang="en-US" sz="2400" b="1" i="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B440DE4-CC7D-43DD-BE0F-E35C0694FD83}"/>
              </a:ext>
            </a:extLst>
          </p:cNvPr>
          <p:cNvSpPr txBox="1"/>
          <p:nvPr/>
        </p:nvSpPr>
        <p:spPr>
          <a:xfrm>
            <a:off x="539750" y="4725144"/>
            <a:ext cx="7272808" cy="1291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35000"/>
              </a:lnSpc>
              <a:buFont typeface="Wingdings" panose="05000000000000000000" pitchFamily="2" charset="2"/>
              <a:buChar char="Ø"/>
            </a:pPr>
            <a:r>
              <a:rPr lang="zh-CN" altLang="en-US" b="1" i="0" dirty="0">
                <a:latin typeface="Times New Roman" pitchFamily="18" charset="0"/>
              </a:rPr>
              <a:t>与内存</a:t>
            </a:r>
            <a:r>
              <a:rPr lang="en-US" altLang="zh-CN" b="1" i="0" dirty="0">
                <a:latin typeface="Times New Roman" pitchFamily="18" charset="0"/>
              </a:rPr>
              <a:t>/</a:t>
            </a:r>
            <a:r>
              <a:rPr lang="zh-CN" altLang="en-US" b="1" i="0" dirty="0">
                <a:latin typeface="Times New Roman" pitchFamily="18" charset="0"/>
              </a:rPr>
              <a:t>寄存器操作数</a:t>
            </a:r>
            <a:r>
              <a:rPr lang="en-US" altLang="zh-CN" b="1" i="0" dirty="0">
                <a:latin typeface="Times New Roman" pitchFamily="18" charset="0"/>
              </a:rPr>
              <a:t>(</a:t>
            </a:r>
            <a:r>
              <a:rPr lang="en-US" altLang="zh-CN" b="1" i="0" dirty="0" err="1">
                <a:latin typeface="Times New Roman" pitchFamily="18" charset="0"/>
              </a:rPr>
              <a:t>ModR</a:t>
            </a:r>
            <a:r>
              <a:rPr lang="en-US" altLang="zh-CN" b="1" i="0" dirty="0">
                <a:latin typeface="Times New Roman" pitchFamily="18" charset="0"/>
              </a:rPr>
              <a:t>/M) </a:t>
            </a:r>
            <a:r>
              <a:rPr lang="zh-CN" altLang="en-US" b="1" i="0" dirty="0">
                <a:latin typeface="Times New Roman" pitchFamily="18" charset="0"/>
              </a:rPr>
              <a:t>配合使用</a:t>
            </a:r>
          </a:p>
          <a:p>
            <a:pPr marL="342900" indent="-342900">
              <a:lnSpc>
                <a:spcPct val="135000"/>
              </a:lnSpc>
              <a:buFont typeface="Wingdings" panose="05000000000000000000" pitchFamily="2" charset="2"/>
              <a:buChar char="Ø"/>
            </a:pPr>
            <a:r>
              <a:rPr lang="zh-CN" altLang="en-US" b="1" i="0" dirty="0">
                <a:latin typeface="Times New Roman" pitchFamily="18" charset="0"/>
              </a:rPr>
              <a:t>在</a:t>
            </a:r>
            <a:r>
              <a:rPr lang="en-US" altLang="zh-CN" b="1" i="0" dirty="0">
                <a:latin typeface="Times New Roman" pitchFamily="18" charset="0"/>
              </a:rPr>
              <a:t>32</a:t>
            </a:r>
            <a:r>
              <a:rPr lang="zh-CN" altLang="en-US" b="1" i="0" dirty="0">
                <a:latin typeface="Times New Roman" pitchFamily="18" charset="0"/>
              </a:rPr>
              <a:t>位指令系统中，基址寄存器与变址寄存器都是 </a:t>
            </a:r>
            <a:r>
              <a:rPr lang="en-US" altLang="zh-CN" b="1" i="0" dirty="0">
                <a:latin typeface="Times New Roman" pitchFamily="18" charset="0"/>
              </a:rPr>
              <a:t>32 </a:t>
            </a:r>
            <a:r>
              <a:rPr lang="zh-CN" altLang="en-US" b="1" i="0" dirty="0">
                <a:latin typeface="Times New Roman" pitchFamily="18" charset="0"/>
              </a:rPr>
              <a:t>位的</a:t>
            </a:r>
            <a:endParaRPr lang="en-US" altLang="zh-CN" b="1" i="0" dirty="0">
              <a:latin typeface="Times New Roman" pitchFamily="18" charset="0"/>
            </a:endParaRPr>
          </a:p>
          <a:p>
            <a:pPr marL="342900" indent="-342900">
              <a:lnSpc>
                <a:spcPct val="135000"/>
              </a:lnSpc>
              <a:buFont typeface="Wingdings" panose="05000000000000000000" pitchFamily="2" charset="2"/>
              <a:buChar char="Ø"/>
            </a:pPr>
            <a:r>
              <a:rPr lang="en-US" altLang="zh-CN" b="1" i="0" dirty="0">
                <a:latin typeface="Times New Roman" pitchFamily="18" charset="0"/>
              </a:rPr>
              <a:t>Base =000</a:t>
            </a:r>
            <a:r>
              <a:rPr lang="zh-CN" altLang="en-US" b="1" i="0" dirty="0">
                <a:latin typeface="Times New Roman" pitchFamily="18" charset="0"/>
              </a:rPr>
              <a:t>，表示基址寄存器为 </a:t>
            </a:r>
            <a:r>
              <a:rPr lang="en-US" altLang="zh-CN" b="1" i="0" dirty="0">
                <a:latin typeface="Times New Roman" pitchFamily="18" charset="0"/>
              </a:rPr>
              <a:t>EAX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512C3B3-35C3-4A20-967B-06A40994D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183184"/>
            <a:ext cx="7329386" cy="52573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5B1B6AB-15B0-4AC1-8C31-CFAE8A449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315" y="2844985"/>
            <a:ext cx="7632109" cy="188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694775"/>
      </p:ext>
    </p:extLst>
  </p:cSld>
  <p:clrMapOvr>
    <a:masterClrMapping/>
  </p:clrMapOvr>
  <p:transition spd="med">
    <p:circl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">
            <a:extLst>
              <a:ext uri="{FF2B5EF4-FFF2-40B4-BE49-F238E27FC236}">
                <a16:creationId xmlns:a16="http://schemas.microsoft.com/office/drawing/2014/main" id="{C2E487B5-B721-47E1-ADE3-BAAD01CB8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71463"/>
            <a:ext cx="582723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4.9 x86</a:t>
            </a:r>
            <a:r>
              <a:rPr lang="zh-CN" altLang="en-US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机器指令编码规则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7D5486C-F01B-4392-81E2-14788B2C503E}"/>
              </a:ext>
            </a:extLst>
          </p:cNvPr>
          <p:cNvSpPr txBox="1"/>
          <p:nvPr/>
        </p:nvSpPr>
        <p:spPr>
          <a:xfrm>
            <a:off x="611008" y="1516917"/>
            <a:ext cx="43204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0" dirty="0">
                <a:solidFill>
                  <a:srgbClr val="FF0000"/>
                </a:solidFill>
                <a:latin typeface="Times New Roman" pitchFamily="18" charset="0"/>
              </a:rPr>
              <a:t>地址偏移量</a:t>
            </a:r>
            <a:r>
              <a:rPr lang="en-US" altLang="zh-CN" sz="2400" b="1" i="0" dirty="0">
                <a:solidFill>
                  <a:srgbClr val="FF0000"/>
                </a:solidFill>
                <a:latin typeface="Times New Roman" pitchFamily="18" charset="0"/>
              </a:rPr>
              <a:t>(Displacement)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B440DE4-CC7D-43DD-BE0F-E35C0694FD83}"/>
              </a:ext>
            </a:extLst>
          </p:cNvPr>
          <p:cNvSpPr txBox="1"/>
          <p:nvPr/>
        </p:nvSpPr>
        <p:spPr>
          <a:xfrm>
            <a:off x="683568" y="5182998"/>
            <a:ext cx="6552530" cy="96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zh-CN" sz="2400" b="1" i="0" dirty="0">
                <a:latin typeface="Times New Roman" pitchFamily="18" charset="0"/>
              </a:rPr>
              <a:t>对应立即寻址方式</a:t>
            </a:r>
            <a:endParaRPr lang="en-US" altLang="zh-CN" sz="2400" b="1" i="0" dirty="0">
              <a:latin typeface="Times New Roman" pitchFamily="18" charset="0"/>
            </a:endParaRPr>
          </a:p>
          <a:p>
            <a:pPr marL="342900" indent="-342900" algn="just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zh-CN" sz="2400" b="1" i="0" dirty="0">
                <a:latin typeface="Times New Roman" pitchFamily="18" charset="0"/>
              </a:rPr>
              <a:t>占</a:t>
            </a:r>
            <a:r>
              <a:rPr lang="en-US" altLang="zh-CN" sz="2400" b="1" i="0" dirty="0">
                <a:latin typeface="Times New Roman" pitchFamily="18" charset="0"/>
              </a:rPr>
              <a:t>1</a:t>
            </a:r>
            <a:r>
              <a:rPr lang="zh-CN" altLang="zh-CN" sz="2400" b="1" i="0" dirty="0">
                <a:latin typeface="Times New Roman" pitchFamily="18" charset="0"/>
              </a:rPr>
              <a:t>、</a:t>
            </a:r>
            <a:r>
              <a:rPr lang="en-US" altLang="zh-CN" sz="2400" b="1" i="0" dirty="0">
                <a:latin typeface="Times New Roman" pitchFamily="18" charset="0"/>
              </a:rPr>
              <a:t>2 </a:t>
            </a:r>
            <a:r>
              <a:rPr lang="zh-CN" altLang="zh-CN" sz="2400" b="1" i="0" dirty="0">
                <a:latin typeface="Times New Roman" pitchFamily="18" charset="0"/>
              </a:rPr>
              <a:t>或</a:t>
            </a:r>
            <a:r>
              <a:rPr lang="en-US" altLang="zh-CN" sz="2400" b="1" i="0" dirty="0">
                <a:latin typeface="Times New Roman" pitchFamily="18" charset="0"/>
              </a:rPr>
              <a:t> 4</a:t>
            </a:r>
            <a:r>
              <a:rPr lang="zh-CN" altLang="zh-CN" sz="2400" b="1" i="0" dirty="0">
                <a:latin typeface="Times New Roman" pitchFamily="18" charset="0"/>
              </a:rPr>
              <a:t>个字节</a:t>
            </a:r>
            <a:r>
              <a:rPr lang="en-US" altLang="zh-CN" sz="2400" b="1" i="0" dirty="0">
                <a:latin typeface="Times New Roman" pitchFamily="18" charset="0"/>
              </a:rPr>
              <a:t>, </a:t>
            </a:r>
            <a:r>
              <a:rPr lang="zh-CN" altLang="zh-CN" sz="2400" b="1" i="0" dirty="0">
                <a:latin typeface="Times New Roman" pitchFamily="18" charset="0"/>
              </a:rPr>
              <a:t>按照小端顺序存放。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FB009E2-BE20-45E1-90E4-9D806EEB71BF}"/>
              </a:ext>
            </a:extLst>
          </p:cNvPr>
          <p:cNvSpPr txBox="1"/>
          <p:nvPr/>
        </p:nvSpPr>
        <p:spPr>
          <a:xfrm>
            <a:off x="683568" y="4676000"/>
            <a:ext cx="4575686" cy="506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2400" b="1" i="0" dirty="0">
                <a:solidFill>
                  <a:srgbClr val="FF0000"/>
                </a:solidFill>
                <a:latin typeface="Times New Roman" pitchFamily="18" charset="0"/>
              </a:rPr>
              <a:t>立即数</a:t>
            </a:r>
            <a:r>
              <a:rPr lang="en-US" altLang="zh-CN" sz="2400" b="1" i="0" dirty="0">
                <a:solidFill>
                  <a:srgbClr val="FF0000"/>
                </a:solidFill>
                <a:latin typeface="Times New Roman" pitchFamily="18" charset="0"/>
              </a:rPr>
              <a:t>(Immediate)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48476EE-F11D-4C65-A1E3-419BA9385C3C}"/>
              </a:ext>
            </a:extLst>
          </p:cNvPr>
          <p:cNvSpPr txBox="1"/>
          <p:nvPr/>
        </p:nvSpPr>
        <p:spPr>
          <a:xfrm>
            <a:off x="673563" y="2167285"/>
            <a:ext cx="7704856" cy="189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zh-CN" sz="2400" b="1" i="0" dirty="0">
                <a:latin typeface="Times New Roman" pitchFamily="18" charset="0"/>
              </a:rPr>
              <a:t>由</a:t>
            </a:r>
            <a:r>
              <a:rPr lang="en-US" altLang="zh-CN" sz="2400" b="1" i="0" dirty="0">
                <a:latin typeface="Times New Roman" pitchFamily="18" charset="0"/>
              </a:rPr>
              <a:t>1</a:t>
            </a:r>
            <a:r>
              <a:rPr lang="zh-CN" altLang="zh-CN" sz="2400" b="1" i="0" dirty="0">
                <a:latin typeface="Times New Roman" pitchFamily="18" charset="0"/>
              </a:rPr>
              <a:t>、</a:t>
            </a:r>
            <a:r>
              <a:rPr lang="en-US" altLang="zh-CN" sz="2400" b="1" i="0" dirty="0">
                <a:latin typeface="Times New Roman" pitchFamily="18" charset="0"/>
              </a:rPr>
              <a:t>2 </a:t>
            </a:r>
            <a:r>
              <a:rPr lang="zh-CN" altLang="zh-CN" sz="2400" b="1" i="0" dirty="0">
                <a:latin typeface="Times New Roman" pitchFamily="18" charset="0"/>
              </a:rPr>
              <a:t>或</a:t>
            </a:r>
            <a:r>
              <a:rPr lang="en-US" altLang="zh-CN" sz="2400" b="1" i="0" dirty="0">
                <a:latin typeface="Times New Roman" pitchFamily="18" charset="0"/>
              </a:rPr>
              <a:t> 4 </a:t>
            </a:r>
            <a:r>
              <a:rPr lang="zh-CN" altLang="zh-CN" sz="2400" b="1" i="0" dirty="0">
                <a:latin typeface="Times New Roman" pitchFamily="18" charset="0"/>
              </a:rPr>
              <a:t>个字节组成，分别对应</a:t>
            </a:r>
            <a:r>
              <a:rPr lang="en-US" altLang="zh-CN" sz="2400" b="1" i="0" dirty="0">
                <a:latin typeface="Times New Roman" pitchFamily="18" charset="0"/>
              </a:rPr>
              <a:t>8</a:t>
            </a:r>
            <a:r>
              <a:rPr lang="zh-CN" altLang="zh-CN" sz="2400" b="1" i="0" dirty="0">
                <a:latin typeface="Times New Roman" pitchFamily="18" charset="0"/>
              </a:rPr>
              <a:t>位、</a:t>
            </a:r>
            <a:r>
              <a:rPr lang="en-US" altLang="zh-CN" sz="2400" b="1" i="0" dirty="0">
                <a:latin typeface="Times New Roman" pitchFamily="18" charset="0"/>
              </a:rPr>
              <a:t>16</a:t>
            </a:r>
            <a:r>
              <a:rPr lang="zh-CN" altLang="zh-CN" sz="2400" b="1" i="0" dirty="0">
                <a:latin typeface="Times New Roman" pitchFamily="18" charset="0"/>
              </a:rPr>
              <a:t>位或</a:t>
            </a:r>
            <a:r>
              <a:rPr lang="en-US" altLang="zh-CN" sz="2400" b="1" i="0" dirty="0">
                <a:latin typeface="Times New Roman" pitchFamily="18" charset="0"/>
              </a:rPr>
              <a:t>32</a:t>
            </a:r>
            <a:r>
              <a:rPr lang="zh-CN" altLang="zh-CN" sz="2400" b="1" i="0" dirty="0">
                <a:latin typeface="Times New Roman" pitchFamily="18" charset="0"/>
              </a:rPr>
              <a:t>位的偏移量</a:t>
            </a:r>
            <a:r>
              <a:rPr lang="en-US" altLang="zh-CN" sz="2400" b="1" i="0" dirty="0">
                <a:latin typeface="Times New Roman" pitchFamily="18" charset="0"/>
              </a:rPr>
              <a:t>;</a:t>
            </a:r>
          </a:p>
          <a:p>
            <a:pPr marL="342900" indent="-342900" algn="just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zh-CN" sz="2400" b="1" i="0" dirty="0">
                <a:latin typeface="Times New Roman" pitchFamily="18" charset="0"/>
              </a:rPr>
              <a:t>数据按照小端顺序存放，即数据的低位存放在小地址单元中。</a:t>
            </a:r>
          </a:p>
        </p:txBody>
      </p:sp>
    </p:spTree>
    <p:extLst>
      <p:ext uri="{BB962C8B-B14F-4D97-AF65-F5344CB8AC3E}">
        <p14:creationId xmlns:p14="http://schemas.microsoft.com/office/powerpoint/2010/main" val="429302926"/>
      </p:ext>
    </p:extLst>
  </p:cSld>
  <p:clrMapOvr>
    <a:masterClrMapping/>
  </p:clrMapOvr>
  <p:transition spd="med">
    <p:circl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A48476EE-F11D-4C65-A1E3-419BA9385C3C}"/>
              </a:ext>
            </a:extLst>
          </p:cNvPr>
          <p:cNvSpPr txBox="1"/>
          <p:nvPr/>
        </p:nvSpPr>
        <p:spPr>
          <a:xfrm>
            <a:off x="539552" y="1628800"/>
            <a:ext cx="4896544" cy="972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2400" b="1" i="0" dirty="0">
                <a:latin typeface="Times New Roman" pitchFamily="18" charset="0"/>
              </a:rPr>
              <a:t>作业：</a:t>
            </a:r>
            <a:r>
              <a:rPr lang="en-US" altLang="zh-CN" sz="2400" b="1" i="0" dirty="0">
                <a:latin typeface="Times New Roman" pitchFamily="18" charset="0"/>
              </a:rPr>
              <a:t> P74-77</a:t>
            </a:r>
          </a:p>
          <a:p>
            <a:pPr algn="just">
              <a:lnSpc>
                <a:spcPct val="125000"/>
              </a:lnSpc>
            </a:pPr>
            <a:r>
              <a:rPr lang="en-US" altLang="zh-CN" sz="2400" b="1" i="0" dirty="0">
                <a:latin typeface="Times New Roman" pitchFamily="18" charset="0"/>
              </a:rPr>
              <a:t>             4.2</a:t>
            </a:r>
            <a:r>
              <a:rPr lang="zh-CN" altLang="en-US" sz="2400" b="1" i="0" dirty="0">
                <a:latin typeface="Times New Roman" pitchFamily="18" charset="0"/>
              </a:rPr>
              <a:t>，</a:t>
            </a:r>
            <a:r>
              <a:rPr lang="en-US" altLang="zh-CN" sz="2400" b="1" i="0" dirty="0">
                <a:latin typeface="Times New Roman" pitchFamily="18" charset="0"/>
              </a:rPr>
              <a:t>4.3</a:t>
            </a:r>
            <a:r>
              <a:rPr lang="zh-CN" altLang="en-US" sz="2400" b="1" i="0" dirty="0">
                <a:latin typeface="Times New Roman" pitchFamily="18" charset="0"/>
              </a:rPr>
              <a:t>，</a:t>
            </a:r>
            <a:r>
              <a:rPr lang="en-US" altLang="zh-CN" sz="2400" b="1" i="0" dirty="0">
                <a:latin typeface="Times New Roman" pitchFamily="18" charset="0"/>
              </a:rPr>
              <a:t>4.4</a:t>
            </a:r>
            <a:r>
              <a:rPr lang="zh-CN" altLang="en-US" sz="2400" b="1" i="0" dirty="0">
                <a:latin typeface="Times New Roman" pitchFamily="18" charset="0"/>
              </a:rPr>
              <a:t>，</a:t>
            </a:r>
            <a:r>
              <a:rPr lang="en-US" altLang="zh-CN" sz="2400" b="1" i="0" dirty="0">
                <a:latin typeface="Times New Roman" pitchFamily="18" charset="0"/>
              </a:rPr>
              <a:t>4.6</a:t>
            </a:r>
            <a:r>
              <a:rPr lang="zh-CN" altLang="en-US" sz="2400" b="1" i="0">
                <a:latin typeface="Times New Roman" pitchFamily="18" charset="0"/>
              </a:rPr>
              <a:t>，</a:t>
            </a:r>
            <a:r>
              <a:rPr lang="en-US" altLang="zh-CN" sz="2400" b="1" i="0">
                <a:latin typeface="Times New Roman" pitchFamily="18" charset="0"/>
              </a:rPr>
              <a:t> </a:t>
            </a:r>
            <a:r>
              <a:rPr lang="en-US" altLang="zh-CN" sz="2400" b="1" i="0" dirty="0">
                <a:latin typeface="Times New Roman" pitchFamily="18" charset="0"/>
              </a:rPr>
              <a:t>4.8   </a:t>
            </a:r>
            <a:endParaRPr lang="zh-CN" altLang="zh-CN" sz="2400" b="1" i="0" dirty="0">
              <a:latin typeface="Times New Roman" pitchFamily="18" charset="0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E249A61E-EDD8-48A5-81DE-A5507F231D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138" y="277813"/>
            <a:ext cx="61198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sz="40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altLang="en-US" sz="40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章   </a:t>
            </a:r>
            <a:r>
              <a:rPr lang="zh-CN" altLang="en-US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寻址方式</a:t>
            </a:r>
          </a:p>
        </p:txBody>
      </p:sp>
    </p:spTree>
    <p:extLst>
      <p:ext uri="{BB962C8B-B14F-4D97-AF65-F5344CB8AC3E}">
        <p14:creationId xmlns:p14="http://schemas.microsoft.com/office/powerpoint/2010/main" val="228692470"/>
      </p:ext>
    </p:extLst>
  </p:cSld>
  <p:clrMapOvr>
    <a:masterClrMapping/>
  </p:clrMapOvr>
  <p:transition spd="med">
    <p:circl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Text Box 2"/>
          <p:cNvSpPr txBox="1">
            <a:spLocks noChangeArrowheads="1"/>
          </p:cNvSpPr>
          <p:nvPr/>
        </p:nvSpPr>
        <p:spPr bwMode="auto">
          <a:xfrm>
            <a:off x="2268538" y="2400300"/>
            <a:ext cx="37860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0" dirty="0">
                <a:latin typeface="Times New Roman" pitchFamily="18" charset="0"/>
              </a:rPr>
              <a:t> ADD     EAX ,  EBX     </a:t>
            </a:r>
          </a:p>
        </p:txBody>
      </p:sp>
      <p:grpSp>
        <p:nvGrpSpPr>
          <p:cNvPr id="392207" name="Group 15"/>
          <p:cNvGrpSpPr>
            <a:grpSpLocks/>
          </p:cNvGrpSpPr>
          <p:nvPr/>
        </p:nvGrpSpPr>
        <p:grpSpPr bwMode="auto">
          <a:xfrm>
            <a:off x="1754188" y="2919413"/>
            <a:ext cx="2673350" cy="1014412"/>
            <a:chOff x="1105" y="1839"/>
            <a:chExt cx="1684" cy="639"/>
          </a:xfrm>
        </p:grpSpPr>
        <p:sp>
          <p:nvSpPr>
            <p:cNvPr id="10252" name="Text Box 4"/>
            <p:cNvSpPr txBox="1">
              <a:spLocks noChangeArrowheads="1"/>
            </p:cNvSpPr>
            <p:nvPr/>
          </p:nvSpPr>
          <p:spPr bwMode="auto">
            <a:xfrm>
              <a:off x="1105" y="2151"/>
              <a:ext cx="16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 b="1" i="0">
                  <a:latin typeface="Times New Roman" pitchFamily="18" charset="0"/>
                </a:rPr>
                <a:t>目的操作数地址</a:t>
              </a:r>
            </a:p>
          </p:txBody>
        </p:sp>
        <p:sp>
          <p:nvSpPr>
            <p:cNvPr id="10253" name="Line 5"/>
            <p:cNvSpPr>
              <a:spLocks noChangeShapeType="1"/>
            </p:cNvSpPr>
            <p:nvPr/>
          </p:nvSpPr>
          <p:spPr bwMode="auto">
            <a:xfrm flipH="1">
              <a:off x="2296" y="1839"/>
              <a:ext cx="176" cy="3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2208" name="Group 16"/>
          <p:cNvGrpSpPr>
            <a:grpSpLocks/>
          </p:cNvGrpSpPr>
          <p:nvPr/>
        </p:nvGrpSpPr>
        <p:grpSpPr bwMode="auto">
          <a:xfrm>
            <a:off x="4787900" y="2919413"/>
            <a:ext cx="2317750" cy="995362"/>
            <a:chOff x="3016" y="1839"/>
            <a:chExt cx="1460" cy="627"/>
          </a:xfrm>
        </p:grpSpPr>
        <p:sp>
          <p:nvSpPr>
            <p:cNvPr id="10250" name="Text Box 7"/>
            <p:cNvSpPr txBox="1">
              <a:spLocks noChangeArrowheads="1"/>
            </p:cNvSpPr>
            <p:nvPr/>
          </p:nvSpPr>
          <p:spPr bwMode="auto">
            <a:xfrm>
              <a:off x="3016" y="2139"/>
              <a:ext cx="14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 b="1" i="0">
                  <a:latin typeface="Times New Roman" pitchFamily="18" charset="0"/>
                </a:rPr>
                <a:t>源操作数地址</a:t>
              </a:r>
            </a:p>
          </p:txBody>
        </p:sp>
        <p:sp>
          <p:nvSpPr>
            <p:cNvPr id="10251" name="Line 8"/>
            <p:cNvSpPr>
              <a:spLocks noChangeShapeType="1"/>
            </p:cNvSpPr>
            <p:nvPr/>
          </p:nvSpPr>
          <p:spPr bwMode="auto">
            <a:xfrm>
              <a:off x="3152" y="1839"/>
              <a:ext cx="334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92201" name="Text Box 9"/>
          <p:cNvSpPr txBox="1">
            <a:spLocks noChangeArrowheads="1"/>
          </p:cNvSpPr>
          <p:nvPr/>
        </p:nvSpPr>
        <p:spPr bwMode="auto">
          <a:xfrm>
            <a:off x="1431925" y="4191000"/>
            <a:ext cx="385233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i="0" dirty="0">
                <a:latin typeface="Times New Roman" pitchFamily="18" charset="0"/>
              </a:rPr>
              <a:t>  (OPD) +  (OPS)   </a:t>
            </a:r>
            <a:r>
              <a:rPr lang="en-US" altLang="zh-CN" sz="2400" b="1" i="0" dirty="0">
                <a:latin typeface="Times New Roman" pitchFamily="18" charset="0"/>
                <a:sym typeface="Wingdings" pitchFamily="2" charset="2"/>
              </a:rPr>
              <a:t>   OPD</a:t>
            </a:r>
          </a:p>
          <a:p>
            <a:pPr eaLnBrk="1" hangingPunct="1"/>
            <a:r>
              <a:rPr lang="en-US" altLang="zh-CN" sz="2400" b="1" i="0" dirty="0">
                <a:latin typeface="Times New Roman" pitchFamily="18" charset="0"/>
                <a:sym typeface="Wingdings" pitchFamily="2" charset="2"/>
              </a:rPr>
              <a:t>  (EAX)  + (EBX)      EAX</a:t>
            </a:r>
            <a:endParaRPr lang="en-US" altLang="zh-CN" sz="2400" b="1" i="0" dirty="0">
              <a:latin typeface="Times New Roman" pitchFamily="18" charset="0"/>
            </a:endParaRPr>
          </a:p>
        </p:txBody>
      </p:sp>
      <p:sp>
        <p:nvSpPr>
          <p:cNvPr id="10246" name="Text Box 10"/>
          <p:cNvSpPr txBox="1">
            <a:spLocks noChangeArrowheads="1"/>
          </p:cNvSpPr>
          <p:nvPr/>
        </p:nvSpPr>
        <p:spPr bwMode="auto">
          <a:xfrm>
            <a:off x="684213" y="1541463"/>
            <a:ext cx="34559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>
                <a:solidFill>
                  <a:srgbClr val="FF3300"/>
                </a:solidFill>
                <a:latin typeface="Times New Roman" pitchFamily="18" charset="0"/>
              </a:rPr>
              <a:t>双操作数的指令格式</a:t>
            </a:r>
          </a:p>
        </p:txBody>
      </p:sp>
      <p:sp>
        <p:nvSpPr>
          <p:cNvPr id="392203" name="Text Box 11"/>
          <p:cNvSpPr txBox="1">
            <a:spLocks noChangeArrowheads="1"/>
          </p:cNvSpPr>
          <p:nvPr/>
        </p:nvSpPr>
        <p:spPr bwMode="auto">
          <a:xfrm>
            <a:off x="1258888" y="5240338"/>
            <a:ext cx="7561262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800" b="1" i="0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Question</a:t>
            </a:r>
            <a:r>
              <a:rPr lang="zh-CN" altLang="en-US" sz="2800" b="1" i="0">
                <a:latin typeface="Times New Roman" pitchFamily="18" charset="0"/>
              </a:rPr>
              <a:t>：操作结束后，运算结果保存在哪？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800" b="1" i="0">
                <a:latin typeface="Times New Roman" pitchFamily="18" charset="0"/>
              </a:rPr>
              <a:t>                   源操作数是否变化？</a:t>
            </a:r>
          </a:p>
        </p:txBody>
      </p:sp>
      <p:sp>
        <p:nvSpPr>
          <p:cNvPr id="10249" name="Text Box 14"/>
          <p:cNvSpPr txBox="1">
            <a:spLocks noChangeArrowheads="1"/>
          </p:cNvSpPr>
          <p:nvPr/>
        </p:nvSpPr>
        <p:spPr bwMode="auto">
          <a:xfrm>
            <a:off x="4716463" y="1557338"/>
            <a:ext cx="35274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kumimoji="0" lang="zh-CN" altLang="en-US" sz="2800" b="1" i="0">
                <a:latin typeface="Arial" charset="0"/>
              </a:rPr>
              <a:t>操作符  </a:t>
            </a:r>
            <a:r>
              <a:rPr kumimoji="0" lang="en-US" altLang="zh-CN" sz="2800" b="1" i="0">
                <a:latin typeface="Arial" charset="0"/>
              </a:rPr>
              <a:t>OPD, OPS</a:t>
            </a:r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0DE08CF0-79D6-41DC-A3EE-344FC019C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" y="295275"/>
            <a:ext cx="403187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4.1 </a:t>
            </a:r>
            <a:r>
              <a:rPr lang="zh-CN" altLang="en-US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寻址方式概述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92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92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2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2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2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2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194" grpId="0" autoUpdateAnimBg="0"/>
      <p:bldP spid="392201" grpId="0" autoUpdateAnimBg="0"/>
      <p:bldP spid="39220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539750" y="1557338"/>
            <a:ext cx="806450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Char char="u"/>
            </a:pPr>
            <a:r>
              <a:rPr lang="en-US" altLang="zh-CN" sz="2800" b="1" i="0" dirty="0">
                <a:latin typeface="宋体" panose="02010600030101010101" pitchFamily="2" charset="-122"/>
              </a:rPr>
              <a:t> </a:t>
            </a:r>
            <a:r>
              <a:rPr lang="zh-CN" altLang="en-US" sz="2800" b="1" i="0" dirty="0">
                <a:latin typeface="宋体" panose="02010600030101010101" pitchFamily="2" charset="-122"/>
              </a:rPr>
              <a:t>操作数直接放在指令中，在指令的操作码后；</a:t>
            </a:r>
          </a:p>
          <a:p>
            <a:pPr eaLnBrk="1" hangingPunct="1">
              <a:buFont typeface="Wingdings" pitchFamily="2" charset="2"/>
              <a:buChar char="u"/>
            </a:pPr>
            <a:r>
              <a:rPr lang="zh-CN" altLang="en-US" sz="2800" b="1" i="0" dirty="0">
                <a:latin typeface="宋体" panose="02010600030101010101" pitchFamily="2" charset="-122"/>
              </a:rPr>
              <a:t> 操作数是指令的一部分，位于代码段中；</a:t>
            </a:r>
          </a:p>
          <a:p>
            <a:pPr eaLnBrk="1" hangingPunct="1">
              <a:buFont typeface="Wingdings" pitchFamily="2" charset="2"/>
              <a:buChar char="u"/>
            </a:pPr>
            <a:r>
              <a:rPr lang="zh-CN" altLang="en-US" sz="2800" b="1" i="0" dirty="0">
                <a:latin typeface="宋体" panose="02010600030101010101" pitchFamily="2" charset="-122"/>
              </a:rPr>
              <a:t> 指令中的操作数是</a:t>
            </a:r>
            <a:r>
              <a:rPr lang="en-US" altLang="zh-CN" sz="2800" b="1" i="0" dirty="0">
                <a:latin typeface="宋体" panose="02010600030101010101" pitchFamily="2" charset="-122"/>
              </a:rPr>
              <a:t>8</a:t>
            </a:r>
            <a:r>
              <a:rPr lang="zh-CN" altLang="en-US" sz="2800" b="1" i="0" dirty="0">
                <a:latin typeface="宋体" panose="02010600030101010101" pitchFamily="2" charset="-122"/>
              </a:rPr>
              <a:t>位、</a:t>
            </a:r>
            <a:r>
              <a:rPr lang="en-US" altLang="zh-CN" sz="2800" b="1" i="0" dirty="0">
                <a:latin typeface="宋体" panose="02010600030101010101" pitchFamily="2" charset="-122"/>
              </a:rPr>
              <a:t>16</a:t>
            </a:r>
            <a:r>
              <a:rPr lang="zh-CN" altLang="en-US" sz="2800" b="1" i="0" dirty="0">
                <a:latin typeface="宋体" panose="02010600030101010101" pitchFamily="2" charset="-122"/>
              </a:rPr>
              <a:t>位或</a:t>
            </a:r>
            <a:r>
              <a:rPr lang="en-US" altLang="zh-CN" sz="2800" b="1" i="0" dirty="0">
                <a:latin typeface="宋体" panose="02010600030101010101" pitchFamily="2" charset="-122"/>
              </a:rPr>
              <a:t>32</a:t>
            </a:r>
            <a:r>
              <a:rPr lang="zh-CN" altLang="en-US" sz="2800" b="1" i="0" dirty="0">
                <a:latin typeface="宋体" panose="02010600030101010101" pitchFamily="2" charset="-122"/>
              </a:rPr>
              <a:t>位二进制数。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1166813" y="5661248"/>
            <a:ext cx="428995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 dirty="0">
                <a:latin typeface="Times New Roman" pitchFamily="18" charset="0"/>
              </a:rPr>
              <a:t>例： </a:t>
            </a:r>
            <a:r>
              <a:rPr lang="en-US" altLang="zh-CN" sz="2800" b="1" i="0" dirty="0">
                <a:latin typeface="Times New Roman" pitchFamily="18" charset="0"/>
              </a:rPr>
              <a:t>MOV  EAX , 12H     </a:t>
            </a:r>
          </a:p>
          <a:p>
            <a:pPr eaLnBrk="1" hangingPunct="1"/>
            <a:r>
              <a:rPr lang="zh-CN" altLang="en-US" sz="2800" b="1" i="0" dirty="0">
                <a:latin typeface="Times New Roman" pitchFamily="18" charset="0"/>
              </a:rPr>
              <a:t>机器码：     </a:t>
            </a:r>
            <a:r>
              <a:rPr lang="en-US" altLang="zh-CN" sz="2800" b="1" i="0" dirty="0">
                <a:latin typeface="Times New Roman" pitchFamily="18" charset="0"/>
              </a:rPr>
              <a:t>B8 12 00 00 00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349250" y="295275"/>
            <a:ext cx="2978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4.2 </a:t>
            </a:r>
            <a:r>
              <a:rPr lang="zh-CN" altLang="en-US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立即寻址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1042988" y="3068638"/>
            <a:ext cx="1936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i="0">
                <a:latin typeface="Times New Roman" pitchFamily="18" charset="0"/>
              </a:rPr>
              <a:t>使用格式： </a:t>
            </a:r>
            <a:r>
              <a:rPr lang="en-US" altLang="zh-CN" sz="2400" i="0">
                <a:latin typeface="Times New Roman" pitchFamily="18" charset="0"/>
              </a:rPr>
              <a:t>n</a:t>
            </a: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1211263" y="3641725"/>
            <a:ext cx="48006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3" name="Line 7"/>
          <p:cNvSpPr>
            <a:spLocks noChangeShapeType="1"/>
          </p:cNvSpPr>
          <p:nvPr/>
        </p:nvSpPr>
        <p:spPr bwMode="auto">
          <a:xfrm>
            <a:off x="1211263" y="4327525"/>
            <a:ext cx="480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1408113" y="3717925"/>
            <a:ext cx="4473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i="0">
                <a:latin typeface="Times New Roman" pitchFamily="18" charset="0"/>
              </a:rPr>
              <a:t>操作码及目的操作数寻址方式码</a:t>
            </a:r>
          </a:p>
        </p:txBody>
      </p:sp>
      <p:sp>
        <p:nvSpPr>
          <p:cNvPr id="45065" name="Text Box 9"/>
          <p:cNvSpPr txBox="1">
            <a:spLocks noChangeArrowheads="1"/>
          </p:cNvSpPr>
          <p:nvPr/>
        </p:nvSpPr>
        <p:spPr bwMode="auto">
          <a:xfrm>
            <a:off x="2506663" y="4403725"/>
            <a:ext cx="2038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i="0">
                <a:latin typeface="Times New Roman" pitchFamily="18" charset="0"/>
              </a:rPr>
              <a:t>立即操作数  </a:t>
            </a:r>
            <a:r>
              <a:rPr lang="en-US" altLang="zh-CN" sz="2400" b="1" i="0">
                <a:latin typeface="Times New Roman" pitchFamily="18" charset="0"/>
              </a:rPr>
              <a:t>n</a:t>
            </a:r>
          </a:p>
        </p:txBody>
      </p:sp>
      <p:sp>
        <p:nvSpPr>
          <p:cNvPr id="45066" name="Text Box 10"/>
          <p:cNvSpPr txBox="1">
            <a:spLocks noChangeArrowheads="1"/>
          </p:cNvSpPr>
          <p:nvPr/>
        </p:nvSpPr>
        <p:spPr bwMode="auto">
          <a:xfrm>
            <a:off x="1187450" y="5157788"/>
            <a:ext cx="5184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 dirty="0">
                <a:solidFill>
                  <a:srgbClr val="FF0000"/>
                </a:solidFill>
                <a:latin typeface="Times New Roman" pitchFamily="18" charset="0"/>
              </a:rPr>
              <a:t>立即操作数只能作为源操作数</a:t>
            </a:r>
            <a:r>
              <a:rPr lang="zh-CN" altLang="en-US" sz="2800" b="1" i="0" dirty="0">
                <a:latin typeface="Times New Roman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57429741"/>
      </p:ext>
    </p:extLst>
  </p:cSld>
  <p:clrMapOvr>
    <a:masterClrMapping/>
  </p:clrMapOvr>
  <p:transition>
    <p:checke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349250" y="295275"/>
            <a:ext cx="2978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4.2 </a:t>
            </a:r>
            <a:r>
              <a:rPr lang="zh-CN" altLang="en-US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立即寻址</a:t>
            </a:r>
          </a:p>
        </p:txBody>
      </p:sp>
      <p:sp>
        <p:nvSpPr>
          <p:cNvPr id="45066" name="Text Box 10"/>
          <p:cNvSpPr txBox="1">
            <a:spLocks noChangeArrowheads="1"/>
          </p:cNvSpPr>
          <p:nvPr/>
        </p:nvSpPr>
        <p:spPr bwMode="auto">
          <a:xfrm>
            <a:off x="467544" y="1436068"/>
            <a:ext cx="7920880" cy="5233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800" b="1" i="0" dirty="0">
                <a:latin typeface="华文宋体" panose="02010600040101010101" pitchFamily="2" charset="-122"/>
                <a:ea typeface="华文宋体" panose="02010600040101010101" pitchFamily="2" charset="-122"/>
              </a:rPr>
              <a:t>立即操作数只能作为源操作数。</a:t>
            </a:r>
            <a:endParaRPr lang="en-US" altLang="zh-CN" sz="2800" b="1" i="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457200" indent="-457200" eaLnBrk="1" hangingPunct="1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800" b="1" i="0" dirty="0">
                <a:latin typeface="华文宋体" panose="02010600040101010101" pitchFamily="2" charset="-122"/>
                <a:ea typeface="华文宋体" panose="02010600040101010101" pitchFamily="2" charset="-122"/>
              </a:rPr>
              <a:t>立即数值的大小应在另一个操作数的类型限定的取值范围内</a:t>
            </a:r>
            <a:endParaRPr lang="en-US" altLang="zh-CN" sz="2800" b="1" i="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eaLnBrk="1" hangingPunct="1"/>
            <a:r>
              <a:rPr lang="en-US" altLang="zh-CN" sz="2400" b="1" i="0" dirty="0">
                <a:latin typeface="华文宋体" panose="02010600040101010101" pitchFamily="2" charset="-122"/>
                <a:ea typeface="华文宋体" panose="02010600040101010101" pitchFamily="2" charset="-122"/>
              </a:rPr>
              <a:t>           </a:t>
            </a:r>
            <a:r>
              <a:rPr lang="en-US" altLang="zh-CN" sz="2400" b="1" i="0" dirty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MOV  AL</a:t>
            </a:r>
            <a:r>
              <a:rPr lang="zh-CN" altLang="en-US" sz="2400" b="1" i="0" dirty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， </a:t>
            </a:r>
            <a:r>
              <a:rPr lang="en-US" altLang="zh-CN" sz="2400" b="1" i="0" dirty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1234H ;</a:t>
            </a:r>
            <a:r>
              <a:rPr lang="zh-CN" altLang="en-US" sz="2400" b="1" i="0" dirty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 </a:t>
            </a:r>
            <a:endParaRPr lang="en-US" altLang="zh-CN" sz="2400" b="1" i="0" dirty="0">
              <a:solidFill>
                <a:srgbClr val="FF0000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eaLnBrk="1" hangingPunct="1"/>
            <a:r>
              <a:rPr lang="en-US" altLang="zh-CN" sz="2400" b="1" i="0" dirty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           error:  invalid</a:t>
            </a:r>
            <a:r>
              <a:rPr lang="zh-CN" altLang="en-US" sz="2400" b="1" i="0" dirty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  </a:t>
            </a:r>
            <a:r>
              <a:rPr lang="en-US" altLang="zh-CN" sz="2400" b="1" i="0" dirty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instruction </a:t>
            </a:r>
            <a:r>
              <a:rPr lang="zh-CN" altLang="en-US" sz="2400" b="1" i="0" dirty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 </a:t>
            </a:r>
            <a:r>
              <a:rPr lang="en-US" altLang="zh-CN" sz="2400" b="1" i="0" dirty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operands</a:t>
            </a:r>
          </a:p>
          <a:p>
            <a:pPr marL="457200" indent="-457200" eaLnBrk="1" hangingPunct="1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800" b="1" i="0" dirty="0">
                <a:latin typeface="华文宋体" panose="02010600040101010101" pitchFamily="2" charset="-122"/>
                <a:ea typeface="华文宋体" panose="02010600040101010101" pitchFamily="2" charset="-122"/>
              </a:rPr>
              <a:t>字符、字符串是立即数</a:t>
            </a:r>
            <a:endParaRPr lang="en-US" altLang="zh-CN" sz="2800" b="1" i="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eaLnBrk="1" hangingPunct="1"/>
            <a:r>
              <a:rPr lang="en-US" altLang="zh-CN" sz="2400" b="1" i="0" dirty="0">
                <a:latin typeface="华文宋体" panose="02010600040101010101" pitchFamily="2" charset="-122"/>
                <a:ea typeface="华文宋体" panose="02010600040101010101" pitchFamily="2" charset="-122"/>
              </a:rPr>
              <a:t>         MOV  AL</a:t>
            </a:r>
            <a:r>
              <a:rPr lang="zh-CN" altLang="en-US" sz="2400" b="1" i="0" dirty="0">
                <a:latin typeface="华文宋体" panose="02010600040101010101" pitchFamily="2" charset="-122"/>
                <a:ea typeface="华文宋体" panose="02010600040101010101" pitchFamily="2" charset="-122"/>
              </a:rPr>
              <a:t>，</a:t>
            </a:r>
            <a:r>
              <a:rPr lang="en-US" altLang="zh-CN" sz="2400" b="1" i="0" dirty="0">
                <a:latin typeface="华文宋体" panose="02010600040101010101" pitchFamily="2" charset="-122"/>
                <a:ea typeface="华文宋体" panose="02010600040101010101" pitchFamily="2" charset="-122"/>
              </a:rPr>
              <a:t>’1’         MOV  AL,     31H</a:t>
            </a:r>
          </a:p>
          <a:p>
            <a:pPr eaLnBrk="1" hangingPunct="1"/>
            <a:r>
              <a:rPr lang="en-US" altLang="zh-CN" sz="2400" b="1" i="0" dirty="0">
                <a:latin typeface="华文宋体" panose="02010600040101010101" pitchFamily="2" charset="-122"/>
                <a:ea typeface="华文宋体" panose="02010600040101010101" pitchFamily="2" charset="-122"/>
              </a:rPr>
              <a:t>         MOV  AX, ’12’         MOV AX,  3132H</a:t>
            </a:r>
          </a:p>
          <a:p>
            <a:pPr marL="457200" indent="-457200" eaLnBrk="1" hangingPunct="1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800" b="1" i="0" dirty="0">
                <a:latin typeface="华文宋体" panose="02010600040101010101" pitchFamily="2" charset="-122"/>
                <a:ea typeface="华文宋体" panose="02010600040101010101" pitchFamily="2" charset="-122"/>
              </a:rPr>
              <a:t>由常量组成的数值表达式是立即数</a:t>
            </a:r>
            <a:endParaRPr lang="en-US" altLang="zh-CN" sz="2800" b="1" i="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en-US" altLang="zh-CN" sz="2400" b="1" i="0" dirty="0">
                <a:latin typeface="华文宋体" panose="02010600040101010101" pitchFamily="2" charset="-122"/>
                <a:ea typeface="华文宋体" panose="02010600040101010101" pitchFamily="2" charset="-122"/>
              </a:rPr>
              <a:t>         MOV  EAX, 3*4+5*6       MOV  EAX, 42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400" b="1" i="0" dirty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外在的表象（表达式）</a:t>
            </a:r>
            <a:r>
              <a:rPr lang="en-US" altLang="zh-CN" sz="2400" b="1" i="0" dirty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-》 </a:t>
            </a:r>
            <a:r>
              <a:rPr lang="zh-CN" altLang="en-US" sz="2400" b="1" i="0" dirty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编译</a:t>
            </a:r>
            <a:r>
              <a:rPr lang="en-US" altLang="zh-CN" sz="2400" b="1" i="0" dirty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-》</a:t>
            </a:r>
            <a:r>
              <a:rPr lang="zh-CN" altLang="en-US" sz="2400" b="1" i="0" dirty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内部的本质（立即数）</a:t>
            </a:r>
          </a:p>
        </p:txBody>
      </p:sp>
    </p:spTree>
    <p:extLst>
      <p:ext uri="{BB962C8B-B14F-4D97-AF65-F5344CB8AC3E}">
        <p14:creationId xmlns:p14="http://schemas.microsoft.com/office/powerpoint/2010/main" val="56002790"/>
      </p:ext>
    </p:extLst>
  </p:cSld>
  <p:clrMapOvr>
    <a:masterClrMapping/>
  </p:clrMapOvr>
  <p:transition>
    <p:checker dir="vert"/>
  </p:transition>
</p:sld>
</file>

<file path=ppt/theme/theme1.xml><?xml version="1.0" encoding="utf-8"?>
<a:theme xmlns:a="http://schemas.openxmlformats.org/drawingml/2006/main" name="1_model-3">
  <a:themeElements>
    <a:clrScheme name="1_model-3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1_model-3">
      <a:majorFont>
        <a:latin typeface="Tahoma"/>
        <a:ea typeface="黑体"/>
        <a:cs typeface=""/>
      </a:majorFont>
      <a:minorFont>
        <a:latin typeface="Tahoma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dash"/>
          <a:round/>
          <a:headEnd type="none" w="med" len="med"/>
          <a:tailEnd type="stealth" w="lg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dash"/>
          <a:round/>
          <a:headEnd type="none" w="med" len="med"/>
          <a:tailEnd type="stealth" w="lg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1_model-3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del-3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el-3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el-3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el-3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del-3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del-3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del-3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汇编c1_S1_S3讲义New</Template>
  <TotalTime>6980</TotalTime>
  <Words>4729</Words>
  <Application>Microsoft Office PowerPoint</Application>
  <PresentationFormat>全屏显示(4:3)</PresentationFormat>
  <Paragraphs>866</Paragraphs>
  <Slides>65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65</vt:i4>
      </vt:variant>
    </vt:vector>
  </HeadingPairs>
  <TitlesOfParts>
    <vt:vector size="78" baseType="lpstr">
      <vt:lpstr>黑体</vt:lpstr>
      <vt:lpstr>华文行楷</vt:lpstr>
      <vt:lpstr>华文宋体</vt:lpstr>
      <vt:lpstr>华文新魏</vt:lpstr>
      <vt:lpstr>楷体</vt:lpstr>
      <vt:lpstr>楷体_GB2312</vt:lpstr>
      <vt:lpstr>宋体</vt:lpstr>
      <vt:lpstr>新宋体</vt:lpstr>
      <vt:lpstr>Arial</vt:lpstr>
      <vt:lpstr>Tahoma</vt:lpstr>
      <vt:lpstr>Times New Roman</vt:lpstr>
      <vt:lpstr>Wingdings</vt:lpstr>
      <vt:lpstr>1_model-3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superman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lhb</cp:lastModifiedBy>
  <cp:revision>769</cp:revision>
  <dcterms:created xsi:type="dcterms:W3CDTF">2003-03-28T03:15:30Z</dcterms:created>
  <dcterms:modified xsi:type="dcterms:W3CDTF">2021-03-29T00:47:20Z</dcterms:modified>
</cp:coreProperties>
</file>