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6"/>
  </p:notesMasterIdLst>
  <p:handoutMasterIdLst>
    <p:handoutMasterId r:id="rId77"/>
  </p:handoutMasterIdLst>
  <p:sldIdLst>
    <p:sldId id="603" r:id="rId2"/>
    <p:sldId id="590" r:id="rId3"/>
    <p:sldId id="528" r:id="rId4"/>
    <p:sldId id="529" r:id="rId5"/>
    <p:sldId id="530" r:id="rId6"/>
    <p:sldId id="531" r:id="rId7"/>
    <p:sldId id="532" r:id="rId8"/>
    <p:sldId id="622" r:id="rId9"/>
    <p:sldId id="533" r:id="rId10"/>
    <p:sldId id="611" r:id="rId11"/>
    <p:sldId id="534" r:id="rId12"/>
    <p:sldId id="536" r:id="rId13"/>
    <p:sldId id="537" r:id="rId14"/>
    <p:sldId id="538" r:id="rId15"/>
    <p:sldId id="539" r:id="rId16"/>
    <p:sldId id="542" r:id="rId17"/>
    <p:sldId id="543" r:id="rId18"/>
    <p:sldId id="604" r:id="rId19"/>
    <p:sldId id="605" r:id="rId20"/>
    <p:sldId id="606" r:id="rId21"/>
    <p:sldId id="607" r:id="rId22"/>
    <p:sldId id="612" r:id="rId23"/>
    <p:sldId id="610" r:id="rId24"/>
    <p:sldId id="608" r:id="rId25"/>
    <p:sldId id="609" r:id="rId26"/>
    <p:sldId id="613" r:id="rId27"/>
    <p:sldId id="614" r:id="rId28"/>
    <p:sldId id="615" r:id="rId29"/>
    <p:sldId id="616" r:id="rId30"/>
    <p:sldId id="617" r:id="rId31"/>
    <p:sldId id="618" r:id="rId32"/>
    <p:sldId id="544" r:id="rId33"/>
    <p:sldId id="546" r:id="rId34"/>
    <p:sldId id="619" r:id="rId35"/>
    <p:sldId id="549" r:id="rId36"/>
    <p:sldId id="550" r:id="rId37"/>
    <p:sldId id="620" r:id="rId38"/>
    <p:sldId id="551" r:id="rId39"/>
    <p:sldId id="552" r:id="rId40"/>
    <p:sldId id="601" r:id="rId41"/>
    <p:sldId id="553" r:id="rId42"/>
    <p:sldId id="554" r:id="rId43"/>
    <p:sldId id="555" r:id="rId44"/>
    <p:sldId id="556" r:id="rId45"/>
    <p:sldId id="597" r:id="rId46"/>
    <p:sldId id="557" r:id="rId47"/>
    <p:sldId id="558" r:id="rId48"/>
    <p:sldId id="559" r:id="rId49"/>
    <p:sldId id="560" r:id="rId50"/>
    <p:sldId id="602" r:id="rId51"/>
    <p:sldId id="561" r:id="rId52"/>
    <p:sldId id="562" r:id="rId53"/>
    <p:sldId id="563" r:id="rId54"/>
    <p:sldId id="564" r:id="rId55"/>
    <p:sldId id="598" r:id="rId56"/>
    <p:sldId id="621" r:id="rId57"/>
    <p:sldId id="565" r:id="rId58"/>
    <p:sldId id="566" r:id="rId59"/>
    <p:sldId id="569" r:id="rId60"/>
    <p:sldId id="599" r:id="rId61"/>
    <p:sldId id="571" r:id="rId62"/>
    <p:sldId id="572" r:id="rId63"/>
    <p:sldId id="573" r:id="rId64"/>
    <p:sldId id="574" r:id="rId65"/>
    <p:sldId id="575" r:id="rId66"/>
    <p:sldId id="576" r:id="rId67"/>
    <p:sldId id="577" r:id="rId68"/>
    <p:sldId id="580" r:id="rId69"/>
    <p:sldId id="623" r:id="rId70"/>
    <p:sldId id="581" r:id="rId71"/>
    <p:sldId id="582" r:id="rId72"/>
    <p:sldId id="583" r:id="rId73"/>
    <p:sldId id="584" r:id="rId74"/>
    <p:sldId id="624" r:id="rId75"/>
  </p:sldIdLst>
  <p:sldSz cx="9144000" cy="6858000" type="screen4x3"/>
  <p:notesSz cx="6854825" cy="96313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CCFF"/>
    <a:srgbClr val="FF99FF"/>
    <a:srgbClr val="990099"/>
    <a:srgbClr val="FF3300"/>
    <a:srgbClr val="000066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9874" autoAdjust="0"/>
  </p:normalViewPr>
  <p:slideViewPr>
    <p:cSldViewPr>
      <p:cViewPr varScale="1">
        <p:scale>
          <a:sx n="69" d="100"/>
          <a:sy n="69" d="100"/>
        </p:scale>
        <p:origin x="18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303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2EAF98-CBFA-463C-BB1B-E52567287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327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722313"/>
            <a:ext cx="4813300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6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5175"/>
            <a:ext cx="54832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06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6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A03109F-CD7B-41A9-BF98-924DBDAE1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5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346AC28-9896-4441-85AE-36C667004E85}" type="slidenum">
              <a:rPr lang="en-US" altLang="zh-CN" smtClean="0">
                <a:latin typeface="Times New Roman" pitchFamily="18" charset="0"/>
              </a:rPr>
              <a:pPr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789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0F2E647-320E-46AD-837F-70A175D8988D}" type="slidenum">
              <a:rPr lang="en-US" altLang="zh-CN" smtClean="0">
                <a:latin typeface="Times New Roman" pitchFamily="18" charset="0"/>
              </a:rPr>
              <a:pPr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5472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BA5A242-B0CF-4AAC-98F8-5B0D4EC9A0A1}" type="slidenum">
              <a:rPr lang="en-US" altLang="zh-CN" smtClean="0">
                <a:latin typeface="Times New Roman" pitchFamily="18" charset="0"/>
              </a:rPr>
              <a:pPr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126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2A085DE-65F6-41B8-BC4B-1C3714559641}" type="slidenum">
              <a:rPr lang="en-US" altLang="zh-CN" smtClean="0">
                <a:latin typeface="Times New Roman" pitchFamily="18" charset="0"/>
              </a:rPr>
              <a:pPr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7129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17CF546-DC74-402B-A412-F078791BC806}" type="slidenum">
              <a:rPr lang="en-US" altLang="zh-CN" smtClean="0">
                <a:latin typeface="Times New Roman" pitchFamily="18" charset="0"/>
              </a:rPr>
              <a:pPr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638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0A3D01A-907A-4ECC-BA46-EFCF8BB49CA8}" type="slidenum">
              <a:rPr lang="en-US" altLang="zh-CN" smtClean="0">
                <a:latin typeface="Times New Roman" pitchFamily="18" charset="0"/>
              </a:rPr>
              <a:pPr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604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002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1751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1220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7137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100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32F1608-1E94-49AA-85E7-36B331E1908D}" type="slidenum">
              <a:rPr lang="en-US" altLang="zh-CN" smtClean="0">
                <a:latin typeface="Times New Roman" pitchFamily="18" charset="0"/>
              </a:rPr>
              <a:pPr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578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2759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9792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882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4511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749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4302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9180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0701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0472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381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339210E-9B3D-41FF-8EC5-3A6E95456DCD}" type="slidenum">
              <a:rPr lang="en-US" altLang="zh-CN" smtClean="0">
                <a:latin typeface="Times New Roman" pitchFamily="18" charset="0"/>
              </a:rPr>
              <a:pPr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348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C7E733D-2775-4A7E-8AC9-29382456A4FA}" type="slidenum">
              <a:rPr lang="en-US" altLang="zh-CN" smtClean="0">
                <a:latin typeface="Times New Roman" pitchFamily="18" charset="0"/>
              </a:rPr>
              <a:pPr/>
              <a:t>32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8362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77C70C0-C273-456A-A9A8-DA3876BEF0BA}" type="slidenum">
              <a:rPr lang="en-US" altLang="zh-CN" smtClean="0">
                <a:latin typeface="Times New Roman" pitchFamily="18" charset="0"/>
              </a:rPr>
              <a:pPr/>
              <a:t>33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0694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77C70C0-C273-456A-A9A8-DA3876BEF0BA}" type="slidenum">
              <a:rPr lang="en-US" altLang="zh-CN" smtClean="0">
                <a:latin typeface="Times New Roman" pitchFamily="18" charset="0"/>
              </a:rPr>
              <a:pPr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5913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AC4380A-9CFE-4B02-B077-80B2C26E3B19}" type="slidenum">
              <a:rPr lang="en-US" altLang="zh-CN" smtClean="0">
                <a:latin typeface="Times New Roman" pitchFamily="18" charset="0"/>
              </a:rPr>
              <a:pPr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3113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073F7DD-7814-4B1E-81F2-F6C922F2AEFF}" type="slidenum">
              <a:rPr lang="en-US" altLang="zh-CN" smtClean="0">
                <a:latin typeface="Times New Roman" pitchFamily="18" charset="0"/>
              </a:rPr>
              <a:pPr/>
              <a:t>36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661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073F7DD-7814-4B1E-81F2-F6C922F2AEFF}" type="slidenum">
              <a:rPr lang="en-US" altLang="zh-CN" smtClean="0">
                <a:latin typeface="Times New Roman" pitchFamily="18" charset="0"/>
              </a:rPr>
              <a:pPr/>
              <a:t>37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69153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BACC5DC-BF0F-41E9-8CCE-4C21F95E2D7B}" type="slidenum">
              <a:rPr lang="en-US" altLang="zh-CN" smtClean="0">
                <a:latin typeface="Times New Roman" pitchFamily="18" charset="0"/>
              </a:rPr>
              <a:pPr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73028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4BF70D0-FFD7-443A-ABBF-BA16E04A8867}" type="slidenum">
              <a:rPr lang="en-US" altLang="zh-CN" smtClean="0">
                <a:latin typeface="Times New Roman" pitchFamily="18" charset="0"/>
              </a:rPr>
              <a:pPr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8050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685EF76-5BB6-4F9A-A49C-25427B82E6A4}" type="slidenum">
              <a:rPr lang="en-US" altLang="zh-CN" smtClean="0">
                <a:latin typeface="Times New Roman" pitchFamily="18" charset="0"/>
              </a:rPr>
              <a:pPr/>
              <a:t>40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638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43A1A89-9E5D-4D63-9AF6-12AD3E92D956}" type="slidenum">
              <a:rPr lang="en-US" altLang="zh-CN" smtClean="0">
                <a:latin typeface="Times New Roman" pitchFamily="18" charset="0"/>
              </a:rPr>
              <a:pPr/>
              <a:t>41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086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E8F2E6A-96EB-4B8B-A8C7-DF4AA467CB84}" type="slidenum">
              <a:rPr lang="en-US" altLang="zh-CN" smtClean="0">
                <a:latin typeface="Times New Roman" pitchFamily="18" charset="0"/>
              </a:rPr>
              <a:pPr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3344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19B58ED-6DC4-406F-ADCB-53BA47841BF2}" type="slidenum">
              <a:rPr lang="en-US" altLang="zh-CN" smtClean="0">
                <a:latin typeface="Times New Roman" pitchFamily="18" charset="0"/>
              </a:rPr>
              <a:pPr/>
              <a:t>42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1747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558DCB3-9E2E-4730-AD06-81BEA69FED59}" type="slidenum">
              <a:rPr lang="en-US" altLang="zh-CN" smtClean="0">
                <a:latin typeface="Times New Roman" pitchFamily="18" charset="0"/>
              </a:rPr>
              <a:pPr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5781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A2731A1-E8CB-4E89-BFDD-33E265BCF6EE}" type="slidenum">
              <a:rPr lang="en-US" altLang="zh-CN" smtClean="0">
                <a:latin typeface="Times New Roman" pitchFamily="18" charset="0"/>
              </a:rPr>
              <a:pPr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0340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B114595-0EF0-4546-8E88-BEF4B83CA383}" type="slidenum">
              <a:rPr lang="en-US" altLang="zh-CN" smtClean="0">
                <a:latin typeface="Times New Roman" pitchFamily="18" charset="0"/>
              </a:rPr>
              <a:pPr/>
              <a:t>45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3865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631C3FD-A63E-4196-B2D4-3ECD438568F1}" type="slidenum">
              <a:rPr lang="en-US" altLang="zh-CN" smtClean="0">
                <a:latin typeface="Times New Roman" pitchFamily="18" charset="0"/>
              </a:rPr>
              <a:pPr/>
              <a:t>46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25044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C2CEE4C-E925-4EBC-93B6-B8F9A086B27B}" type="slidenum">
              <a:rPr lang="en-US" altLang="zh-CN" smtClean="0">
                <a:latin typeface="Times New Roman" pitchFamily="18" charset="0"/>
              </a:rPr>
              <a:pPr/>
              <a:t>47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4435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37E4DDF-CA75-4FF0-B7BE-93B9DC7C1C53}" type="slidenum">
              <a:rPr lang="en-US" altLang="zh-CN" smtClean="0">
                <a:latin typeface="Times New Roman" pitchFamily="18" charset="0"/>
              </a:rPr>
              <a:pPr/>
              <a:t>48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84086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CDF6265-03E6-4638-B173-DCBC27F56A2C}" type="slidenum">
              <a:rPr lang="en-US" altLang="zh-CN" smtClean="0">
                <a:latin typeface="Times New Roman" pitchFamily="18" charset="0"/>
              </a:rPr>
              <a:pPr/>
              <a:t>49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45260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9EB13FA-F0C0-443E-9F08-5DED451A416B}" type="slidenum">
              <a:rPr lang="en-US" altLang="zh-CN" smtClean="0">
                <a:latin typeface="Times New Roman" pitchFamily="18" charset="0"/>
              </a:rPr>
              <a:pPr/>
              <a:t>50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55421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B839DBA-BB43-457C-B11B-BB6CA930DCB8}" type="slidenum">
              <a:rPr lang="en-US" altLang="zh-CN" smtClean="0">
                <a:latin typeface="Times New Roman" pitchFamily="18" charset="0"/>
              </a:rPr>
              <a:pPr/>
              <a:t>51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048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2C8A25-82B5-4477-A01C-F918FCB9A670}" type="slidenum">
              <a:rPr lang="en-US" altLang="zh-CN" smtClean="0">
                <a:latin typeface="Times New Roman" pitchFamily="18" charset="0"/>
              </a:rPr>
              <a:pPr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60067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F3FBBC8-68A3-409A-B2FB-5B464EB49407}" type="slidenum">
              <a:rPr lang="en-US" altLang="zh-CN" smtClean="0">
                <a:latin typeface="Times New Roman" pitchFamily="18" charset="0"/>
              </a:rPr>
              <a:pPr/>
              <a:t>52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zh-CN" altLang="en-US"/>
              <a:t>有关减法可以探讨的问题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zh-CN" altLang="en-US"/>
              <a:t>除数为</a:t>
            </a:r>
            <a:r>
              <a:rPr lang="en-US" altLang="zh-CN"/>
              <a:t>0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zh-CN" altLang="en-US"/>
              <a:t>除法溢出，例 </a:t>
            </a:r>
            <a:r>
              <a:rPr lang="en-US" altLang="zh-CN"/>
              <a:t>(AX)=1234, </a:t>
            </a:r>
            <a:r>
              <a:rPr lang="zh-CN" altLang="en-US"/>
              <a:t>（</a:t>
            </a:r>
            <a:r>
              <a:rPr lang="en-US" altLang="zh-CN"/>
              <a:t>BX)=1, (AX)/(BX)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zh-CN" altLang="en-US"/>
              <a:t>有符号除法的结果 </a:t>
            </a:r>
            <a:r>
              <a:rPr lang="en-US" altLang="zh-CN"/>
              <a:t>-127/10 = -12, -7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en-US" altLang="zh-CN"/>
              <a:t>C</a:t>
            </a:r>
            <a:r>
              <a:rPr lang="zh-CN" altLang="en-US"/>
              <a:t>语言中除运算生成的机器指令？</a:t>
            </a:r>
          </a:p>
          <a:p>
            <a:pPr marL="228600" indent="-228600" eaLnBrk="1" hangingPunct="1"/>
            <a:r>
              <a:rPr lang="zh-CN" altLang="en-US"/>
              <a:t>    会将类型扩展，使其不会溢出。</a:t>
            </a:r>
          </a:p>
        </p:txBody>
      </p:sp>
    </p:spTree>
    <p:extLst>
      <p:ext uri="{BB962C8B-B14F-4D97-AF65-F5344CB8AC3E}">
        <p14:creationId xmlns:p14="http://schemas.microsoft.com/office/powerpoint/2010/main" val="15983460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A62E41-550F-4D46-A4C0-EEC6D820967C}" type="slidenum">
              <a:rPr lang="en-US" altLang="zh-CN" smtClean="0">
                <a:latin typeface="Times New Roman" pitchFamily="18" charset="0"/>
              </a:rPr>
              <a:pPr/>
              <a:t>53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24193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336EC6-1960-48E0-8CF6-B55B9C8567FD}" type="slidenum">
              <a:rPr lang="en-US" altLang="zh-CN" smtClean="0">
                <a:latin typeface="Times New Roman" pitchFamily="18" charset="0"/>
              </a:rPr>
              <a:pPr/>
              <a:t>54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06009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55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21893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56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25334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F8BBA20-49FF-4F24-BBE4-62CE959CA0CC}" type="slidenum">
              <a:rPr lang="en-US" altLang="zh-CN" smtClean="0">
                <a:latin typeface="Times New Roman" pitchFamily="18" charset="0"/>
              </a:rPr>
              <a:pPr/>
              <a:t>57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842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2C8A25-82B5-4477-A01C-F918FCB9A670}" type="slidenum">
              <a:rPr lang="en-US" altLang="zh-CN" smtClean="0">
                <a:latin typeface="Times New Roman" pitchFamily="18" charset="0"/>
              </a:rPr>
              <a:pPr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008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7998DB8-741A-43AC-9471-3CAC05839651}" type="slidenum">
              <a:rPr lang="en-US" altLang="zh-CN" smtClean="0">
                <a:latin typeface="Times New Roman" pitchFamily="18" charset="0"/>
              </a:rPr>
              <a:pPr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653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7998DB8-741A-43AC-9471-3CAC05839651}" type="slidenum">
              <a:rPr lang="en-US" altLang="zh-CN" smtClean="0">
                <a:latin typeface="Times New Roman" pitchFamily="18" charset="0"/>
              </a:rPr>
              <a:pPr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62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4BA7DB-0E76-444A-9ACA-A0512481E46B}" type="slidenum">
              <a:rPr lang="en-US" altLang="zh-CN" smtClean="0">
                <a:latin typeface="Times New Roman" pitchFamily="18" charset="0"/>
              </a:rPr>
              <a:pPr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14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4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75" descr="logo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6" descr="new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7" descr="new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2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382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5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3F37215-A1CA-4400-BC8F-5ED4397C54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181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89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57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77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83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807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19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2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759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19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44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72748" name="Picture 12" descr="new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new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9" name="Picture 15" descr="logo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7" descr="60%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3" name="Picture 20" descr="new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Line 21"/>
          <p:cNvSpPr>
            <a:spLocks noChangeShapeType="1"/>
          </p:cNvSpPr>
          <p:nvPr userDrawn="1"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" name="Picture 22" descr="logo3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4" descr="new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74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kumimoji="1" lang="zh-CN" altLang="en-US" sz="44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611560" y="2492375"/>
            <a:ext cx="8184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1042988" y="3935016"/>
            <a:ext cx="7561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600" b="1" dirty="0">
                <a:latin typeface="华文新魏" pitchFamily="2" charset="-122"/>
                <a:ea typeface="华文新魏" pitchFamily="2" charset="-122"/>
              </a:rPr>
              <a:t>李 海 波</a:t>
            </a:r>
            <a:endParaRPr kumimoji="1" lang="en-US" altLang="zh-CN" sz="3600" b="1" dirty="0">
              <a:latin typeface="华文新魏" pitchFamily="2" charset="-122"/>
              <a:ea typeface="华文新魏" pitchFamily="2" charset="-122"/>
            </a:endParaRPr>
          </a:p>
          <a:p>
            <a:pPr algn="ctr" eaLnBrk="1" hangingPunct="1"/>
            <a:r>
              <a:rPr kumimoji="1" lang="en-US" altLang="zh-CN" sz="3600" b="1">
                <a:latin typeface="华文新魏" pitchFamily="2" charset="-122"/>
                <a:ea typeface="华文新魏" pitchFamily="2" charset="-122"/>
              </a:rPr>
              <a:t>lihaibo@</a:t>
            </a:r>
            <a:r>
              <a:rPr kumimoji="1" lang="en-US" altLang="zh-CN" sz="3600" b="1" dirty="0">
                <a:latin typeface="华文新魏" pitchFamily="2" charset="-122"/>
                <a:ea typeface="华文新魏" pitchFamily="2" charset="-122"/>
              </a:rPr>
              <a:t>hust.edu.cn</a:t>
            </a:r>
            <a:endParaRPr kumimoji="1"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utoUpdateAnimBg="0"/>
      <p:bldP spid="504835" grpId="0" autoUpdateAnimBg="0"/>
      <p:bldP spid="5048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82087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</a:rPr>
              <a:t>MOV</a:t>
            </a:r>
            <a:r>
              <a:rPr kumimoji="1" lang="zh-CN" altLang="en-US" sz="2800" b="1" dirty="0">
                <a:latin typeface="Times New Roman" pitchFamily="18" charset="0"/>
              </a:rPr>
              <a:t>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语句格式：</a:t>
            </a:r>
            <a:r>
              <a:rPr kumimoji="1" lang="en-US" altLang="zh-CN" sz="2800" b="1" dirty="0">
                <a:latin typeface="Times New Roman" pitchFamily="18" charset="0"/>
              </a:rPr>
              <a:t>MOV  OPD, OPS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功        能：</a:t>
            </a:r>
            <a:r>
              <a:rPr kumimoji="1" lang="en-US" altLang="zh-CN" sz="2800" b="1" dirty="0">
                <a:latin typeface="Times New Roman" pitchFamily="18" charset="0"/>
              </a:rPr>
              <a:t>(OPS) → OPD</a:t>
            </a: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MOV  </a:t>
            </a:r>
            <a:r>
              <a:rPr kumimoji="1" lang="zh-CN" altLang="en-US" sz="2800" b="1" dirty="0">
                <a:latin typeface="Times New Roman" pitchFamily="18" charset="0"/>
              </a:rPr>
              <a:t>指令所允许的数据传送路径及类型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见下图。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3364307991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068888" y="3081338"/>
            <a:ext cx="1082675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立即数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814513" y="1179513"/>
            <a:ext cx="2457450" cy="4410075"/>
            <a:chOff x="3945" y="10791"/>
            <a:chExt cx="1455" cy="3588"/>
          </a:xfrm>
        </p:grpSpPr>
        <p:sp>
          <p:nvSpPr>
            <p:cNvPr id="43041" name="Rectangle 4"/>
            <p:cNvSpPr>
              <a:spLocks noChangeArrowheads="1"/>
            </p:cNvSpPr>
            <p:nvPr/>
          </p:nvSpPr>
          <p:spPr bwMode="auto">
            <a:xfrm>
              <a:off x="4320" y="10947"/>
              <a:ext cx="1080" cy="3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88000"/>
                </a:lnSpc>
              </a:pPr>
              <a:r>
                <a:rPr kumimoji="1" lang="en-US" altLang="zh-CN" sz="2400">
                  <a:latin typeface="Times New Roman" pitchFamily="18" charset="0"/>
                </a:rPr>
                <a:t>AH</a:t>
              </a:r>
              <a:r>
                <a:rPr kumimoji="1" lang="zh-CN" altLang="en-US" sz="2400">
                  <a:latin typeface="Times New Roman" pitchFamily="18" charset="0"/>
                </a:rPr>
                <a:t>、</a:t>
              </a:r>
              <a:r>
                <a:rPr kumimoji="1" lang="en-US" altLang="zh-CN" sz="2400">
                  <a:latin typeface="Times New Roman" pitchFamily="18" charset="0"/>
                </a:rPr>
                <a:t>AL</a:t>
              </a:r>
            </a:p>
            <a:p>
              <a:pPr algn="ctr" eaLnBrk="1" hangingPunct="1">
                <a:lnSpc>
                  <a:spcPct val="88000"/>
                </a:lnSpc>
              </a:pPr>
              <a:r>
                <a:rPr kumimoji="1" lang="en-US" altLang="zh-CN" sz="2400">
                  <a:latin typeface="Times New Roman" pitchFamily="18" charset="0"/>
                </a:rPr>
                <a:t>BH</a:t>
              </a:r>
              <a:r>
                <a:rPr kumimoji="1" lang="zh-CN" altLang="en-US" sz="2400">
                  <a:latin typeface="Times New Roman" pitchFamily="18" charset="0"/>
                </a:rPr>
                <a:t>、</a:t>
              </a:r>
              <a:r>
                <a:rPr kumimoji="1" lang="en-US" altLang="zh-CN" sz="2400">
                  <a:latin typeface="Times New Roman" pitchFamily="18" charset="0"/>
                </a:rPr>
                <a:t>BL</a:t>
              </a:r>
            </a:p>
            <a:p>
              <a:pPr algn="ctr" eaLnBrk="1" hangingPunct="1">
                <a:lnSpc>
                  <a:spcPct val="88000"/>
                </a:lnSpc>
              </a:pPr>
              <a:r>
                <a:rPr kumimoji="1" lang="en-US" altLang="zh-CN" sz="2400">
                  <a:latin typeface="Times New Roman" pitchFamily="18" charset="0"/>
                </a:rPr>
                <a:t>CH</a:t>
              </a:r>
              <a:r>
                <a:rPr kumimoji="1" lang="zh-CN" altLang="en-US" sz="2400">
                  <a:latin typeface="Times New Roman" pitchFamily="18" charset="0"/>
                </a:rPr>
                <a:t>、</a:t>
              </a:r>
              <a:r>
                <a:rPr kumimoji="1" lang="en-US" altLang="zh-CN" sz="2400">
                  <a:latin typeface="Times New Roman" pitchFamily="18" charset="0"/>
                </a:rPr>
                <a:t>CL</a:t>
              </a:r>
            </a:p>
            <a:p>
              <a:pPr algn="ctr" eaLnBrk="1" hangingPunct="1">
                <a:lnSpc>
                  <a:spcPct val="88000"/>
                </a:lnSpc>
              </a:pPr>
              <a:r>
                <a:rPr kumimoji="1" lang="en-US" altLang="zh-CN" sz="2400">
                  <a:latin typeface="Times New Roman" pitchFamily="18" charset="0"/>
                </a:rPr>
                <a:t>DH</a:t>
              </a:r>
              <a:r>
                <a:rPr kumimoji="1" lang="zh-CN" altLang="en-US" sz="2400">
                  <a:latin typeface="Times New Roman" pitchFamily="18" charset="0"/>
                </a:rPr>
                <a:t>、</a:t>
              </a:r>
              <a:r>
                <a:rPr kumimoji="1" lang="en-US" altLang="zh-CN" sz="2400">
                  <a:latin typeface="Times New Roman" pitchFamily="18" charset="0"/>
                </a:rPr>
                <a:t>DL</a:t>
              </a:r>
            </a:p>
            <a:p>
              <a:pPr algn="just" eaLnBrk="1" hangingPunct="1">
                <a:lnSpc>
                  <a:spcPct val="88000"/>
                </a:lnSpc>
              </a:pPr>
              <a:endParaRPr kumimoji="1" lang="en-US" altLang="zh-CN" sz="2400">
                <a:latin typeface="Times New Roman" pitchFamily="18" charset="0"/>
              </a:endParaRPr>
            </a:p>
            <a:p>
              <a:pPr algn="just" eaLnBrk="1" hangingPunct="1">
                <a:lnSpc>
                  <a:spcPct val="88000"/>
                </a:lnSpc>
              </a:pP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3042" name="Line 5"/>
            <p:cNvSpPr>
              <a:spLocks noChangeShapeType="1"/>
            </p:cNvSpPr>
            <p:nvPr/>
          </p:nvSpPr>
          <p:spPr bwMode="auto">
            <a:xfrm>
              <a:off x="4860" y="10791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6"/>
            <p:cNvSpPr>
              <a:spLocks noChangeShapeType="1"/>
            </p:cNvSpPr>
            <p:nvPr/>
          </p:nvSpPr>
          <p:spPr bwMode="auto">
            <a:xfrm>
              <a:off x="3960" y="1079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7"/>
            <p:cNvSpPr>
              <a:spLocks noChangeShapeType="1"/>
            </p:cNvSpPr>
            <p:nvPr/>
          </p:nvSpPr>
          <p:spPr bwMode="auto">
            <a:xfrm>
              <a:off x="3960" y="10791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Line 8"/>
            <p:cNvSpPr>
              <a:spLocks noChangeShapeType="1"/>
            </p:cNvSpPr>
            <p:nvPr/>
          </p:nvSpPr>
          <p:spPr bwMode="auto">
            <a:xfrm>
              <a:off x="3960" y="1141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9"/>
            <p:cNvSpPr>
              <a:spLocks noChangeShapeType="1"/>
            </p:cNvSpPr>
            <p:nvPr/>
          </p:nvSpPr>
          <p:spPr bwMode="auto">
            <a:xfrm>
              <a:off x="3945" y="1235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10"/>
            <p:cNvSpPr>
              <a:spLocks noChangeShapeType="1"/>
            </p:cNvSpPr>
            <p:nvPr/>
          </p:nvSpPr>
          <p:spPr bwMode="auto">
            <a:xfrm>
              <a:off x="3960" y="137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11"/>
            <p:cNvSpPr>
              <a:spLocks noChangeShapeType="1"/>
            </p:cNvSpPr>
            <p:nvPr/>
          </p:nvSpPr>
          <p:spPr bwMode="auto">
            <a:xfrm>
              <a:off x="3945" y="128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12"/>
            <p:cNvSpPr>
              <a:spLocks noChangeShapeType="1"/>
            </p:cNvSpPr>
            <p:nvPr/>
          </p:nvSpPr>
          <p:spPr bwMode="auto">
            <a:xfrm>
              <a:off x="3945" y="1235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13"/>
            <p:cNvSpPr>
              <a:spLocks noChangeShapeType="1"/>
            </p:cNvSpPr>
            <p:nvPr/>
          </p:nvSpPr>
          <p:spPr bwMode="auto">
            <a:xfrm>
              <a:off x="3960" y="1374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4"/>
            <p:cNvSpPr>
              <a:spLocks noChangeShapeType="1"/>
            </p:cNvSpPr>
            <p:nvPr/>
          </p:nvSpPr>
          <p:spPr bwMode="auto">
            <a:xfrm>
              <a:off x="3960" y="1435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15"/>
            <p:cNvSpPr>
              <a:spLocks noChangeShapeType="1"/>
            </p:cNvSpPr>
            <p:nvPr/>
          </p:nvSpPr>
          <p:spPr bwMode="auto">
            <a:xfrm>
              <a:off x="4845" y="14223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Line 16"/>
            <p:cNvSpPr>
              <a:spLocks noChangeShapeType="1"/>
            </p:cNvSpPr>
            <p:nvPr/>
          </p:nvSpPr>
          <p:spPr bwMode="auto">
            <a:xfrm>
              <a:off x="4320" y="1203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Line 17"/>
            <p:cNvSpPr>
              <a:spLocks noChangeShapeType="1"/>
            </p:cNvSpPr>
            <p:nvPr/>
          </p:nvSpPr>
          <p:spPr bwMode="auto">
            <a:xfrm>
              <a:off x="4320" y="1313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2" name="Rectangle 18"/>
          <p:cNvSpPr>
            <a:spLocks noChangeArrowheads="1"/>
          </p:cNvSpPr>
          <p:nvPr/>
        </p:nvSpPr>
        <p:spPr bwMode="auto">
          <a:xfrm>
            <a:off x="7008813" y="1584325"/>
            <a:ext cx="812800" cy="3643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endParaRPr kumimoji="1" lang="en-US" altLang="zh-CN" sz="1000">
              <a:latin typeface="Times New Roman" pitchFamily="18" charset="0"/>
            </a:endParaRPr>
          </a:p>
          <a:p>
            <a:pPr algn="just" eaLnBrk="1" hangingPunct="1"/>
            <a:r>
              <a:rPr kumimoji="1" lang="zh-CN" altLang="en-US" sz="2400">
                <a:latin typeface="Times New Roman" pitchFamily="18" charset="0"/>
              </a:rPr>
              <a:t>主</a:t>
            </a:r>
          </a:p>
          <a:p>
            <a:pPr algn="just" eaLnBrk="1" hangingPunct="1"/>
            <a:endParaRPr kumimoji="1" lang="zh-CN" altLang="en-US" sz="2400">
              <a:latin typeface="Times New Roman" pitchFamily="18" charset="0"/>
            </a:endParaRPr>
          </a:p>
          <a:p>
            <a:pPr algn="just" eaLnBrk="1" hangingPunct="1"/>
            <a:r>
              <a:rPr kumimoji="1" lang="zh-CN" altLang="en-US" sz="2400">
                <a:latin typeface="Times New Roman" pitchFamily="18" charset="0"/>
              </a:rPr>
              <a:t>存</a:t>
            </a:r>
          </a:p>
          <a:p>
            <a:pPr algn="just" eaLnBrk="1" hangingPunct="1"/>
            <a:endParaRPr kumimoji="1" lang="zh-CN" altLang="en-US" sz="2400">
              <a:latin typeface="Times New Roman" pitchFamily="18" charset="0"/>
            </a:endParaRPr>
          </a:p>
          <a:p>
            <a:pPr algn="just" eaLnBrk="1" hangingPunct="1"/>
            <a:r>
              <a:rPr kumimoji="1" lang="zh-CN" altLang="en-US" sz="2400">
                <a:latin typeface="Times New Roman" pitchFamily="18" charset="0"/>
              </a:rPr>
              <a:t>储</a:t>
            </a:r>
          </a:p>
          <a:p>
            <a:pPr algn="just" eaLnBrk="1" hangingPunct="1"/>
            <a:endParaRPr kumimoji="1" lang="zh-CN" altLang="en-US" sz="2400">
              <a:latin typeface="Times New Roman" pitchFamily="18" charset="0"/>
            </a:endParaRPr>
          </a:p>
          <a:p>
            <a:pPr algn="just" eaLnBrk="1" hangingPunct="1"/>
            <a:r>
              <a:rPr kumimoji="1" lang="zh-CN" altLang="en-US" sz="2400">
                <a:latin typeface="Times New Roman" pitchFamily="18" charset="0"/>
              </a:rPr>
              <a:t>器</a:t>
            </a:r>
          </a:p>
        </p:txBody>
      </p:sp>
      <p:sp>
        <p:nvSpPr>
          <p:cNvPr id="43013" name="Line 19"/>
          <p:cNvSpPr>
            <a:spLocks noChangeShapeType="1"/>
          </p:cNvSpPr>
          <p:nvPr/>
        </p:nvSpPr>
        <p:spPr bwMode="auto">
          <a:xfrm>
            <a:off x="4302125" y="2149475"/>
            <a:ext cx="2706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20"/>
          <p:cNvSpPr>
            <a:spLocks noChangeShapeType="1"/>
          </p:cNvSpPr>
          <p:nvPr/>
        </p:nvSpPr>
        <p:spPr bwMode="auto">
          <a:xfrm>
            <a:off x="4302125" y="4449763"/>
            <a:ext cx="2706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21"/>
          <p:cNvSpPr>
            <a:spLocks noChangeShapeType="1"/>
          </p:cNvSpPr>
          <p:nvPr/>
        </p:nvSpPr>
        <p:spPr bwMode="auto">
          <a:xfrm>
            <a:off x="6200775" y="5026025"/>
            <a:ext cx="0" cy="766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Rectangle 22"/>
          <p:cNvSpPr>
            <a:spLocks noChangeArrowheads="1"/>
          </p:cNvSpPr>
          <p:nvPr/>
        </p:nvSpPr>
        <p:spPr bwMode="auto">
          <a:xfrm>
            <a:off x="5362575" y="5794375"/>
            <a:ext cx="1428750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en-US" altLang="zh-CN" sz="2000">
                <a:latin typeface="Times New Roman" pitchFamily="18" charset="0"/>
              </a:rPr>
              <a:t>DS,ES,FS</a:t>
            </a:r>
          </a:p>
          <a:p>
            <a:pPr algn="just" eaLnBrk="1" hangingPunct="1">
              <a:lnSpc>
                <a:spcPct val="80000"/>
              </a:lnSpc>
            </a:pPr>
            <a:r>
              <a:rPr kumimoji="1" lang="en-US" altLang="zh-CN" sz="2000">
                <a:latin typeface="Times New Roman" pitchFamily="18" charset="0"/>
              </a:rPr>
              <a:t>GS,SS</a:t>
            </a:r>
          </a:p>
        </p:txBody>
      </p:sp>
      <p:sp>
        <p:nvSpPr>
          <p:cNvPr id="43017" name="Line 23"/>
          <p:cNvSpPr>
            <a:spLocks noChangeShapeType="1"/>
          </p:cNvSpPr>
          <p:nvPr/>
        </p:nvSpPr>
        <p:spPr bwMode="auto">
          <a:xfrm>
            <a:off x="5046663" y="5026025"/>
            <a:ext cx="0" cy="766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24"/>
          <p:cNvSpPr>
            <a:spLocks noChangeShapeType="1"/>
          </p:cNvSpPr>
          <p:nvPr/>
        </p:nvSpPr>
        <p:spPr bwMode="auto">
          <a:xfrm>
            <a:off x="5610225" y="2149475"/>
            <a:ext cx="0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25"/>
          <p:cNvSpPr>
            <a:spLocks noChangeShapeType="1"/>
          </p:cNvSpPr>
          <p:nvPr/>
        </p:nvSpPr>
        <p:spPr bwMode="auto">
          <a:xfrm>
            <a:off x="5610225" y="3490913"/>
            <a:ext cx="0" cy="958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26"/>
          <p:cNvSpPr>
            <a:spLocks noChangeShapeType="1"/>
          </p:cNvSpPr>
          <p:nvPr/>
        </p:nvSpPr>
        <p:spPr bwMode="auto">
          <a:xfrm flipH="1">
            <a:off x="4302125" y="3281363"/>
            <a:ext cx="766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Rectangle 27"/>
          <p:cNvSpPr>
            <a:spLocks noChangeArrowheads="1"/>
          </p:cNvSpPr>
          <p:nvPr/>
        </p:nvSpPr>
        <p:spPr bwMode="auto">
          <a:xfrm>
            <a:off x="1824038" y="825500"/>
            <a:ext cx="1409700" cy="287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字节类型</a:t>
            </a:r>
          </a:p>
        </p:txBody>
      </p:sp>
      <p:sp>
        <p:nvSpPr>
          <p:cNvPr id="43022" name="Rectangle 28"/>
          <p:cNvSpPr>
            <a:spLocks noChangeArrowheads="1"/>
          </p:cNvSpPr>
          <p:nvPr/>
        </p:nvSpPr>
        <p:spPr bwMode="auto">
          <a:xfrm>
            <a:off x="1995488" y="5600700"/>
            <a:ext cx="1082675" cy="209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字类型</a:t>
            </a:r>
          </a:p>
        </p:txBody>
      </p:sp>
      <p:sp>
        <p:nvSpPr>
          <p:cNvPr id="43023" name="Rectangle 29"/>
          <p:cNvSpPr>
            <a:spLocks noChangeArrowheads="1"/>
          </p:cNvSpPr>
          <p:nvPr/>
        </p:nvSpPr>
        <p:spPr bwMode="auto">
          <a:xfrm>
            <a:off x="5091113" y="1833563"/>
            <a:ext cx="1423987" cy="233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字节类型</a:t>
            </a:r>
          </a:p>
        </p:txBody>
      </p:sp>
      <p:sp>
        <p:nvSpPr>
          <p:cNvPr id="43024" name="Rectangle 30"/>
          <p:cNvSpPr>
            <a:spLocks noChangeArrowheads="1"/>
          </p:cNvSpPr>
          <p:nvPr/>
        </p:nvSpPr>
        <p:spPr bwMode="auto">
          <a:xfrm>
            <a:off x="5249863" y="4494213"/>
            <a:ext cx="11938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字类型</a:t>
            </a:r>
          </a:p>
        </p:txBody>
      </p:sp>
      <p:sp>
        <p:nvSpPr>
          <p:cNvPr id="43025" name="Rectangle 31"/>
          <p:cNvSpPr>
            <a:spLocks noChangeArrowheads="1"/>
          </p:cNvSpPr>
          <p:nvPr/>
        </p:nvSpPr>
        <p:spPr bwMode="auto">
          <a:xfrm>
            <a:off x="250825" y="2914650"/>
            <a:ext cx="1443038" cy="306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双字类型</a:t>
            </a:r>
          </a:p>
        </p:txBody>
      </p:sp>
      <p:sp>
        <p:nvSpPr>
          <p:cNvPr id="43026" name="Line 32"/>
          <p:cNvSpPr>
            <a:spLocks noChangeShapeType="1"/>
          </p:cNvSpPr>
          <p:nvPr/>
        </p:nvSpPr>
        <p:spPr bwMode="auto">
          <a:xfrm>
            <a:off x="7821613" y="3465513"/>
            <a:ext cx="541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33"/>
          <p:cNvSpPr>
            <a:spLocks noChangeShapeType="1"/>
          </p:cNvSpPr>
          <p:nvPr/>
        </p:nvSpPr>
        <p:spPr bwMode="auto">
          <a:xfrm>
            <a:off x="754063" y="3379788"/>
            <a:ext cx="1082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34"/>
          <p:cNvSpPr>
            <a:spLocks noChangeShapeType="1"/>
          </p:cNvSpPr>
          <p:nvPr/>
        </p:nvSpPr>
        <p:spPr bwMode="auto">
          <a:xfrm>
            <a:off x="754063" y="3390900"/>
            <a:ext cx="0" cy="325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35"/>
          <p:cNvSpPr>
            <a:spLocks noChangeShapeType="1"/>
          </p:cNvSpPr>
          <p:nvPr/>
        </p:nvSpPr>
        <p:spPr bwMode="auto">
          <a:xfrm>
            <a:off x="754063" y="6657975"/>
            <a:ext cx="7632700" cy="11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36"/>
          <p:cNvSpPr>
            <a:spLocks noChangeShapeType="1"/>
          </p:cNvSpPr>
          <p:nvPr/>
        </p:nvSpPr>
        <p:spPr bwMode="auto">
          <a:xfrm>
            <a:off x="8362950" y="3465513"/>
            <a:ext cx="0" cy="3197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Rectangle 37"/>
          <p:cNvSpPr>
            <a:spLocks noChangeArrowheads="1"/>
          </p:cNvSpPr>
          <p:nvPr/>
        </p:nvSpPr>
        <p:spPr bwMode="auto">
          <a:xfrm>
            <a:off x="5146675" y="5146675"/>
            <a:ext cx="1008063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字类型</a:t>
            </a:r>
          </a:p>
        </p:txBody>
      </p:sp>
      <p:sp>
        <p:nvSpPr>
          <p:cNvPr id="43032" name="Line 38"/>
          <p:cNvSpPr>
            <a:spLocks noChangeShapeType="1"/>
          </p:cNvSpPr>
          <p:nvPr/>
        </p:nvSpPr>
        <p:spPr bwMode="auto">
          <a:xfrm>
            <a:off x="4283075" y="5002213"/>
            <a:ext cx="2736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Rectangle 39"/>
          <p:cNvSpPr>
            <a:spLocks noChangeArrowheads="1"/>
          </p:cNvSpPr>
          <p:nvPr/>
        </p:nvSpPr>
        <p:spPr bwMode="auto">
          <a:xfrm>
            <a:off x="2627313" y="2751138"/>
            <a:ext cx="17287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EAX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EBX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ECX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EDX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ESI</a:t>
            </a:r>
            <a:r>
              <a:rPr kumimoji="1" lang="zh-CN" altLang="en-US" sz="2400">
                <a:latin typeface="Times New Roman" pitchFamily="18" charset="0"/>
              </a:rPr>
              <a:t>、  </a:t>
            </a:r>
            <a:r>
              <a:rPr kumimoji="1" lang="en-US" altLang="zh-CN" sz="2400">
                <a:latin typeface="Times New Roman" pitchFamily="18" charset="0"/>
              </a:rPr>
              <a:t>EDI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EBP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ESP</a:t>
            </a:r>
          </a:p>
        </p:txBody>
      </p:sp>
      <p:sp>
        <p:nvSpPr>
          <p:cNvPr id="43034" name="Rectangle 40"/>
          <p:cNvSpPr>
            <a:spLocks noChangeArrowheads="1"/>
          </p:cNvSpPr>
          <p:nvPr/>
        </p:nvSpPr>
        <p:spPr bwMode="auto">
          <a:xfrm>
            <a:off x="2738438" y="4065588"/>
            <a:ext cx="1400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AX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BX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CX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DX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SI</a:t>
            </a:r>
            <a:r>
              <a:rPr kumimoji="1" lang="zh-CN" altLang="en-US" sz="2400">
                <a:latin typeface="Times New Roman" pitchFamily="18" charset="0"/>
              </a:rPr>
              <a:t>、  </a:t>
            </a:r>
            <a:r>
              <a:rPr kumimoji="1" lang="en-US" altLang="zh-CN" sz="2400">
                <a:latin typeface="Times New Roman" pitchFamily="18" charset="0"/>
              </a:rPr>
              <a:t>DI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>
                <a:latin typeface="Times New Roman" pitchFamily="18" charset="0"/>
              </a:rPr>
              <a:t>BP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SP</a:t>
            </a:r>
          </a:p>
        </p:txBody>
      </p:sp>
      <p:sp>
        <p:nvSpPr>
          <p:cNvPr id="43035" name="Rectangle 41"/>
          <p:cNvSpPr>
            <a:spLocks noChangeArrowheads="1"/>
          </p:cNvSpPr>
          <p:nvPr/>
        </p:nvSpPr>
        <p:spPr bwMode="auto">
          <a:xfrm>
            <a:off x="4714875" y="5794375"/>
            <a:ext cx="5762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Rectangle 42"/>
          <p:cNvSpPr>
            <a:spLocks noChangeArrowheads="1"/>
          </p:cNvSpPr>
          <p:nvPr/>
        </p:nvSpPr>
        <p:spPr bwMode="auto">
          <a:xfrm>
            <a:off x="4786313" y="6010275"/>
            <a:ext cx="42545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72000"/>
              </a:lnSpc>
            </a:pPr>
            <a:r>
              <a:rPr kumimoji="1" lang="en-US" altLang="zh-CN" sz="2400">
                <a:latin typeface="Times New Roman" pitchFamily="18" charset="0"/>
              </a:rPr>
              <a:t>CS </a:t>
            </a:r>
          </a:p>
        </p:txBody>
      </p:sp>
      <p:sp>
        <p:nvSpPr>
          <p:cNvPr id="43037" name="Line 43"/>
          <p:cNvSpPr>
            <a:spLocks noChangeShapeType="1"/>
          </p:cNvSpPr>
          <p:nvPr/>
        </p:nvSpPr>
        <p:spPr bwMode="auto">
          <a:xfrm>
            <a:off x="6154738" y="32734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Rectangle 44"/>
          <p:cNvSpPr>
            <a:spLocks noChangeArrowheads="1"/>
          </p:cNvSpPr>
          <p:nvPr/>
        </p:nvSpPr>
        <p:spPr bwMode="auto">
          <a:xfrm>
            <a:off x="4351338" y="2698750"/>
            <a:ext cx="1227137" cy="287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双字类型</a:t>
            </a:r>
          </a:p>
        </p:txBody>
      </p:sp>
      <p:sp>
        <p:nvSpPr>
          <p:cNvPr id="43039" name="Rectangle 45"/>
          <p:cNvSpPr>
            <a:spLocks noChangeArrowheads="1"/>
          </p:cNvSpPr>
          <p:nvPr/>
        </p:nvSpPr>
        <p:spPr bwMode="auto">
          <a:xfrm>
            <a:off x="5719763" y="2698750"/>
            <a:ext cx="1227137" cy="287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Times New Roman" pitchFamily="18" charset="0"/>
              </a:rPr>
              <a:t>双字类型</a:t>
            </a:r>
          </a:p>
        </p:txBody>
      </p:sp>
      <p:sp>
        <p:nvSpPr>
          <p:cNvPr id="43040" name="Text Box 46"/>
          <p:cNvSpPr txBox="1">
            <a:spLocks noChangeArrowheads="1"/>
          </p:cNvSpPr>
          <p:nvPr/>
        </p:nvSpPr>
        <p:spPr bwMode="auto">
          <a:xfrm>
            <a:off x="3563938" y="188913"/>
            <a:ext cx="41513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</a:rPr>
              <a:t>立即数不能送段寄存器</a:t>
            </a:r>
          </a:p>
          <a:p>
            <a:pPr eaLnBrk="1" hangingPunct="1">
              <a:buFontTx/>
              <a:buChar char="•"/>
            </a:pP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</a:rPr>
              <a:t> 不能用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</a:rPr>
              <a:t>MOV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</a:rPr>
              <a:t>指令改变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</a:rPr>
              <a:t>CS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80722" cy="468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、符号扩展传送指令</a:t>
            </a:r>
          </a:p>
          <a:p>
            <a:pPr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MOVSX  OPD, OPS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能：将源操作数的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符号向前扩展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成与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目的操作数相同的数据类型后，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再送入目的地址对应的单元中。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说    明：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OPS 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不能为立即数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OPD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必须是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16/32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源操作数的位数必小于目的操作数的位数。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AB351D-40F6-4724-A396-FDC181C8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  <p:transition>
    <p:checke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7848600" cy="45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、无符号扩展传送指令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MOVZX  OPD, OPS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能：将源操作数的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高位补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，扩成与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目的操作数相同的数据类型后，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再送入目的地址对应的单元中。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说    明：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OPS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不能为立即数；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OPD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必须是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16/32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源操作数的位数必小于目的操作数的位数。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BE29683-1D8A-459F-A903-78222929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MOVSX  ,  MOVZX</a:t>
            </a:r>
            <a:r>
              <a:rPr kumimoji="1" lang="zh-CN" altLang="en-US" sz="2800" b="1">
                <a:latin typeface="Times New Roman" pitchFamily="18" charset="0"/>
              </a:rPr>
              <a:t>示例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55650" y="1925638"/>
            <a:ext cx="48958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例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： </a:t>
            </a:r>
            <a:r>
              <a:rPr kumimoji="1" lang="en-US" altLang="zh-CN" sz="2800" b="1">
                <a:latin typeface="Times New Roman" pitchFamily="18" charset="0"/>
              </a:rPr>
              <a:t>MOV       BL, 0E3H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 MOVSX  EBX, BL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(EBX) = ?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</a:t>
            </a:r>
            <a:r>
              <a:rPr kumimoji="1" lang="zh-CN" altLang="en-US" sz="2800" b="1">
                <a:latin typeface="Times New Roman" pitchFamily="18" charset="0"/>
              </a:rPr>
              <a:t>若将最后一条指令换成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   </a:t>
            </a:r>
            <a:r>
              <a:rPr kumimoji="1" lang="en-US" altLang="zh-CN" sz="2800" b="1">
                <a:latin typeface="Times New Roman" pitchFamily="18" charset="0"/>
              </a:rPr>
              <a:t>MOVZX   EBX, BL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(EBX) = ?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477000" y="2438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grpSp>
        <p:nvGrpSpPr>
          <p:cNvPr id="437253" name="Group 5"/>
          <p:cNvGrpSpPr>
            <a:grpSpLocks/>
          </p:cNvGrpSpPr>
          <p:nvPr/>
        </p:nvGrpSpPr>
        <p:grpSpPr bwMode="auto">
          <a:xfrm>
            <a:off x="6156325" y="2073275"/>
            <a:ext cx="2357438" cy="1966913"/>
            <a:chOff x="4070" y="1578"/>
            <a:chExt cx="1485" cy="1239"/>
          </a:xfrm>
        </p:grpSpPr>
        <p:sp>
          <p:nvSpPr>
            <p:cNvPr id="47112" name="Text Box 6"/>
            <p:cNvSpPr txBox="1">
              <a:spLocks noChangeArrowheads="1"/>
            </p:cNvSpPr>
            <p:nvPr/>
          </p:nvSpPr>
          <p:spPr bwMode="auto">
            <a:xfrm>
              <a:off x="4070" y="1578"/>
              <a:ext cx="14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0FFFFFFE3H</a:t>
              </a:r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4118" y="2490"/>
              <a:ext cx="12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000000E3H</a:t>
              </a:r>
            </a:p>
          </p:txBody>
        </p:sp>
      </p:grp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539750" y="4652963"/>
            <a:ext cx="8353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例</a:t>
            </a: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： </a:t>
            </a:r>
            <a:r>
              <a:rPr kumimoji="1" lang="en-US" altLang="zh-CN" sz="2800" b="1">
                <a:latin typeface="Times New Roman" pitchFamily="18" charset="0"/>
              </a:rPr>
              <a:t>BYTE0   DB  0A8H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 MOV       BL, BYTE0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 MOVSX  ECX, BL      ; </a:t>
            </a:r>
            <a:r>
              <a:rPr kumimoji="1" lang="zh-CN" altLang="en-US" sz="2800" b="1">
                <a:latin typeface="Times New Roman" pitchFamily="18" charset="0"/>
              </a:rPr>
              <a:t>寄存器无对应限制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    </a:t>
            </a:r>
            <a:r>
              <a:rPr kumimoji="1" lang="en-US" altLang="zh-CN" sz="2800" b="1">
                <a:latin typeface="Times New Roman" pitchFamily="18" charset="0"/>
              </a:rPr>
              <a:t>MOVSX  EBX, BYTE0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0BFF7B4-ADFF-4DE8-B4D8-40103747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79413" y="2200275"/>
            <a:ext cx="8585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宋体" pitchFamily="2" charset="-122"/>
              </a:rPr>
              <a:t>语句格式：</a:t>
            </a:r>
            <a:r>
              <a:rPr kumimoji="1" lang="en-US" altLang="zh-CN" sz="2800" b="1" dirty="0">
                <a:latin typeface="宋体" pitchFamily="2" charset="-122"/>
              </a:rPr>
              <a:t>XCHG   OPD, OPS</a:t>
            </a:r>
          </a:p>
          <a:p>
            <a:pPr eaLnBrk="1" hangingPunct="1"/>
            <a:r>
              <a:rPr kumimoji="1" lang="zh-CN" altLang="en-US" sz="2800" b="1" dirty="0">
                <a:latin typeface="宋体" pitchFamily="2" charset="-122"/>
              </a:rPr>
              <a:t>功    能：</a:t>
            </a:r>
            <a:r>
              <a:rPr kumimoji="1" lang="en-US" altLang="zh-CN" sz="2800" b="1" dirty="0">
                <a:latin typeface="宋体" pitchFamily="2" charset="-122"/>
                <a:sym typeface="Wingdings" pitchFamily="2" charset="2"/>
              </a:rPr>
              <a:t>(OPD) → OPS   (OPS) → OPD</a:t>
            </a:r>
          </a:p>
          <a:p>
            <a:pPr eaLnBrk="1" hangingPunct="1"/>
            <a:r>
              <a:rPr kumimoji="1" lang="en-US" altLang="zh-CN" sz="2800" b="1" dirty="0">
                <a:latin typeface="宋体" pitchFamily="2" charset="-122"/>
                <a:sym typeface="Wingdings" pitchFamily="2" charset="2"/>
              </a:rPr>
              <a:t>         </a:t>
            </a:r>
            <a:r>
              <a:rPr kumimoji="1" lang="zh-CN" altLang="en-US" sz="2800" b="1" dirty="0">
                <a:latin typeface="宋体" pitchFamily="2" charset="-122"/>
                <a:sym typeface="Wingdings" pitchFamily="2" charset="2"/>
              </a:rPr>
              <a:t>将源、目的地址指明的单元中的内容互换。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95288" y="5013325"/>
            <a:ext cx="780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Question: </a:t>
            </a:r>
            <a:r>
              <a:rPr kumimoji="1" lang="zh-CN" altLang="en-US" sz="2800" b="1">
                <a:latin typeface="Times New Roman" pitchFamily="18" charset="0"/>
              </a:rPr>
              <a:t>指令</a:t>
            </a:r>
            <a:r>
              <a:rPr kumimoji="1" lang="en-US" altLang="zh-CN" sz="2800" b="1">
                <a:latin typeface="Times New Roman" pitchFamily="18" charset="0"/>
              </a:rPr>
              <a:t>XCHG   BUF1,  BUF2  </a:t>
            </a:r>
            <a:r>
              <a:rPr kumimoji="1" lang="zh-CN" altLang="en-US" sz="2800" b="1">
                <a:latin typeface="Times New Roman" pitchFamily="18" charset="0"/>
              </a:rPr>
              <a:t>是否正确？</a:t>
            </a: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468313" y="3759200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  <a:sym typeface="Wingdings" pitchFamily="2" charset="2"/>
              </a:rPr>
              <a:t>例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3</a:t>
            </a:r>
            <a:r>
              <a:rPr kumimoji="1" lang="zh-CN" altLang="en-US" sz="2400" b="1">
                <a:latin typeface="Times New Roman" pitchFamily="18" charset="0"/>
                <a:sym typeface="Wingdings" pitchFamily="2" charset="2"/>
              </a:rPr>
              <a:t>：  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XCHG  AH, AL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           </a:t>
            </a:r>
            <a:r>
              <a:rPr kumimoji="1" lang="zh-CN" altLang="en-US" sz="2400" b="1">
                <a:latin typeface="Times New Roman" pitchFamily="18" charset="0"/>
                <a:sym typeface="Wingdings" pitchFamily="2" charset="2"/>
              </a:rPr>
              <a:t>执行前 ： 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(AX) =1234H    </a:t>
            </a:r>
            <a:r>
              <a:rPr kumimoji="1" lang="zh-CN" altLang="en-US" sz="2400" b="1">
                <a:latin typeface="Times New Roman" pitchFamily="18" charset="0"/>
                <a:sym typeface="Wingdings" pitchFamily="2" charset="2"/>
              </a:rPr>
              <a:t>执行后：  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(AX)= 3412H</a:t>
            </a: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611188" y="153670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、一般数据交换指令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69FC5BB-02EC-4067-A78F-AB3919553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/>
      <p:bldP spid="4382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7920682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、查表转换指令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语句格式：</a:t>
            </a:r>
            <a:r>
              <a:rPr kumimoji="1" lang="en-US" altLang="zh-CN" sz="2800" b="1" dirty="0">
                <a:latin typeface="Times New Roman" pitchFamily="18" charset="0"/>
              </a:rPr>
              <a:t>XLAT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功        能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([EBX+AL]) </a:t>
            </a:r>
            <a:r>
              <a:rPr kumimoji="1" lang="en-US" altLang="zh-CN" sz="2800" b="1" dirty="0">
                <a:latin typeface="宋体" pitchFamily="2" charset="-122"/>
                <a:sym typeface="Wingdings" pitchFamily="2" charset="2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 AL</a:t>
            </a:r>
          </a:p>
          <a:p>
            <a:pPr eaLnBrk="1" hangingPunct="1">
              <a:lnSpc>
                <a:spcPct val="150000"/>
              </a:lnSpc>
            </a:pPr>
            <a:endParaRPr kumimoji="1" lang="en-US" altLang="zh-CN" sz="2800" b="1" dirty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将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 (EBX)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为首址，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(AL)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为位移量的字节存储单元中的数据传送给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AL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        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8B364DF-E03A-49B6-8373-FEB4C7E16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9750" y="1558925"/>
            <a:ext cx="79930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</a:t>
            </a:r>
            <a:r>
              <a:rPr kumimoji="1" lang="zh-CN" altLang="en-US" sz="2800" b="1">
                <a:latin typeface="Times New Roman" pitchFamily="18" charset="0"/>
              </a:rPr>
              <a:t>设有一个</a:t>
            </a:r>
            <a:r>
              <a:rPr kumimoji="1" lang="en-US" altLang="zh-CN" sz="2800" b="1">
                <a:latin typeface="Times New Roman" pitchFamily="18" charset="0"/>
              </a:rPr>
              <a:t>16</a:t>
            </a:r>
            <a:r>
              <a:rPr kumimoji="1" lang="zh-CN" altLang="en-US" sz="2800" b="1">
                <a:latin typeface="Times New Roman" pitchFamily="18" charset="0"/>
              </a:rPr>
              <a:t>进制数码（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～</a:t>
            </a:r>
            <a:r>
              <a:rPr kumimoji="1" lang="en-US" altLang="zh-CN" sz="2800" b="1">
                <a:latin typeface="Times New Roman" pitchFamily="18" charset="0"/>
              </a:rPr>
              <a:t>9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A~F) </a:t>
            </a:r>
            <a:r>
              <a:rPr kumimoji="1" lang="zh-CN" altLang="en-US" sz="2800" b="1">
                <a:latin typeface="Times New Roman" pitchFamily="18" charset="0"/>
              </a:rPr>
              <a:t>在</a:t>
            </a:r>
            <a:r>
              <a:rPr kumimoji="1" lang="en-US" altLang="zh-CN" sz="2800" b="1">
                <a:latin typeface="Times New Roman" pitchFamily="18" charset="0"/>
              </a:rPr>
              <a:t>(AL)</a:t>
            </a:r>
            <a:r>
              <a:rPr kumimoji="1" lang="zh-CN" altLang="en-US" sz="2800" b="1">
                <a:latin typeface="Times New Roman" pitchFamily="18" charset="0"/>
              </a:rPr>
              <a:t>中，现请将该数码转换为对应的</a:t>
            </a:r>
            <a:r>
              <a:rPr kumimoji="1" lang="en-US" altLang="zh-CN" sz="2800" b="1">
                <a:latin typeface="Times New Roman" pitchFamily="18" charset="0"/>
              </a:rPr>
              <a:t>ASCII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  <a:r>
              <a:rPr kumimoji="1" lang="zh-CN" altLang="en-US" sz="3200" b="1">
                <a:latin typeface="Times New Roman" pitchFamily="18" charset="0"/>
              </a:rPr>
              <a:t>       </a:t>
            </a:r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539750" y="5300663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latin typeface="宋体" pitchFamily="2" charset="-122"/>
              </a:rPr>
              <a:t>  XLAT </a:t>
            </a:r>
            <a:r>
              <a:rPr kumimoji="1" lang="zh-CN" altLang="en-US" sz="2800" b="1">
                <a:latin typeface="宋体" pitchFamily="2" charset="-122"/>
              </a:rPr>
              <a:t>可用来对文本数据进行编码和译码，从而实现简单的加密和解密。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611188" y="2636838"/>
            <a:ext cx="77247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一般的算法：判断</a:t>
            </a:r>
            <a:r>
              <a:rPr kumimoji="1" lang="en-US" altLang="zh-CN" sz="2800" b="1" dirty="0">
                <a:latin typeface="Times New Roman" pitchFamily="18" charset="0"/>
              </a:rPr>
              <a:t>(AL)</a:t>
            </a:r>
            <a:r>
              <a:rPr kumimoji="1" lang="zh-CN" altLang="en-US" sz="2800" b="1" dirty="0">
                <a:latin typeface="Times New Roman" pitchFamily="18" charset="0"/>
              </a:rPr>
              <a:t>是否小于等于</a:t>
            </a:r>
            <a:r>
              <a:rPr kumimoji="1" lang="en-US" altLang="zh-CN" sz="2800" b="1" dirty="0">
                <a:latin typeface="Times New Roman" pitchFamily="18" charset="0"/>
              </a:rPr>
              <a:t>9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若是：则将</a:t>
            </a:r>
            <a:r>
              <a:rPr kumimoji="1" lang="en-US" altLang="zh-CN" sz="2800" b="1" dirty="0">
                <a:latin typeface="Times New Roman" pitchFamily="18" charset="0"/>
              </a:rPr>
              <a:t>(AL)+30H 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→ AL;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     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否则：    </a:t>
            </a:r>
            <a:r>
              <a:rPr kumimoji="1" lang="zh-CN" altLang="en-US" sz="2800" b="1" dirty="0">
                <a:latin typeface="Times New Roman" pitchFamily="18" charset="0"/>
              </a:rPr>
              <a:t>将</a:t>
            </a:r>
            <a:r>
              <a:rPr kumimoji="1" lang="en-US" altLang="zh-CN" sz="2800" b="1" dirty="0">
                <a:latin typeface="Times New Roman" pitchFamily="18" charset="0"/>
              </a:rPr>
              <a:t>(AL)+37H 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→ AL;</a:t>
            </a:r>
            <a:r>
              <a:rPr kumimoji="1" lang="en-US" altLang="zh-CN" sz="3200" b="1" dirty="0">
                <a:latin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442374" name="Text Box 6"/>
          <p:cNvSpPr txBox="1">
            <a:spLocks noChangeArrowheads="1"/>
          </p:cNvSpPr>
          <p:nvPr/>
        </p:nvSpPr>
        <p:spPr bwMode="auto">
          <a:xfrm>
            <a:off x="1042988" y="4198938"/>
            <a:ext cx="50542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MYTAB   DB ‘0123456789ABCDEF’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MOV        EBX, OFFSET  MYTAB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XLAT  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/>
      <p:bldP spid="442373" grpId="0"/>
      <p:bldP spid="4423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7993063" cy="477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cmov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***  r32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r32/m32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能：在条件“***”成立时，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传送数据，即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(r32/m32)→r32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。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        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cmov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是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Conditional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MOVe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的缩写。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要    求：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①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r32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表示一个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位的寄存器； 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②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位表示一个内存地址；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     m32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对应直接、间接、变址、或基址加变址寻址；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对应的单元的数据类型是双字，即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位。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带条件的数据传送指令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57806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280920" cy="486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latin typeface="宋体" panose="02010600030101010101" pitchFamily="2" charset="-122"/>
              </a:rPr>
              <a:t>使用单个标志位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判断转移条件是否成立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cmove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cmovz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cmovc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cmovs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cmovo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cmovp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条件：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ZF=1     CF=1    SF=1   OF=1  PF=1  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cmovne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cmovnz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cmovnc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cmovns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cmovno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cmovnp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条件：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ZF=0     CF=0      SF=0    OF=0   PF=0 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effectLst/>
                <a:latin typeface="宋体" panose="02010600030101010101" pitchFamily="2" charset="-122"/>
              </a:rPr>
              <a:t>使用多个标志位组合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判断转移条件是否成立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cmova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cmovb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cmovg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cmovl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cmovae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cmovbe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cmovge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cmovle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带条件的数据传送指令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16007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92275" y="188913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560388" y="1635125"/>
            <a:ext cx="2348720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</a:rPr>
              <a:t>一、学习内容</a:t>
            </a:r>
          </a:p>
        </p:txBody>
      </p:sp>
      <p:sp>
        <p:nvSpPr>
          <p:cNvPr id="4101" name="Rectangle 14"/>
          <p:cNvSpPr>
            <a:spLocks noChangeArrowheads="1"/>
          </p:cNvSpPr>
          <p:nvPr/>
        </p:nvSpPr>
        <p:spPr bwMode="auto">
          <a:xfrm>
            <a:off x="1329859" y="2299903"/>
            <a:ext cx="7075488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常用的机器指令的使用格式、功能、应用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0788C2B-9659-499D-82B9-3AA90CB4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59" y="3750679"/>
            <a:ext cx="6624736" cy="11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要求掌握各指令的语法规定、功能，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最常用指令对标志寄存器的影响。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148CAEB-745C-4F83-A135-101DC990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3121804"/>
            <a:ext cx="2348720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</a:rPr>
              <a:t>二、学习重点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D95CAA7-C084-412A-839F-AA1F83003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05" y="5040560"/>
            <a:ext cx="4876656" cy="11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</a:rPr>
              <a:t>二、学习方法</a:t>
            </a:r>
            <a:endParaRPr kumimoji="1" lang="en-US" altLang="zh-CN" sz="28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</a:rPr>
              <a:t>    归类、对比、总结异同点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496944" cy="50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latin typeface="宋体" panose="02010600030101010101" pitchFamily="2" charset="-122"/>
              </a:rPr>
              <a:t>设有无符号双字类型变量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x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、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y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、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z,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>
                <a:latin typeface="宋体" panose="02010600030101010101" pitchFamily="2" charset="-122"/>
              </a:rPr>
              <a:t>  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将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x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和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y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中间的大者存放到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中</a:t>
            </a:r>
          </a:p>
          <a:p>
            <a:pPr eaLnBrk="1" hangingPunct="1"/>
            <a:r>
              <a:rPr lang="zh-CN" altLang="en-US" sz="2800" b="1" kern="100" dirty="0">
                <a:latin typeface="宋体" panose="02010600030101010101" pitchFamily="2" charset="-122"/>
              </a:rPr>
              <a:t>     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x     dd  10</a:t>
            </a:r>
          </a:p>
          <a:p>
            <a:pPr eaLnBrk="1" hangingPunct="1"/>
            <a:r>
              <a:rPr lang="en-US" altLang="zh-CN" sz="2800" b="1" kern="100" dirty="0">
                <a:latin typeface="宋体" panose="02010600030101010101" pitchFamily="2" charset="-122"/>
              </a:rPr>
              <a:t>     y     dd  20</a:t>
            </a:r>
          </a:p>
          <a:p>
            <a:pPr eaLnBrk="1" hangingPunct="1"/>
            <a:r>
              <a:rPr lang="en-US" altLang="zh-CN" sz="2800" b="1" kern="100" dirty="0">
                <a:latin typeface="宋体" panose="02010600030101010101" pitchFamily="2" charset="-122"/>
              </a:rPr>
              <a:t>     z     dd   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>
                <a:latin typeface="宋体" panose="02010600030101010101" pitchFamily="2" charset="-122"/>
              </a:rPr>
              <a:t>     mov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, x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>
                <a:latin typeface="宋体" panose="02010600030101010101" pitchFamily="2" charset="-122"/>
              </a:rPr>
              <a:t>  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cmp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, y  ;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比较指令，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>
                <a:latin typeface="宋体" panose="02010600030101010101" pitchFamily="2" charset="-122"/>
              </a:rPr>
              <a:t>                  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；根据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)-(y)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设置标志位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  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cmovb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, y  ; CF=1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且 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ZF=0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时，传送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>
                <a:latin typeface="宋体" panose="02010600030101010101" pitchFamily="2" charset="-122"/>
              </a:rPr>
              <a:t>     mov   z,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endParaRPr lang="en-US" altLang="zh-CN" sz="2800" b="1" kern="100" dirty="0">
              <a:latin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带条件的数据传送指令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37024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F24E2C6-C741-4794-9909-1642A41E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628800"/>
            <a:ext cx="6480175" cy="389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PUSH   OPS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POP      OPD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PUSHA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PUSHAD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POPA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POPAD</a:t>
            </a:r>
            <a:endParaRPr lang="en-US" altLang="zh-CN" sz="2000" i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7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335AB02-02F7-4AD7-8C87-DF5A93171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28775"/>
            <a:ext cx="79486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、进栈指令： 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PUSH</a:t>
            </a:r>
          </a:p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语句格式：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PUSH   OPS</a:t>
            </a:r>
          </a:p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    ：将立即数、寄存器、段寄存器、存储</a:t>
            </a:r>
          </a:p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器中的一个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字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双字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数据压入堆栈中。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F24E2C6-C741-4794-9909-1642A41E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27450"/>
            <a:ext cx="64801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PUSH  AX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PUSH  EAX</a:t>
            </a:r>
          </a:p>
          <a:p>
            <a:r>
              <a:rPr lang="en-US" altLang="zh-CN" sz="2800" b="1" i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PUSH  X</a:t>
            </a:r>
          </a:p>
          <a:p>
            <a:r>
              <a:rPr lang="en-US" altLang="zh-CN" sz="2800" b="1" i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PUSH  DWORD PTR [EBX]</a:t>
            </a:r>
            <a:endParaRPr lang="en-US" altLang="zh-CN" sz="2000" i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0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BA64D2-3C44-487F-AEC8-94CF6BF3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13" y="2127250"/>
            <a:ext cx="5625204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字数据入栈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①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 – 2  →  ESP</a:t>
            </a: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②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字数据 →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[ESP]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A915273-4B4B-4308-9A7D-534EAB99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24" y="3573463"/>
            <a:ext cx="5625204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双字数据入栈：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① 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 – 4  →  ESP</a:t>
            </a: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②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 →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[ESP]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2C9039B-9E46-41A2-A645-BED1862B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9" y="5733256"/>
            <a:ext cx="7331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取决于是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入栈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8EE35A7-0387-494F-9F71-44E5643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557338"/>
            <a:ext cx="7335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、进栈指令：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PUSH   OPS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03D1B63-2DBA-48BD-A8B1-4463F43A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10" y="5142136"/>
            <a:ext cx="4237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记为：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(OPS) →↓ (ESP)</a:t>
            </a:r>
          </a:p>
        </p:txBody>
      </p:sp>
    </p:spTree>
    <p:extLst>
      <p:ext uri="{BB962C8B-B14F-4D97-AF65-F5344CB8AC3E}">
        <p14:creationId xmlns:p14="http://schemas.microsoft.com/office/powerpoint/2010/main" val="39252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AC233BED-6E92-43D9-9D40-E60FF26A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19250"/>
            <a:ext cx="76594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PUSH  AX</a:t>
            </a:r>
          </a:p>
          <a:p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执行前： </a:t>
            </a:r>
            <a:r>
              <a:rPr lang="en-US" altLang="zh-CN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(AX)=4241H  (ESP)=00001000H</a:t>
            </a:r>
          </a:p>
        </p:txBody>
      </p:sp>
      <p:sp>
        <p:nvSpPr>
          <p:cNvPr id="8" name="Text Box 78">
            <a:extLst>
              <a:ext uri="{FF2B5EF4-FFF2-40B4-BE49-F238E27FC236}">
                <a16:creationId xmlns:a16="http://schemas.microsoft.com/office/drawing/2014/main" id="{E1FE1E60-D0E2-474B-B63C-1B3FC3EF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19697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堆栈示意图画法中应注意的问题</a:t>
            </a:r>
          </a:p>
        </p:txBody>
      </p:sp>
      <p:grpSp>
        <p:nvGrpSpPr>
          <p:cNvPr id="10" name="Group 87">
            <a:extLst>
              <a:ext uri="{FF2B5EF4-FFF2-40B4-BE49-F238E27FC236}">
                <a16:creationId xmlns:a16="http://schemas.microsoft.com/office/drawing/2014/main" id="{4BBBCBF7-F9B2-4455-862C-CC398F8FDB24}"/>
              </a:ext>
            </a:extLst>
          </p:cNvPr>
          <p:cNvGrpSpPr>
            <a:grpSpLocks/>
          </p:cNvGrpSpPr>
          <p:nvPr/>
        </p:nvGrpSpPr>
        <p:grpSpPr bwMode="auto">
          <a:xfrm>
            <a:off x="153989" y="2708275"/>
            <a:ext cx="3910011" cy="3883026"/>
            <a:chOff x="97" y="1706"/>
            <a:chExt cx="2463" cy="2446"/>
          </a:xfrm>
        </p:grpSpPr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73B63182-2849-4291-B9F7-DA83B9DB0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3798"/>
              <a:ext cx="1452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57">
              <a:extLst>
                <a:ext uri="{FF2B5EF4-FFF2-40B4-BE49-F238E27FC236}">
                  <a16:creationId xmlns:a16="http://schemas.microsoft.com/office/drawing/2014/main" id="{164C4C89-AA08-49C4-B320-0736A76DB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3822"/>
              <a:ext cx="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ESP  </a:t>
              </a:r>
            </a:p>
          </p:txBody>
        </p:sp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5F498076-2450-4E55-AB3C-5F132AD0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797"/>
              <a:ext cx="14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00001000H</a:t>
              </a:r>
            </a:p>
          </p:txBody>
        </p:sp>
        <p:grpSp>
          <p:nvGrpSpPr>
            <p:cNvPr id="14" name="Group 71">
              <a:extLst>
                <a:ext uri="{FF2B5EF4-FFF2-40B4-BE49-F238E27FC236}">
                  <a16:creationId xmlns:a16="http://schemas.microsoft.com/office/drawing/2014/main" id="{61289EDE-9DE8-4D4E-ABA6-3A6C118DC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" y="1842"/>
              <a:ext cx="2451" cy="1587"/>
              <a:chOff x="41" y="1842"/>
              <a:chExt cx="2451" cy="1653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6DDD1961-6B61-4BD7-926B-AA7B39274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1842"/>
                <a:ext cx="661" cy="16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 algn="ctr"/>
                <a:endPara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 algn="ctr"/>
                <a:endPara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11H</a:t>
                </a:r>
              </a:p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22H</a:t>
                </a:r>
              </a:p>
            </p:txBody>
          </p:sp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56C2C346-A299-46C3-A46C-7AC859F4D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094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0">
                <a:extLst>
                  <a:ext uri="{FF2B5EF4-FFF2-40B4-BE49-F238E27FC236}">
                    <a16:creationId xmlns:a16="http://schemas.microsoft.com/office/drawing/2014/main" id="{05C62B40-A6EA-4523-9AB5-4F1818412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094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1">
                <a:extLst>
                  <a:ext uri="{FF2B5EF4-FFF2-40B4-BE49-F238E27FC236}">
                    <a16:creationId xmlns:a16="http://schemas.microsoft.com/office/drawing/2014/main" id="{758EA031-7C26-4C4D-88D9-A2FF3CA0D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336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1DE343FB-CFD9-4EAE-8D92-0142ADB25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336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3">
                <a:extLst>
                  <a:ext uri="{FF2B5EF4-FFF2-40B4-BE49-F238E27FC236}">
                    <a16:creationId xmlns:a16="http://schemas.microsoft.com/office/drawing/2014/main" id="{D6BE62DF-0939-464B-8792-9041E4A4E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529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D74C731C-9E6A-4B54-A16E-DA8B805E9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529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993EAC8B-6F7D-4207-BA8F-5FC800163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771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B286C458-5B53-423C-97E7-C874F7975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771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7">
                <a:extLst>
                  <a:ext uri="{FF2B5EF4-FFF2-40B4-BE49-F238E27FC236}">
                    <a16:creationId xmlns:a16="http://schemas.microsoft.com/office/drawing/2014/main" id="{52AB573C-E0EB-4F03-8976-A9ED4CE7C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3060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8">
                <a:extLst>
                  <a:ext uri="{FF2B5EF4-FFF2-40B4-BE49-F238E27FC236}">
                    <a16:creationId xmlns:a16="http://schemas.microsoft.com/office/drawing/2014/main" id="{80B4A429-6999-4A61-93AF-50CE3C334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3060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9">
                <a:extLst>
                  <a:ext uri="{FF2B5EF4-FFF2-40B4-BE49-F238E27FC236}">
                    <a16:creationId xmlns:a16="http://schemas.microsoft.com/office/drawing/2014/main" id="{D49A4A53-15D6-44BB-94EC-8EA50B90A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3302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0">
                <a:extLst>
                  <a:ext uri="{FF2B5EF4-FFF2-40B4-BE49-F238E27FC236}">
                    <a16:creationId xmlns:a16="http://schemas.microsoft.com/office/drawing/2014/main" id="{2C09C506-B070-4AF7-A556-71FB25566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3302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1">
                <a:extLst>
                  <a:ext uri="{FF2B5EF4-FFF2-40B4-BE49-F238E27FC236}">
                    <a16:creationId xmlns:a16="http://schemas.microsoft.com/office/drawing/2014/main" id="{76AF630B-9C5D-4174-9DCF-AEF6EE76E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773"/>
                <a:ext cx="75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1000H</a:t>
                </a:r>
              </a:p>
            </p:txBody>
          </p:sp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B0FA515D-5F42-4965-A3A3-AAACB584C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" y="3045"/>
                <a:ext cx="115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00001001H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B00EAEA-4DAE-4862-969A-AD794D3A6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510"/>
                <a:ext cx="72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0FFFH</a:t>
                </a:r>
              </a:p>
            </p:txBody>
          </p:sp>
          <p:sp>
            <p:nvSpPr>
              <p:cNvPr id="35" name="Text Box 36">
                <a:extLst>
                  <a:ext uri="{FF2B5EF4-FFF2-40B4-BE49-F238E27FC236}">
                    <a16:creationId xmlns:a16="http://schemas.microsoft.com/office/drawing/2014/main" id="{7EC267AA-F37D-4F09-88CD-FD4E36794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283"/>
                <a:ext cx="72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0FFEH</a:t>
                </a:r>
              </a:p>
            </p:txBody>
          </p:sp>
          <p:sp>
            <p:nvSpPr>
              <p:cNvPr id="36" name="Text Box 37">
                <a:extLst>
                  <a:ext uri="{FF2B5EF4-FFF2-40B4-BE49-F238E27FC236}">
                    <a16:creationId xmlns:a16="http://schemas.microsoft.com/office/drawing/2014/main" id="{F0E90011-AA4E-41BF-ADEF-64E8260A8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057"/>
                <a:ext cx="75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0FFDH</a:t>
                </a:r>
              </a:p>
            </p:txBody>
          </p:sp>
          <p:sp>
            <p:nvSpPr>
              <p:cNvPr id="37" name="Line 69">
                <a:extLst>
                  <a:ext uri="{FF2B5EF4-FFF2-40B4-BE49-F238E27FC236}">
                    <a16:creationId xmlns:a16="http://schemas.microsoft.com/office/drawing/2014/main" id="{3F1E4BCF-BF0B-4169-B177-D3407A650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886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Text Box 70">
                <a:extLst>
                  <a:ext uri="{FF2B5EF4-FFF2-40B4-BE49-F238E27FC236}">
                    <a16:creationId xmlns:a16="http://schemas.microsoft.com/office/drawing/2014/main" id="{FF54FD77-5B81-4B24-8DC9-21170AB36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2712"/>
                <a:ext cx="486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ESP</a:t>
                </a:r>
              </a:p>
            </p:txBody>
          </p:sp>
        </p:grpSp>
        <p:sp>
          <p:nvSpPr>
            <p:cNvPr id="15" name="Text Box 75">
              <a:extLst>
                <a:ext uri="{FF2B5EF4-FFF2-40B4-BE49-F238E27FC236}">
                  <a16:creationId xmlns:a16="http://schemas.microsoft.com/office/drawing/2014/main" id="{904201E4-DB69-4B1A-B49C-45B436284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52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zh-CN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ext Box 76">
              <a:extLst>
                <a:ext uri="{FF2B5EF4-FFF2-40B4-BE49-F238E27FC236}">
                  <a16:creationId xmlns:a16="http://schemas.microsoft.com/office/drawing/2014/main" id="{FB5480CC-01B9-4DCE-B46C-6B7EB9A8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20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指令执行堆栈状态</a:t>
              </a:r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3BD6E6C2-D891-4B18-B01E-A5DDC4C4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706"/>
              <a:ext cx="31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ss</a:t>
              </a:r>
            </a:p>
          </p:txBody>
        </p:sp>
        <p:sp>
          <p:nvSpPr>
            <p:cNvPr id="18" name="Line 83">
              <a:extLst>
                <a:ext uri="{FF2B5EF4-FFF2-40B4-BE49-F238E27FC236}">
                  <a16:creationId xmlns:a16="http://schemas.microsoft.com/office/drawing/2014/main" id="{A7FDAE33-A006-41C0-8341-810AF624E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79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86">
            <a:extLst>
              <a:ext uri="{FF2B5EF4-FFF2-40B4-BE49-F238E27FC236}">
                <a16:creationId xmlns:a16="http://schemas.microsoft.com/office/drawing/2014/main" id="{AA59947A-EB8D-4681-B03F-4CF9FAC4F550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708275"/>
            <a:ext cx="3722687" cy="3868738"/>
            <a:chOff x="2835" y="1706"/>
            <a:chExt cx="2345" cy="2437"/>
          </a:xfrm>
        </p:grpSpPr>
        <p:sp>
          <p:nvSpPr>
            <p:cNvPr id="40" name="Rectangle 61">
              <a:extLst>
                <a:ext uri="{FF2B5EF4-FFF2-40B4-BE49-F238E27FC236}">
                  <a16:creationId xmlns:a16="http://schemas.microsoft.com/office/drawing/2014/main" id="{6F9E4047-94D3-4FF0-B7AA-5F72BCD23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798"/>
              <a:ext cx="142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62">
              <a:extLst>
                <a:ext uri="{FF2B5EF4-FFF2-40B4-BE49-F238E27FC236}">
                  <a16:creationId xmlns:a16="http://schemas.microsoft.com/office/drawing/2014/main" id="{5805FF0F-6D78-4747-BFA0-0B39DE860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3813"/>
              <a:ext cx="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ESP  </a:t>
              </a:r>
            </a:p>
          </p:txBody>
        </p:sp>
        <p:sp>
          <p:nvSpPr>
            <p:cNvPr id="42" name="Text Box 63">
              <a:extLst>
                <a:ext uri="{FF2B5EF4-FFF2-40B4-BE49-F238E27FC236}">
                  <a16:creationId xmlns:a16="http://schemas.microsoft.com/office/drawing/2014/main" id="{3DD180AE-B14C-4587-B508-648218FF4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3791"/>
              <a:ext cx="14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00000FFEH</a:t>
              </a:r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E1E43D96-4B69-4EC7-86C2-0ABFBC51B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797"/>
              <a:ext cx="699" cy="1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41H</a:t>
              </a: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42H</a:t>
              </a: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11H</a:t>
              </a: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22H</a:t>
              </a:r>
            </a:p>
          </p:txBody>
        </p:sp>
        <p:sp>
          <p:nvSpPr>
            <p:cNvPr id="44" name="Line 40">
              <a:extLst>
                <a:ext uri="{FF2B5EF4-FFF2-40B4-BE49-F238E27FC236}">
                  <a16:creationId xmlns:a16="http://schemas.microsoft.com/office/drawing/2014/main" id="{678F9885-B76F-43FF-8DEC-66686CE6D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034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011E1985-9086-48A4-841C-91DC08CED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034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844E95C2-158E-4911-9828-A756F1C2F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276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C2DA58DB-393A-497B-A23F-85EC1206E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276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013767B4-7CEC-44A3-8CB4-0638DFCE9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469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5">
              <a:extLst>
                <a:ext uri="{FF2B5EF4-FFF2-40B4-BE49-F238E27FC236}">
                  <a16:creationId xmlns:a16="http://schemas.microsoft.com/office/drawing/2014/main" id="{831AFCD0-DF92-471D-BAEA-782373721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469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6">
              <a:extLst>
                <a:ext uri="{FF2B5EF4-FFF2-40B4-BE49-F238E27FC236}">
                  <a16:creationId xmlns:a16="http://schemas.microsoft.com/office/drawing/2014/main" id="{24A71595-3C69-4B03-854B-E26AC4AA9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711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7">
              <a:extLst>
                <a:ext uri="{FF2B5EF4-FFF2-40B4-BE49-F238E27FC236}">
                  <a16:creationId xmlns:a16="http://schemas.microsoft.com/office/drawing/2014/main" id="{848BB870-738A-4DD2-8E21-DB14ECCAB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711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8">
              <a:extLst>
                <a:ext uri="{FF2B5EF4-FFF2-40B4-BE49-F238E27FC236}">
                  <a16:creationId xmlns:a16="http://schemas.microsoft.com/office/drawing/2014/main" id="{B2E052E5-DBDB-418D-B46C-0A5A04069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3000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9">
              <a:extLst>
                <a:ext uri="{FF2B5EF4-FFF2-40B4-BE49-F238E27FC236}">
                  <a16:creationId xmlns:a16="http://schemas.microsoft.com/office/drawing/2014/main" id="{5BA6DA06-C00F-42AD-8CF1-60CA2E1ED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3000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8CD02C4E-7B15-436D-9C9F-AB6FD6004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3242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0B04DE04-A06E-4569-A625-7421E3DDB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3242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52">
              <a:extLst>
                <a:ext uri="{FF2B5EF4-FFF2-40B4-BE49-F238E27FC236}">
                  <a16:creationId xmlns:a16="http://schemas.microsoft.com/office/drawing/2014/main" id="{07AAC9EA-360F-420F-89E8-1E6D2839B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700"/>
              <a:ext cx="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1000H</a:t>
              </a:r>
            </a:p>
          </p:txBody>
        </p:sp>
        <p:sp>
          <p:nvSpPr>
            <p:cNvPr id="57" name="Text Box 53">
              <a:extLst>
                <a:ext uri="{FF2B5EF4-FFF2-40B4-BE49-F238E27FC236}">
                  <a16:creationId xmlns:a16="http://schemas.microsoft.com/office/drawing/2014/main" id="{1F17CF82-B0AA-424C-A347-F7169C745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972"/>
              <a:ext cx="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1001H</a:t>
              </a:r>
            </a:p>
          </p:txBody>
        </p:sp>
        <p:sp>
          <p:nvSpPr>
            <p:cNvPr id="58" name="Text Box 54">
              <a:extLst>
                <a:ext uri="{FF2B5EF4-FFF2-40B4-BE49-F238E27FC236}">
                  <a16:creationId xmlns:a16="http://schemas.microsoft.com/office/drawing/2014/main" id="{50319196-5138-4445-8715-6795884C3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37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0FFFH</a:t>
              </a:r>
            </a:p>
          </p:txBody>
        </p:sp>
        <p:sp>
          <p:nvSpPr>
            <p:cNvPr id="59" name="Text Box 55">
              <a:extLst>
                <a:ext uri="{FF2B5EF4-FFF2-40B4-BE49-F238E27FC236}">
                  <a16:creationId xmlns:a16="http://schemas.microsoft.com/office/drawing/2014/main" id="{BF105996-FC39-450A-B557-28CB733A0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210"/>
              <a:ext cx="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0FFEH</a:t>
              </a:r>
            </a:p>
          </p:txBody>
        </p:sp>
        <p:sp>
          <p:nvSpPr>
            <p:cNvPr id="60" name="Text Box 56">
              <a:extLst>
                <a:ext uri="{FF2B5EF4-FFF2-40B4-BE49-F238E27FC236}">
                  <a16:creationId xmlns:a16="http://schemas.microsoft.com/office/drawing/2014/main" id="{9A08944C-4EA1-487E-9B1E-FCDF62F2B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1984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0FFDH</a:t>
              </a:r>
            </a:p>
          </p:txBody>
        </p:sp>
        <p:sp>
          <p:nvSpPr>
            <p:cNvPr id="61" name="Line 64">
              <a:extLst>
                <a:ext uri="{FF2B5EF4-FFF2-40B4-BE49-F238E27FC236}">
                  <a16:creationId xmlns:a16="http://schemas.microsoft.com/office/drawing/2014/main" id="{B308DD1A-246B-4DB5-B780-B0EF01F02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71"/>
              <a:ext cx="1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65">
              <a:extLst>
                <a:ext uri="{FF2B5EF4-FFF2-40B4-BE49-F238E27FC236}">
                  <a16:creationId xmlns:a16="http://schemas.microsoft.com/office/drawing/2014/main" id="{906EF5BF-40E2-411F-81CF-1A1A5C2E9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198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ESP</a:t>
              </a:r>
            </a:p>
          </p:txBody>
        </p:sp>
        <p:sp>
          <p:nvSpPr>
            <p:cNvPr id="63" name="Text Box 77">
              <a:extLst>
                <a:ext uri="{FF2B5EF4-FFF2-40B4-BE49-F238E27FC236}">
                  <a16:creationId xmlns:a16="http://schemas.microsoft.com/office/drawing/2014/main" id="{32C23309-2918-4EA7-B557-9413E0611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420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执行“</a:t>
              </a:r>
              <a:r>
                <a:rPr lang="en-US" altLang="zh-CN" sz="2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PUSH AX”</a:t>
              </a:r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后的堆栈状态</a:t>
              </a:r>
            </a:p>
          </p:txBody>
        </p:sp>
        <p:sp>
          <p:nvSpPr>
            <p:cNvPr id="64" name="Rectangle 84">
              <a:extLst>
                <a:ext uri="{FF2B5EF4-FFF2-40B4-BE49-F238E27FC236}">
                  <a16:creationId xmlns:a16="http://schemas.microsoft.com/office/drawing/2014/main" id="{0E8B0616-9CDF-44C4-94CD-5A005AB7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06"/>
              <a:ext cx="31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ss</a:t>
              </a:r>
            </a:p>
          </p:txBody>
        </p:sp>
        <p:sp>
          <p:nvSpPr>
            <p:cNvPr id="65" name="Line 85">
              <a:extLst>
                <a:ext uri="{FF2B5EF4-FFF2-40B4-BE49-F238E27FC236}">
                  <a16:creationId xmlns:a16="http://schemas.microsoft.com/office/drawing/2014/main" id="{30872065-6ABB-446C-B95D-8FB00CBB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179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" name="Text Box 88">
            <a:extLst>
              <a:ext uri="{FF2B5EF4-FFF2-40B4-BE49-F238E27FC236}">
                <a16:creationId xmlns:a16="http://schemas.microsoft.com/office/drawing/2014/main" id="{4650EBB0-7E89-4C22-AB4E-12C17BC44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63700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3300"/>
                </a:solidFill>
                <a:latin typeface="Tahoma" pitchFamily="34" charset="0"/>
                <a:ea typeface="宋体" pitchFamily="2" charset="-122"/>
              </a:rPr>
              <a:t>体会指针的含义</a:t>
            </a:r>
          </a:p>
        </p:txBody>
      </p:sp>
    </p:spTree>
    <p:extLst>
      <p:ext uri="{BB962C8B-B14F-4D97-AF65-F5344CB8AC3E}">
        <p14:creationId xmlns:p14="http://schemas.microsoft.com/office/powerpoint/2010/main" val="9762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217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、出栈指令：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语句格式：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   OPD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    能：将栈顶元素弹出送至某一寄存器、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段寄存器（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除外）、存储器中。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CD425D-0F61-4EF1-B1C2-1103BA5F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159490"/>
            <a:ext cx="5113337" cy="163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①  ([ESP]) → OPD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②  (ESP)+2 → ESP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记为：↑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(ESP) → OPD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AEDD0BC-E8D0-4C70-BE62-72A603B4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930116"/>
            <a:ext cx="5785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双字数据出栈类似，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(ESP)+4-&gt;ESP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D57C965-DC8E-48B9-AAE0-B06DBDAB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62586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字数据出栈</a:t>
            </a:r>
          </a:p>
        </p:txBody>
      </p:sp>
    </p:spTree>
    <p:extLst>
      <p:ext uri="{BB962C8B-B14F-4D97-AF65-F5344CB8AC3E}">
        <p14:creationId xmlns:p14="http://schemas.microsoft.com/office/powerpoint/2010/main" val="6056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位寄存器入栈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2140666"/>
            <a:ext cx="7585731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PUSHA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位寄存器按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AX, CX,DX,BX,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SP,BP,SI,DI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顺序入堆栈。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说明：入栈的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的值是执行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之前的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值。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8BE8BB9-6175-4748-9F91-74589F25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4941168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位寄存器出栈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349D6A-2822-43E3-B009-39E33F1FE54F}"/>
              </a:ext>
            </a:extLst>
          </p:cNvPr>
          <p:cNvSpPr txBox="1"/>
          <p:nvPr/>
        </p:nvSpPr>
        <p:spPr>
          <a:xfrm>
            <a:off x="899592" y="5589240"/>
            <a:ext cx="45763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POPA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35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位寄存器入栈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2140666"/>
            <a:ext cx="8129148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PUSHAD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位寄存器按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EAX, ECX,EDX,EBX,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ESP,EBP,ESI,EDI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顺序入堆栈。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说明：入栈的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的值是执行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PUSHAD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之前的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值。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8BE8BB9-6175-4748-9F91-74589F25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4941168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位寄存器出栈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349D6A-2822-43E3-B009-39E33F1FE54F}"/>
              </a:ext>
            </a:extLst>
          </p:cNvPr>
          <p:cNvSpPr txBox="1"/>
          <p:nvPr/>
        </p:nvSpPr>
        <p:spPr>
          <a:xfrm>
            <a:off x="899592" y="5589240"/>
            <a:ext cx="457635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POPAD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4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标志寄存器传送指令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、将标志位传送到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2140666"/>
            <a:ext cx="7559675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LAHF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功能：将标志寄存器的低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位送入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→ah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说明：该指令的执行对标志位无影响。</a:t>
            </a:r>
          </a:p>
        </p:txBody>
      </p:sp>
    </p:spTree>
    <p:extLst>
      <p:ext uri="{BB962C8B-B14F-4D97-AF65-F5344CB8AC3E}">
        <p14:creationId xmlns:p14="http://schemas.microsoft.com/office/powerpoint/2010/main" val="5802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标志寄存器传送指令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(ah)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传送到标志寄存器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2140666"/>
            <a:ext cx="7559675" cy="19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SAHF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(ah)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送入标志寄存器的低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位中，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高位保持不变，即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(ah)→eflags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7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4213" y="260350"/>
            <a:ext cx="5732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kumimoji="1"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通用机器指令概述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4213" y="1484784"/>
            <a:ext cx="4816475" cy="521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数据传送指令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(2)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算术运算指令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(3)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逻辑运算指令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(4)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移位指令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(5)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位操作和字节操作指令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(6)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标志位控制指令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(7)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I/O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(8)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控制转移指令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(9)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串操作指令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(10)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杂项指令</a:t>
            </a:r>
          </a:p>
        </p:txBody>
      </p:sp>
    </p:spTree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标志寄存器传送指令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位标志寄存器进栈指令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1988840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PUSHFD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功能：将标志寄存器的内容压入堆栈，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)→↓(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BC9109-216F-4A54-9B86-0D9C76D0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65562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位标志寄存器出栈指令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4B3AA49-7596-42E9-9BC3-BE729383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38" y="4484716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POPFD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功能：将栈顶内容弹出送入标志寄存器中，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记为↑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)→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4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标志寄存器传送指令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位标志寄存器进栈指令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1988840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功能：将标志寄存器的内容压入堆栈，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15-0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→↓(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BC9109-216F-4A54-9B86-0D9C76D0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65562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位标志寄存器出栈指令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4B3AA49-7596-42E9-9BC3-BE729383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38" y="4484716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POPF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功能：将栈顶内容弹出送入标志寄存器中，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记为↑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)→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15-0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11189" y="1557338"/>
            <a:ext cx="756121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、传送偏移地址指令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语句格式：</a:t>
            </a:r>
            <a:r>
              <a:rPr kumimoji="1" lang="en-US" altLang="zh-CN" sz="2800" b="1" dirty="0">
                <a:latin typeface="Times New Roman" pitchFamily="18" charset="0"/>
              </a:rPr>
              <a:t>LEA  R32,  OPS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功        能：将</a:t>
            </a:r>
            <a:r>
              <a:rPr kumimoji="1" lang="en-US" altLang="zh-CN" sz="2800" b="1" dirty="0">
                <a:latin typeface="Times New Roman" pitchFamily="18" charset="0"/>
              </a:rPr>
              <a:t>OPS</a:t>
            </a:r>
            <a:r>
              <a:rPr kumimoji="1" lang="zh-CN" altLang="en-US" sz="2800" b="1" dirty="0">
                <a:latin typeface="Times New Roman" pitchFamily="18" charset="0"/>
              </a:rPr>
              <a:t>的偏移地址送入</a:t>
            </a:r>
            <a:r>
              <a:rPr kumimoji="1" lang="en-US" altLang="zh-CN" sz="2800" b="1" dirty="0">
                <a:latin typeface="Times New Roman" pitchFamily="18" charset="0"/>
              </a:rPr>
              <a:t>OPD</a:t>
            </a:r>
            <a:r>
              <a:rPr kumimoji="1" lang="zh-CN" altLang="en-US" sz="2800" b="1" dirty="0">
                <a:latin typeface="Times New Roman" pitchFamily="18" charset="0"/>
              </a:rPr>
              <a:t>中。</a:t>
            </a: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11188" y="3495675"/>
            <a:ext cx="792162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说明：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R32 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是一个</a:t>
            </a:r>
            <a:r>
              <a:rPr kumimoji="1" lang="en-US" altLang="zh-CN" sz="2800" b="1" dirty="0">
                <a:latin typeface="Times New Roman" pitchFamily="18" charset="0"/>
              </a:rPr>
              <a:t>32</a:t>
            </a:r>
            <a:r>
              <a:rPr kumimoji="1" lang="zh-CN" altLang="en-US" sz="2800" b="1" dirty="0">
                <a:latin typeface="Times New Roman" pitchFamily="18" charset="0"/>
              </a:rPr>
              <a:t>位的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通用寄存器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OPS </a:t>
            </a:r>
            <a:r>
              <a:rPr kumimoji="1" lang="zh-CN" altLang="en-US" sz="2800" b="1" dirty="0">
                <a:latin typeface="Times New Roman" pitchFamily="18" charset="0"/>
              </a:rPr>
              <a:t>所提供的一定是一个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存储器地址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63FECEA-C86F-4072-BE9F-093D2163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地址传送指令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9750" y="1614488"/>
            <a:ext cx="448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、传送偏移地址指令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117600" y="2292350"/>
            <a:ext cx="6982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MOV   ESI,  OFFSET  NUM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LEA    ESI,  NUM      </a:t>
            </a:r>
            <a:r>
              <a:rPr kumimoji="1" lang="zh-CN" altLang="en-US" sz="2800" b="1" dirty="0">
                <a:latin typeface="Times New Roman" pitchFamily="18" charset="0"/>
              </a:rPr>
              <a:t>与上一行语句等效；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043608" y="4133019"/>
            <a:ext cx="65527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MOV  EDI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[ESI+4]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            DS: ([ESI]+4) -&gt; EDI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0104" y="5245876"/>
            <a:ext cx="672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如何实现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）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+ (EBX)*8  -&gt; ECX  ?</a:t>
            </a:r>
            <a:endParaRPr kumimoji="1"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3501008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LEA  EDI, [ESI+4]        (ESI)+4 -&gt; EDI         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51C5638-6795-4D4E-A684-92C2C277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地址传送指令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5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9749" y="1614488"/>
            <a:ext cx="67679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、传送偏移地址及数据段首址指令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9552" y="2996952"/>
            <a:ext cx="7632848" cy="312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LDS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opd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ops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能：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(ops)→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opd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(ops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2)→ds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说  明：  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①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opd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一定要是一个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16/32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位的通用寄存器。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②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ops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所提供的一定要是一个存储器地址，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且类型为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dd/df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51C5638-6795-4D4E-A684-92C2C277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地址传送指令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BEAF27-5E96-4062-9D30-11241B548A6A}"/>
              </a:ext>
            </a:extLst>
          </p:cNvPr>
          <p:cNvSpPr txBox="1"/>
          <p:nvPr/>
        </p:nvSpPr>
        <p:spPr>
          <a:xfrm>
            <a:off x="539748" y="2280221"/>
            <a:ext cx="8496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位扁平内存管理模式下，不需要使用这些指令。</a:t>
            </a:r>
          </a:p>
        </p:txBody>
      </p:sp>
    </p:spTree>
    <p:extLst>
      <p:ext uri="{BB962C8B-B14F-4D97-AF65-F5344CB8AC3E}">
        <p14:creationId xmlns:p14="http://schemas.microsoft.com/office/powerpoint/2010/main" val="4114684192"/>
      </p:ext>
    </p:extLst>
  </p:cSld>
  <p:clrMapOvr>
    <a:masterClrMapping/>
  </p:clrMapOvr>
  <p:transition spd="med"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3884" y="2060848"/>
            <a:ext cx="750249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一般传送   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MOV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 OPD,OPS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有符号数传送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MOVSX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R16/R32, 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无符号数传送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MOVZX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R16/R32, 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一般数据交换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XCHG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OPD, 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查表转换   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XLAT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传送偏移地址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LEA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 R32 , 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进栈          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PUSH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出栈          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POP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 OPD</a:t>
            </a:r>
          </a:p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位通用寄存进栈、出栈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PUSHAD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POPAD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标志寄存器进栈、出栈  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PUSHFD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POPFD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0AD8D6E-9EDE-40A8-BB4E-27C4C387C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数据传送指令</a:t>
            </a:r>
          </a:p>
        </p:txBody>
      </p:sp>
      <p:sp>
        <p:nvSpPr>
          <p:cNvPr id="2" name="爆炸形: 14 pt  1">
            <a:extLst>
              <a:ext uri="{FF2B5EF4-FFF2-40B4-BE49-F238E27FC236}">
                <a16:creationId xmlns:a16="http://schemas.microsoft.com/office/drawing/2014/main" id="{FB671DA8-1CBA-4461-B3B8-D3ECC700429D}"/>
              </a:ext>
            </a:extLst>
          </p:cNvPr>
          <p:cNvSpPr/>
          <p:nvPr/>
        </p:nvSpPr>
        <p:spPr bwMode="auto">
          <a:xfrm>
            <a:off x="5436096" y="944953"/>
            <a:ext cx="2794380" cy="105841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记住</a:t>
            </a:r>
          </a:p>
        </p:txBody>
      </p:sp>
    </p:spTree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算术运算指令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FA55787-486A-47F7-8776-1F618D21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204864"/>
            <a:ext cx="4914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算术运算指令</a:t>
            </a:r>
          </a:p>
        </p:txBody>
      </p:sp>
    </p:spTree>
  </p:cSld>
  <p:clrMapOvr>
    <a:masterClrMapping/>
  </p:clrMapOvr>
  <p:transition spd="med">
    <p:wheel spokes="2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算术运算指令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14400" y="1619250"/>
            <a:ext cx="7113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、加法指令            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INC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ADD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ADC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14400" y="2627313"/>
            <a:ext cx="8050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、减法指令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DEC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NEG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SUB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SBB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CMP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914400" y="3562350"/>
            <a:ext cx="452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、乘法指令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IMUL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MUL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914400" y="4498975"/>
            <a:ext cx="4162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、除法指令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IDIV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DIV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14400" y="5486400"/>
            <a:ext cx="7113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、符号扩展指令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CBW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CWD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CWDE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CDQ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356100" y="1412875"/>
            <a:ext cx="431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</a:rPr>
              <a:t>一般对标志位都有影响</a:t>
            </a:r>
          </a:p>
        </p:txBody>
      </p:sp>
    </p:spTree>
    <p:extLst>
      <p:ext uri="{BB962C8B-B14F-4D97-AF65-F5344CB8AC3E}">
        <p14:creationId xmlns:p14="http://schemas.microsoft.com/office/powerpoint/2010/main" val="3108080993"/>
      </p:ext>
    </p:extLst>
  </p:cSld>
  <p:clrMapOvr>
    <a:masterClrMapping/>
  </p:clrMapOvr>
  <p:transition spd="med">
    <p:wheel spokes="2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7561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加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INC   OPD      ; (OPD) +1 </a:t>
            </a:r>
            <a:r>
              <a:rPr kumimoji="1" lang="en-US" altLang="zh-CN" sz="2800" b="1">
                <a:latin typeface="宋体" pitchFamily="2" charset="-122"/>
              </a:rPr>
              <a:t>→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OPD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11188" y="2636838"/>
            <a:ext cx="8137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(2) </a:t>
            </a:r>
            <a:r>
              <a:rPr kumimoji="1" lang="zh-CN" altLang="en-US" sz="2800" b="1">
                <a:latin typeface="Times New Roman" pitchFamily="18" charset="0"/>
              </a:rPr>
              <a:t>加指令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</a:t>
            </a:r>
            <a:r>
              <a:rPr kumimoji="1" lang="en-US" altLang="zh-CN" sz="2800" b="1">
                <a:latin typeface="Times New Roman" pitchFamily="18" charset="0"/>
              </a:rPr>
              <a:t>ADD  OPD,OPS   ; (OPD)+(OPS) → OPD</a:t>
            </a:r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611188" y="3830638"/>
            <a:ext cx="65690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例：</a:t>
            </a:r>
            <a:r>
              <a:rPr kumimoji="1" lang="en-US" altLang="zh-CN" sz="2800" b="1">
                <a:latin typeface="Times New Roman" pitchFamily="18" charset="0"/>
              </a:rPr>
              <a:t>MOV  AX , 0FFFDH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ADD   AX,  -7FFFH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</a:rPr>
              <a:t>执行上述语句后，</a:t>
            </a:r>
            <a:r>
              <a:rPr kumimoji="1" lang="en-US" altLang="zh-CN" sz="2800" b="1" dirty="0">
                <a:latin typeface="Times New Roman" pitchFamily="18" charset="0"/>
              </a:rPr>
              <a:t>(AX)= ?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         OF= ?      CF=?     ZF= ?    SF=?</a:t>
            </a:r>
          </a:p>
        </p:txBody>
      </p:sp>
      <p:sp>
        <p:nvSpPr>
          <p:cNvPr id="450566" name="Text Box 6"/>
          <p:cNvSpPr txBox="1">
            <a:spLocks noChangeArrowheads="1"/>
          </p:cNvSpPr>
          <p:nvPr/>
        </p:nvSpPr>
        <p:spPr bwMode="auto">
          <a:xfrm>
            <a:off x="611188" y="5924550"/>
            <a:ext cx="6605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(AX)=7FFEH    OF=1  CF=1  ZF=0   SF=0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986BEA8-B01F-4F2D-AA73-538DCE81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加法指令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/>
      <p:bldP spid="450565" grpId="0"/>
      <p:bldP spid="4505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822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带进位加指令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语句格式：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ADC  OPD,OPS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功能： 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(OPD)+(OPS)+CF </a:t>
            </a:r>
            <a:r>
              <a:rPr kumimoji="1" lang="en-US" altLang="zh-CN" sz="3200" b="1">
                <a:latin typeface="宋体" pitchFamily="2" charset="-122"/>
              </a:rPr>
              <a:t>→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OPD</a:t>
            </a: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693738" y="3355975"/>
            <a:ext cx="6565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例：计算 </a:t>
            </a:r>
            <a:r>
              <a:rPr kumimoji="1" lang="en-US" altLang="zh-CN" sz="3200" b="1">
                <a:latin typeface="Times New Roman" pitchFamily="18" charset="0"/>
              </a:rPr>
              <a:t>1234 F00FH + 1234 80F0H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     (</a:t>
            </a:r>
            <a:r>
              <a:rPr kumimoji="1" lang="zh-CN" altLang="en-US" sz="3200" b="1">
                <a:latin typeface="Times New Roman" pitchFamily="18" charset="0"/>
              </a:rPr>
              <a:t>只允许使用</a:t>
            </a:r>
            <a:r>
              <a:rPr kumimoji="1" lang="en-US" altLang="zh-CN" sz="3200" b="1">
                <a:latin typeface="Times New Roman" pitchFamily="18" charset="0"/>
              </a:rPr>
              <a:t>16</a:t>
            </a:r>
            <a:r>
              <a:rPr kumimoji="1" lang="zh-CN" altLang="en-US" sz="3200" b="1">
                <a:latin typeface="Times New Roman" pitchFamily="18" charset="0"/>
              </a:rPr>
              <a:t>位寄存器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1430338" y="4667250"/>
            <a:ext cx="2000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1234 F00F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1234 80F0</a:t>
            </a:r>
          </a:p>
        </p:txBody>
      </p:sp>
      <p:sp>
        <p:nvSpPr>
          <p:cNvPr id="60423" name="Line 5"/>
          <p:cNvSpPr>
            <a:spLocks noChangeShapeType="1"/>
          </p:cNvSpPr>
          <p:nvPr/>
        </p:nvSpPr>
        <p:spPr bwMode="auto">
          <a:xfrm>
            <a:off x="1150938" y="56610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1439863" y="5657850"/>
            <a:ext cx="200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2469 70FF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817CD110-C009-4BA3-A8BA-F588C932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加法指令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6634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一般情况下，指令的共同要求：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4213" y="2201863"/>
            <a:ext cx="7681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双操作数的操作数类型必须匹配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428057" name="Group 25"/>
          <p:cNvGrpSpPr>
            <a:grpSpLocks/>
          </p:cNvGrpSpPr>
          <p:nvPr/>
        </p:nvGrpSpPr>
        <p:grpSpPr bwMode="auto">
          <a:xfrm>
            <a:off x="2057400" y="2852738"/>
            <a:ext cx="1866900" cy="3240087"/>
            <a:chOff x="1296" y="1797"/>
            <a:chExt cx="1176" cy="2041"/>
          </a:xfrm>
        </p:grpSpPr>
        <p:sp>
          <p:nvSpPr>
            <p:cNvPr id="37900" name="Line 9"/>
            <p:cNvSpPr>
              <a:spLocks noChangeShapeType="1"/>
            </p:cNvSpPr>
            <p:nvPr/>
          </p:nvSpPr>
          <p:spPr bwMode="auto">
            <a:xfrm>
              <a:off x="1383" y="1842"/>
              <a:ext cx="1089" cy="19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0"/>
            <p:cNvSpPr>
              <a:spLocks noChangeShapeType="1"/>
            </p:cNvSpPr>
            <p:nvPr/>
          </p:nvSpPr>
          <p:spPr bwMode="auto">
            <a:xfrm flipV="1">
              <a:off x="1296" y="1797"/>
              <a:ext cx="1176" cy="19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8058" name="Group 26"/>
          <p:cNvGrpSpPr>
            <a:grpSpLocks/>
          </p:cNvGrpSpPr>
          <p:nvPr/>
        </p:nvGrpSpPr>
        <p:grpSpPr bwMode="auto">
          <a:xfrm>
            <a:off x="1403350" y="2852738"/>
            <a:ext cx="6235700" cy="3255962"/>
            <a:chOff x="884" y="1797"/>
            <a:chExt cx="3928" cy="2051"/>
          </a:xfrm>
        </p:grpSpPr>
        <p:sp>
          <p:nvSpPr>
            <p:cNvPr id="37895" name="Text Box 4"/>
            <p:cNvSpPr txBox="1">
              <a:spLocks noChangeArrowheads="1"/>
            </p:cNvSpPr>
            <p:nvPr/>
          </p:nvSpPr>
          <p:spPr bwMode="auto">
            <a:xfrm>
              <a:off x="884" y="1797"/>
              <a:ext cx="1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MOV  AX , BH</a:t>
              </a:r>
            </a:p>
          </p:txBody>
        </p:sp>
        <p:sp>
          <p:nvSpPr>
            <p:cNvPr id="37896" name="Text Box 5"/>
            <p:cNvSpPr txBox="1">
              <a:spLocks noChangeArrowheads="1"/>
            </p:cNvSpPr>
            <p:nvPr/>
          </p:nvSpPr>
          <p:spPr bwMode="auto">
            <a:xfrm>
              <a:off x="884" y="2228"/>
              <a:ext cx="1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SUB   BL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37897" name="Text Box 6"/>
            <p:cNvSpPr txBox="1">
              <a:spLocks noChangeArrowheads="1"/>
            </p:cNvSpPr>
            <p:nvPr/>
          </p:nvSpPr>
          <p:spPr bwMode="auto">
            <a:xfrm>
              <a:off x="884" y="2659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MOV  SI , CL</a:t>
              </a:r>
            </a:p>
          </p:txBody>
        </p:sp>
        <p:sp>
          <p:nvSpPr>
            <p:cNvPr id="37898" name="Text Box 7"/>
            <p:cNvSpPr txBox="1">
              <a:spLocks noChangeArrowheads="1"/>
            </p:cNvSpPr>
            <p:nvPr/>
          </p:nvSpPr>
          <p:spPr bwMode="auto">
            <a:xfrm>
              <a:off x="884" y="3090"/>
              <a:ext cx="3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ADD  BUF , AX  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；其中 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BUF   DB  1, 2</a:t>
              </a:r>
            </a:p>
          </p:txBody>
        </p:sp>
        <p:sp>
          <p:nvSpPr>
            <p:cNvPr id="37899" name="Text Box 20"/>
            <p:cNvSpPr txBox="1">
              <a:spLocks noChangeArrowheads="1"/>
            </p:cNvSpPr>
            <p:nvPr/>
          </p:nvSpPr>
          <p:spPr bwMode="auto">
            <a:xfrm>
              <a:off x="884" y="3521"/>
              <a:ext cx="18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MOV  ds:[2000] ,2</a:t>
              </a:r>
            </a:p>
          </p:txBody>
        </p:sp>
      </p:grpSp>
      <p:sp>
        <p:nvSpPr>
          <p:cNvPr id="14" name="Text Box 2">
            <a:extLst>
              <a:ext uri="{FF2B5EF4-FFF2-40B4-BE49-F238E27FC236}">
                <a16:creationId xmlns:a16="http://schemas.microsoft.com/office/drawing/2014/main" id="{C67458EE-3943-47BB-8187-325958C15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0350"/>
            <a:ext cx="5732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kumimoji="1"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通用机器指令概述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4968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例：计算 </a:t>
            </a:r>
            <a:r>
              <a:rPr kumimoji="1" lang="en-US" altLang="zh-CN" sz="2400" b="1">
                <a:latin typeface="Times New Roman" pitchFamily="18" charset="0"/>
              </a:rPr>
              <a:t>1234 F00FH + 1234 80F0H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        (</a:t>
            </a:r>
            <a:r>
              <a:rPr kumimoji="1" lang="zh-CN" altLang="en-US" sz="2400" b="1">
                <a:latin typeface="Times New Roman" pitchFamily="18" charset="0"/>
              </a:rPr>
              <a:t>只允许使用</a:t>
            </a:r>
            <a:r>
              <a:rPr kumimoji="1" lang="en-US" altLang="zh-CN" sz="2400" b="1">
                <a:latin typeface="Times New Roman" pitchFamily="18" charset="0"/>
              </a:rPr>
              <a:t>16</a:t>
            </a:r>
            <a:r>
              <a:rPr kumimoji="1" lang="zh-CN" altLang="en-US" sz="2400" b="1">
                <a:latin typeface="Times New Roman" pitchFamily="18" charset="0"/>
              </a:rPr>
              <a:t>位寄存器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61445" name="Rectangle 11"/>
          <p:cNvSpPr>
            <a:spLocks noChangeArrowheads="1"/>
          </p:cNvSpPr>
          <p:nvPr/>
        </p:nvSpPr>
        <p:spPr bwMode="auto">
          <a:xfrm>
            <a:off x="822325" y="2736602"/>
            <a:ext cx="36782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dn1  </a:t>
            </a:r>
            <a:r>
              <a:rPr lang="en-US" altLang="zh-CN" sz="2400" b="1" dirty="0" err="1">
                <a:solidFill>
                  <a:srgbClr val="FF3300"/>
                </a:solidFill>
              </a:rPr>
              <a:t>dw</a:t>
            </a:r>
            <a:r>
              <a:rPr lang="en-US" altLang="zh-CN" sz="2400" b="1" dirty="0">
                <a:solidFill>
                  <a:srgbClr val="FF3300"/>
                </a:solidFill>
              </a:rPr>
              <a:t>  0f00fh, 1234h</a:t>
            </a:r>
          </a:p>
          <a:p>
            <a:r>
              <a:rPr lang="en-US" altLang="zh-CN" sz="2400" b="1" dirty="0">
                <a:solidFill>
                  <a:srgbClr val="FF3300"/>
                </a:solidFill>
              </a:rPr>
              <a:t>dn2  </a:t>
            </a:r>
            <a:r>
              <a:rPr lang="en-US" altLang="zh-CN" sz="2400" b="1" dirty="0" err="1">
                <a:solidFill>
                  <a:srgbClr val="FF3300"/>
                </a:solidFill>
              </a:rPr>
              <a:t>dw</a:t>
            </a:r>
            <a:r>
              <a:rPr lang="en-US" altLang="zh-CN" sz="2400" b="1" dirty="0">
                <a:solidFill>
                  <a:srgbClr val="FF3300"/>
                </a:solidFill>
              </a:rPr>
              <a:t>  80f0h,  1234h</a:t>
            </a:r>
          </a:p>
          <a:p>
            <a:r>
              <a:rPr lang="en-US" altLang="zh-CN" sz="2400" b="1" dirty="0" err="1"/>
              <a:t>dsum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dw</a:t>
            </a:r>
            <a:r>
              <a:rPr lang="en-US" altLang="zh-CN" sz="2400" b="1" dirty="0"/>
              <a:t> 0,0</a:t>
            </a:r>
          </a:p>
        </p:txBody>
      </p: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4567238" y="2704852"/>
            <a:ext cx="4108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         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ax, dn1</a:t>
            </a:r>
          </a:p>
          <a:p>
            <a:r>
              <a:rPr lang="en-US" altLang="zh-CN" sz="2400" b="1" dirty="0"/>
              <a:t>         add ax, dn2 </a:t>
            </a:r>
          </a:p>
          <a:p>
            <a:r>
              <a:rPr lang="en-US" altLang="zh-CN" sz="2400" b="1" dirty="0"/>
              <a:t>         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dsum</a:t>
            </a:r>
            <a:r>
              <a:rPr lang="en-US" altLang="zh-CN" sz="2400" b="1" dirty="0"/>
              <a:t>, ax</a:t>
            </a:r>
          </a:p>
          <a:p>
            <a:r>
              <a:rPr lang="en-US" altLang="zh-CN" sz="2400" b="1" dirty="0"/>
              <a:t>         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ax, dn1+2</a:t>
            </a:r>
          </a:p>
          <a:p>
            <a:r>
              <a:rPr lang="en-US" altLang="zh-CN" sz="2400" b="1" dirty="0"/>
              <a:t>         </a:t>
            </a:r>
            <a:r>
              <a:rPr lang="en-US" altLang="zh-CN" sz="2400" b="1" dirty="0" err="1">
                <a:solidFill>
                  <a:srgbClr val="FF3300"/>
                </a:solidFill>
              </a:rPr>
              <a:t>adc</a:t>
            </a:r>
            <a:r>
              <a:rPr lang="en-US" altLang="zh-CN" sz="2400" b="1" dirty="0">
                <a:solidFill>
                  <a:srgbClr val="FF3300"/>
                </a:solidFill>
              </a:rPr>
              <a:t> ax, dn2+2</a:t>
            </a:r>
          </a:p>
          <a:p>
            <a:r>
              <a:rPr lang="en-US" altLang="zh-CN" sz="2400" b="1" dirty="0"/>
              <a:t>         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dsum+2,ax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4D797C1-3718-48B7-BB3C-2472846E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加法指令</a:t>
            </a: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4140200" y="1484313"/>
            <a:ext cx="4537075" cy="2592387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140200" y="1547813"/>
            <a:ext cx="45069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DEC</a:t>
            </a:r>
            <a:r>
              <a:rPr kumimoji="1" lang="zh-CN" altLang="en-US" sz="3200" b="1">
                <a:latin typeface="Times New Roman" pitchFamily="18" charset="0"/>
              </a:rPr>
              <a:t>对</a:t>
            </a:r>
            <a:r>
              <a:rPr kumimoji="1" lang="en-US" altLang="zh-CN" sz="3200" b="1">
                <a:latin typeface="Times New Roman" pitchFamily="18" charset="0"/>
              </a:rPr>
              <a:t>OF,SF,ZF,PF,AF</a:t>
            </a:r>
            <a:r>
              <a:rPr kumimoji="1" lang="zh-CN" altLang="en-US" sz="3200" b="1">
                <a:latin typeface="Times New Roman" pitchFamily="18" charset="0"/>
              </a:rPr>
              <a:t>有影响</a:t>
            </a:r>
            <a:r>
              <a:rPr kumimoji="1" lang="en-US" altLang="zh-CN" sz="3200" b="1">
                <a:latin typeface="Times New Roman" pitchFamily="18" charset="0"/>
              </a:rPr>
              <a:t>;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其它指令对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CF</a:t>
            </a:r>
            <a:r>
              <a:rPr kumimoji="1" lang="en-US" altLang="zh-CN" sz="3200" b="1">
                <a:latin typeface="Times New Roman" pitchFamily="18" charset="0"/>
              </a:rPr>
              <a:t>,OF,SF,ZF,PF,AF</a:t>
            </a:r>
            <a:r>
              <a:rPr kumimoji="1" lang="zh-CN" altLang="en-US" sz="3200" b="1">
                <a:latin typeface="Times New Roman" pitchFamily="18" charset="0"/>
              </a:rPr>
              <a:t>有影响</a:t>
            </a:r>
            <a:r>
              <a:rPr kumimoji="1" lang="en-US" altLang="zh-CN" sz="3200" b="1">
                <a:latin typeface="Times New Roman" pitchFamily="18" charset="0"/>
              </a:rPr>
              <a:t>;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84213" y="1773238"/>
            <a:ext cx="2103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DEC  OPD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84213" y="2636838"/>
            <a:ext cx="2125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NEG  OPD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84213" y="3429000"/>
            <a:ext cx="3128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SUB   OPD, OPS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84213" y="4217988"/>
            <a:ext cx="3309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SBB    OPD,  OPS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84213" y="4938713"/>
            <a:ext cx="3365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CMP   OPD,  OPS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BC9C952-025F-4C72-B968-2BAA593E1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</p:spTree>
  </p:cSld>
  <p:clrMapOvr>
    <a:masterClrMapping/>
  </p:clrMapOvr>
  <p:transition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3009900"/>
            <a:ext cx="77676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求补指令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NEG  OPD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；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(OPD)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求反加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3200" b="1">
                <a:latin typeface="宋体" pitchFamily="2" charset="-122"/>
              </a:rPr>
              <a:t>→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OPD 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84213" y="1557338"/>
            <a:ext cx="7993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 (1)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减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指令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         </a:t>
            </a:r>
            <a:r>
              <a:rPr kumimoji="1" lang="en-US" altLang="zh-CN" sz="3200" b="1">
                <a:latin typeface="Times New Roman" pitchFamily="18" charset="0"/>
              </a:rPr>
              <a:t>DEC  OPD  ;  (OPD) –1 → OPD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1239838" y="4002088"/>
            <a:ext cx="51085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</a:rPr>
              <a:t>执行如下程序段后，</a:t>
            </a:r>
            <a:r>
              <a:rPr kumimoji="1" lang="en-US" altLang="zh-CN" sz="3200">
                <a:latin typeface="Times New Roman" pitchFamily="18" charset="0"/>
              </a:rPr>
              <a:t>(AX)=?</a:t>
            </a:r>
          </a:p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MOV   AX, 20H</a:t>
            </a:r>
          </a:p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NEG    AX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2247900" y="5802313"/>
            <a:ext cx="2871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(AX)= 0FFE0 H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F94243F-51BB-4C22-8BEA-46AA12C4E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/>
      <p:bldP spid="453636" grpId="0"/>
      <p:bldP spid="4536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84213" y="1484313"/>
            <a:ext cx="7866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减指令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SUB  OPD,OPS  ;(OPD)-(OPS) </a:t>
            </a:r>
            <a:r>
              <a:rPr kumimoji="1" lang="en-US" altLang="zh-CN" sz="3200" b="1">
                <a:latin typeface="宋体" pitchFamily="2" charset="-122"/>
              </a:rPr>
              <a:t>→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OPD  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684213" y="2570163"/>
            <a:ext cx="53006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例： </a:t>
            </a:r>
            <a:r>
              <a:rPr kumimoji="1" lang="en-US" altLang="zh-CN" sz="2800" b="1">
                <a:latin typeface="Times New Roman" pitchFamily="18" charset="0"/>
              </a:rPr>
              <a:t>A  DW     50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B   DW   100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MOV   AX,  200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SUB     AX,  A        ;  (AX)=?</a:t>
            </a:r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5076825" y="4868863"/>
            <a:ext cx="3313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MOV   BX,  A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SUB     B,    BX</a:t>
            </a: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1476375" y="5157788"/>
            <a:ext cx="2347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SUB    B,     A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331913" y="5084763"/>
            <a:ext cx="2447925" cy="720725"/>
            <a:chOff x="1565" y="2976"/>
            <a:chExt cx="1542" cy="454"/>
          </a:xfrm>
        </p:grpSpPr>
        <p:sp>
          <p:nvSpPr>
            <p:cNvPr id="64522" name="Line 8"/>
            <p:cNvSpPr>
              <a:spLocks noChangeShapeType="1"/>
            </p:cNvSpPr>
            <p:nvPr/>
          </p:nvSpPr>
          <p:spPr bwMode="auto">
            <a:xfrm>
              <a:off x="1565" y="3022"/>
              <a:ext cx="1542" cy="3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Line 9"/>
            <p:cNvSpPr>
              <a:spLocks noChangeShapeType="1"/>
            </p:cNvSpPr>
            <p:nvPr/>
          </p:nvSpPr>
          <p:spPr bwMode="auto">
            <a:xfrm flipV="1">
              <a:off x="1565" y="2976"/>
              <a:ext cx="1542" cy="4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4667" name="Rectangle 11"/>
          <p:cNvSpPr>
            <a:spLocks noChangeArrowheads="1"/>
          </p:cNvSpPr>
          <p:nvPr/>
        </p:nvSpPr>
        <p:spPr bwMode="auto">
          <a:xfrm>
            <a:off x="827088" y="4267200"/>
            <a:ext cx="557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Q: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写出 完成 </a:t>
            </a:r>
            <a:r>
              <a:rPr kumimoji="1" lang="en-US" altLang="zh-CN" sz="2800" b="1">
                <a:latin typeface="Times New Roman" pitchFamily="18" charset="0"/>
              </a:rPr>
              <a:t>(B) – (A) → B </a:t>
            </a:r>
            <a:r>
              <a:rPr kumimoji="1" lang="zh-CN" altLang="en-US" sz="2800" b="1">
                <a:latin typeface="Times New Roman" pitchFamily="18" charset="0"/>
              </a:rPr>
              <a:t>的指令</a:t>
            </a:r>
          </a:p>
        </p:txBody>
      </p: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375400" y="3846513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imes New Roman" pitchFamily="18" charset="0"/>
              </a:rPr>
              <a:t>150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0B1DE458-BF80-4F28-9EC1-420D4CF76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4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4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4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4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/>
      <p:bldP spid="454662" grpId="0"/>
      <p:bldP spid="454667" grpId="0"/>
      <p:bldP spid="4546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39750" y="1582738"/>
            <a:ext cx="72818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(4)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带借位减指令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  </a:t>
            </a:r>
            <a:r>
              <a:rPr kumimoji="1" lang="en-US" altLang="zh-CN" sz="2800" b="1">
                <a:latin typeface="Times New Roman" pitchFamily="18" charset="0"/>
              </a:rPr>
              <a:t>SBB  OPD,OPS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        (OPD) – (OPS) – CF → OPD 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838200" y="3070225"/>
            <a:ext cx="5456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例：计算 </a:t>
            </a:r>
            <a:r>
              <a:rPr kumimoji="1" lang="en-US" altLang="zh-CN" sz="2800" b="1">
                <a:latin typeface="Times New Roman" pitchFamily="18" charset="0"/>
              </a:rPr>
              <a:t>2469 70FF - 1234 F00FH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(</a:t>
            </a:r>
            <a:r>
              <a:rPr kumimoji="1" lang="zh-CN" altLang="en-US" sz="2800" b="1">
                <a:latin typeface="Times New Roman" pitchFamily="18" charset="0"/>
              </a:rPr>
              <a:t>只允许使用</a:t>
            </a:r>
            <a:r>
              <a:rPr kumimoji="1" lang="en-US" altLang="zh-CN" sz="2800" b="1">
                <a:latin typeface="Times New Roman" pitchFamily="18" charset="0"/>
              </a:rPr>
              <a:t>16</a:t>
            </a:r>
            <a:r>
              <a:rPr kumimoji="1" lang="zh-CN" altLang="en-US" sz="2800" b="1">
                <a:latin typeface="Times New Roman" pitchFamily="18" charset="0"/>
              </a:rPr>
              <a:t>位寄存器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grpSp>
        <p:nvGrpSpPr>
          <p:cNvPr id="65540" name="Group 5"/>
          <p:cNvGrpSpPr>
            <a:grpSpLocks/>
          </p:cNvGrpSpPr>
          <p:nvPr/>
        </p:nvGrpSpPr>
        <p:grpSpPr bwMode="auto">
          <a:xfrm>
            <a:off x="1295400" y="4151313"/>
            <a:ext cx="2362200" cy="1509712"/>
            <a:chOff x="816" y="2553"/>
            <a:chExt cx="1488" cy="951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992" y="2553"/>
              <a:ext cx="109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2469 70FF</a:t>
              </a:r>
            </a:p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1234 F00F</a:t>
              </a:r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>
              <a:off x="816" y="3149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998" y="3177"/>
              <a:ext cx="10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1234 70F0</a:t>
              </a:r>
            </a:p>
          </p:txBody>
        </p:sp>
      </p:grpSp>
      <p:sp>
        <p:nvSpPr>
          <p:cNvPr id="9" name="Text Box 2">
            <a:extLst>
              <a:ext uri="{FF2B5EF4-FFF2-40B4-BE49-F238E27FC236}">
                <a16:creationId xmlns:a16="http://schemas.microsoft.com/office/drawing/2014/main" id="{F12FF13A-8F89-4CBC-837F-F66D345A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611188" y="1628775"/>
            <a:ext cx="741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(5)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比较指令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</a:rPr>
              <a:t>CMP OPD, OPS      ;   (OPD) – (OPS)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</a:t>
            </a:r>
            <a:r>
              <a:rPr kumimoji="1" lang="zh-CN" altLang="en-US" sz="2800" b="1" dirty="0">
                <a:latin typeface="Times New Roman" pitchFamily="18" charset="0"/>
              </a:rPr>
              <a:t>比较指令的作用是什么？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F486CAF-E5A0-4278-8802-6035D688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611188" y="1625600"/>
            <a:ext cx="3586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有符号乘法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827088" y="5151438"/>
            <a:ext cx="7416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例 ：</a:t>
            </a:r>
            <a:r>
              <a:rPr kumimoji="1" lang="en-US" altLang="zh-CN" sz="2800" b="1" dirty="0">
                <a:latin typeface="Times New Roman" pitchFamily="18" charset="0"/>
              </a:rPr>
              <a:t>IMUL   AX, BX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 IMUL   EAX, DWORD PTR[ESI]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 IMUL   AX,  3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827088" y="2781300"/>
            <a:ext cx="76009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</a:rPr>
              <a:t>语句格式：</a:t>
            </a:r>
            <a:r>
              <a:rPr kumimoji="1" lang="en-US" altLang="zh-CN" sz="2800">
                <a:latin typeface="Times New Roman" pitchFamily="18" charset="0"/>
              </a:rPr>
              <a:t>IMUL  OPD, OPS</a:t>
            </a:r>
          </a:p>
          <a:p>
            <a:pPr eaLnBrk="1" hangingPunct="1"/>
            <a:r>
              <a:rPr kumimoji="1" lang="zh-CN" altLang="en-US" sz="2800">
                <a:latin typeface="Times New Roman" pitchFamily="18" charset="0"/>
              </a:rPr>
              <a:t>功        能：</a:t>
            </a:r>
            <a:r>
              <a:rPr kumimoji="1" lang="en-US" altLang="zh-CN" sz="2800">
                <a:latin typeface="Times New Roman" pitchFamily="18" charset="0"/>
              </a:rPr>
              <a:t>(OPD) * (OPS) </a:t>
            </a:r>
            <a:r>
              <a:rPr kumimoji="1" lang="en-US" altLang="zh-CN" sz="2800" b="1">
                <a:latin typeface="Times New Roman" pitchFamily="18" charset="0"/>
              </a:rPr>
              <a:t>→ OPD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说        明：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OPD </a:t>
            </a:r>
            <a:r>
              <a:rPr kumimoji="1" lang="zh-CN" altLang="en-US" sz="2800" b="1">
                <a:latin typeface="Times New Roman" pitchFamily="18" charset="0"/>
              </a:rPr>
              <a:t>为 </a:t>
            </a:r>
            <a:r>
              <a:rPr kumimoji="1" lang="en-US" altLang="zh-CN" sz="2800" b="1">
                <a:latin typeface="Times New Roman" pitchFamily="18" charset="0"/>
              </a:rPr>
              <a:t>16/32</a:t>
            </a:r>
            <a:r>
              <a:rPr kumimoji="1" lang="zh-CN" altLang="en-US" sz="2800" b="1">
                <a:latin typeface="Times New Roman" pitchFamily="18" charset="0"/>
              </a:rPr>
              <a:t>位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寄存器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             </a:t>
            </a:r>
            <a:r>
              <a:rPr kumimoji="1" lang="en-US" altLang="zh-CN" sz="2800" b="1">
                <a:latin typeface="Times New Roman" pitchFamily="18" charset="0"/>
              </a:rPr>
              <a:t>OPS  </a:t>
            </a:r>
            <a:r>
              <a:rPr kumimoji="1" lang="zh-CN" altLang="en-US" sz="2800" b="1">
                <a:latin typeface="Times New Roman" pitchFamily="18" charset="0"/>
              </a:rPr>
              <a:t>为同类型的寄存器、存储器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             操作数或立即数。</a:t>
            </a:r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1187450" y="2227263"/>
            <a:ext cx="446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双操作数的有符号乘指令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D0E3A88-5416-4CD4-BA99-BF0B7A23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900113" y="5080000"/>
            <a:ext cx="741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例 ：</a:t>
            </a:r>
            <a:r>
              <a:rPr kumimoji="1" lang="en-US" altLang="zh-CN" sz="2800" b="1" dirty="0">
                <a:latin typeface="Times New Roman" pitchFamily="18" charset="0"/>
              </a:rPr>
              <a:t>IMUL   AX, BX, -10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 IMUL   EAX, DWORD PTR[ESI],5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 IMUL   BX, AX,  3</a:t>
            </a:r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971550" y="2714625"/>
            <a:ext cx="741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</a:rPr>
              <a:t>语句格式：</a:t>
            </a:r>
            <a:r>
              <a:rPr kumimoji="1" lang="en-US" altLang="zh-CN" sz="2800" b="1">
                <a:latin typeface="Times New Roman" pitchFamily="18" charset="0"/>
              </a:rPr>
              <a:t>IMUL  OPD, OPS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n</a:t>
            </a:r>
          </a:p>
          <a:p>
            <a:pPr eaLnBrk="1" hangingPunct="1"/>
            <a:r>
              <a:rPr kumimoji="1" lang="zh-CN" altLang="en-US" sz="2800">
                <a:latin typeface="Times New Roman" pitchFamily="18" charset="0"/>
              </a:rPr>
              <a:t>功        能：</a:t>
            </a:r>
            <a:r>
              <a:rPr kumimoji="1" lang="en-US" altLang="zh-CN" sz="2800" b="1">
                <a:latin typeface="Times New Roman" pitchFamily="18" charset="0"/>
              </a:rPr>
              <a:t>(OPS) * n → OPD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说        明：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OPD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为 </a:t>
            </a:r>
            <a:r>
              <a:rPr kumimoji="1" lang="en-US" altLang="zh-CN" sz="2800" b="1">
                <a:latin typeface="Times New Roman" pitchFamily="18" charset="0"/>
              </a:rPr>
              <a:t>16/32</a:t>
            </a:r>
            <a:r>
              <a:rPr kumimoji="1" lang="zh-CN" altLang="en-US" sz="2800" b="1">
                <a:latin typeface="Times New Roman" pitchFamily="18" charset="0"/>
              </a:rPr>
              <a:t>位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寄存器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              </a:t>
            </a:r>
            <a:r>
              <a:rPr kumimoji="1" lang="en-US" altLang="zh-CN" sz="2800" b="1">
                <a:latin typeface="Times New Roman" pitchFamily="18" charset="0"/>
              </a:rPr>
              <a:t>OPS</a:t>
            </a:r>
            <a:r>
              <a:rPr kumimoji="1" lang="zh-CN" altLang="en-US" sz="2800" b="1">
                <a:latin typeface="Times New Roman" pitchFamily="18" charset="0"/>
              </a:rPr>
              <a:t>为同类型的寄存器、存储器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              操作数或立即数。</a:t>
            </a:r>
          </a:p>
        </p:txBody>
      </p:sp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611188" y="1625600"/>
            <a:ext cx="3586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有符号乘法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1150938" y="2117725"/>
            <a:ext cx="464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3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个操作数的有符号乘指令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F98ED1B-A357-4DF1-85CC-AFF81D0A4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187450" y="2568575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语句格式：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IMUL   OPS</a:t>
            </a:r>
          </a:p>
        </p:txBody>
      </p:sp>
      <p:sp>
        <p:nvSpPr>
          <p:cNvPr id="69636" name="Text Box 8"/>
          <p:cNvSpPr txBox="1">
            <a:spLocks noChangeArrowheads="1"/>
          </p:cNvSpPr>
          <p:nvPr/>
        </p:nvSpPr>
        <p:spPr bwMode="auto">
          <a:xfrm>
            <a:off x="539750" y="1412875"/>
            <a:ext cx="3586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有符号乘法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</a:t>
            </a:r>
          </a:p>
        </p:txBody>
      </p:sp>
      <p:sp>
        <p:nvSpPr>
          <p:cNvPr id="69637" name="Rectangle 9"/>
          <p:cNvSpPr>
            <a:spLocks noChangeArrowheads="1"/>
          </p:cNvSpPr>
          <p:nvPr/>
        </p:nvSpPr>
        <p:spPr bwMode="auto">
          <a:xfrm>
            <a:off x="1044575" y="1992313"/>
            <a:ext cx="400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单操作数的有符号乘法</a:t>
            </a:r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1189038" y="4865688"/>
            <a:ext cx="75596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说明：</a:t>
            </a:r>
            <a:r>
              <a:rPr kumimoji="1" lang="en-US" altLang="zh-CN" sz="2800" b="1"/>
              <a:t>OPS</a:t>
            </a:r>
            <a:r>
              <a:rPr kumimoji="1" lang="zh-CN" altLang="en-US" sz="2800" b="1"/>
              <a:t>不能是立即数</a:t>
            </a:r>
          </a:p>
          <a:p>
            <a:r>
              <a:rPr kumimoji="1" lang="zh-CN" altLang="en-US" sz="2800" b="1"/>
              <a:t>            如果乘积的高位不是低位的符号扩展，而是包含有效位，则</a:t>
            </a:r>
            <a:r>
              <a:rPr kumimoji="1" lang="en-US" altLang="zh-CN" sz="2800" b="1"/>
              <a:t>CF=1, OF=1.</a:t>
            </a:r>
          </a:p>
        </p:txBody>
      </p:sp>
      <p:sp>
        <p:nvSpPr>
          <p:cNvPr id="458763" name="Rectangle 11"/>
          <p:cNvSpPr>
            <a:spLocks noChangeArrowheads="1"/>
          </p:cNvSpPr>
          <p:nvPr/>
        </p:nvSpPr>
        <p:spPr bwMode="auto">
          <a:xfrm>
            <a:off x="1166813" y="3213100"/>
            <a:ext cx="4945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</a:rPr>
              <a:t>字节乘法</a:t>
            </a:r>
            <a:r>
              <a:rPr kumimoji="1" lang="zh-CN" altLang="en-US" sz="2800" b="1"/>
              <a:t>： </a:t>
            </a:r>
            <a:r>
              <a:rPr kumimoji="1" lang="en-US" altLang="zh-CN" sz="2800" b="1"/>
              <a:t>(AL)*(OPS) → AX</a:t>
            </a:r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1166813" y="37163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</a:rPr>
              <a:t>字  乘  法</a:t>
            </a:r>
            <a:r>
              <a:rPr kumimoji="1" lang="zh-CN" altLang="en-US" sz="2800" b="1"/>
              <a:t>： </a:t>
            </a:r>
            <a:r>
              <a:rPr kumimoji="1" lang="en-US" altLang="zh-CN" sz="2800" b="1"/>
              <a:t>(AX)*(OPS) → DX , AX</a:t>
            </a: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1166813" y="4217988"/>
            <a:ext cx="6167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</a:rPr>
              <a:t>双字乘法</a:t>
            </a:r>
            <a:r>
              <a:rPr kumimoji="1" lang="zh-CN" altLang="en-US" sz="2800" b="1">
                <a:sym typeface="Wingdings" pitchFamily="2" charset="2"/>
              </a:rPr>
              <a:t>：</a:t>
            </a:r>
            <a:r>
              <a:rPr kumimoji="1" lang="en-US" altLang="zh-CN" sz="2800" b="1">
                <a:sym typeface="Wingdings" pitchFamily="2" charset="2"/>
              </a:rPr>
              <a:t>(EAX) *(OPS) </a:t>
            </a:r>
            <a:r>
              <a:rPr kumimoji="1" lang="en-US" altLang="zh-CN" sz="2800" b="1"/>
              <a:t>→EDX,EAX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FC725EEE-9780-4B9C-A20F-5E10FE88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/>
      <p:bldP spid="458764" grpId="0"/>
      <p:bldP spid="45876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187450" y="2205038"/>
            <a:ext cx="727233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语句格式： </a:t>
            </a:r>
            <a:r>
              <a:rPr kumimoji="1" lang="en-US" altLang="zh-CN" sz="2800" b="1" dirty="0">
                <a:latin typeface="Times New Roman" pitchFamily="18" charset="0"/>
              </a:rPr>
              <a:t>MUL   OPS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功        能：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字节乘法：  </a:t>
            </a:r>
            <a:r>
              <a:rPr kumimoji="1" lang="en-US" altLang="zh-CN" sz="2800" b="1" dirty="0">
                <a:latin typeface="Times New Roman" pitchFamily="18" charset="0"/>
              </a:rPr>
              <a:t>(AL)*(OPS) → AX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</a:rPr>
              <a:t>字乘法：      </a:t>
            </a:r>
            <a:r>
              <a:rPr kumimoji="1" lang="en-US" altLang="zh-CN" sz="2800" b="1" dirty="0">
                <a:latin typeface="Times New Roman" pitchFamily="18" charset="0"/>
              </a:rPr>
              <a:t>(AX)*(OPS) → DX , AX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</a:rPr>
              <a:t>双字乘法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：（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EAX) *(OPS) </a:t>
            </a:r>
            <a:r>
              <a:rPr kumimoji="1" lang="en-US" altLang="zh-CN" sz="2800" b="1" dirty="0">
                <a:latin typeface="Times New Roman" pitchFamily="18" charset="0"/>
              </a:rPr>
              <a:t>→EDX,EAX</a:t>
            </a: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说       明：</a:t>
            </a:r>
            <a:r>
              <a:rPr kumimoji="1" lang="en-US" altLang="zh-CN" sz="2800" b="1" dirty="0">
                <a:latin typeface="Times New Roman" pitchFamily="18" charset="0"/>
              </a:rPr>
              <a:t>OPS</a:t>
            </a:r>
            <a:r>
              <a:rPr kumimoji="1" lang="zh-CN" altLang="en-US" sz="2800" b="1" dirty="0">
                <a:latin typeface="Times New Roman" pitchFamily="18" charset="0"/>
              </a:rPr>
              <a:t>不能是立即数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611188" y="1506538"/>
            <a:ext cx="256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 (2)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无符号乘法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E672ECF-F11F-4679-9703-D0FADCBB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9750" y="1614488"/>
            <a:ext cx="554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一般情况下，指令的共同要求：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6800" y="2219325"/>
            <a:ext cx="688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双操作数的操作数类型必须匹配</a:t>
            </a:r>
            <a:r>
              <a:rPr kumimoji="1" lang="zh-CN" altLang="en-US" sz="2800">
                <a:latin typeface="Times New Roman" pitchFamily="18" charset="0"/>
              </a:rPr>
              <a:t>。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66800" y="2924175"/>
            <a:ext cx="688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目的操作数一定不能是立即操作数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1600200" y="5187950"/>
            <a:ext cx="304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CMP   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AX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600200" y="3841750"/>
            <a:ext cx="304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CMP   AX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19250" y="4508500"/>
            <a:ext cx="684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功能是：根据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(AX) –2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的结果设置标志位</a:t>
            </a:r>
          </a:p>
        </p:txBody>
      </p:sp>
      <p:grpSp>
        <p:nvGrpSpPr>
          <p:cNvPr id="429064" name="Group 8"/>
          <p:cNvGrpSpPr>
            <a:grpSpLocks/>
          </p:cNvGrpSpPr>
          <p:nvPr/>
        </p:nvGrpSpPr>
        <p:grpSpPr bwMode="auto">
          <a:xfrm>
            <a:off x="3048000" y="5111750"/>
            <a:ext cx="1524000" cy="838200"/>
            <a:chOff x="1632" y="1152"/>
            <a:chExt cx="960" cy="528"/>
          </a:xfrm>
        </p:grpSpPr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>
              <a:off x="1632" y="1200"/>
              <a:ext cx="960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 flipV="1">
              <a:off x="1680" y="1152"/>
              <a:ext cx="72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2">
            <a:extLst>
              <a:ext uri="{FF2B5EF4-FFF2-40B4-BE49-F238E27FC236}">
                <a16:creationId xmlns:a16="http://schemas.microsoft.com/office/drawing/2014/main" id="{7D8EF53D-AF02-4C59-8A6C-0C3EA1BF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0350"/>
            <a:ext cx="5732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kumimoji="1"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通用机器指令概述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395288" y="134143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无符号乘法与有符号乘法的比较</a:t>
            </a: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755650" y="4303713"/>
            <a:ext cx="3455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(ax)=0FFE0H,</a:t>
            </a:r>
            <a:r>
              <a:rPr lang="zh-CN" altLang="en-US" sz="2400" b="1">
                <a:solidFill>
                  <a:srgbClr val="FF3300"/>
                </a:solidFill>
              </a:rPr>
              <a:t>结果高字节无有效位，有</a:t>
            </a:r>
            <a:r>
              <a:rPr lang="en-US" altLang="zh-CN" sz="2400" b="1">
                <a:solidFill>
                  <a:srgbClr val="FF3300"/>
                </a:solidFill>
              </a:rPr>
              <a:t>NC, NV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5578475" y="3321050"/>
            <a:ext cx="3097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mov  al,-10h</a:t>
            </a:r>
          </a:p>
          <a:p>
            <a:r>
              <a:rPr lang="en-US" altLang="zh-CN" sz="2400" b="1"/>
              <a:t>mov  bl,2</a:t>
            </a:r>
          </a:p>
          <a:p>
            <a:r>
              <a:rPr lang="en-US" altLang="zh-CN" sz="2400" b="1"/>
              <a:t>mul   bl        </a:t>
            </a: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684213" y="1927225"/>
            <a:ext cx="39243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.code </a:t>
            </a:r>
          </a:p>
          <a:p>
            <a:r>
              <a:rPr lang="en-US" altLang="zh-CN" sz="2400" b="1" dirty="0"/>
              <a:t>begin:</a:t>
            </a:r>
          </a:p>
          <a:p>
            <a:r>
              <a:rPr lang="en-US" altLang="zh-CN" sz="2400" b="1" dirty="0"/>
              <a:t>     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 al,10H</a:t>
            </a:r>
          </a:p>
          <a:p>
            <a:r>
              <a:rPr lang="en-US" altLang="zh-CN" sz="2400" b="1" dirty="0"/>
              <a:t>     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bl</a:t>
            </a:r>
            <a:r>
              <a:rPr lang="en-US" altLang="zh-CN" sz="2400" b="1" dirty="0"/>
              <a:t>, -2      ;  (</a:t>
            </a:r>
            <a:r>
              <a:rPr lang="en-US" altLang="zh-CN" sz="2400" b="1" dirty="0" err="1"/>
              <a:t>bl</a:t>
            </a:r>
            <a:r>
              <a:rPr lang="en-US" altLang="zh-CN" sz="2400" b="1" dirty="0"/>
              <a:t>)=FE</a:t>
            </a:r>
          </a:p>
          <a:p>
            <a:r>
              <a:rPr lang="en-US" altLang="zh-CN" sz="2400" b="1" dirty="0"/>
              <a:t>     </a:t>
            </a:r>
            <a:r>
              <a:rPr lang="en-US" altLang="zh-CN" sz="2400" b="1" dirty="0" err="1"/>
              <a:t>imul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bl</a:t>
            </a:r>
            <a:endParaRPr lang="en-US" altLang="zh-CN" sz="2400" b="1" dirty="0"/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1258888" y="5054600"/>
            <a:ext cx="1878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mov  al,10H</a:t>
            </a:r>
          </a:p>
          <a:p>
            <a:r>
              <a:rPr lang="en-US" altLang="zh-CN" sz="2400" b="1"/>
              <a:t>mul   bl</a:t>
            </a:r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755650" y="5805488"/>
            <a:ext cx="3529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(ax)=0FE0H,  </a:t>
            </a:r>
            <a:r>
              <a:rPr lang="zh-CN" altLang="en-US" sz="2400" b="1">
                <a:solidFill>
                  <a:srgbClr val="FF3300"/>
                </a:solidFill>
              </a:rPr>
              <a:t>结果高字节有有效位，有</a:t>
            </a:r>
            <a:r>
              <a:rPr lang="en-US" altLang="zh-CN" sz="2400" b="1">
                <a:solidFill>
                  <a:srgbClr val="FF3300"/>
                </a:solidFill>
              </a:rPr>
              <a:t>CY, OV</a:t>
            </a:r>
          </a:p>
        </p:txBody>
      </p:sp>
      <p:sp>
        <p:nvSpPr>
          <p:cNvPr id="71689" name="Rectangle 10"/>
          <p:cNvSpPr>
            <a:spLocks noChangeArrowheads="1"/>
          </p:cNvSpPr>
          <p:nvPr/>
        </p:nvSpPr>
        <p:spPr bwMode="auto">
          <a:xfrm>
            <a:off x="5219700" y="4902200"/>
            <a:ext cx="3095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end begin</a:t>
            </a:r>
          </a:p>
        </p:txBody>
      </p:sp>
      <p:sp>
        <p:nvSpPr>
          <p:cNvPr id="71690" name="Rectangle 11"/>
          <p:cNvSpPr>
            <a:spLocks noChangeArrowheads="1"/>
          </p:cNvSpPr>
          <p:nvPr/>
        </p:nvSpPr>
        <p:spPr bwMode="auto">
          <a:xfrm>
            <a:off x="5940425" y="1736725"/>
            <a:ext cx="1944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mov  al,-10h</a:t>
            </a:r>
          </a:p>
          <a:p>
            <a:r>
              <a:rPr lang="en-US" altLang="zh-CN" sz="2400" b="1"/>
              <a:t>mov  bl,2</a:t>
            </a:r>
          </a:p>
          <a:p>
            <a:r>
              <a:rPr lang="en-US" altLang="zh-CN" sz="2400" b="1"/>
              <a:t>imul  bl</a:t>
            </a:r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6278563" y="2897188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(ax) = 0FFE0H</a:t>
            </a: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6516688" y="4481513"/>
            <a:ext cx="200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(ax) = 01E0H</a:t>
            </a:r>
          </a:p>
        </p:txBody>
      </p:sp>
      <p:sp>
        <p:nvSpPr>
          <p:cNvPr id="71693" name="Rectangle 14"/>
          <p:cNvSpPr>
            <a:spLocks noChangeArrowheads="1"/>
          </p:cNvSpPr>
          <p:nvPr/>
        </p:nvSpPr>
        <p:spPr bwMode="auto">
          <a:xfrm>
            <a:off x="611188" y="443706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1B83300-7586-479A-A674-18D6BC44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9" grpId="0"/>
      <p:bldP spid="502793" grpId="0"/>
      <p:bldP spid="502796" grpId="0"/>
      <p:bldP spid="50279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5"/>
          <p:cNvGrpSpPr>
            <a:grpSpLocks/>
          </p:cNvGrpSpPr>
          <p:nvPr/>
        </p:nvGrpSpPr>
        <p:grpSpPr bwMode="auto">
          <a:xfrm>
            <a:off x="3248025" y="3138488"/>
            <a:ext cx="4708525" cy="1803400"/>
            <a:chOff x="2018" y="2447"/>
            <a:chExt cx="2966" cy="1136"/>
          </a:xfrm>
        </p:grpSpPr>
        <p:sp>
          <p:nvSpPr>
            <p:cNvPr id="72712" name="AutoShape 6"/>
            <p:cNvSpPr>
              <a:spLocks/>
            </p:cNvSpPr>
            <p:nvPr/>
          </p:nvSpPr>
          <p:spPr bwMode="auto">
            <a:xfrm>
              <a:off x="2018" y="2568"/>
              <a:ext cx="454" cy="862"/>
            </a:xfrm>
            <a:prstGeom prst="leftBrace">
              <a:avLst>
                <a:gd name="adj1" fmla="val 158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Text Box 7"/>
            <p:cNvSpPr txBox="1">
              <a:spLocks noChangeArrowheads="1"/>
            </p:cNvSpPr>
            <p:nvPr/>
          </p:nvSpPr>
          <p:spPr bwMode="auto">
            <a:xfrm>
              <a:off x="2466" y="2447"/>
              <a:ext cx="18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字节乘法     </a:t>
              </a:r>
              <a:r>
                <a:rPr kumimoji="1" lang="en-US" altLang="zh-CN" sz="3200">
                  <a:latin typeface="Times New Roman" pitchFamily="18" charset="0"/>
                </a:rPr>
                <a:t>AX</a:t>
              </a:r>
            </a:p>
          </p:txBody>
        </p:sp>
        <p:sp>
          <p:nvSpPr>
            <p:cNvPr id="72714" name="Text Box 8"/>
            <p:cNvSpPr txBox="1">
              <a:spLocks noChangeArrowheads="1"/>
            </p:cNvSpPr>
            <p:nvPr/>
          </p:nvSpPr>
          <p:spPr bwMode="auto">
            <a:xfrm>
              <a:off x="2472" y="2855"/>
              <a:ext cx="2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字乘法        </a:t>
              </a:r>
              <a:r>
                <a:rPr kumimoji="1" lang="en-US" altLang="zh-CN" sz="3200">
                  <a:latin typeface="Times New Roman" pitchFamily="18" charset="0"/>
                </a:rPr>
                <a:t>DX, AX</a:t>
              </a:r>
            </a:p>
          </p:txBody>
        </p:sp>
        <p:sp>
          <p:nvSpPr>
            <p:cNvPr id="72715" name="Text Box 9"/>
            <p:cNvSpPr txBox="1">
              <a:spLocks noChangeArrowheads="1"/>
            </p:cNvSpPr>
            <p:nvPr/>
          </p:nvSpPr>
          <p:spPr bwMode="auto">
            <a:xfrm>
              <a:off x="2472" y="3218"/>
              <a:ext cx="2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双字乘法    </a:t>
              </a:r>
              <a:r>
                <a:rPr kumimoji="1" lang="en-US" altLang="zh-CN" sz="3200">
                  <a:latin typeface="Times New Roman" pitchFamily="18" charset="0"/>
                </a:rPr>
                <a:t>EDX,EAX</a:t>
              </a:r>
            </a:p>
          </p:txBody>
        </p:sp>
      </p:grpSp>
      <p:sp>
        <p:nvSpPr>
          <p:cNvPr id="72707" name="Rectangle 10"/>
          <p:cNvSpPr>
            <a:spLocks noChangeArrowheads="1"/>
          </p:cNvSpPr>
          <p:nvPr/>
        </p:nvSpPr>
        <p:spPr bwMode="auto">
          <a:xfrm>
            <a:off x="755650" y="1987550"/>
            <a:ext cx="496887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R16/R32,  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R16/R32,  OPS,   n</a:t>
            </a:r>
          </a:p>
          <a:p>
            <a:pPr eaLnBrk="1" hangingPunct="1"/>
            <a:endParaRPr kumimoji="1" lang="en-US" altLang="zh-CN" sz="32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MUL    OPS</a:t>
            </a: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6156325" y="1700213"/>
            <a:ext cx="254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OPS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OPD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类型相同</a:t>
            </a:r>
          </a:p>
        </p:txBody>
      </p:sp>
      <p:sp>
        <p:nvSpPr>
          <p:cNvPr id="460812" name="Text Box 12"/>
          <p:cNvSpPr txBox="1">
            <a:spLocks noChangeArrowheads="1"/>
          </p:cNvSpPr>
          <p:nvPr/>
        </p:nvSpPr>
        <p:spPr bwMode="auto">
          <a:xfrm>
            <a:off x="971550" y="5157788"/>
            <a:ext cx="6481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Question: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为什么字乘法的结果在  </a:t>
            </a:r>
            <a:r>
              <a:rPr kumimoji="1" lang="en-US" altLang="zh-CN" sz="2800" b="1">
                <a:latin typeface="Times New Roman" pitchFamily="18" charset="0"/>
              </a:rPr>
              <a:t>DX,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          AX</a:t>
            </a:r>
            <a:r>
              <a:rPr kumimoji="1" lang="zh-CN" altLang="en-US" sz="2800" b="1">
                <a:latin typeface="Times New Roman" pitchFamily="18" charset="0"/>
              </a:rPr>
              <a:t>中，而不是在</a:t>
            </a:r>
            <a:r>
              <a:rPr kumimoji="1" lang="en-US" altLang="zh-CN" sz="2800" b="1">
                <a:latin typeface="Times New Roman" pitchFamily="18" charset="0"/>
              </a:rPr>
              <a:t>EAX</a:t>
            </a:r>
            <a:r>
              <a:rPr kumimoji="1" lang="zh-CN" altLang="en-US" sz="2800" b="1">
                <a:latin typeface="Times New Roman" pitchFamily="18" charset="0"/>
              </a:rPr>
              <a:t>中？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DCB4CB92-79B8-4315-B85E-EBF09111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77152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有符号除法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IDIV   OPS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字节除法：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(AX)/(OPS) </a:t>
            </a:r>
            <a:r>
              <a:rPr kumimoji="1" lang="en-US" altLang="zh-CN" sz="2800" b="1">
                <a:latin typeface="宋体" pitchFamily="2" charset="-122"/>
              </a:rPr>
              <a:t>→ AL(</a:t>
            </a:r>
            <a:r>
              <a:rPr kumimoji="1" lang="zh-CN" altLang="en-US" sz="2800" b="1">
                <a:latin typeface="宋体" pitchFamily="2" charset="-122"/>
              </a:rPr>
              <a:t>商</a:t>
            </a:r>
            <a:r>
              <a:rPr kumimoji="1" lang="en-US" altLang="zh-CN" sz="2800" b="1">
                <a:latin typeface="宋体" pitchFamily="2" charset="-122"/>
              </a:rPr>
              <a:t>),AH(</a:t>
            </a:r>
            <a:r>
              <a:rPr kumimoji="1" lang="zh-CN" altLang="en-US" sz="2800" b="1">
                <a:latin typeface="宋体" pitchFamily="2" charset="-122"/>
              </a:rPr>
              <a:t>余</a:t>
            </a:r>
            <a:r>
              <a:rPr kumimoji="1" lang="en-US" altLang="zh-CN" sz="2800" b="1">
                <a:latin typeface="宋体" pitchFamily="2" charset="-122"/>
              </a:rPr>
              <a:t>)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字  除  法：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(DX,AX)/(OPS) → AX </a:t>
            </a:r>
            <a:r>
              <a:rPr kumimoji="1" lang="en-US" altLang="zh-CN" sz="2800" b="1">
                <a:latin typeface="宋体" pitchFamily="2" charset="-122"/>
              </a:rPr>
              <a:t>(</a:t>
            </a:r>
            <a:r>
              <a:rPr kumimoji="1" lang="zh-CN" altLang="en-US" sz="2800" b="1">
                <a:latin typeface="宋体" pitchFamily="2" charset="-122"/>
              </a:rPr>
              <a:t>商</a:t>
            </a:r>
            <a:r>
              <a:rPr kumimoji="1" lang="en-US" altLang="zh-CN" sz="2800" b="1">
                <a:latin typeface="宋体" pitchFamily="2" charset="-122"/>
              </a:rPr>
              <a:t>)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DX </a:t>
            </a:r>
            <a:r>
              <a:rPr kumimoji="1" lang="en-US" altLang="zh-CN" sz="2800" b="1">
                <a:latin typeface="宋体" pitchFamily="2" charset="-122"/>
              </a:rPr>
              <a:t>(</a:t>
            </a:r>
            <a:r>
              <a:rPr kumimoji="1" lang="zh-CN" altLang="en-US" sz="2800" b="1">
                <a:latin typeface="宋体" pitchFamily="2" charset="-122"/>
              </a:rPr>
              <a:t>余</a:t>
            </a:r>
            <a:r>
              <a:rPr kumimoji="1" lang="en-US" altLang="zh-CN" sz="2800" b="1">
                <a:latin typeface="宋体" pitchFamily="2" charset="-122"/>
              </a:rPr>
              <a:t>)</a:t>
            </a:r>
            <a:endParaRPr kumimoji="1"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双字除法：</a:t>
            </a:r>
            <a:r>
              <a:rPr kumimoji="1" lang="en-US" altLang="zh-CN" sz="2800" b="1">
                <a:latin typeface="Times New Roman" pitchFamily="18" charset="0"/>
              </a:rPr>
              <a:t>(EDX,EAX)/(OPS) → EAX (</a:t>
            </a:r>
            <a:r>
              <a:rPr kumimoji="1" lang="zh-CN" altLang="en-US" sz="2800" b="1">
                <a:latin typeface="Times New Roman" pitchFamily="18" charset="0"/>
              </a:rPr>
              <a:t>商</a:t>
            </a:r>
            <a:r>
              <a:rPr kumimoji="1" lang="en-US" altLang="zh-CN" sz="2800" b="1">
                <a:latin typeface="Times New Roman" pitchFamily="18" charset="0"/>
              </a:rPr>
              <a:t>), EDX</a:t>
            </a:r>
            <a:endParaRPr kumimoji="1" lang="en-US" altLang="zh-CN" sz="2800" b="1">
              <a:latin typeface="宋体" pitchFamily="2" charset="-122"/>
            </a:endParaRP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539750" y="3954463"/>
            <a:ext cx="80645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(2)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无符号除法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 </a:t>
            </a:r>
            <a:r>
              <a:rPr kumimoji="1" lang="en-US" altLang="zh-CN" sz="2800" b="1">
                <a:latin typeface="Times New Roman" pitchFamily="18" charset="0"/>
              </a:rPr>
              <a:t>DIV   OPS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字节除法：</a:t>
            </a:r>
            <a:r>
              <a:rPr kumimoji="1" lang="en-US" altLang="zh-CN" sz="2800" b="1">
                <a:latin typeface="Times New Roman" pitchFamily="18" charset="0"/>
              </a:rPr>
              <a:t>(AX)/(OPS) → AL(</a:t>
            </a:r>
            <a:r>
              <a:rPr kumimoji="1" lang="zh-CN" altLang="en-US" sz="2800" b="1">
                <a:latin typeface="Times New Roman" pitchFamily="18" charset="0"/>
              </a:rPr>
              <a:t>商</a:t>
            </a:r>
            <a:r>
              <a:rPr kumimoji="1" lang="en-US" altLang="zh-CN" sz="2800" b="1">
                <a:latin typeface="Times New Roman" pitchFamily="18" charset="0"/>
              </a:rPr>
              <a:t>),AH(</a:t>
            </a:r>
            <a:r>
              <a:rPr kumimoji="1" lang="zh-CN" altLang="en-US" sz="2800" b="1">
                <a:latin typeface="Times New Roman" pitchFamily="18" charset="0"/>
              </a:rPr>
              <a:t>余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字  除  法：</a:t>
            </a:r>
            <a:r>
              <a:rPr kumimoji="1" lang="en-US" altLang="zh-CN" sz="2800" b="1">
                <a:latin typeface="Times New Roman" pitchFamily="18" charset="0"/>
              </a:rPr>
              <a:t>(DX,AX)/(OPS) → AX (</a:t>
            </a:r>
            <a:r>
              <a:rPr kumimoji="1" lang="zh-CN" altLang="en-US" sz="2800" b="1">
                <a:latin typeface="Times New Roman" pitchFamily="18" charset="0"/>
              </a:rPr>
              <a:t>商</a:t>
            </a:r>
            <a:r>
              <a:rPr kumimoji="1" lang="en-US" altLang="zh-CN" sz="2800" b="1">
                <a:latin typeface="Times New Roman" pitchFamily="18" charset="0"/>
              </a:rPr>
              <a:t>), DX (</a:t>
            </a:r>
            <a:r>
              <a:rPr kumimoji="1" lang="zh-CN" altLang="en-US" sz="2800" b="1">
                <a:latin typeface="Times New Roman" pitchFamily="18" charset="0"/>
              </a:rPr>
              <a:t>余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双字除法：</a:t>
            </a:r>
            <a:r>
              <a:rPr kumimoji="1" lang="en-US" altLang="zh-CN" sz="2800" b="1">
                <a:latin typeface="Times New Roman" pitchFamily="18" charset="0"/>
              </a:rPr>
              <a:t>(EDX,EAX)/(OPS) → EAX (</a:t>
            </a:r>
            <a:r>
              <a:rPr kumimoji="1" lang="zh-CN" altLang="en-US" sz="2800" b="1">
                <a:latin typeface="Times New Roman" pitchFamily="18" charset="0"/>
              </a:rPr>
              <a:t>商</a:t>
            </a:r>
            <a:r>
              <a:rPr kumimoji="1" lang="en-US" altLang="zh-CN" sz="2800" b="1">
                <a:latin typeface="Times New Roman" pitchFamily="18" charset="0"/>
              </a:rPr>
              <a:t>), EDX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55E8E44-9815-4E4D-8B5A-8C9F9356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除法指令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611188" y="1592263"/>
            <a:ext cx="62515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将字节转换成字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CBW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AL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中的符号扩展至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AH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中。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611188" y="3933825"/>
            <a:ext cx="63373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(2)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将字转换成双字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        </a:t>
            </a:r>
            <a:r>
              <a:rPr kumimoji="1" lang="en-US" altLang="zh-CN" sz="3200" b="1">
                <a:latin typeface="Times New Roman" pitchFamily="18" charset="0"/>
              </a:rPr>
              <a:t>CWD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将</a:t>
            </a:r>
            <a:r>
              <a:rPr kumimoji="1" lang="en-US" altLang="zh-CN" sz="3200" b="1">
                <a:latin typeface="Times New Roman" pitchFamily="18" charset="0"/>
              </a:rPr>
              <a:t>AX</a:t>
            </a:r>
            <a:r>
              <a:rPr kumimoji="1" lang="zh-CN" altLang="en-US" sz="3200" b="1">
                <a:latin typeface="Times New Roman" pitchFamily="18" charset="0"/>
              </a:rPr>
              <a:t>中的符号扩展至</a:t>
            </a:r>
            <a:r>
              <a:rPr kumimoji="1" lang="en-US" altLang="zh-CN" sz="3200" b="1">
                <a:latin typeface="Times New Roman" pitchFamily="18" charset="0"/>
              </a:rPr>
              <a:t>DX</a:t>
            </a:r>
            <a:r>
              <a:rPr kumimoji="1" lang="zh-CN" altLang="en-US" sz="3200" b="1">
                <a:latin typeface="Times New Roman" pitchFamily="18" charset="0"/>
              </a:rPr>
              <a:t>中。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8149280-DB37-4A8C-813C-8D7B69FE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符号扩展指令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593725" y="1658938"/>
            <a:ext cx="7507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中的有符号数扩展为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32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位送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EAX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   CWDE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11188" y="3459163"/>
            <a:ext cx="7275512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(4)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将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中的有符号数扩展为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64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位数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      送  </a:t>
            </a:r>
            <a:r>
              <a:rPr kumimoji="1" lang="en-US" altLang="zh-CN" sz="3200" b="1">
                <a:latin typeface="Times New Roman" pitchFamily="18" charset="0"/>
              </a:rPr>
              <a:t>EDX, EAX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     CDQ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46C06A8-AF12-4066-93FE-220CFC32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符号扩展指令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10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逻辑运算指令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37919E86-46FB-416B-BA72-E4EE6B2F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348880"/>
            <a:ext cx="52562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逻辑运算指令</a:t>
            </a:r>
          </a:p>
        </p:txBody>
      </p:sp>
    </p:spTree>
  </p:cSld>
  <p:clrMapOvr>
    <a:masterClrMapping/>
  </p:clrMapOvr>
  <p:transition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064896" cy="521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求反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NOT    OPD            ; (OPD)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求反</a:t>
            </a:r>
            <a:r>
              <a:rPr kumimoji="1" lang="zh-CN" altLang="en-US" sz="2800" b="1" dirty="0">
                <a:latin typeface="Times New Roman" pitchFamily="18" charset="0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</a:rPr>
              <a:t>OPD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逻辑乘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AND   OPD, OPS   ; (OPD)^(OPS) </a:t>
            </a:r>
            <a:r>
              <a:rPr kumimoji="1" lang="en-US" altLang="zh-CN" sz="2800" b="1" dirty="0">
                <a:latin typeface="Times New Roman" pitchFamily="18" charset="0"/>
              </a:rPr>
              <a:t>→OPD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测试指令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TEST  OPD, OPS   ; (OPD)^(OPS) 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逻辑加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OR      OPD, OPS   ; (OPD)V(OPS) </a:t>
            </a:r>
            <a:r>
              <a:rPr kumimoji="1" lang="en-US" altLang="zh-CN" sz="2800" b="1" dirty="0">
                <a:latin typeface="Times New Roman" pitchFamily="18" charset="0"/>
              </a:rPr>
              <a:t>→OPD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按位加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XOR   OPD, OPS   ; (OPD)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异或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(OPS) </a:t>
            </a:r>
            <a:r>
              <a:rPr kumimoji="1" lang="en-US" altLang="zh-CN" sz="2800" b="1" dirty="0">
                <a:latin typeface="Times New Roman" pitchFamily="18" charset="0"/>
              </a:rPr>
              <a:t>→OPD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逻辑运算指令</a:t>
            </a:r>
          </a:p>
        </p:txBody>
      </p:sp>
    </p:spTree>
    <p:extLst>
      <p:ext uri="{BB962C8B-B14F-4D97-AF65-F5344CB8AC3E}">
        <p14:creationId xmlns:p14="http://schemas.microsoft.com/office/powerpoint/2010/main" val="1652549843"/>
      </p:ext>
    </p:extLst>
  </p:cSld>
  <p:clrMapOvr>
    <a:masterClrMapping/>
  </p:clrMapOvr>
  <p:transition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755650" y="2268538"/>
            <a:ext cx="57213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MOV    AX, 1234H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NOT     AX                 ;  (AX) = ?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AND     AX, 0FH       ;   (AX)= ?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OR        AX,1255H    ;   (AX)= ?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XOR     AX, AX        ;   (AX) = ?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6516688" y="2768600"/>
            <a:ext cx="183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0EDCBH</a:t>
            </a:r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6935788" y="3205163"/>
            <a:ext cx="1381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000BH</a:t>
            </a:r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7019925" y="3703638"/>
            <a:ext cx="1357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125FH</a:t>
            </a:r>
          </a:p>
        </p:txBody>
      </p:sp>
      <p:sp>
        <p:nvSpPr>
          <p:cNvPr id="464905" name="Text Box 9"/>
          <p:cNvSpPr txBox="1">
            <a:spLocks noChangeArrowheads="1"/>
          </p:cNvSpPr>
          <p:nvPr/>
        </p:nvSpPr>
        <p:spPr bwMode="auto">
          <a:xfrm>
            <a:off x="7075488" y="4213225"/>
            <a:ext cx="131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0000H</a:t>
            </a:r>
          </a:p>
        </p:txBody>
      </p:sp>
      <p:sp>
        <p:nvSpPr>
          <p:cNvPr id="77833" name="Text Box 11"/>
          <p:cNvSpPr txBox="1">
            <a:spLocks noChangeArrowheads="1"/>
          </p:cNvSpPr>
          <p:nvPr/>
        </p:nvSpPr>
        <p:spPr bwMode="auto">
          <a:xfrm>
            <a:off x="611188" y="1628775"/>
            <a:ext cx="5368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宋体" pitchFamily="2" charset="-122"/>
              </a:rPr>
              <a:t>例</a:t>
            </a:r>
            <a:r>
              <a:rPr lang="en-US" altLang="zh-CN" sz="2800" b="1">
                <a:latin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</a:rPr>
              <a:t>：指出各指令执行后，</a:t>
            </a:r>
            <a:r>
              <a:rPr lang="en-US" altLang="zh-CN" sz="2800" b="1">
                <a:latin typeface="宋体" pitchFamily="2" charset="-122"/>
              </a:rPr>
              <a:t>(AX)=?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D99799F-2DFF-4552-A6B9-C6A5F3276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逻辑运算指令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/>
      <p:bldP spid="464902" grpId="0"/>
      <p:bldP spid="464903" grpId="0"/>
      <p:bldP spid="464904" grpId="0"/>
      <p:bldP spid="46490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11188" y="1633538"/>
            <a:ext cx="799306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测试指令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TEST    OPD, OPS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功    能：    根据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(OPD)^(OPS)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设置标志位，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(OPD)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(OPS)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不变。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CF=0,  OF=0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。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ZF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SF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PF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依结果而定。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AND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OR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XOR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亦是如此。     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611188" y="4062413"/>
            <a:ext cx="7243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例：判断</a:t>
            </a:r>
            <a:r>
              <a:rPr kumimoji="1" lang="en-US" altLang="zh-CN" sz="2800" b="1">
                <a:latin typeface="Times New Roman" pitchFamily="18" charset="0"/>
              </a:rPr>
              <a:t>(AX)</a:t>
            </a:r>
            <a:r>
              <a:rPr kumimoji="1" lang="zh-CN" altLang="en-US" sz="2800" b="1">
                <a:latin typeface="Times New Roman" pitchFamily="18" charset="0"/>
              </a:rPr>
              <a:t>的最高位是否为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，若为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，转</a:t>
            </a:r>
            <a:r>
              <a:rPr kumimoji="1" lang="en-US" altLang="zh-CN" sz="2800" b="1">
                <a:latin typeface="Times New Roman" pitchFamily="18" charset="0"/>
              </a:rPr>
              <a:t>L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873125" y="4859338"/>
            <a:ext cx="312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TEST   AX,  8000H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JZ         L</a:t>
            </a:r>
          </a:p>
        </p:txBody>
      </p:sp>
      <p:grpSp>
        <p:nvGrpSpPr>
          <p:cNvPr id="465925" name="Group 5"/>
          <p:cNvGrpSpPr>
            <a:grpSpLocks/>
          </p:cNvGrpSpPr>
          <p:nvPr/>
        </p:nvGrpSpPr>
        <p:grpSpPr bwMode="auto">
          <a:xfrm>
            <a:off x="4067175" y="4665663"/>
            <a:ext cx="4700588" cy="1643062"/>
            <a:chOff x="2641" y="3067"/>
            <a:chExt cx="2961" cy="1035"/>
          </a:xfrm>
        </p:grpSpPr>
        <p:sp>
          <p:nvSpPr>
            <p:cNvPr id="78855" name="Rectangle 6"/>
            <p:cNvSpPr>
              <a:spLocks noChangeArrowheads="1"/>
            </p:cNvSpPr>
            <p:nvPr/>
          </p:nvSpPr>
          <p:spPr bwMode="auto">
            <a:xfrm>
              <a:off x="3016" y="3067"/>
              <a:ext cx="240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6" name="Line 7"/>
            <p:cNvSpPr>
              <a:spLocks noChangeShapeType="1"/>
            </p:cNvSpPr>
            <p:nvPr/>
          </p:nvSpPr>
          <p:spPr bwMode="auto">
            <a:xfrm>
              <a:off x="3107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Line 8"/>
            <p:cNvSpPr>
              <a:spLocks noChangeShapeType="1"/>
            </p:cNvSpPr>
            <p:nvPr/>
          </p:nvSpPr>
          <p:spPr bwMode="auto">
            <a:xfrm>
              <a:off x="3243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Text Box 9"/>
            <p:cNvSpPr txBox="1">
              <a:spLocks noChangeArrowheads="1"/>
            </p:cNvSpPr>
            <p:nvPr/>
          </p:nvSpPr>
          <p:spPr bwMode="auto">
            <a:xfrm>
              <a:off x="2925" y="3413"/>
              <a:ext cx="23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1000  0000  0000  0000B</a:t>
              </a:r>
            </a:p>
          </p:txBody>
        </p:sp>
        <p:sp>
          <p:nvSpPr>
            <p:cNvPr id="78859" name="Line 10"/>
            <p:cNvSpPr>
              <a:spLocks noChangeShapeType="1"/>
            </p:cNvSpPr>
            <p:nvPr/>
          </p:nvSpPr>
          <p:spPr bwMode="auto">
            <a:xfrm>
              <a:off x="3379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11"/>
            <p:cNvSpPr>
              <a:spLocks noChangeShapeType="1"/>
            </p:cNvSpPr>
            <p:nvPr/>
          </p:nvSpPr>
          <p:spPr bwMode="auto">
            <a:xfrm>
              <a:off x="3515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12"/>
            <p:cNvSpPr>
              <a:spLocks noChangeShapeType="1"/>
            </p:cNvSpPr>
            <p:nvPr/>
          </p:nvSpPr>
          <p:spPr bwMode="auto">
            <a:xfrm>
              <a:off x="2789" y="3748"/>
              <a:ext cx="28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Text Box 13"/>
            <p:cNvSpPr txBox="1">
              <a:spLocks noChangeArrowheads="1"/>
            </p:cNvSpPr>
            <p:nvPr/>
          </p:nvSpPr>
          <p:spPr bwMode="auto">
            <a:xfrm>
              <a:off x="2641" y="3381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8863" name="Text Box 14"/>
            <p:cNvSpPr txBox="1">
              <a:spLocks noChangeArrowheads="1"/>
            </p:cNvSpPr>
            <p:nvPr/>
          </p:nvSpPr>
          <p:spPr bwMode="auto">
            <a:xfrm>
              <a:off x="2880" y="3775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? 000  0000  0000  0000B</a:t>
              </a:r>
            </a:p>
          </p:txBody>
        </p:sp>
      </p:grpSp>
      <p:sp>
        <p:nvSpPr>
          <p:cNvPr id="16" name="Text Box 10">
            <a:extLst>
              <a:ext uri="{FF2B5EF4-FFF2-40B4-BE49-F238E27FC236}">
                <a16:creationId xmlns:a16="http://schemas.microsoft.com/office/drawing/2014/main" id="{20325760-45B5-4E6D-8325-7F7CDB36C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逻辑运算指令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/>
      <p:bldP spid="4659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3568" y="1628800"/>
            <a:ext cx="75596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算术左移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hift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rithmetic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eft</a:t>
            </a:r>
          </a:p>
          <a:p>
            <a:pPr eaLnBrk="1" hangingPunct="1"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逻辑左移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ift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Logical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eft</a:t>
            </a:r>
          </a:p>
          <a:p>
            <a:pPr eaLnBrk="1" hangingPunct="1"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逻辑右移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ift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Logical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ight</a:t>
            </a:r>
          </a:p>
          <a:p>
            <a:pPr eaLnBrk="1" hangingPunct="1"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算术右移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hift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rithmetic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ight</a:t>
            </a:r>
          </a:p>
          <a:p>
            <a:pPr eaLnBrk="1" hangingPunct="1"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循环左移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ROL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      Rotate Left</a:t>
            </a:r>
          </a:p>
          <a:p>
            <a:pPr eaLnBrk="1" hangingPunct="1"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循环右移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ROR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      Rotate Right</a:t>
            </a:r>
          </a:p>
          <a:p>
            <a:pPr eaLnBrk="1" hangingPunct="1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(7)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带进位的循环左移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RCL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eaLnBrk="1" hangingPunct="1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            Rotate left through Carry</a:t>
            </a:r>
          </a:p>
          <a:p>
            <a:pPr eaLnBrk="1" hangingPunct="1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(8)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带进位的循环右移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RCR</a:t>
            </a:r>
          </a:p>
          <a:p>
            <a:pPr eaLnBrk="1" hangingPunct="1"/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CE16218F-2672-4791-8406-98C0FFEF7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一般情况下，指令的共同要求：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42988" y="2133600"/>
            <a:ext cx="7681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双操作数的操作数类型必须匹配</a:t>
            </a:r>
            <a:r>
              <a:rPr kumimoji="1" lang="zh-CN" altLang="en-US" sz="2800">
                <a:latin typeface="Times New Roman" pitchFamily="18" charset="0"/>
              </a:rPr>
              <a:t>。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42988" y="2708275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目的操作数一定不能是立即操作数。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066800" y="3357563"/>
            <a:ext cx="73929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目的操作数和源操作数不能同时为存储器操作数。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如果一个操作数在数据存储单元中，另一个一定要是立即数和寄存器操作数。</a:t>
            </a: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2268538" y="4892675"/>
            <a:ext cx="506895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MOV  BUF1, BUF2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ADD  WORD PTR [ESI], [EDI]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SUB   BUF1, [ESI]</a:t>
            </a:r>
          </a:p>
        </p:txBody>
      </p:sp>
      <p:grpSp>
        <p:nvGrpSpPr>
          <p:cNvPr id="430087" name="Group 7"/>
          <p:cNvGrpSpPr>
            <a:grpSpLocks/>
          </p:cNvGrpSpPr>
          <p:nvPr/>
        </p:nvGrpSpPr>
        <p:grpSpPr bwMode="auto">
          <a:xfrm>
            <a:off x="2632075" y="4797425"/>
            <a:ext cx="3097213" cy="1439863"/>
            <a:chOff x="1791" y="3294"/>
            <a:chExt cx="1951" cy="907"/>
          </a:xfrm>
        </p:grpSpPr>
        <p:sp>
          <p:nvSpPr>
            <p:cNvPr id="39945" name="Line 8"/>
            <p:cNvSpPr>
              <a:spLocks noChangeShapeType="1"/>
            </p:cNvSpPr>
            <p:nvPr/>
          </p:nvSpPr>
          <p:spPr bwMode="auto">
            <a:xfrm>
              <a:off x="1791" y="3339"/>
              <a:ext cx="1951" cy="8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 flipH="1">
              <a:off x="1791" y="3294"/>
              <a:ext cx="1724" cy="9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 Box 2">
            <a:extLst>
              <a:ext uri="{FF2B5EF4-FFF2-40B4-BE49-F238E27FC236}">
                <a16:creationId xmlns:a16="http://schemas.microsoft.com/office/drawing/2014/main" id="{88509C2D-A7C5-4A01-AC4E-496725636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0350"/>
            <a:ext cx="5732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kumimoji="1"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通用机器指令概述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3"/>
          <p:cNvSpPr txBox="1">
            <a:spLocks noChangeArrowheads="1"/>
          </p:cNvSpPr>
          <p:nvPr/>
        </p:nvSpPr>
        <p:spPr bwMode="auto">
          <a:xfrm>
            <a:off x="684213" y="2708275"/>
            <a:ext cx="7704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87425" indent="-9874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功能：将</a:t>
            </a:r>
            <a:r>
              <a:rPr kumimoji="1" lang="en-US" altLang="zh-CN" sz="2800" b="1">
                <a:latin typeface="Times New Roman" pitchFamily="18" charset="0"/>
              </a:rPr>
              <a:t>(OPD)</a:t>
            </a:r>
            <a:r>
              <a:rPr kumimoji="1" lang="zh-CN" altLang="en-US" sz="2800" b="1">
                <a:latin typeface="Times New Roman" pitchFamily="18" charset="0"/>
              </a:rPr>
              <a:t>中的所有位按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操作符</a:t>
            </a:r>
            <a:r>
              <a:rPr kumimoji="1" lang="zh-CN" altLang="en-US" sz="2800" b="1">
                <a:latin typeface="Times New Roman" pitchFamily="18" charset="0"/>
              </a:rPr>
              <a:t>规定的方式移动，结果存在</a:t>
            </a:r>
            <a:r>
              <a:rPr kumimoji="1" lang="en-US" altLang="zh-CN" sz="2800" b="1">
                <a:latin typeface="Times New Roman" pitchFamily="18" charset="0"/>
              </a:rPr>
              <a:t>OPD</a:t>
            </a:r>
            <a:r>
              <a:rPr kumimoji="1" lang="zh-CN" altLang="en-US" sz="2800" b="1">
                <a:latin typeface="Times New Roman" pitchFamily="18" charset="0"/>
              </a:rPr>
              <a:t>对应的单元中。</a:t>
            </a: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684213" y="1557338"/>
            <a:ext cx="5616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语句格式：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         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操作符   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OPD,   n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或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CL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611188" y="4005263"/>
            <a:ext cx="79216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/>
              <a:t>说明：</a:t>
            </a:r>
          </a:p>
          <a:p>
            <a:r>
              <a:rPr kumimoji="1" lang="zh-CN" altLang="en-US" sz="2800" b="1" dirty="0"/>
              <a:t>        </a:t>
            </a:r>
            <a:r>
              <a:rPr kumimoji="1" lang="en-US" altLang="zh-CN" sz="2800" b="1" dirty="0"/>
              <a:t>OPD</a:t>
            </a:r>
            <a:r>
              <a:rPr kumimoji="1" lang="zh-CN" altLang="en-US" sz="2800" b="1" dirty="0"/>
              <a:t>可以是寄存器，也可以是地址表达式。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34FAB2D-0492-4D3A-8CB8-F5E7B9FD3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900113" y="2781300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(OPD)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向左移动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位，低位补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1331913" y="3141663"/>
            <a:ext cx="5543550" cy="1168400"/>
            <a:chOff x="930" y="2649"/>
            <a:chExt cx="3492" cy="736"/>
          </a:xfrm>
        </p:grpSpPr>
        <p:sp>
          <p:nvSpPr>
            <p:cNvPr id="82951" name="Rectangle 5"/>
            <p:cNvSpPr>
              <a:spLocks noChangeArrowheads="1"/>
            </p:cNvSpPr>
            <p:nvPr/>
          </p:nvSpPr>
          <p:spPr bwMode="auto">
            <a:xfrm>
              <a:off x="1565" y="2976"/>
              <a:ext cx="2268" cy="4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2" name="Rectangle 6"/>
            <p:cNvSpPr>
              <a:spLocks noChangeArrowheads="1"/>
            </p:cNvSpPr>
            <p:nvPr/>
          </p:nvSpPr>
          <p:spPr bwMode="auto">
            <a:xfrm>
              <a:off x="1020" y="2976"/>
              <a:ext cx="272" cy="4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Text Box 7"/>
            <p:cNvSpPr txBox="1">
              <a:spLocks noChangeArrowheads="1"/>
            </p:cNvSpPr>
            <p:nvPr/>
          </p:nvSpPr>
          <p:spPr bwMode="auto">
            <a:xfrm>
              <a:off x="930" y="2649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82954" name="Line 8"/>
            <p:cNvSpPr>
              <a:spLocks noChangeShapeType="1"/>
            </p:cNvSpPr>
            <p:nvPr/>
          </p:nvSpPr>
          <p:spPr bwMode="auto">
            <a:xfrm flipH="1">
              <a:off x="1338" y="320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5" name="Line 9"/>
            <p:cNvSpPr>
              <a:spLocks noChangeShapeType="1"/>
            </p:cNvSpPr>
            <p:nvPr/>
          </p:nvSpPr>
          <p:spPr bwMode="auto">
            <a:xfrm flipH="1">
              <a:off x="1882" y="3203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6" name="Line 10"/>
            <p:cNvSpPr>
              <a:spLocks noChangeShapeType="1"/>
            </p:cNvSpPr>
            <p:nvPr/>
          </p:nvSpPr>
          <p:spPr bwMode="auto">
            <a:xfrm flipH="1">
              <a:off x="3923" y="320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7" name="Text Box 11"/>
            <p:cNvSpPr txBox="1">
              <a:spLocks noChangeArrowheads="1"/>
            </p:cNvSpPr>
            <p:nvPr/>
          </p:nvSpPr>
          <p:spPr bwMode="auto">
            <a:xfrm>
              <a:off x="4178" y="30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2948" name="Text Box 12"/>
          <p:cNvSpPr txBox="1">
            <a:spLocks noChangeArrowheads="1"/>
          </p:cNvSpPr>
          <p:nvPr/>
        </p:nvSpPr>
        <p:spPr bwMode="auto">
          <a:xfrm>
            <a:off x="1042988" y="4510088"/>
            <a:ext cx="76279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SAL   AX, 3    </a:t>
            </a:r>
            <a:r>
              <a:rPr kumimoji="1" lang="zh-CN" altLang="en-US" sz="2800" b="1">
                <a:latin typeface="Times New Roman" pitchFamily="18" charset="0"/>
              </a:rPr>
              <a:t>等价于   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 </a:t>
            </a:r>
            <a:r>
              <a:rPr kumimoji="1" lang="en-US" altLang="zh-CN" sz="2800" b="1">
                <a:latin typeface="Times New Roman" pitchFamily="18" charset="0"/>
              </a:rPr>
              <a:t>SAL  AX,1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SAL  AX,1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SAL   AX,1   ; 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为执行最后一次移位时送入的值</a:t>
            </a:r>
          </a:p>
        </p:txBody>
      </p:sp>
      <p:sp>
        <p:nvSpPr>
          <p:cNvPr id="82950" name="Rectangle 14"/>
          <p:cNvSpPr>
            <a:spLocks noChangeArrowheads="1"/>
          </p:cNvSpPr>
          <p:nvPr/>
        </p:nvSpPr>
        <p:spPr bwMode="auto">
          <a:xfrm>
            <a:off x="611188" y="1628775"/>
            <a:ext cx="54721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算术左移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SAL  OPD,  n</a:t>
            </a:r>
            <a:r>
              <a:rPr kumimoji="1" lang="en-US" altLang="zh-CN"/>
              <a:t> </a:t>
            </a:r>
          </a:p>
          <a:p>
            <a:pPr marL="457200" indent="-457200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逻辑左移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SHL OPD,  n</a:t>
            </a:r>
            <a:r>
              <a:rPr kumimoji="1" lang="en-US" altLang="zh-CN"/>
              <a:t> 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B1DEB82A-66B7-41E7-8272-578E37022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zoom dir="in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84213" y="1773238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(3)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逻辑右移  </a:t>
            </a:r>
            <a:r>
              <a:rPr kumimoji="1" lang="zh-CN" altLang="en-US"/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SHR     OPD,  n  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       (OPD)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向右移动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位，高位补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484438" y="3516313"/>
            <a:ext cx="36004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659563" y="3500438"/>
            <a:ext cx="43180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516688" y="2982913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itchFamily="18" charset="0"/>
              </a:rPr>
              <a:t>CF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547813" y="35734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0</a:t>
            </a: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1187450" y="4365625"/>
            <a:ext cx="3175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MOV     AH, 5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SHR      AH, 1        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;  (AH)= ?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;  (CF)= ?        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1979613" y="38623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771775" y="386238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156325" y="38623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2078" name="Group 14"/>
          <p:cNvGrpSpPr>
            <a:grpSpLocks/>
          </p:cNvGrpSpPr>
          <p:nvPr/>
        </p:nvGrpSpPr>
        <p:grpSpPr bwMode="auto">
          <a:xfrm>
            <a:off x="4551363" y="5227638"/>
            <a:ext cx="354012" cy="981075"/>
            <a:chOff x="2867" y="3293"/>
            <a:chExt cx="223" cy="618"/>
          </a:xfrm>
        </p:grpSpPr>
        <p:sp>
          <p:nvSpPr>
            <p:cNvPr id="83981" name="Text Box 12"/>
            <p:cNvSpPr txBox="1">
              <a:spLocks noChangeArrowheads="1"/>
            </p:cNvSpPr>
            <p:nvPr/>
          </p:nvSpPr>
          <p:spPr bwMode="auto">
            <a:xfrm>
              <a:off x="2867" y="32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b="1"/>
                <a:t>2</a:t>
              </a:r>
            </a:p>
          </p:txBody>
        </p:sp>
        <p:sp>
          <p:nvSpPr>
            <p:cNvPr id="83982" name="Text Box 13"/>
            <p:cNvSpPr txBox="1">
              <a:spLocks noChangeArrowheads="1"/>
            </p:cNvSpPr>
            <p:nvPr/>
          </p:nvSpPr>
          <p:spPr bwMode="auto">
            <a:xfrm>
              <a:off x="2867" y="362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b="1"/>
                <a:t>1</a:t>
              </a:r>
            </a:p>
          </p:txBody>
        </p:sp>
      </p:grpSp>
      <p:sp>
        <p:nvSpPr>
          <p:cNvPr id="15" name="Text Box 10">
            <a:extLst>
              <a:ext uri="{FF2B5EF4-FFF2-40B4-BE49-F238E27FC236}">
                <a16:creationId xmlns:a16="http://schemas.microsoft.com/office/drawing/2014/main" id="{BC7634C0-D14C-48AA-A022-5D737C271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9750" y="1619250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(4)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算术右移</a:t>
            </a:r>
            <a:r>
              <a:rPr kumimoji="1" lang="zh-CN" altLang="en-US"/>
              <a:t>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SAR     OPD,  n  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      (OPD)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向右移动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位，最高位不变。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2339975" y="3027363"/>
            <a:ext cx="36004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515100" y="3011488"/>
            <a:ext cx="43180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372225" y="2493963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itchFamily="18" charset="0"/>
              </a:rPr>
              <a:t>CF</a:t>
            </a:r>
          </a:p>
        </p:txBody>
      </p:sp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1187450" y="4005263"/>
            <a:ext cx="31384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MOV     AH, 0F5H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SHR      AH, 1        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;  (AH)= ?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;  (CF)= ?         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1835150" y="33734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2627313" y="337343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6011863" y="33734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8" name="Text Box 10"/>
          <p:cNvSpPr txBox="1">
            <a:spLocks noChangeArrowheads="1"/>
          </p:cNvSpPr>
          <p:nvPr/>
        </p:nvSpPr>
        <p:spPr bwMode="auto">
          <a:xfrm>
            <a:off x="5010150" y="3860800"/>
            <a:ext cx="31194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MOV     AH, 0F5H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SAR      AH, 1        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;  (AH)= ?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;  (CF)= ?         </a:t>
            </a:r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2698750" y="29972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2482850" y="35734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 flipH="1">
            <a:off x="1835150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 flipV="1">
            <a:off x="1835150" y="33575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3779838" y="4859338"/>
            <a:ext cx="895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7AH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7812088" y="4724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473105" name="Text Box 17"/>
          <p:cNvSpPr txBox="1">
            <a:spLocks noChangeArrowheads="1"/>
          </p:cNvSpPr>
          <p:nvPr/>
        </p:nvSpPr>
        <p:spPr bwMode="auto">
          <a:xfrm>
            <a:off x="7524750" y="4724400"/>
            <a:ext cx="1112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0FAH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1116013" y="6021388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比较两种指令，其结果说明什么？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900AB06A-9BDF-41E6-98D3-A59E9737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4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4" grpId="0"/>
      <p:bldP spid="473098" grpId="0"/>
      <p:bldP spid="473103" grpId="0"/>
      <p:bldP spid="473105" grpId="0"/>
      <p:bldP spid="47310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84213" y="1628775"/>
            <a:ext cx="7632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循环左移</a:t>
            </a:r>
            <a:r>
              <a:rPr kumimoji="1" lang="zh-CN" altLang="en-US" dirty="0"/>
              <a:t>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ROL     OPD,  n   </a:t>
            </a:r>
          </a:p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将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(OPD)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的最高位与最低位连接起来，组成一个环。将环中的所有位一起向左移动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n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位，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CF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的内容为最后移入位的值。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2627313" y="3819525"/>
            <a:ext cx="360045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619250" y="3860800"/>
            <a:ext cx="4318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2843213" y="4149725"/>
            <a:ext cx="302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H="1">
            <a:off x="2124075" y="4149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2339975" y="41497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339975" y="4868863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V="1">
            <a:off x="6732588" y="41497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>
            <a:off x="6300788" y="4149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527175" y="3452813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CF</a:t>
            </a:r>
          </a:p>
        </p:txBody>
      </p:sp>
      <p:sp>
        <p:nvSpPr>
          <p:cNvPr id="474124" name="Text Box 12"/>
          <p:cNvSpPr txBox="1">
            <a:spLocks noChangeArrowheads="1"/>
          </p:cNvSpPr>
          <p:nvPr/>
        </p:nvSpPr>
        <p:spPr bwMode="auto">
          <a:xfrm>
            <a:off x="1619250" y="4989513"/>
            <a:ext cx="3930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MOV   DL, 0EAH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ROL    DL,  4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(DL) = ?        CF = ?</a:t>
            </a:r>
          </a:p>
        </p:txBody>
      </p:sp>
      <p:sp>
        <p:nvSpPr>
          <p:cNvPr id="474125" name="Text Box 13"/>
          <p:cNvSpPr txBox="1">
            <a:spLocks noChangeArrowheads="1"/>
          </p:cNvSpPr>
          <p:nvPr/>
        </p:nvSpPr>
        <p:spPr bwMode="auto">
          <a:xfrm>
            <a:off x="6443663" y="5924550"/>
            <a:ext cx="157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0AEH   0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13AD02B-3196-453B-9543-5320C539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4" grpId="0"/>
      <p:bldP spid="4741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7632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(6)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循环右移</a:t>
            </a:r>
            <a:r>
              <a:rPr kumimoji="1" lang="zh-CN" altLang="en-US" dirty="0"/>
              <a:t>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ROR     OPD,  n   </a:t>
            </a:r>
          </a:p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将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(OPD)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的最高位与最低位连接起来，组成一个环。将环中的所有位一起向右移动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n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位，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CF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的内容为最后移入位的值。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627313" y="3675063"/>
            <a:ext cx="36004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7256463" y="3648075"/>
            <a:ext cx="4318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Line 6"/>
          <p:cNvSpPr>
            <a:spLocks noChangeShapeType="1"/>
          </p:cNvSpPr>
          <p:nvPr/>
        </p:nvSpPr>
        <p:spPr bwMode="auto">
          <a:xfrm>
            <a:off x="2195513" y="4005263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>
            <a:off x="2195513" y="4724400"/>
            <a:ext cx="4537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 flipV="1">
            <a:off x="6732588" y="4005263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7164388" y="3141663"/>
            <a:ext cx="68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CF</a:t>
            </a:r>
          </a:p>
        </p:txBody>
      </p:sp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1403350" y="5013325"/>
            <a:ext cx="41084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MOV   DL, 0EAH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ROR    DL,  4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     (DL) = ?     CF = ?</a:t>
            </a:r>
          </a:p>
        </p:txBody>
      </p:sp>
      <p:sp>
        <p:nvSpPr>
          <p:cNvPr id="87050" name="Line 11"/>
          <p:cNvSpPr>
            <a:spLocks noChangeShapeType="1"/>
          </p:cNvSpPr>
          <p:nvPr/>
        </p:nvSpPr>
        <p:spPr bwMode="auto">
          <a:xfrm>
            <a:off x="2195513" y="40052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1" name="Line 12"/>
          <p:cNvSpPr>
            <a:spLocks noChangeShapeType="1"/>
          </p:cNvSpPr>
          <p:nvPr/>
        </p:nvSpPr>
        <p:spPr bwMode="auto">
          <a:xfrm>
            <a:off x="2844800" y="4005263"/>
            <a:ext cx="331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2" name="Line 13"/>
          <p:cNvSpPr>
            <a:spLocks noChangeShapeType="1"/>
          </p:cNvSpPr>
          <p:nvPr/>
        </p:nvSpPr>
        <p:spPr bwMode="auto">
          <a:xfrm>
            <a:off x="6300788" y="4005263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50" name="Text Box 14"/>
          <p:cNvSpPr txBox="1">
            <a:spLocks noChangeArrowheads="1"/>
          </p:cNvSpPr>
          <p:nvPr/>
        </p:nvSpPr>
        <p:spPr bwMode="auto">
          <a:xfrm>
            <a:off x="5867400" y="5876925"/>
            <a:ext cx="175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0AEH     1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D5C335-9194-4A07-9F30-7758BB1AA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6" grpId="0"/>
      <p:bldP spid="47515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7632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(7)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带进位的循环左移 </a:t>
            </a:r>
            <a:r>
              <a:rPr kumimoji="1" lang="zh-CN" altLang="en-US" sz="2800" dirty="0"/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RCL  OPD,  n   </a:t>
            </a:r>
          </a:p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将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(OPD)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的最高位、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CF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、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(OPD)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最低位连接起来，组成一个环。将环中的所有位一起向左移动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n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位，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CF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的内容为最后移入位的值。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275037" y="4252019"/>
            <a:ext cx="360045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266975" y="4293294"/>
            <a:ext cx="4318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 flipH="1">
            <a:off x="3490937" y="4582219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2771800" y="4582219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1763737" y="4582219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763737" y="5301357"/>
            <a:ext cx="561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V="1">
            <a:off x="7380312" y="4582219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6948512" y="4582219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174900" y="3717032"/>
            <a:ext cx="68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CF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H="1">
            <a:off x="1763737" y="458221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10D08A4F-41DA-4B3C-906D-0280B056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39552" y="1509188"/>
            <a:ext cx="6768677" cy="249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(8) 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带进位的循环右移</a:t>
            </a:r>
            <a:r>
              <a:rPr kumimoji="1" lang="zh-CN" altLang="en-US" sz="2800" dirty="0">
                <a:latin typeface="宋体" panose="02010600030101010101" pitchFamily="2" charset="-122"/>
              </a:rPr>
              <a:t> 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RCR  OPD,  n   </a:t>
            </a:r>
          </a:p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    </a:t>
            </a: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(OPD)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、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CF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连接组成一个环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将环中的所有位一起向右移动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n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CF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的内容为最后移入位的值。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763440" y="4467894"/>
            <a:ext cx="360045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176690" y="4440907"/>
            <a:ext cx="43180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331640" y="4798094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1331640" y="5517232"/>
            <a:ext cx="590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 flipV="1">
            <a:off x="7237140" y="4798094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084615" y="3934494"/>
            <a:ext cx="68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CF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1331640" y="4798094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1980928" y="4798094"/>
            <a:ext cx="331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436915" y="4798094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6732315" y="4798094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37844B-CF8F-41E5-BFB3-C8E86FF27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"/>
          <p:cNvSpPr txBox="1">
            <a:spLocks noChangeArrowheads="1"/>
          </p:cNvSpPr>
          <p:nvPr/>
        </p:nvSpPr>
        <p:spPr bwMode="auto">
          <a:xfrm>
            <a:off x="1116013" y="1550988"/>
            <a:ext cx="30139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SAL</a:t>
            </a:r>
            <a:r>
              <a:rPr kumimoji="1" lang="zh-CN" altLang="en-US" sz="3200" b="1" dirty="0">
                <a:latin typeface="Times New Roman" pitchFamily="18" charset="0"/>
              </a:rPr>
              <a:t>、      </a:t>
            </a:r>
            <a:r>
              <a:rPr kumimoji="1" lang="en-US" altLang="zh-CN" sz="3200" b="1" dirty="0">
                <a:latin typeface="Times New Roman" pitchFamily="18" charset="0"/>
              </a:rPr>
              <a:t>SHL</a:t>
            </a:r>
          </a:p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SAR</a:t>
            </a:r>
            <a:r>
              <a:rPr kumimoji="1" lang="zh-CN" altLang="en-US" sz="3200" b="1" dirty="0">
                <a:latin typeface="Times New Roman" pitchFamily="18" charset="0"/>
              </a:rPr>
              <a:t>、      </a:t>
            </a:r>
            <a:r>
              <a:rPr kumimoji="1" lang="en-US" altLang="zh-CN" sz="3200" b="1" dirty="0">
                <a:latin typeface="Times New Roman" pitchFamily="18" charset="0"/>
              </a:rPr>
              <a:t>SHR</a:t>
            </a:r>
          </a:p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ROL</a:t>
            </a:r>
            <a:r>
              <a:rPr kumimoji="1" lang="zh-CN" altLang="en-US" sz="3200" b="1" dirty="0">
                <a:latin typeface="Times New Roman" pitchFamily="18" charset="0"/>
              </a:rPr>
              <a:t>、      </a:t>
            </a:r>
            <a:r>
              <a:rPr kumimoji="1" lang="en-US" altLang="zh-CN" sz="3200" b="1" dirty="0">
                <a:latin typeface="Times New Roman" pitchFamily="18" charset="0"/>
              </a:rPr>
              <a:t>ROR</a:t>
            </a:r>
          </a:p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RCL</a:t>
            </a:r>
            <a:r>
              <a:rPr kumimoji="1" lang="zh-CN" altLang="en-US" sz="3200" b="1" dirty="0">
                <a:latin typeface="Times New Roman" pitchFamily="18" charset="0"/>
              </a:rPr>
              <a:t>、      </a:t>
            </a:r>
            <a:r>
              <a:rPr kumimoji="1" lang="en-US" altLang="zh-CN" sz="3200" b="1" dirty="0">
                <a:latin typeface="Times New Roman" pitchFamily="18" charset="0"/>
              </a:rPr>
              <a:t>RCR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1116013" y="4149080"/>
            <a:ext cx="31638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移动方向？</a:t>
            </a:r>
          </a:p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CF</a:t>
            </a:r>
            <a:r>
              <a:rPr kumimoji="1" lang="zh-CN" altLang="en-US" sz="3200" b="1" dirty="0">
                <a:latin typeface="Times New Roman" pitchFamily="18" charset="0"/>
              </a:rPr>
              <a:t>的摆放位置？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移动规则？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FFB7CF6-686E-4F0C-BADF-7743628E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"/>
          <p:cNvSpPr txBox="1">
            <a:spLocks noChangeArrowheads="1"/>
          </p:cNvSpPr>
          <p:nvPr/>
        </p:nvSpPr>
        <p:spPr bwMode="auto">
          <a:xfrm>
            <a:off x="827584" y="2204864"/>
            <a:ext cx="5743880" cy="22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5.6 </a:t>
            </a:r>
            <a:r>
              <a:rPr kumimoji="1" lang="zh-CN" altLang="en-US" sz="3200" b="1" dirty="0">
                <a:latin typeface="Times New Roman" pitchFamily="18" charset="0"/>
              </a:rPr>
              <a:t>位操作和字节操作指令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5.7 </a:t>
            </a:r>
            <a:r>
              <a:rPr kumimoji="1" lang="zh-CN" altLang="en-US" sz="3200" b="1" dirty="0">
                <a:latin typeface="Times New Roman" pitchFamily="18" charset="0"/>
              </a:rPr>
              <a:t>标志位控制指令和杂项指令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5.8  I/O</a:t>
            </a:r>
            <a:r>
              <a:rPr kumimoji="1" lang="zh-CN" altLang="en-US" sz="3200" b="1" dirty="0">
                <a:latin typeface="Times New Roman" pitchFamily="18" charset="0"/>
              </a:rPr>
              <a:t> 指令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DF0EFA66-D646-4250-B1A4-39DD71930D80}"/>
              </a:ext>
            </a:extLst>
          </p:cNvPr>
          <p:cNvSpPr/>
          <p:nvPr/>
        </p:nvSpPr>
        <p:spPr bwMode="auto">
          <a:xfrm>
            <a:off x="6084168" y="1268760"/>
            <a:ext cx="1872208" cy="1130424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跳过</a:t>
            </a:r>
          </a:p>
        </p:txBody>
      </p:sp>
    </p:spTree>
    <p:extLst>
      <p:ext uri="{BB962C8B-B14F-4D97-AF65-F5344CB8AC3E}">
        <p14:creationId xmlns:p14="http://schemas.microsoft.com/office/powerpoint/2010/main" val="308178065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数据传送指令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99EC05-0F82-4B01-A24F-C8376C9C6857}"/>
              </a:ext>
            </a:extLst>
          </p:cNvPr>
          <p:cNvSpPr txBox="1"/>
          <p:nvPr/>
        </p:nvSpPr>
        <p:spPr>
          <a:xfrm>
            <a:off x="2051720" y="1916832"/>
            <a:ext cx="57402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数据传送指令</a:t>
            </a:r>
          </a:p>
        </p:txBody>
      </p:sp>
    </p:spTree>
  </p:cSld>
  <p:clrMapOvr>
    <a:masterClrMapping/>
  </p:clrMapOvr>
  <p:transition>
    <p:blind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624592" y="1367953"/>
            <a:ext cx="27494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数据传送指令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39750" y="1814513"/>
            <a:ext cx="7834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、一般数据传送指令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MOVSX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MOVZX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XCHG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XLAT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9750" y="2967038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、堆栈操作指令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PUSH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POP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PUSHA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PUSHAD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POPA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POPAD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39750" y="3830638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、标志寄存器传送指令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PUSHF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POPF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PUSHFD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POPFD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LAHF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SAHF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39750" y="4694238"/>
            <a:ext cx="5438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、地址传送指令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LEA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39750" y="5584825"/>
            <a:ext cx="2774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、输入、输出指令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IN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OUT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39750" y="332656"/>
            <a:ext cx="187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REVIEW</a:t>
            </a:r>
          </a:p>
        </p:txBody>
      </p:sp>
    </p:spTree>
  </p:cSld>
  <p:clrMapOvr>
    <a:masterClrMapping/>
  </p:clrMapOvr>
  <p:transition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508104" y="151180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算术运算指令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4162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、加法指令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INC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ADD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ADC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11188" y="2592388"/>
            <a:ext cx="7129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、减法指令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DEC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NEG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SUB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SBB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CMP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11188" y="3557588"/>
            <a:ext cx="704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、乘法指令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IMUL (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三种形式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MUL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11188" y="4521200"/>
            <a:ext cx="416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、除法指令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IDIV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DIV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11188" y="5486400"/>
            <a:ext cx="7473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、符号扩展指令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CBW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CWD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67544" y="303213"/>
            <a:ext cx="187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REVIEW</a:t>
            </a:r>
          </a:p>
        </p:txBody>
      </p:sp>
    </p:spTree>
  </p:cSld>
  <p:clrMapOvr>
    <a:masterClrMapping/>
  </p:clrMapOvr>
  <p:transition>
    <p:checker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1188" y="1676400"/>
            <a:ext cx="597631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逻辑运算指令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NOT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AND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TEST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OR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XOR</a:t>
            </a: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移位指令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SAL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SHL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   SAR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SHR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   ROL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ROR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   RCL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RCR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39552" y="314507"/>
            <a:ext cx="187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REVIEW</a:t>
            </a:r>
          </a:p>
        </p:txBody>
      </p:sp>
    </p:spTree>
  </p:cSld>
  <p:clrMapOvr>
    <a:masterClrMapping/>
  </p:clrMapOvr>
  <p:transition>
    <p:zoom dir="in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4551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试用不同指令将（</a:t>
            </a:r>
            <a:r>
              <a:rPr kumimoji="1" lang="en-US" altLang="zh-CN" sz="2800" b="1">
                <a:latin typeface="Times New Roman" pitchFamily="18" charset="0"/>
              </a:rPr>
              <a:t>AX)</a:t>
            </a:r>
            <a:r>
              <a:rPr kumimoji="1" lang="zh-CN" altLang="en-US" sz="2800" b="1">
                <a:latin typeface="Times New Roman" pitchFamily="18" charset="0"/>
              </a:rPr>
              <a:t>置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1979613" y="2420938"/>
            <a:ext cx="51847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MOV   AX,  0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SUB     AX,  AX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AND    AX,  0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XOR    AX, AX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SHL     AX, 16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722313" y="4556125"/>
            <a:ext cx="781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试用不同的指令，将</a:t>
            </a:r>
            <a:r>
              <a:rPr kumimoji="1" lang="en-US" altLang="zh-CN" sz="2800" b="1">
                <a:latin typeface="Times New Roman" pitchFamily="18" charset="0"/>
              </a:rPr>
              <a:t>AX</a:t>
            </a:r>
            <a:r>
              <a:rPr kumimoji="1" lang="zh-CN" altLang="en-US" sz="2800" b="1">
                <a:latin typeface="Times New Roman" pitchFamily="18" charset="0"/>
              </a:rPr>
              <a:t>的高、低字节内容互换。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1958975" y="5205413"/>
            <a:ext cx="26336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XCHG  AH, AL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ROL     AX,  8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ROR     AX, 8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/>
      <p:bldP spid="484358" grpId="0"/>
      <p:bldP spid="48435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58256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作业 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P102-103       5.1 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5.2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5.3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</a:rPr>
              <a:t>5.6   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</p:spTree>
    <p:extLst>
      <p:ext uri="{BB962C8B-B14F-4D97-AF65-F5344CB8AC3E}">
        <p14:creationId xmlns:p14="http://schemas.microsoft.com/office/powerpoint/2010/main" val="318182041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reeform 2" descr="信纸"/>
          <p:cNvSpPr>
            <a:spLocks/>
          </p:cNvSpPr>
          <p:nvPr/>
        </p:nvSpPr>
        <p:spPr bwMode="auto">
          <a:xfrm>
            <a:off x="5940425" y="4270896"/>
            <a:ext cx="2735263" cy="2336800"/>
          </a:xfrm>
          <a:custGeom>
            <a:avLst/>
            <a:gdLst>
              <a:gd name="T0" fmla="*/ 325516409 w 1768"/>
              <a:gd name="T1" fmla="*/ 1482331172 h 1592"/>
              <a:gd name="T2" fmla="*/ 555292425 w 1768"/>
              <a:gd name="T3" fmla="*/ 241309828 h 1592"/>
              <a:gd name="T4" fmla="*/ 2147483647 w 1768"/>
              <a:gd name="T5" fmla="*/ 241309828 h 1592"/>
              <a:gd name="T6" fmla="*/ 2147483647 w 1768"/>
              <a:gd name="T7" fmla="*/ 1689168797 h 1592"/>
              <a:gd name="T8" fmla="*/ 2147483647 w 1768"/>
              <a:gd name="T9" fmla="*/ 2147483647 h 1592"/>
              <a:gd name="T10" fmla="*/ 2147483647 w 1768"/>
              <a:gd name="T11" fmla="*/ 2147483647 h 1592"/>
              <a:gd name="T12" fmla="*/ 785068441 w 1768"/>
              <a:gd name="T13" fmla="*/ 2147483647 h 1592"/>
              <a:gd name="T14" fmla="*/ 325516409 w 1768"/>
              <a:gd name="T15" fmla="*/ 1482331172 h 15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68" h="1592">
                <a:moveTo>
                  <a:pt x="136" y="688"/>
                </a:moveTo>
                <a:cubicBezTo>
                  <a:pt x="120" y="464"/>
                  <a:pt x="0" y="208"/>
                  <a:pt x="232" y="112"/>
                </a:cubicBezTo>
                <a:cubicBezTo>
                  <a:pt x="464" y="16"/>
                  <a:pt x="1288" y="0"/>
                  <a:pt x="1528" y="112"/>
                </a:cubicBezTo>
                <a:cubicBezTo>
                  <a:pt x="1768" y="224"/>
                  <a:pt x="1656" y="584"/>
                  <a:pt x="1672" y="784"/>
                </a:cubicBezTo>
                <a:cubicBezTo>
                  <a:pt x="1688" y="984"/>
                  <a:pt x="1672" y="1192"/>
                  <a:pt x="1624" y="1312"/>
                </a:cubicBezTo>
                <a:cubicBezTo>
                  <a:pt x="1576" y="1432"/>
                  <a:pt x="1600" y="1480"/>
                  <a:pt x="1384" y="1504"/>
                </a:cubicBezTo>
                <a:cubicBezTo>
                  <a:pt x="1168" y="1528"/>
                  <a:pt x="536" y="1592"/>
                  <a:pt x="328" y="1456"/>
                </a:cubicBezTo>
                <a:cubicBezTo>
                  <a:pt x="120" y="1320"/>
                  <a:pt x="152" y="912"/>
                  <a:pt x="136" y="688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数据传送指令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9750" y="1428750"/>
            <a:ext cx="78343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hlinkClick r:id="" action="ppaction://hlinkshowjump?jump=nextslide"/>
              </a:rPr>
              <a:t>一般数据传送指令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MOVSX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MOVZX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XCHG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XLAT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9750" y="2492896"/>
            <a:ext cx="828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、堆栈操作指令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PUSHAD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POPAD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39750" y="3429521"/>
            <a:ext cx="85328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、标志寄存器传送指令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PUSHFD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POPFD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LAHF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SAHF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39750" y="4469334"/>
            <a:ext cx="5438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hlinkClick r:id="rId4" action="ppaction://hlinksldjump"/>
              </a:rPr>
              <a:t>地址传送指令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LDS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LES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LSS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39749" y="5445646"/>
            <a:ext cx="56642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、带条件的数据传送指令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CMOV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CMOV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NE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CMOVA ….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300788" y="4559821"/>
            <a:ext cx="24717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除了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SAHF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POPF,POPFD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外，其他不影响标志位。</a:t>
            </a:r>
          </a:p>
        </p:txBody>
      </p:sp>
    </p:spTree>
    <p:extLst>
      <p:ext uri="{BB962C8B-B14F-4D97-AF65-F5344CB8AC3E}">
        <p14:creationId xmlns:p14="http://schemas.microsoft.com/office/powerpoint/2010/main" val="217447478"/>
      </p:ext>
    </p:extLst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8208714" cy="273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MOV        OPD,  OPS          </a:t>
            </a:r>
            <a:r>
              <a:rPr kumimoji="1" lang="zh-CN" altLang="en-US" sz="2800" b="1" dirty="0">
                <a:latin typeface="Times New Roman" pitchFamily="18" charset="0"/>
              </a:rPr>
              <a:t>；数据传送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MOVSX   </a:t>
            </a:r>
            <a:r>
              <a:rPr kumimoji="1" lang="en-US" altLang="zh-CN" sz="2800" b="1" dirty="0">
                <a:latin typeface="Times New Roman" pitchFamily="18" charset="0"/>
              </a:rPr>
              <a:t>R16/R32,  OPS    ; </a:t>
            </a:r>
            <a:r>
              <a:rPr kumimoji="1" lang="zh-CN" altLang="en-US" sz="2800" b="1" dirty="0">
                <a:latin typeface="Times New Roman" pitchFamily="18" charset="0"/>
              </a:rPr>
              <a:t>符号扩展传送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MOVZX  </a:t>
            </a:r>
            <a:r>
              <a:rPr kumimoji="1" lang="en-US" altLang="zh-CN" sz="2800" b="1" dirty="0">
                <a:latin typeface="Times New Roman" pitchFamily="18" charset="0"/>
              </a:rPr>
              <a:t>R16/R32, OPS      ; 0</a:t>
            </a:r>
            <a:r>
              <a:rPr kumimoji="1" lang="zh-CN" altLang="en-US" sz="2800" b="1" dirty="0">
                <a:latin typeface="Times New Roman" pitchFamily="18" charset="0"/>
              </a:rPr>
              <a:t>（无符号）扩展传送 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XCHG      OPD, </a:t>
            </a:r>
            <a:r>
              <a:rPr kumimoji="1" lang="en-US" altLang="zh-CN" sz="2800" b="1" dirty="0">
                <a:latin typeface="Times New Roman" pitchFamily="18" charset="0"/>
              </a:rPr>
              <a:t>OPS            ;</a:t>
            </a:r>
            <a:r>
              <a:rPr kumimoji="1" lang="zh-CN" altLang="en-US" sz="2800" b="1" dirty="0">
                <a:latin typeface="Times New Roman" pitchFamily="18" charset="0"/>
              </a:rPr>
              <a:t> 一般数据交换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XLAT                                      ;</a:t>
            </a:r>
            <a:r>
              <a:rPr kumimoji="1" lang="zh-CN" altLang="en-US" sz="2800" b="1" dirty="0">
                <a:latin typeface="Times New Roman" pitchFamily="18" charset="0"/>
              </a:rPr>
              <a:t> 查表转换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6803</TotalTime>
  <Words>4753</Words>
  <Application>Microsoft Office PowerPoint</Application>
  <PresentationFormat>全屏显示(4:3)</PresentationFormat>
  <Paragraphs>773</Paragraphs>
  <Slides>74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黑体</vt:lpstr>
      <vt:lpstr>华文新魏</vt:lpstr>
      <vt:lpstr>楷体_GB2312</vt:lpstr>
      <vt:lpstr>宋体</vt:lpstr>
      <vt:lpstr>Arial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superman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lhb</cp:lastModifiedBy>
  <cp:revision>705</cp:revision>
  <dcterms:created xsi:type="dcterms:W3CDTF">2003-03-28T03:15:30Z</dcterms:created>
  <dcterms:modified xsi:type="dcterms:W3CDTF">2021-04-07T15:21:13Z</dcterms:modified>
</cp:coreProperties>
</file>