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38" r:id="rId2"/>
    <p:sldId id="298" r:id="rId3"/>
    <p:sldId id="321" r:id="rId4"/>
    <p:sldId id="320" r:id="rId5"/>
    <p:sldId id="362" r:id="rId6"/>
    <p:sldId id="299" r:id="rId7"/>
    <p:sldId id="300" r:id="rId8"/>
    <p:sldId id="256" r:id="rId9"/>
    <p:sldId id="363" r:id="rId10"/>
    <p:sldId id="364" r:id="rId11"/>
    <p:sldId id="365" r:id="rId12"/>
    <p:sldId id="323" r:id="rId13"/>
    <p:sldId id="337" r:id="rId14"/>
    <p:sldId id="260" r:id="rId15"/>
    <p:sldId id="261" r:id="rId16"/>
    <p:sldId id="262" r:id="rId17"/>
    <p:sldId id="329" r:id="rId18"/>
    <p:sldId id="263" r:id="rId19"/>
    <p:sldId id="265" r:id="rId20"/>
    <p:sldId id="366" r:id="rId21"/>
    <p:sldId id="264" r:id="rId22"/>
    <p:sldId id="266" r:id="rId23"/>
    <p:sldId id="267" r:id="rId24"/>
    <p:sldId id="367" r:id="rId25"/>
    <p:sldId id="273" r:id="rId26"/>
    <p:sldId id="341" r:id="rId27"/>
    <p:sldId id="275" r:id="rId28"/>
    <p:sldId id="368" r:id="rId29"/>
    <p:sldId id="257" r:id="rId30"/>
    <p:sldId id="304" r:id="rId31"/>
    <p:sldId id="313" r:id="rId32"/>
    <p:sldId id="307" r:id="rId33"/>
    <p:sldId id="369" r:id="rId34"/>
    <p:sldId id="370" r:id="rId35"/>
    <p:sldId id="371" r:id="rId36"/>
    <p:sldId id="315" r:id="rId37"/>
    <p:sldId id="372" r:id="rId38"/>
    <p:sldId id="335" r:id="rId39"/>
    <p:sldId id="336" r:id="rId40"/>
    <p:sldId id="316" r:id="rId41"/>
    <p:sldId id="328" r:id="rId42"/>
    <p:sldId id="373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0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9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5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3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85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5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8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89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1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9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x86</a:t>
            </a:r>
            <a:r>
              <a:rPr lang="zh-CN" altLang="en-US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汇编语言程序设计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539552" y="2492375"/>
            <a:ext cx="82567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x86 Assembly Language Programming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042988" y="3933056"/>
            <a:ext cx="7561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i="0" dirty="0">
                <a:latin typeface="华文新魏" pitchFamily="2" charset="-122"/>
                <a:ea typeface="华文新魏" pitchFamily="2" charset="-122"/>
              </a:rPr>
              <a:t>李 海 波</a:t>
            </a:r>
          </a:p>
          <a:p>
            <a:pPr algn="ctr" eaLnBrk="1" hangingPunct="1"/>
            <a:r>
              <a:rPr lang="en-US" altLang="zh-CN" sz="3600" b="1" i="0">
                <a:latin typeface="黑体" pitchFamily="2" charset="-122"/>
                <a:ea typeface="黑体" pitchFamily="2" charset="-122"/>
              </a:rPr>
              <a:t>lihaibo@</a:t>
            </a:r>
            <a:r>
              <a:rPr lang="en-US" altLang="zh-CN" sz="3600" b="1" i="0" dirty="0">
                <a:latin typeface="黑体" pitchFamily="2" charset="-122"/>
                <a:ea typeface="黑体" pitchFamily="2" charset="-122"/>
              </a:rPr>
              <a:t>hust.edu.cn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>
                <a:solidFill>
                  <a:schemeClr val="bg1"/>
                </a:solidFill>
                <a:ea typeface="华文新魏" pitchFamily="2" charset="-122"/>
              </a:rPr>
              <a:t>国家精品课程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5CCC4E6-E397-47AA-A20E-7896AADA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存储模型说明伪指令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1A89DC-EE83-4D25-9DE1-0C262E14712A}"/>
              </a:ext>
            </a:extLst>
          </p:cNvPr>
          <p:cNvSpPr txBox="1"/>
          <p:nvPr/>
        </p:nvSpPr>
        <p:spPr>
          <a:xfrm>
            <a:off x="467544" y="1582246"/>
            <a:ext cx="7920880" cy="4670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itchFamily="2" charset="-122"/>
              </a:rPr>
              <a:t> </a:t>
            </a:r>
            <a:r>
              <a:rPr lang="en-US" altLang="zh-CN" sz="2400" b="1" i="0" dirty="0">
                <a:solidFill>
                  <a:srgbClr val="FF0000"/>
                </a:solidFill>
                <a:latin typeface="宋体" pitchFamily="2" charset="-122"/>
              </a:rPr>
              <a:t>.model  </a:t>
            </a:r>
            <a:r>
              <a:rPr lang="zh-CN" altLang="en-US" sz="2400" b="1" i="0" dirty="0">
                <a:latin typeface="宋体" pitchFamily="2" charset="-122"/>
              </a:rPr>
              <a:t>存储模型  </a:t>
            </a:r>
            <a:r>
              <a:rPr lang="en-US" altLang="zh-CN" sz="2400" b="1" i="0" dirty="0">
                <a:latin typeface="宋体" pitchFamily="2" charset="-122"/>
              </a:rPr>
              <a:t>[,</a:t>
            </a:r>
            <a:r>
              <a:rPr lang="zh-CN" altLang="en-US" sz="2400" b="1" i="0" dirty="0">
                <a:latin typeface="宋体" pitchFamily="2" charset="-122"/>
              </a:rPr>
              <a:t>语言类型</a:t>
            </a:r>
            <a:r>
              <a:rPr lang="en-US" altLang="zh-CN" sz="2400" b="1" i="0" dirty="0">
                <a:latin typeface="宋体" pitchFamily="2" charset="-122"/>
              </a:rPr>
              <a:t>]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itchFamily="2" charset="-122"/>
              </a:rPr>
              <a:t>对于</a:t>
            </a:r>
            <a:r>
              <a:rPr lang="en-US" altLang="zh-CN" sz="2400" b="1" i="0" dirty="0">
                <a:latin typeface="宋体" pitchFamily="2" charset="-122"/>
              </a:rPr>
              <a:t>Win32</a:t>
            </a:r>
            <a:r>
              <a:rPr lang="zh-CN" altLang="en-US" sz="2400" b="1" i="0" dirty="0">
                <a:latin typeface="宋体" pitchFamily="2" charset="-122"/>
              </a:rPr>
              <a:t>程序，存储模型选择为 </a:t>
            </a:r>
            <a:r>
              <a:rPr lang="en-US" altLang="zh-CN" sz="2400" b="1" i="0" dirty="0">
                <a:solidFill>
                  <a:srgbClr val="FF0000"/>
                </a:solidFill>
                <a:latin typeface="宋体" pitchFamily="2" charset="-122"/>
              </a:rPr>
              <a:t>flat</a:t>
            </a:r>
            <a:endParaRPr lang="en-US" altLang="zh-CN" sz="2400" b="1" i="0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400" b="1" i="0" dirty="0">
                <a:latin typeface="宋体" pitchFamily="2" charset="-122"/>
              </a:rPr>
              <a:t>  代码和数据全部放在同一个</a:t>
            </a:r>
            <a:r>
              <a:rPr lang="en-US" altLang="zh-CN" sz="2400" b="1" i="0" dirty="0">
                <a:latin typeface="宋体" pitchFamily="2" charset="-122"/>
              </a:rPr>
              <a:t>4G</a:t>
            </a:r>
            <a:r>
              <a:rPr lang="zh-CN" altLang="en-US" sz="2400" b="1" i="0" dirty="0">
                <a:latin typeface="宋体" pitchFamily="2" charset="-122"/>
              </a:rPr>
              <a:t>空间内；</a:t>
            </a:r>
            <a:endParaRPr lang="en-US" altLang="zh-CN" sz="2400" b="1" i="0" dirty="0">
              <a:latin typeface="宋体" pitchFamily="2" charset="-122"/>
            </a:endParaRP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itchFamily="2" charset="-122"/>
              </a:rPr>
              <a:t>“语言类型”指定了函数参数的传递方法和释放参数所占空间的方法；</a:t>
            </a:r>
            <a:endParaRPr lang="en-US" altLang="zh-CN" sz="2400" b="1" i="0" dirty="0">
              <a:latin typeface="宋体" pitchFamily="2" charset="-122"/>
            </a:endParaRP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itchFamily="2" charset="-122"/>
              </a:rPr>
              <a:t>语言类型为 </a:t>
            </a:r>
            <a:r>
              <a:rPr lang="en-US" altLang="zh-CN" sz="2400" b="1" i="0" dirty="0" err="1">
                <a:solidFill>
                  <a:srgbClr val="FF0000"/>
                </a:solidFill>
                <a:latin typeface="宋体" pitchFamily="2" charset="-122"/>
              </a:rPr>
              <a:t>stdcall</a:t>
            </a:r>
            <a:r>
              <a:rPr lang="en-US" altLang="zh-CN" sz="2400" b="1" i="0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sz="2400" b="1" i="0" dirty="0">
                <a:solidFill>
                  <a:srgbClr val="FF0000"/>
                </a:solidFill>
                <a:latin typeface="宋体" pitchFamily="2" charset="-122"/>
              </a:rPr>
              <a:t>或者 </a:t>
            </a:r>
            <a:r>
              <a:rPr lang="en-US" altLang="zh-CN" sz="2400" b="1" i="0" dirty="0">
                <a:solidFill>
                  <a:srgbClr val="FF0000"/>
                </a:solidFill>
                <a:latin typeface="宋体" pitchFamily="2" charset="-122"/>
              </a:rPr>
              <a:t>c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itchFamily="2" charset="-122"/>
              </a:rPr>
              <a:t>函数原型描述中最右边的参数最先入栈、最左边的参数最后入栈；</a:t>
            </a:r>
            <a:endParaRPr lang="en-US" altLang="zh-CN" sz="2400" b="1" i="0" dirty="0">
              <a:latin typeface="宋体" pitchFamily="2" charset="-122"/>
            </a:endParaRP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 err="1">
                <a:latin typeface="宋体" pitchFamily="2" charset="-122"/>
              </a:rPr>
              <a:t>stdcall</a:t>
            </a:r>
            <a:r>
              <a:rPr lang="en-US" altLang="zh-CN" sz="2400" b="1" i="0" dirty="0">
                <a:latin typeface="宋体" pitchFamily="2" charset="-122"/>
              </a:rPr>
              <a:t> </a:t>
            </a:r>
            <a:r>
              <a:rPr lang="zh-CN" altLang="en-US" sz="2400" b="1" i="0" dirty="0">
                <a:latin typeface="宋体" pitchFamily="2" charset="-122"/>
              </a:rPr>
              <a:t>被调用者（即函数内）在返回时释放参数占用的堆栈空间；</a:t>
            </a:r>
            <a:endParaRPr lang="en-US" altLang="zh-CN" sz="2400" b="1" i="0" dirty="0">
              <a:latin typeface="宋体" pitchFamily="2" charset="-122"/>
            </a:endParaRP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宋体" pitchFamily="2" charset="-122"/>
              </a:rPr>
              <a:t>c </a:t>
            </a:r>
            <a:r>
              <a:rPr lang="zh-CN" altLang="en-US" sz="2400" b="1" i="0" dirty="0">
                <a:latin typeface="宋体" pitchFamily="2" charset="-122"/>
              </a:rPr>
              <a:t>在调用函数中释放参数所占的空间。</a:t>
            </a:r>
            <a:endParaRPr lang="zh-CN" altLang="zh-CN" sz="2400" b="1" i="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95337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5CCC4E6-E397-47AA-A20E-7896AADA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段定义及程序结束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1A89DC-EE83-4D25-9DE1-0C262E14712A}"/>
              </a:ext>
            </a:extLst>
          </p:cNvPr>
          <p:cNvSpPr txBox="1"/>
          <p:nvPr/>
        </p:nvSpPr>
        <p:spPr>
          <a:xfrm>
            <a:off x="467544" y="1628800"/>
            <a:ext cx="7992888" cy="378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itchFamily="2" charset="-122"/>
              </a:rPr>
              <a:t>一个段的开始也是前一个段的结束。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itchFamily="2" charset="-122"/>
              </a:rPr>
              <a:t>定义数据段伪指令：</a:t>
            </a:r>
            <a:r>
              <a:rPr lang="en-US" altLang="zh-CN" sz="2800" b="1" i="0" dirty="0">
                <a:latin typeface="宋体" pitchFamily="2" charset="-122"/>
              </a:rPr>
              <a:t>.data  </a:t>
            </a:r>
            <a:r>
              <a:rPr lang="zh-CN" altLang="en-US" sz="2800" b="1" i="0" dirty="0">
                <a:latin typeface="宋体" pitchFamily="2" charset="-122"/>
              </a:rPr>
              <a:t>或 </a:t>
            </a:r>
            <a:r>
              <a:rPr lang="en-US" altLang="zh-CN" sz="2800" b="1" i="0" dirty="0">
                <a:latin typeface="宋体" pitchFamily="2" charset="-122"/>
              </a:rPr>
              <a:t>.data</a:t>
            </a:r>
            <a:r>
              <a:rPr lang="zh-CN" altLang="en-US" sz="2800" b="1" i="0" dirty="0">
                <a:latin typeface="宋体" pitchFamily="2" charset="-122"/>
              </a:rPr>
              <a:t>？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itchFamily="2" charset="-122"/>
              </a:rPr>
              <a:t>定义代码段伪指令：</a:t>
            </a:r>
            <a:r>
              <a:rPr lang="en-US" altLang="zh-CN" sz="2800" b="1" i="0" dirty="0">
                <a:latin typeface="宋体" pitchFamily="2" charset="-122"/>
              </a:rPr>
              <a:t>.code  [</a:t>
            </a:r>
            <a:r>
              <a:rPr lang="zh-CN" altLang="en-US" sz="2800" b="1" i="0" dirty="0">
                <a:latin typeface="宋体" pitchFamily="2" charset="-122"/>
              </a:rPr>
              <a:t>段名</a:t>
            </a:r>
            <a:r>
              <a:rPr lang="en-US" altLang="zh-CN" sz="2800" b="1" i="0" dirty="0">
                <a:latin typeface="宋体" pitchFamily="2" charset="-122"/>
              </a:rPr>
              <a:t>]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itchFamily="2" charset="-122"/>
              </a:rPr>
              <a:t>定义堆栈段伪指令：</a:t>
            </a:r>
            <a:r>
              <a:rPr lang="en-US" altLang="zh-CN" sz="2800" b="1" i="0" dirty="0">
                <a:latin typeface="宋体" pitchFamily="2" charset="-122"/>
              </a:rPr>
              <a:t>.stack [</a:t>
            </a:r>
            <a:r>
              <a:rPr lang="zh-CN" altLang="en-US" sz="2800" b="1" i="0" dirty="0">
                <a:latin typeface="宋体" pitchFamily="2" charset="-122"/>
              </a:rPr>
              <a:t>堆栈字节数</a:t>
            </a:r>
            <a:r>
              <a:rPr lang="en-US" altLang="zh-CN" sz="2800" b="1" i="0" dirty="0">
                <a:latin typeface="宋体" pitchFamily="2" charset="-122"/>
              </a:rPr>
              <a:t>]</a:t>
            </a:r>
            <a:r>
              <a:rPr lang="zh-CN" altLang="en-US" sz="2800" b="1" i="0" dirty="0">
                <a:latin typeface="宋体" pitchFamily="2" charset="-122"/>
              </a:rPr>
              <a:t> </a:t>
            </a:r>
            <a:endParaRPr lang="en-US" altLang="zh-CN" sz="2800" b="1" i="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itchFamily="2" charset="-122"/>
              </a:rPr>
              <a:t>  </a:t>
            </a:r>
            <a:r>
              <a:rPr lang="zh-CN" altLang="en-US" sz="2800" b="1" i="0" dirty="0">
                <a:latin typeface="宋体" pitchFamily="2" charset="-122"/>
              </a:rPr>
              <a:t>省略时为</a:t>
            </a:r>
            <a:r>
              <a:rPr lang="en-US" altLang="zh-CN" sz="2800" b="1" i="0" dirty="0">
                <a:latin typeface="宋体" pitchFamily="2" charset="-122"/>
              </a:rPr>
              <a:t>1024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itchFamily="2" charset="-122"/>
              </a:rPr>
              <a:t>常数（只读）数据段定义：</a:t>
            </a:r>
            <a:r>
              <a:rPr lang="en-US" altLang="zh-CN" sz="2800" b="1" i="0" dirty="0">
                <a:latin typeface="宋体" pitchFamily="2" charset="-122"/>
              </a:rPr>
              <a:t>.const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itchFamily="2" charset="-122"/>
              </a:rPr>
              <a:t>程序结束伪指令：</a:t>
            </a:r>
            <a:r>
              <a:rPr lang="en-US" altLang="zh-CN" sz="2800" b="1" i="0" dirty="0">
                <a:latin typeface="宋体" pitchFamily="2" charset="-122"/>
              </a:rPr>
              <a:t>end </a:t>
            </a:r>
            <a:r>
              <a:rPr lang="zh-CN" altLang="en-US" sz="2800" b="1" i="0" dirty="0">
                <a:latin typeface="宋体" pitchFamily="2" charset="-122"/>
              </a:rPr>
              <a:t>［表达式］</a:t>
            </a:r>
          </a:p>
        </p:txBody>
      </p:sp>
    </p:spTree>
    <p:extLst>
      <p:ext uri="{BB962C8B-B14F-4D97-AF65-F5344CB8AC3E}">
        <p14:creationId xmlns:p14="http://schemas.microsoft.com/office/powerpoint/2010/main" val="150430005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17"/>
          <p:cNvSpPr txBox="1">
            <a:spLocks noChangeArrowheads="1"/>
          </p:cNvSpPr>
          <p:nvPr/>
        </p:nvSpPr>
        <p:spPr bwMode="auto">
          <a:xfrm>
            <a:off x="539552" y="1484784"/>
            <a:ext cx="34131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if  (x ==y ) 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{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Statements 1 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>
                <a:latin typeface="Times New Roman" pitchFamily="18" charset="0"/>
                <a:ea typeface="黑体" pitchFamily="2" charset="-122"/>
              </a:rPr>
              <a:t>………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} 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else 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{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Statements 2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>
                <a:latin typeface="Times New Roman" pitchFamily="18" charset="0"/>
                <a:ea typeface="黑体" pitchFamily="2" charset="-122"/>
              </a:rPr>
              <a:t>……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}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5013325" y="2276475"/>
            <a:ext cx="282481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4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Statements 1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>
                <a:latin typeface="Times New Roman" pitchFamily="18" charset="0"/>
                <a:ea typeface="黑体" pitchFamily="2" charset="-122"/>
              </a:rPr>
              <a:t>……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Statements 2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>
                <a:latin typeface="Times New Roman" pitchFamily="18" charset="0"/>
                <a:ea typeface="黑体" pitchFamily="2" charset="-122"/>
              </a:rPr>
              <a:t>……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5508625" y="1268413"/>
            <a:ext cx="2947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MOV  AX, X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CMP  AX, Y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932040" y="3902403"/>
            <a:ext cx="909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L1: 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5508625" y="2117725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JNE   L1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4944636" y="5231130"/>
            <a:ext cx="909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L2: 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508625" y="348615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JMP   L2</a:t>
            </a:r>
          </a:p>
        </p:txBody>
      </p:sp>
      <p:sp>
        <p:nvSpPr>
          <p:cNvPr id="11274" name="Text Box 26"/>
          <p:cNvSpPr txBox="1">
            <a:spLocks noChangeArrowheads="1"/>
          </p:cNvSpPr>
          <p:nvPr/>
        </p:nvSpPr>
        <p:spPr bwMode="auto">
          <a:xfrm>
            <a:off x="395536" y="5890780"/>
            <a:ext cx="58063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3300"/>
                </a:solidFill>
              </a:rPr>
              <a:t>Q:</a:t>
            </a:r>
            <a:r>
              <a:rPr lang="en-US" altLang="zh-CN" b="1" i="0" dirty="0"/>
              <a:t> C </a:t>
            </a:r>
            <a:r>
              <a:rPr lang="zh-CN" altLang="en-US" sz="2400" b="1" i="0" dirty="0"/>
              <a:t>程序中分支语句的执行流程是什么？</a:t>
            </a:r>
            <a:endParaRPr lang="en-US" altLang="zh-CN" sz="2400" b="1" i="0" dirty="0"/>
          </a:p>
          <a:p>
            <a:pPr eaLnBrk="1" hangingPunct="1"/>
            <a:r>
              <a:rPr lang="en-US" altLang="zh-CN" sz="2400" b="1" i="0" dirty="0"/>
              <a:t>    </a:t>
            </a:r>
            <a:r>
              <a:rPr lang="zh-CN" altLang="en-US" sz="2400" b="1" i="0" dirty="0"/>
              <a:t>与机器指令有何对应关系？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701E69A-53AF-4800-B78D-1A4881650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3725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转移控制指令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8" grpId="0"/>
      <p:bldP spid="87059" grpId="0"/>
      <p:bldP spid="87060" grpId="0"/>
      <p:bldP spid="87062" grpId="0"/>
      <p:bldP spid="87063" grpId="0"/>
      <p:bldP spid="870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4213" y="2871812"/>
            <a:ext cx="1008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800" b="1" i="0">
                <a:latin typeface="宋体" panose="02010600030101010101" pitchFamily="2" charset="-122"/>
              </a:rPr>
              <a:t>转移指令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3600" y="2330475"/>
            <a:ext cx="171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条件转移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101850" y="4019575"/>
            <a:ext cx="2109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无条件转移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394200" y="1628800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简单条件转移 (10条)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62450" y="2314600"/>
            <a:ext cx="395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无符号数条件转移(4条)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362450" y="3000400"/>
            <a:ext cx="393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有符号数条件转移(4条)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7" name="AutoShape 9"/>
          <p:cNvSpPr>
            <a:spLocks/>
          </p:cNvSpPr>
          <p:nvPr/>
        </p:nvSpPr>
        <p:spPr bwMode="auto">
          <a:xfrm>
            <a:off x="1752600" y="257495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2298" name="AutoShape 10"/>
          <p:cNvSpPr>
            <a:spLocks/>
          </p:cNvSpPr>
          <p:nvPr/>
        </p:nvSpPr>
        <p:spPr bwMode="auto">
          <a:xfrm>
            <a:off x="4013200" y="18605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2299" name="AutoShape 11"/>
          <p:cNvSpPr>
            <a:spLocks/>
          </p:cNvSpPr>
          <p:nvPr/>
        </p:nvSpPr>
        <p:spPr bwMode="auto">
          <a:xfrm>
            <a:off x="4067175" y="3879875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416425" y="3638575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直接转移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416425" y="4368825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间接转移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319338" y="4611712"/>
            <a:ext cx="1273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JMP  **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D84FACF3-38D1-40CA-B37B-8BCB59115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40414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转移指令概述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684213" y="304800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简单条件转移指令</a:t>
            </a:r>
          </a:p>
        </p:txBody>
      </p:sp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1547813" y="1773238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3316" name="Text Box 9"/>
          <p:cNvSpPr txBox="1">
            <a:spLocks noChangeArrowheads="1"/>
          </p:cNvSpPr>
          <p:nvPr/>
        </p:nvSpPr>
        <p:spPr bwMode="auto">
          <a:xfrm>
            <a:off x="1311275" y="1739900"/>
            <a:ext cx="254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672893" y="1600200"/>
            <a:ext cx="7694612" cy="12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3200" b="1" i="0" dirty="0"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根据单个标志位 </a:t>
            </a:r>
            <a:r>
              <a:rPr lang="en-US" altLang="zh-CN" sz="2800" b="1" i="0" dirty="0">
                <a:latin typeface="宋体" panose="02010600030101010101" pitchFamily="2" charset="-122"/>
              </a:rPr>
              <a:t>CF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ZF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OF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PF</a:t>
            </a:r>
            <a:r>
              <a:rPr lang="zh-CN" altLang="en-US" sz="2800" b="1" i="0" dirty="0">
                <a:latin typeface="宋体" panose="02010600030101010101" pitchFamily="2" charset="-122"/>
              </a:rPr>
              <a:t>的值确定是否转移。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1033255" y="2760663"/>
            <a:ext cx="1988045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语句格式：</a:t>
            </a: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1547813" y="3860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3193843" y="2733675"/>
            <a:ext cx="4392612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800" b="1" i="0">
                <a:latin typeface="宋体" panose="02010600030101010101" pitchFamily="2" charset="-122"/>
              </a:rPr>
              <a:t>[</a:t>
            </a:r>
            <a:r>
              <a:rPr lang="zh-CN" altLang="en-US" sz="2800" b="1" i="0">
                <a:latin typeface="宋体" panose="02010600030101010101" pitchFamily="2" charset="-122"/>
              </a:rPr>
              <a:t>标号</a:t>
            </a:r>
            <a:r>
              <a:rPr lang="en-US" altLang="zh-CN" sz="2800" b="1" i="0">
                <a:latin typeface="宋体" panose="02010600030101010101" pitchFamily="2" charset="-122"/>
              </a:rPr>
              <a:t>:]  </a:t>
            </a:r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操作符</a:t>
            </a:r>
            <a:r>
              <a:rPr lang="zh-CN" altLang="en-US" sz="2800" b="1" i="0">
                <a:latin typeface="宋体" panose="02010600030101010101" pitchFamily="2" charset="-122"/>
              </a:rPr>
              <a:t>  标号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DDEF7-C8B9-46C7-A77E-F5EE0ED8A29E}"/>
              </a:ext>
            </a:extLst>
          </p:cNvPr>
          <p:cNvSpPr txBox="1"/>
          <p:nvPr/>
        </p:nvSpPr>
        <p:spPr>
          <a:xfrm>
            <a:off x="1033255" y="3791188"/>
            <a:ext cx="7694611" cy="1170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如果转移条件满足，则</a:t>
            </a:r>
            <a:r>
              <a:rPr lang="en-US" altLang="zh-CN" sz="2800" b="1" i="0" dirty="0">
                <a:latin typeface="宋体" panose="02010600030101010101" pitchFamily="2" charset="-122"/>
              </a:rPr>
              <a:t>(EIP)+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位移量</a:t>
            </a:r>
            <a:r>
              <a:rPr lang="zh-CN" altLang="en-US" sz="2800" b="1" i="0" dirty="0">
                <a:latin typeface="宋体" panose="02010600030101010101" pitchFamily="2" charset="-122"/>
              </a:rPr>
              <a:t> → </a:t>
            </a:r>
            <a:r>
              <a:rPr lang="en-US" altLang="zh-CN" sz="2800" b="1" i="0" dirty="0">
                <a:latin typeface="宋体" panose="02010600030101010101" pitchFamily="2" charset="-122"/>
              </a:rPr>
              <a:t>EIP</a:t>
            </a:r>
            <a:r>
              <a:rPr lang="zh-CN" altLang="en-US" sz="2800" b="1" i="0" dirty="0">
                <a:latin typeface="宋体" panose="02010600030101010101" pitchFamily="2" charset="-122"/>
              </a:rPr>
              <a:t>，否则，执行紧跟转移指令之后的那条指令。</a:t>
            </a: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506901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JZ / JE       ZF=1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JNZ / JNE     ZF=0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JS            SF=1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JNS           SF=0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JO            OF=1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JNO           OF=0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JC            CF=1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JNC           CF=0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JP / JPE      PF=1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JNP / JPO     PF=0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10EAC94-02F5-4796-AE34-D3C5A0D0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4800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简单条件转移指令</a:t>
            </a:r>
          </a:p>
        </p:txBody>
      </p:sp>
    </p:spTree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54087" y="2035175"/>
            <a:ext cx="3041649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JZ   L1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MOV  AX , 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……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L1:</a:t>
            </a:r>
          </a:p>
        </p:txBody>
      </p:sp>
      <p:sp>
        <p:nvSpPr>
          <p:cNvPr id="15363" name="AutoShape 5"/>
          <p:cNvSpPr>
            <a:spLocks noChangeArrowheads="1"/>
          </p:cNvSpPr>
          <p:nvPr/>
        </p:nvSpPr>
        <p:spPr bwMode="auto">
          <a:xfrm>
            <a:off x="5148263" y="1700213"/>
            <a:ext cx="1933575" cy="12144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i="0">
                <a:latin typeface="Times New Roman" pitchFamily="18" charset="0"/>
              </a:rPr>
              <a:t>ZF = 1?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4932363" y="3594100"/>
            <a:ext cx="2663825" cy="1058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i="0">
                <a:latin typeface="Times New Roman" pitchFamily="18" charset="0"/>
              </a:rPr>
              <a:t>MOV AX ,0</a:t>
            </a:r>
          </a:p>
          <a:p>
            <a:pPr algn="ctr"/>
            <a:r>
              <a:rPr lang="en-US" altLang="zh-CN" sz="3200" i="0">
                <a:latin typeface="Times New Roman" pitchFamily="18" charset="0"/>
              </a:rPr>
              <a:t>……</a:t>
            </a:r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6084888" y="29241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6208713" y="2846388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N</a:t>
            </a:r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7019925" y="2349500"/>
            <a:ext cx="10810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12"/>
          <p:cNvSpPr>
            <a:spLocks noChangeShapeType="1"/>
          </p:cNvSpPr>
          <p:nvPr/>
        </p:nvSpPr>
        <p:spPr bwMode="auto">
          <a:xfrm>
            <a:off x="8101013" y="2349500"/>
            <a:ext cx="0" cy="3167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 flipH="1">
            <a:off x="6084888" y="5516563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6"/>
          <p:cNvSpPr>
            <a:spLocks noChangeShapeType="1"/>
          </p:cNvSpPr>
          <p:nvPr/>
        </p:nvSpPr>
        <p:spPr bwMode="auto">
          <a:xfrm>
            <a:off x="6011863" y="4652963"/>
            <a:ext cx="0" cy="129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Text Box 17"/>
          <p:cNvSpPr txBox="1">
            <a:spLocks noChangeArrowheads="1"/>
          </p:cNvSpPr>
          <p:nvPr/>
        </p:nvSpPr>
        <p:spPr bwMode="auto">
          <a:xfrm>
            <a:off x="7288213" y="16224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y</a:t>
            </a:r>
          </a:p>
        </p:txBody>
      </p:sp>
      <p:sp>
        <p:nvSpPr>
          <p:cNvPr id="15372" name="Line 18"/>
          <p:cNvSpPr>
            <a:spLocks noChangeShapeType="1"/>
          </p:cNvSpPr>
          <p:nvPr/>
        </p:nvSpPr>
        <p:spPr bwMode="auto">
          <a:xfrm flipH="1">
            <a:off x="6084888" y="5516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20"/>
          <p:cNvSpPr>
            <a:spLocks noChangeShapeType="1"/>
          </p:cNvSpPr>
          <p:nvPr/>
        </p:nvSpPr>
        <p:spPr bwMode="auto">
          <a:xfrm>
            <a:off x="6084888" y="126841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5219700" y="5586413"/>
            <a:ext cx="74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L1:</a:t>
            </a:r>
          </a:p>
        </p:txBody>
      </p:sp>
      <p:sp>
        <p:nvSpPr>
          <p:cNvPr id="15375" name="Text Box 22"/>
          <p:cNvSpPr txBox="1">
            <a:spLocks noChangeArrowheads="1"/>
          </p:cNvSpPr>
          <p:nvPr/>
        </p:nvSpPr>
        <p:spPr bwMode="auto">
          <a:xfrm>
            <a:off x="2339975" y="5013325"/>
            <a:ext cx="2519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指令与流程图的对应关系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E767F981-EA3F-4BD5-9EB1-8EB92C646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4800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简单条件转移指令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1187450" y="2014538"/>
            <a:ext cx="27368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0" dirty="0">
                <a:latin typeface="宋体" panose="02010600030101010101" pitchFamily="2" charset="-122"/>
              </a:rPr>
              <a:t>MOV  AX , 0</a:t>
            </a:r>
          </a:p>
          <a:p>
            <a:pPr algn="ctr"/>
            <a:r>
              <a:rPr lang="en-US" altLang="zh-CN" sz="2800" b="1" i="0" dirty="0"/>
              <a:t>    </a:t>
            </a:r>
            <a:r>
              <a:rPr lang="en-US" altLang="zh-CN" sz="2800" b="1" i="0" dirty="0">
                <a:latin typeface="Times New Roman" pitchFamily="18" charset="0"/>
              </a:rPr>
              <a:t>……</a:t>
            </a:r>
            <a:endParaRPr lang="zh-CN" altLang="en-US" sz="2800" b="1" i="0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4859338" y="1844675"/>
            <a:ext cx="1933575" cy="12144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ZF = 1?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859338" y="3738563"/>
            <a:ext cx="1800225" cy="842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 dirty="0">
                <a:latin typeface="宋体" panose="02010600030101010101" pitchFamily="2" charset="-122"/>
              </a:rPr>
              <a:t>MOV AX ,0</a:t>
            </a:r>
          </a:p>
          <a:p>
            <a:pPr algn="ctr"/>
            <a:r>
              <a:rPr lang="en-US" altLang="zh-CN" sz="2800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810250" y="3068638"/>
            <a:ext cx="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919788" y="2990850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N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745288" y="245110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H="1">
            <a:off x="5795963" y="5157788"/>
            <a:ext cx="172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5795963" y="4652963"/>
            <a:ext cx="0" cy="129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6999288" y="1766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y</a:t>
            </a:r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5824538" y="14128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4930775" y="537368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L2: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900113" y="5876925"/>
            <a:ext cx="417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指令与流程图的对应关系</a:t>
            </a: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6731000" y="3717925"/>
            <a:ext cx="17287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0" dirty="0">
                <a:latin typeface="宋体" panose="02010600030101010101" pitchFamily="2" charset="-122"/>
              </a:rPr>
              <a:t>STATEMENTS</a:t>
            </a:r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 flipH="1">
            <a:off x="7521575" y="2435225"/>
            <a:ext cx="3175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Line 19"/>
          <p:cNvSpPr>
            <a:spLocks noChangeShapeType="1"/>
          </p:cNvSpPr>
          <p:nvPr/>
        </p:nvSpPr>
        <p:spPr bwMode="auto">
          <a:xfrm>
            <a:off x="7523163" y="45815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7596188" y="3141663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L1: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1582738" y="1481138"/>
            <a:ext cx="132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/>
              <a:t>JZ   L1</a:t>
            </a:r>
            <a:endParaRPr lang="zh-CN" altLang="en-US" sz="2800" b="1" i="0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1619250" y="3141663"/>
            <a:ext cx="155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>
                <a:solidFill>
                  <a:srgbClr val="FF3300"/>
                </a:solidFill>
              </a:rPr>
              <a:t>JMP  L2</a:t>
            </a:r>
            <a:endParaRPr lang="zh-CN" altLang="en-US" sz="2800" b="1" i="0">
              <a:solidFill>
                <a:srgbClr val="FF3300"/>
              </a:solidFill>
            </a:endParaRPr>
          </a:p>
        </p:txBody>
      </p:sp>
      <p:grpSp>
        <p:nvGrpSpPr>
          <p:cNvPr id="94239" name="Group 31"/>
          <p:cNvGrpSpPr>
            <a:grpSpLocks/>
          </p:cNvGrpSpPr>
          <p:nvPr/>
        </p:nvGrpSpPr>
        <p:grpSpPr bwMode="auto">
          <a:xfrm>
            <a:off x="323850" y="3814763"/>
            <a:ext cx="3600450" cy="1400175"/>
            <a:chOff x="204" y="2403"/>
            <a:chExt cx="2268" cy="882"/>
          </a:xfrm>
        </p:grpSpPr>
        <p:grpSp>
          <p:nvGrpSpPr>
            <p:cNvPr id="16406" name="Group 29"/>
            <p:cNvGrpSpPr>
              <a:grpSpLocks/>
            </p:cNvGrpSpPr>
            <p:nvPr/>
          </p:nvGrpSpPr>
          <p:grpSpPr bwMode="auto">
            <a:xfrm>
              <a:off x="748" y="2403"/>
              <a:ext cx="1724" cy="454"/>
              <a:chOff x="748" y="2403"/>
              <a:chExt cx="1724" cy="454"/>
            </a:xfrm>
          </p:grpSpPr>
          <p:sp>
            <p:nvSpPr>
              <p:cNvPr id="16410" name="Rectangle 23"/>
              <p:cNvSpPr>
                <a:spLocks noChangeArrowheads="1"/>
              </p:cNvSpPr>
              <p:nvPr/>
            </p:nvSpPr>
            <p:spPr bwMode="auto">
              <a:xfrm>
                <a:off x="748" y="2403"/>
                <a:ext cx="1724" cy="4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Rectangle 26"/>
              <p:cNvSpPr>
                <a:spLocks noChangeArrowheads="1"/>
              </p:cNvSpPr>
              <p:nvPr/>
            </p:nvSpPr>
            <p:spPr bwMode="auto">
              <a:xfrm>
                <a:off x="839" y="2459"/>
                <a:ext cx="125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0" dirty="0">
                    <a:latin typeface="宋体" panose="02010600030101010101" pitchFamily="2" charset="-122"/>
                  </a:rPr>
                  <a:t>STATEMENTS</a:t>
                </a:r>
                <a:endParaRPr lang="zh-CN" altLang="en-US" sz="2800" b="1" i="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6407" name="Group 30"/>
            <p:cNvGrpSpPr>
              <a:grpSpLocks/>
            </p:cNvGrpSpPr>
            <p:nvPr/>
          </p:nvGrpSpPr>
          <p:grpSpPr bwMode="auto">
            <a:xfrm>
              <a:off x="204" y="2432"/>
              <a:ext cx="468" cy="853"/>
              <a:chOff x="204" y="2432"/>
              <a:chExt cx="468" cy="853"/>
            </a:xfrm>
          </p:grpSpPr>
          <p:sp>
            <p:nvSpPr>
              <p:cNvPr id="16408" name="Rectangle 27"/>
              <p:cNvSpPr>
                <a:spLocks noChangeArrowheads="1"/>
              </p:cNvSpPr>
              <p:nvPr/>
            </p:nvSpPr>
            <p:spPr bwMode="auto">
              <a:xfrm>
                <a:off x="204" y="2432"/>
                <a:ext cx="4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0"/>
                  <a:t>L1:</a:t>
                </a:r>
                <a:endParaRPr lang="zh-CN" altLang="en-US" sz="2800" b="1" i="0"/>
              </a:p>
            </p:txBody>
          </p:sp>
          <p:sp>
            <p:nvSpPr>
              <p:cNvPr id="16409" name="Rectangle 28"/>
              <p:cNvSpPr>
                <a:spLocks noChangeArrowheads="1"/>
              </p:cNvSpPr>
              <p:nvPr/>
            </p:nvSpPr>
            <p:spPr bwMode="auto">
              <a:xfrm>
                <a:off x="204" y="2958"/>
                <a:ext cx="4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0"/>
                  <a:t>L2:</a:t>
                </a:r>
                <a:endParaRPr lang="zh-CN" altLang="en-US" sz="2800" b="1" i="0"/>
              </a:p>
            </p:txBody>
          </p:sp>
        </p:grpSp>
      </p:grpSp>
      <p:sp>
        <p:nvSpPr>
          <p:cNvPr id="28" name="Text Box 7">
            <a:extLst>
              <a:ext uri="{FF2B5EF4-FFF2-40B4-BE49-F238E27FC236}">
                <a16:creationId xmlns:a16="http://schemas.microsoft.com/office/drawing/2014/main" id="{5719A93B-A30B-4594-BDB4-110208A2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4800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简单条件转移指令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0" grpId="0" animBg="1"/>
      <p:bldP spid="94222" grpId="0"/>
      <p:bldP spid="94228" grpId="0"/>
      <p:bldP spid="94232" grpId="0"/>
      <p:bldP spid="942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无符号条件转移指令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467544" y="1628800"/>
            <a:ext cx="76327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b="1" i="0" dirty="0">
                <a:latin typeface="宋体" panose="02010600030101010101" pitchFamily="2" charset="-122"/>
              </a:rPr>
              <a:t> / JNBE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   </a:t>
            </a:r>
            <a:r>
              <a:rPr lang="en-US" altLang="zh-CN" sz="2800" b="1" i="0" dirty="0">
                <a:latin typeface="宋体" panose="02010600030101010101" pitchFamily="2" charset="-122"/>
              </a:rPr>
              <a:t>( CF=0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r>
              <a:rPr lang="en-US" altLang="zh-CN" sz="28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</a:t>
            </a:r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JAE / JNB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   </a:t>
            </a:r>
            <a:r>
              <a:rPr lang="en-US" altLang="zh-CN" sz="2800" b="1" i="0" dirty="0">
                <a:latin typeface="宋体" panose="02010600030101010101" pitchFamily="2" charset="-122"/>
              </a:rPr>
              <a:t>( CF=0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</a:t>
            </a:r>
            <a:r>
              <a:rPr lang="en-US" altLang="zh-CN" sz="2800" b="1" i="0" dirty="0">
                <a:latin typeface="宋体" panose="02010600030101010101" pitchFamily="2" charset="-122"/>
              </a:rPr>
              <a:t>ZF=1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r>
              <a:rPr lang="en-US" altLang="zh-CN" sz="28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800" b="1" i="0" dirty="0">
                <a:latin typeface="宋体" panose="02010600030101010101" pitchFamily="2" charset="-122"/>
              </a:rPr>
              <a:t> / JNAE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   </a:t>
            </a:r>
            <a:r>
              <a:rPr lang="en-US" altLang="zh-CN" sz="2800" b="1" i="0" dirty="0">
                <a:latin typeface="宋体" panose="02010600030101010101" pitchFamily="2" charset="-122"/>
              </a:rPr>
              <a:t>( CF=1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r>
              <a:rPr lang="en-US" altLang="zh-CN" sz="28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JBE / JNA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   </a:t>
            </a:r>
            <a:r>
              <a:rPr lang="en-US" altLang="zh-CN" sz="2800" b="1" i="0" dirty="0">
                <a:latin typeface="宋体" panose="02010600030101010101" pitchFamily="2" charset="-122"/>
              </a:rPr>
              <a:t>( CF=1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</a:t>
            </a:r>
            <a:r>
              <a:rPr lang="en-US" altLang="zh-CN" sz="2800" b="1" i="0" dirty="0">
                <a:latin typeface="宋体" panose="02010600030101010101" pitchFamily="2" charset="-122"/>
              </a:rPr>
              <a:t>ZF=1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r>
              <a:rPr lang="en-US" altLang="zh-CN" sz="28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endParaRPr lang="zh-CN" altLang="en-US" sz="2800" b="1" i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788024" y="1285777"/>
            <a:ext cx="3095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i="0" dirty="0">
                <a:solidFill>
                  <a:srgbClr val="FF3300"/>
                </a:solidFill>
                <a:latin typeface="Times New Roman" pitchFamily="18" charset="0"/>
              </a:rPr>
              <a:t>无符号数条件转移指令的理解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835150" y="15573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11188" y="1504950"/>
            <a:ext cx="648109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CMP   AX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BX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JA    L1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……      CF=0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L1: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27088" y="3284538"/>
            <a:ext cx="69132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将</a:t>
            </a:r>
            <a:r>
              <a:rPr lang="en-US" altLang="zh-CN" sz="2800" b="1" i="0" dirty="0">
                <a:latin typeface="宋体" panose="02010600030101010101" pitchFamily="2" charset="-122"/>
              </a:rPr>
              <a:t>(AX),(BX)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中的数据当成无符号数，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若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(AX)&gt;(BX), </a:t>
            </a:r>
            <a:r>
              <a:rPr lang="zh-CN" altLang="en-US" sz="2800" b="1" i="0" dirty="0">
                <a:latin typeface="宋体" panose="02010600030101010101" pitchFamily="2" charset="-122"/>
              </a:rPr>
              <a:t>执行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(AX)–(BX),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则 </a:t>
            </a:r>
            <a:r>
              <a:rPr lang="en-US" altLang="zh-CN" sz="2800" b="1" i="0" dirty="0">
                <a:latin typeface="宋体" panose="02010600030101010101" pitchFamily="2" charset="-122"/>
              </a:rPr>
              <a:t>CF</a:t>
            </a:r>
            <a:r>
              <a:rPr lang="zh-CN" altLang="en-US" sz="2800" b="1" i="0" dirty="0">
                <a:latin typeface="宋体" panose="02010600030101010101" pitchFamily="2" charset="-122"/>
              </a:rPr>
              <a:t>一定会为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168400" y="4724400"/>
            <a:ext cx="556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1: (AX)= 1234H,   (BX)=0234H</a:t>
            </a: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1795463" y="5729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168400" y="5324475"/>
            <a:ext cx="556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2: (AX)= 0A234H,  (BX)=0234H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133475" y="5924550"/>
            <a:ext cx="574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3: (AX)= 0A234H,  (BX)=09234H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718CFF5-5E83-42CD-A45E-EAE2136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无符号条件转移指令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9" grpId="0"/>
      <p:bldP spid="15371" grpId="0"/>
      <p:bldP spid="153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900113" y="325438"/>
            <a:ext cx="58625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zh-CN" altLang="en-US" sz="3200" i="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顺序和分支程序设计</a:t>
            </a: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7561262" cy="40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一、学习内容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(</a:t>
            </a:r>
            <a:r>
              <a:rPr lang="zh-CN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) 程序设计的一般步骤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(2) </a:t>
            </a:r>
            <a:r>
              <a:rPr lang="zh-CN" altLang="en-US" sz="2800" b="1" i="0" dirty="0">
                <a:latin typeface="宋体" panose="02010600030101010101" pitchFamily="2" charset="-122"/>
              </a:rPr>
              <a:t>顺序程序设计</a:t>
            </a:r>
            <a:endParaRPr lang="zh-CN" altLang="zh-CN" sz="2800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(3</a:t>
            </a:r>
            <a:r>
              <a:rPr lang="zh-CN" altLang="en-US" sz="2800" b="1" i="0" dirty="0">
                <a:latin typeface="宋体" panose="02010600030101010101" pitchFamily="2" charset="-122"/>
              </a:rPr>
              <a:t>) 分支程序设计</a:t>
            </a:r>
            <a:endParaRPr lang="zh-CN" altLang="zh-CN" sz="2800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要求掌握汇编语言程序设计的基本技术，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</a:t>
            </a:r>
            <a:r>
              <a:rPr lang="zh-CN" altLang="en-US" sz="2800" b="1" i="0" dirty="0">
                <a:latin typeface="宋体" panose="02010600030101010101" pitchFamily="2" charset="-122"/>
              </a:rPr>
              <a:t>能够熟练的编写、调试汇编语言程序</a:t>
            </a:r>
            <a:r>
              <a:rPr lang="zh-CN" altLang="en-US" b="1" i="0" dirty="0">
                <a:latin typeface="宋体" panose="02010600030101010101" pitchFamily="2" charset="-122"/>
              </a:rPr>
              <a:t>。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</a:t>
            </a:r>
            <a:r>
              <a:rPr lang="zh-CN" altLang="en-US" sz="2800" b="1" i="0" dirty="0">
                <a:latin typeface="宋体" panose="02010600030101010101" pitchFamily="2" charset="-122"/>
              </a:rPr>
              <a:t>多动手！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835150" y="15573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123728" y="1208767"/>
            <a:ext cx="66967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int flag=0;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unsigned int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 = -1; //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=0xffffffff;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unsigned int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400" b="1" i="0" dirty="0">
                <a:latin typeface="宋体" panose="02010600030101010101" pitchFamily="2" charset="-122"/>
              </a:rPr>
              <a:t> = 3;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if 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 &gt;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4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flag = 1;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95536" y="3212976"/>
            <a:ext cx="84978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[flag],0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800" b="1" i="0" dirty="0">
                <a:latin typeface="宋体" panose="02010600030101010101" pitchFamily="2" charset="-122"/>
              </a:rPr>
              <a:t>],0FFFFFFFFh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800" b="1" i="0" dirty="0">
                <a:latin typeface="宋体" panose="02010600030101010101" pitchFamily="2" charset="-122"/>
              </a:rPr>
              <a:t>],3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eax,dword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800" b="1" i="0" dirty="0">
                <a:latin typeface="宋体" panose="02010600030101010101" pitchFamily="2" charset="-122"/>
              </a:rPr>
              <a:t>]  </a:t>
            </a:r>
          </a:p>
          <a:p>
            <a:pPr eaLnBrk="1" hangingPunct="1"/>
            <a:r>
              <a:rPr lang="en-US" altLang="zh-CN" sz="28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800" b="1" i="0" dirty="0">
                <a:latin typeface="宋体" panose="02010600030101010101" pitchFamily="2" charset="-122"/>
              </a:rPr>
              <a:t>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eax,dword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800" b="1" i="0" dirty="0">
                <a:latin typeface="宋体" panose="02010600030101010101" pitchFamily="2" charset="-122"/>
              </a:rPr>
              <a:t>] 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00A517E3 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jbe</a:t>
            </a:r>
            <a:r>
              <a:rPr lang="en-US" altLang="zh-CN" sz="2800" b="1" i="0" dirty="0">
                <a:latin typeface="宋体" panose="02010600030101010101" pitchFamily="2" charset="-122"/>
              </a:rPr>
              <a:t>  main+4Ch (0A517ECh)</a:t>
            </a:r>
            <a:r>
              <a:rPr lang="en-US" altLang="zh-CN" sz="2400" b="1" i="0" dirty="0">
                <a:latin typeface="宋体" panose="02010600030101010101" pitchFamily="2" charset="-122"/>
              </a:rPr>
              <a:t>//</a:t>
            </a:r>
            <a:r>
              <a:rPr lang="zh-CN" altLang="en-US" sz="2400" b="1" i="0" dirty="0">
                <a:latin typeface="宋体" panose="02010600030101010101" pitchFamily="2" charset="-122"/>
              </a:rPr>
              <a:t>机器码</a:t>
            </a:r>
            <a:r>
              <a:rPr lang="en-US" altLang="zh-CN" sz="2400" b="1" i="0" dirty="0">
                <a:latin typeface="宋体" panose="02010600030101010101" pitchFamily="2" charset="-122"/>
              </a:rPr>
              <a:t> 76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07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00A517E5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[flag],1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00A517EC</a:t>
            </a:r>
            <a:r>
              <a:rPr lang="en-US" altLang="zh-CN" sz="2800" b="1" i="0" dirty="0">
                <a:latin typeface="宋体" panose="02010600030101010101" pitchFamily="2" charset="-122"/>
              </a:rPr>
              <a:t>  ……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718CFF5-5E83-42CD-A45E-EAE2136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无符号条件转移指令</a:t>
            </a:r>
          </a:p>
        </p:txBody>
      </p:sp>
    </p:spTree>
    <p:extLst>
      <p:ext uri="{BB962C8B-B14F-4D97-AF65-F5344CB8AC3E}">
        <p14:creationId xmlns:p14="http://schemas.microsoft.com/office/powerpoint/2010/main" val="40661932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5650" y="1519238"/>
            <a:ext cx="596830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800" b="1" i="0" dirty="0">
                <a:latin typeface="宋体" panose="02010600030101010101" pitchFamily="2" charset="-122"/>
              </a:rPr>
              <a:t> / JNLE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当 </a:t>
            </a:r>
            <a:r>
              <a:rPr lang="en-US" altLang="zh-CN" sz="2800" b="1" i="0" dirty="0">
                <a:latin typeface="宋体" panose="02010600030101010101" pitchFamily="2" charset="-122"/>
              </a:rPr>
              <a:t>SF=OF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JGE / JNL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当 </a:t>
            </a:r>
            <a:r>
              <a:rPr lang="en-US" altLang="zh-CN" sz="2800" b="1" i="0" dirty="0">
                <a:latin typeface="宋体" panose="02010600030101010101" pitchFamily="2" charset="-122"/>
              </a:rPr>
              <a:t>SF=OF </a:t>
            </a:r>
            <a:r>
              <a:rPr lang="zh-CN" altLang="en-US" sz="2800" b="1" i="0" dirty="0">
                <a:latin typeface="宋体" panose="02010600030101010101" pitchFamily="2" charset="-122"/>
              </a:rPr>
              <a:t>或者 </a:t>
            </a:r>
            <a:r>
              <a:rPr lang="en-US" altLang="zh-CN" sz="2800" b="1" i="0" dirty="0">
                <a:latin typeface="宋体" panose="02010600030101010101" pitchFamily="2" charset="-122"/>
              </a:rPr>
              <a:t>ZF=1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L</a:t>
            </a:r>
            <a:r>
              <a:rPr lang="en-US" altLang="zh-CN" sz="2800" b="1" i="0" dirty="0">
                <a:latin typeface="宋体" panose="02010600030101010101" pitchFamily="2" charset="-122"/>
              </a:rPr>
              <a:t> / JNGE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当 </a:t>
            </a:r>
            <a:r>
              <a:rPr lang="en-US" altLang="zh-CN" sz="2800" b="1" i="0" dirty="0">
                <a:latin typeface="宋体" panose="02010600030101010101" pitchFamily="2" charset="-122"/>
              </a:rPr>
              <a:t>SF</a:t>
            </a:r>
            <a:r>
              <a:rPr lang="en-US" altLang="zh-CN" sz="2800" b="1" i="0" dirty="0">
                <a:latin typeface="宋体" panose="02010600030101010101" pitchFamily="2" charset="-122"/>
                <a:cs typeface="Times New Roman" pitchFamily="18" charset="0"/>
              </a:rPr>
              <a:t>≠</a:t>
            </a:r>
            <a:r>
              <a:rPr lang="en-US" altLang="zh-CN" sz="2800" b="1" i="0" dirty="0">
                <a:latin typeface="宋体" panose="02010600030101010101" pitchFamily="2" charset="-122"/>
              </a:rPr>
              <a:t>OF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JLE / JNG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当 </a:t>
            </a:r>
            <a:r>
              <a:rPr lang="en-US" altLang="zh-CN" sz="2800" b="1" i="0" dirty="0">
                <a:latin typeface="宋体" panose="02010600030101010101" pitchFamily="2" charset="-122"/>
              </a:rPr>
              <a:t>SF≠OF </a:t>
            </a:r>
            <a:r>
              <a:rPr lang="zh-CN" altLang="en-US" sz="2800" b="1" i="0" dirty="0">
                <a:latin typeface="宋体" panose="02010600030101010101" pitchFamily="2" charset="-122"/>
              </a:rPr>
              <a:t>或者 </a:t>
            </a:r>
            <a:r>
              <a:rPr lang="en-US" altLang="zh-CN" sz="2800" b="1" i="0" dirty="0">
                <a:latin typeface="宋体" panose="02010600030101010101" pitchFamily="2" charset="-122"/>
              </a:rPr>
              <a:t>ZF=1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9437405-354F-48D2-A541-E4D8834C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有符号条件转移指令</a:t>
            </a:r>
          </a:p>
        </p:txBody>
      </p:sp>
    </p:spTree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867400" y="1484313"/>
            <a:ext cx="2736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FF3300"/>
                </a:solidFill>
                <a:latin typeface="Times New Roman" pitchFamily="18" charset="0"/>
              </a:rPr>
              <a:t>有符号数条件转移指令的理解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35150" y="15573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50888" y="1412875"/>
            <a:ext cx="30527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CMP   AX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BX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JG    L1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……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L1: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4213" y="3213100"/>
            <a:ext cx="741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将</a:t>
            </a:r>
            <a:r>
              <a:rPr lang="en-US" altLang="zh-CN" sz="2800" b="1" i="0" dirty="0">
                <a:latin typeface="宋体" panose="02010600030101010101" pitchFamily="2" charset="-122"/>
              </a:rPr>
              <a:t>(AX),(BX)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中的数据当成有符号数，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若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(AX)&gt;(BX)</a:t>
            </a:r>
            <a:r>
              <a:rPr lang="zh-CN" altLang="en-US" sz="2800" b="1" i="0" dirty="0">
                <a:latin typeface="宋体" panose="02010600030101010101" pitchFamily="2" charset="-122"/>
              </a:rPr>
              <a:t>，执行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 – (BX)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则 </a:t>
            </a:r>
            <a:r>
              <a:rPr lang="en-US" altLang="zh-CN" sz="2800" b="1" i="0" dirty="0">
                <a:latin typeface="宋体" panose="02010600030101010101" pitchFamily="2" charset="-122"/>
              </a:rPr>
              <a:t>SF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OF</a:t>
            </a:r>
            <a:r>
              <a:rPr lang="zh-CN" altLang="en-US" sz="2800" b="1" i="0" dirty="0">
                <a:latin typeface="宋体" panose="02010600030101010101" pitchFamily="2" charset="-122"/>
              </a:rPr>
              <a:t>会相等，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042988" y="4652963"/>
            <a:ext cx="556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1:  (AX)= 1234H,  (BX)=0234H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95463" y="5729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671638" y="56356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197100" y="5300663"/>
            <a:ext cx="4129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SF=0</a:t>
            </a:r>
            <a:r>
              <a:rPr lang="zh-CN" altLang="en-US" sz="2800" b="1" i="0">
                <a:latin typeface="宋体" panose="02010600030101010101" pitchFamily="2" charset="-122"/>
              </a:rPr>
              <a:t>、</a:t>
            </a:r>
            <a:r>
              <a:rPr lang="en-US" altLang="zh-CN" sz="2800" b="1" i="0">
                <a:latin typeface="宋体" panose="02010600030101010101" pitchFamily="2" charset="-122"/>
              </a:rPr>
              <a:t>OF=0, ZF=0, CF=0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944563" y="5805488"/>
            <a:ext cx="6977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不论使用 </a:t>
            </a:r>
            <a:r>
              <a:rPr lang="en-US" altLang="zh-CN" sz="2800" b="1" i="0">
                <a:latin typeface="宋体" panose="02010600030101010101" pitchFamily="2" charset="-122"/>
              </a:rPr>
              <a:t>JA </a:t>
            </a:r>
            <a:r>
              <a:rPr lang="zh-CN" altLang="en-US" sz="2800" b="1" i="0">
                <a:latin typeface="宋体" panose="02010600030101010101" pitchFamily="2" charset="-122"/>
              </a:rPr>
              <a:t>还是</a:t>
            </a:r>
            <a:r>
              <a:rPr lang="en-US" altLang="zh-CN" sz="2800" b="1" i="0">
                <a:latin typeface="宋体" panose="02010600030101010101" pitchFamily="2" charset="-122"/>
              </a:rPr>
              <a:t> JG </a:t>
            </a:r>
            <a:r>
              <a:rPr lang="zh-CN" altLang="en-US" sz="2800" b="1" i="0">
                <a:latin typeface="宋体" panose="02010600030101010101" pitchFamily="2" charset="-122"/>
              </a:rPr>
              <a:t>，转移的条件均成立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9D469B2-136E-45E5-936C-CC9FD937C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有符号条件转移指令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4" grpId="0"/>
      <p:bldP spid="163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544513" y="1412875"/>
            <a:ext cx="618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2: (AX)= 0A234H,  (BX) =0234H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1546225" y="1989138"/>
            <a:ext cx="6265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执行</a:t>
            </a:r>
            <a:r>
              <a:rPr lang="en-US" altLang="zh-CN" sz="2800" b="1" i="0" dirty="0">
                <a:latin typeface="宋体" panose="02010600030101010101" pitchFamily="2" charset="-122"/>
              </a:rPr>
              <a:t>(AX) - (BX)</a:t>
            </a:r>
            <a:r>
              <a:rPr lang="zh-CN" altLang="en-US" sz="2800" b="1" i="0" dirty="0">
                <a:latin typeface="宋体" panose="02010600030101010101" pitchFamily="2" charset="-122"/>
              </a:rPr>
              <a:t>后：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SF = 1, ZF=0, CF=0, OF = 0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1546225" y="3052763"/>
            <a:ext cx="6554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对于 </a:t>
            </a:r>
            <a:r>
              <a:rPr lang="en-US" altLang="zh-CN" sz="2800" b="1" i="0">
                <a:latin typeface="宋体" panose="02010600030101010101" pitchFamily="2" charset="-122"/>
              </a:rPr>
              <a:t>JA </a:t>
            </a:r>
            <a:r>
              <a:rPr lang="zh-CN" altLang="en-US" sz="2800" b="1" i="0">
                <a:latin typeface="宋体" panose="02010600030101010101" pitchFamily="2" charset="-122"/>
              </a:rPr>
              <a:t>，条件成立 （</a:t>
            </a:r>
            <a:r>
              <a:rPr lang="en-US" altLang="zh-CN" sz="2800" b="1" i="0">
                <a:latin typeface="宋体" panose="02010600030101010101" pitchFamily="2" charset="-122"/>
              </a:rPr>
              <a:t>CF=0 , ZF=0</a:t>
            </a:r>
            <a:r>
              <a:rPr lang="zh-CN" altLang="en-US" sz="2800" b="1" i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1546225" y="3689350"/>
            <a:ext cx="677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对于 </a:t>
            </a:r>
            <a:r>
              <a:rPr lang="en-US" altLang="zh-CN" sz="2800" b="1" i="0">
                <a:latin typeface="宋体" panose="02010600030101010101" pitchFamily="2" charset="-122"/>
              </a:rPr>
              <a:t>JG </a:t>
            </a:r>
            <a:r>
              <a:rPr lang="zh-CN" altLang="en-US" sz="2800" b="1" i="0">
                <a:latin typeface="宋体" panose="02010600030101010101" pitchFamily="2" charset="-122"/>
              </a:rPr>
              <a:t>，条件不成立 （因为</a:t>
            </a:r>
            <a:r>
              <a:rPr lang="en-US" altLang="zh-CN" sz="2800" b="1" i="0">
                <a:latin typeface="宋体" panose="02010600030101010101" pitchFamily="2" charset="-122"/>
              </a:rPr>
              <a:t>SF≠OF</a:t>
            </a:r>
            <a:r>
              <a:rPr lang="zh-CN" altLang="en-US" sz="2800" b="1" i="0"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17421" name="Group 13"/>
          <p:cNvGrpSpPr>
            <a:grpSpLocks/>
          </p:cNvGrpSpPr>
          <p:nvPr/>
        </p:nvGrpSpPr>
        <p:grpSpPr bwMode="auto">
          <a:xfrm>
            <a:off x="684213" y="4365625"/>
            <a:ext cx="5922962" cy="1793875"/>
            <a:chOff x="427" y="2763"/>
            <a:chExt cx="3731" cy="1130"/>
          </a:xfrm>
        </p:grpSpPr>
        <p:sp>
          <p:nvSpPr>
            <p:cNvPr id="21512" name="Text Box 5"/>
            <p:cNvSpPr txBox="1">
              <a:spLocks noChangeArrowheads="1"/>
            </p:cNvSpPr>
            <p:nvPr/>
          </p:nvSpPr>
          <p:spPr bwMode="auto">
            <a:xfrm>
              <a:off x="427" y="2763"/>
              <a:ext cx="3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 dirty="0">
                  <a:latin typeface="宋体" panose="02010600030101010101" pitchFamily="2" charset="-122"/>
                </a:rPr>
                <a:t>例</a:t>
              </a:r>
              <a:r>
                <a:rPr lang="en-US" altLang="zh-CN" sz="2800" b="1" i="0" dirty="0">
                  <a:latin typeface="宋体" panose="02010600030101010101" pitchFamily="2" charset="-122"/>
                </a:rPr>
                <a:t>3: (AX)= 0A234H,  (BX) =09234H</a:t>
              </a:r>
              <a:endParaRPr lang="zh-CN" altLang="en-US" sz="2800" b="1" i="0" dirty="0">
                <a:latin typeface="宋体" panose="02010600030101010101" pitchFamily="2" charset="-122"/>
              </a:endParaRPr>
            </a:p>
          </p:txBody>
        </p:sp>
        <p:sp>
          <p:nvSpPr>
            <p:cNvPr id="21513" name="Text Box 10"/>
            <p:cNvSpPr txBox="1">
              <a:spLocks noChangeArrowheads="1"/>
            </p:cNvSpPr>
            <p:nvPr/>
          </p:nvSpPr>
          <p:spPr bwMode="auto">
            <a:xfrm>
              <a:off x="974" y="3164"/>
              <a:ext cx="29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>
                  <a:latin typeface="宋体" panose="02010600030101010101" pitchFamily="2" charset="-122"/>
                </a:rPr>
                <a:t>SF = 0 , ZF=0, CF=0, OF=0</a:t>
              </a:r>
            </a:p>
          </p:txBody>
        </p:sp>
        <p:sp>
          <p:nvSpPr>
            <p:cNvPr id="21514" name="Text Box 11"/>
            <p:cNvSpPr txBox="1">
              <a:spLocks noChangeArrowheads="1"/>
            </p:cNvSpPr>
            <p:nvPr/>
          </p:nvSpPr>
          <p:spPr bwMode="auto">
            <a:xfrm>
              <a:off x="974" y="3566"/>
              <a:ext cx="25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宋体" panose="02010600030101010101" pitchFamily="2" charset="-122"/>
                </a:rPr>
                <a:t>对于</a:t>
              </a:r>
              <a:r>
                <a:rPr lang="en-US" altLang="zh-CN" sz="2800" b="1" i="0">
                  <a:latin typeface="宋体" panose="02010600030101010101" pitchFamily="2" charset="-122"/>
                </a:rPr>
                <a:t>JA</a:t>
              </a:r>
              <a:r>
                <a:rPr lang="zh-CN" altLang="en-US" sz="2800" b="1" i="0">
                  <a:latin typeface="宋体" panose="02010600030101010101" pitchFamily="2" charset="-122"/>
                </a:rPr>
                <a:t>、</a:t>
              </a:r>
              <a:r>
                <a:rPr lang="en-US" altLang="zh-CN" sz="2800" b="1" i="0">
                  <a:latin typeface="宋体" panose="02010600030101010101" pitchFamily="2" charset="-122"/>
                </a:rPr>
                <a:t>JG</a:t>
              </a:r>
              <a:r>
                <a:rPr lang="zh-CN" altLang="en-US" sz="2800" b="1" i="0">
                  <a:latin typeface="宋体" panose="02010600030101010101" pitchFamily="2" charset="-122"/>
                </a:rPr>
                <a:t>，条件均成立</a:t>
              </a:r>
            </a:p>
          </p:txBody>
        </p:sp>
      </p:grpSp>
      <p:sp>
        <p:nvSpPr>
          <p:cNvPr id="11" name="Text Box 4">
            <a:extLst>
              <a:ext uri="{FF2B5EF4-FFF2-40B4-BE49-F238E27FC236}">
                <a16:creationId xmlns:a16="http://schemas.microsoft.com/office/drawing/2014/main" id="{C6F07EA4-8B9D-4AB6-AC98-565EAB02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有符号条件转移指令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>
            <a:extLst>
              <a:ext uri="{FF2B5EF4-FFF2-40B4-BE49-F238E27FC236}">
                <a16:creationId xmlns:a16="http://schemas.microsoft.com/office/drawing/2014/main" id="{C6F07EA4-8B9D-4AB6-AC98-565EAB02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有符号条件转移指令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23A8999-F5A4-4752-B5F1-4DB60970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5573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14450DDA-9402-4E1F-B9D5-1803707C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208767"/>
            <a:ext cx="66967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int flag=0;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int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 = -1; //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=0xffffffff;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int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400" b="1" i="0" dirty="0">
                <a:latin typeface="宋体" panose="02010600030101010101" pitchFamily="2" charset="-122"/>
              </a:rPr>
              <a:t> = 3;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if 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 &gt;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4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flag = 1;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88F34233-0243-4285-9561-0E93AD5CF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212976"/>
            <a:ext cx="84978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[flag],0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800" b="1" i="0" dirty="0">
                <a:latin typeface="宋体" panose="02010600030101010101" pitchFamily="2" charset="-122"/>
              </a:rPr>
              <a:t>],0FFFFFFFFh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800" b="1" i="0" dirty="0">
                <a:latin typeface="宋体" panose="02010600030101010101" pitchFamily="2" charset="-122"/>
              </a:rPr>
              <a:t>],3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eax,dword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800" b="1" i="0" dirty="0">
                <a:latin typeface="宋体" panose="02010600030101010101" pitchFamily="2" charset="-122"/>
              </a:rPr>
              <a:t>]  </a:t>
            </a:r>
          </a:p>
          <a:p>
            <a:pPr eaLnBrk="1" hangingPunct="1"/>
            <a:r>
              <a:rPr lang="en-US" altLang="zh-CN" sz="28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800" b="1" i="0" dirty="0">
                <a:latin typeface="宋体" panose="02010600030101010101" pitchFamily="2" charset="-122"/>
              </a:rPr>
              <a:t>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eax,dword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800" b="1" i="0" dirty="0">
                <a:latin typeface="宋体" panose="02010600030101010101" pitchFamily="2" charset="-122"/>
              </a:rPr>
              <a:t>] 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00A517E3 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jle</a:t>
            </a:r>
            <a:r>
              <a:rPr lang="en-US" altLang="zh-CN" sz="2800" b="1" i="0" dirty="0">
                <a:latin typeface="宋体" panose="02010600030101010101" pitchFamily="2" charset="-122"/>
              </a:rPr>
              <a:t>  main+4Ch (0A517ECh)</a:t>
            </a:r>
            <a:r>
              <a:rPr lang="en-US" altLang="zh-CN" sz="2400" b="1" i="0" dirty="0">
                <a:latin typeface="宋体" panose="02010600030101010101" pitchFamily="2" charset="-122"/>
              </a:rPr>
              <a:t>//</a:t>
            </a:r>
            <a:r>
              <a:rPr lang="zh-CN" altLang="en-US" sz="2400" b="1" i="0" dirty="0">
                <a:latin typeface="宋体" panose="02010600030101010101" pitchFamily="2" charset="-122"/>
              </a:rPr>
              <a:t>机器码</a:t>
            </a:r>
            <a:r>
              <a:rPr lang="en-US" altLang="zh-CN" sz="2400" b="1" i="0" dirty="0">
                <a:latin typeface="宋体" panose="02010600030101010101" pitchFamily="2" charset="-122"/>
              </a:rPr>
              <a:t> 7E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07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00A517E5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[flag],1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00A517EC</a:t>
            </a:r>
            <a:r>
              <a:rPr lang="en-US" altLang="zh-CN" sz="2800" b="1" i="0" dirty="0">
                <a:latin typeface="宋体" panose="02010600030101010101" pitchFamily="2" charset="-122"/>
              </a:rPr>
              <a:t>  ……</a:t>
            </a:r>
          </a:p>
        </p:txBody>
      </p:sp>
    </p:spTree>
    <p:extLst>
      <p:ext uri="{BB962C8B-B14F-4D97-AF65-F5344CB8AC3E}">
        <p14:creationId xmlns:p14="http://schemas.microsoft.com/office/powerpoint/2010/main" val="11470580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96193"/>
              </p:ext>
            </p:extLst>
          </p:nvPr>
        </p:nvGraphicFramePr>
        <p:xfrm>
          <a:off x="621011" y="1844824"/>
          <a:ext cx="7632700" cy="169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格式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名称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功能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JMP </a:t>
                      </a:r>
                      <a:r>
                        <a:rPr lang="zh-CN" sz="2800" kern="100" dirty="0">
                          <a:effectLst/>
                        </a:rPr>
                        <a:t>标号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直接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(EIP)+</a:t>
                      </a:r>
                      <a:r>
                        <a:rPr lang="zh-CN" sz="2800" kern="100" dirty="0">
                          <a:effectLst/>
                        </a:rPr>
                        <a:t>位移量 </a:t>
                      </a:r>
                      <a:r>
                        <a:rPr lang="en-US" sz="2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kern="100" dirty="0">
                          <a:effectLst/>
                        </a:rPr>
                        <a:t> EIP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JMP OPD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间接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(OPD) </a:t>
                      </a:r>
                      <a:r>
                        <a:rPr lang="en-US" sz="2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kern="100" dirty="0">
                          <a:effectLst/>
                        </a:rPr>
                        <a:t> EIP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B27FFB2F-856A-4465-8E5C-D35BD612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47532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无条件转移指令</a:t>
            </a:r>
          </a:p>
        </p:txBody>
      </p:sp>
    </p:spTree>
    <p:extLst>
      <p:ext uri="{BB962C8B-B14F-4D97-AF65-F5344CB8AC3E}">
        <p14:creationId xmlns:p14="http://schemas.microsoft.com/office/powerpoint/2010/main" val="547040022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9750" y="1403350"/>
            <a:ext cx="7364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间接转移方式中，除了立即数寻址方式外，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其它方式均可以使用。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11188" y="2549525"/>
            <a:ext cx="5070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BUF    DD   L1   ; L1</a:t>
            </a:r>
            <a:r>
              <a:rPr lang="zh-CN" altLang="en-US" sz="2800" b="1" i="0" dirty="0">
                <a:latin typeface="宋体" panose="02010600030101010101" pitchFamily="2" charset="-122"/>
              </a:rPr>
              <a:t>为标号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00113" y="3381375"/>
            <a:ext cx="3240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CN" sz="2800" b="1" i="0">
                <a:latin typeface="宋体" panose="02010600030101010101" pitchFamily="2" charset="-122"/>
              </a:rPr>
              <a:t>  JMP   L1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00113" y="3878263"/>
            <a:ext cx="3743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(2)  JMP   BUF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00113" y="4375150"/>
            <a:ext cx="507542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 startAt="3"/>
            </a:pPr>
            <a:r>
              <a:rPr lang="en-US" altLang="zh-CN" sz="2800" b="1" i="0" dirty="0">
                <a:latin typeface="宋体" panose="02010600030101010101" pitchFamily="2" charset="-122"/>
              </a:rPr>
              <a:t>  LEA   EBX , BUF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JMP   DWORD PTR [EBX]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00113" y="5300663"/>
            <a:ext cx="380745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 startAt="4"/>
            </a:pPr>
            <a:r>
              <a:rPr lang="en-US" altLang="zh-CN" sz="2800" b="1" i="0" dirty="0">
                <a:latin typeface="宋体" panose="02010600030101010101" pitchFamily="2" charset="-122"/>
              </a:rPr>
              <a:t>  MOV   EBX , BUF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JMP   EBX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508624" y="3357563"/>
            <a:ext cx="22317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功能等价的转移指令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55650" y="304800"/>
            <a:ext cx="453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无条件转移指令</a:t>
            </a:r>
          </a:p>
        </p:txBody>
      </p:sp>
    </p:spTree>
    <p:extLst>
      <p:ext uri="{BB962C8B-B14F-4D97-AF65-F5344CB8AC3E}">
        <p14:creationId xmlns:p14="http://schemas.microsoft.com/office/powerpoint/2010/main" val="339634101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10"/>
          <p:cNvSpPr>
            <a:spLocks noChangeArrowheads="1"/>
          </p:cNvSpPr>
          <p:nvPr/>
        </p:nvSpPr>
        <p:spPr bwMode="auto">
          <a:xfrm>
            <a:off x="5653088" y="3070225"/>
            <a:ext cx="2735262" cy="26638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95288" y="1450975"/>
            <a:ext cx="7507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4</a:t>
            </a:r>
            <a:r>
              <a:rPr lang="zh-CN" altLang="en-US" sz="2800" b="1" i="0">
                <a:latin typeface="宋体" panose="02010600030101010101" pitchFamily="2" charset="-122"/>
              </a:rPr>
              <a:t>：根据不同的输入，执行不同的程序片段。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1306513" y="1989138"/>
            <a:ext cx="42973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输入</a:t>
            </a:r>
            <a:r>
              <a:rPr lang="en-US" altLang="zh-CN" sz="2800" b="1" i="0">
                <a:latin typeface="宋体" panose="02010600030101010101" pitchFamily="2" charset="-122"/>
              </a:rPr>
              <a:t>1</a:t>
            </a:r>
            <a:r>
              <a:rPr lang="zh-CN" altLang="en-US" sz="2800" b="1" i="0">
                <a:latin typeface="宋体" panose="02010600030101010101" pitchFamily="2" charset="-122"/>
              </a:rPr>
              <a:t>，执行程序段 </a:t>
            </a:r>
            <a:r>
              <a:rPr lang="en-US" altLang="zh-CN" sz="2800" b="1" i="0">
                <a:latin typeface="宋体" panose="02010600030101010101" pitchFamily="2" charset="-122"/>
              </a:rPr>
              <a:t>LP1 :</a:t>
            </a:r>
          </a:p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输入</a:t>
            </a:r>
            <a:r>
              <a:rPr lang="en-US" altLang="zh-CN" sz="2800" b="1" i="0">
                <a:latin typeface="宋体" panose="02010600030101010101" pitchFamily="2" charset="-122"/>
              </a:rPr>
              <a:t>2</a:t>
            </a:r>
            <a:r>
              <a:rPr lang="zh-CN" altLang="en-US" sz="2800" b="1" i="0">
                <a:latin typeface="宋体" panose="02010600030101010101" pitchFamily="2" charset="-122"/>
              </a:rPr>
              <a:t>，执行程序段 </a:t>
            </a:r>
            <a:r>
              <a:rPr lang="en-US" altLang="zh-CN" sz="2800" b="1" i="0">
                <a:latin typeface="宋体" panose="02010600030101010101" pitchFamily="2" charset="-122"/>
              </a:rPr>
              <a:t>LP2 :</a:t>
            </a:r>
          </a:p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输入</a:t>
            </a:r>
            <a:r>
              <a:rPr lang="en-US" altLang="zh-CN" sz="2800" b="1" i="0">
                <a:latin typeface="宋体" panose="02010600030101010101" pitchFamily="2" charset="-122"/>
              </a:rPr>
              <a:t>3</a:t>
            </a:r>
            <a:r>
              <a:rPr lang="zh-CN" altLang="en-US" sz="2800" b="1" i="0">
                <a:latin typeface="宋体" panose="02010600030101010101" pitchFamily="2" charset="-122"/>
              </a:rPr>
              <a:t>，执行程序段 </a:t>
            </a:r>
            <a:r>
              <a:rPr lang="en-US" altLang="zh-CN" sz="2800" b="1" i="0">
                <a:latin typeface="宋体" panose="02010600030101010101" pitchFamily="2" charset="-122"/>
              </a:rPr>
              <a:t>LP3 :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  …………</a:t>
            </a: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403350" y="3716338"/>
            <a:ext cx="26654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JMP  LP1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JMP  LP2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…..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JMP  LP3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5703888" y="3357563"/>
            <a:ext cx="27559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如果分支很多，每个分支均使用 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JMP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标号，程序难看，臃肿！</a:t>
            </a:r>
          </a:p>
        </p:txBody>
      </p:sp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539750" y="2205038"/>
            <a:ext cx="50323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i="0">
                <a:solidFill>
                  <a:srgbClr val="FF3300"/>
                </a:solidFill>
                <a:ea typeface="黑体" pitchFamily="2" charset="-122"/>
              </a:rPr>
              <a:t>构造指令地址列表</a:t>
            </a: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755650" y="304800"/>
            <a:ext cx="453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无条件转移指令</a:t>
            </a:r>
          </a:p>
        </p:txBody>
      </p:sp>
    </p:spTree>
    <p:extLst>
      <p:ext uri="{BB962C8B-B14F-4D97-AF65-F5344CB8AC3E}">
        <p14:creationId xmlns:p14="http://schemas.microsoft.com/office/powerpoint/2010/main" val="2246738669"/>
      </p:ext>
    </p:extLst>
  </p:cSld>
  <p:clrMapOvr>
    <a:masterClrMapping/>
  </p:clrMapOvr>
  <p:transition>
    <p:checke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95288" y="1450975"/>
            <a:ext cx="7507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4</a:t>
            </a:r>
            <a:r>
              <a:rPr lang="zh-CN" altLang="en-US" sz="2800" b="1" i="0">
                <a:latin typeface="宋体" panose="02010600030101010101" pitchFamily="2" charset="-122"/>
              </a:rPr>
              <a:t>：根据不同的输入，执行不同的程序片段。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755650" y="2843213"/>
            <a:ext cx="4894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FUNCTAB  DD  LP1, LP2, LP3</a:t>
            </a: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755650" y="3764528"/>
            <a:ext cx="648064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JMP  FUNCTAB[EBX*4]</a:t>
            </a:r>
          </a:p>
          <a:p>
            <a:pPr eaLnBrk="1" hangingPunct="1"/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(EBX)=0, </a:t>
            </a:r>
            <a:r>
              <a:rPr lang="zh-CN" altLang="en-US" sz="2800" b="1" i="0" dirty="0">
                <a:latin typeface="宋体" panose="02010600030101010101" pitchFamily="2" charset="-122"/>
              </a:rPr>
              <a:t>跳转到 </a:t>
            </a:r>
            <a:r>
              <a:rPr lang="en-US" altLang="zh-CN" sz="2800" b="1" i="0" dirty="0">
                <a:latin typeface="宋体" panose="02010600030101010101" pitchFamily="2" charset="-122"/>
              </a:rPr>
              <a:t>LP1</a:t>
            </a:r>
            <a:r>
              <a:rPr lang="zh-CN" altLang="en-US" sz="2800" b="1" i="0" dirty="0">
                <a:latin typeface="宋体" panose="02010600030101010101" pitchFamily="2" charset="-122"/>
              </a:rPr>
              <a:t>处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(EBX)=1, </a:t>
            </a:r>
            <a:r>
              <a:rPr lang="zh-CN" altLang="en-US" sz="2800" b="1" i="0" dirty="0">
                <a:latin typeface="宋体" panose="02010600030101010101" pitchFamily="2" charset="-122"/>
              </a:rPr>
              <a:t>跳转到 </a:t>
            </a:r>
            <a:r>
              <a:rPr lang="en-US" altLang="zh-CN" sz="2800" b="1" i="0" dirty="0">
                <a:latin typeface="宋体" panose="02010600030101010101" pitchFamily="2" charset="-122"/>
              </a:rPr>
              <a:t>LP2</a:t>
            </a:r>
            <a:r>
              <a:rPr lang="zh-CN" altLang="en-US" sz="2800" b="1" i="0" dirty="0">
                <a:latin typeface="宋体" panose="02010600030101010101" pitchFamily="2" charset="-122"/>
              </a:rPr>
              <a:t>处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683568" y="2058383"/>
            <a:ext cx="5256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i="0" dirty="0">
                <a:solidFill>
                  <a:srgbClr val="FF3300"/>
                </a:solidFill>
                <a:ea typeface="黑体" pitchFamily="2" charset="-122"/>
              </a:rPr>
              <a:t>构造指令地址列表</a:t>
            </a: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755650" y="304800"/>
            <a:ext cx="453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.3.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无条件转移指令</a:t>
            </a:r>
          </a:p>
        </p:txBody>
      </p:sp>
    </p:spTree>
    <p:extLst>
      <p:ext uri="{BB962C8B-B14F-4D97-AF65-F5344CB8AC3E}">
        <p14:creationId xmlns:p14="http://schemas.microsoft.com/office/powerpoint/2010/main" val="1772132932"/>
      </p:ext>
    </p:extLst>
  </p:cSld>
  <p:clrMapOvr>
    <a:masterClrMapping/>
  </p:clrMapOvr>
  <p:transition>
    <p:checke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7"/>
          <p:cNvSpPr txBox="1">
            <a:spLocks noChangeArrowheads="1"/>
          </p:cNvSpPr>
          <p:nvPr/>
        </p:nvSpPr>
        <p:spPr bwMode="auto">
          <a:xfrm>
            <a:off x="539750" y="1557338"/>
            <a:ext cx="78486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(1) </a:t>
            </a:r>
            <a:r>
              <a:rPr lang="zh-CN" altLang="en-US" sz="2800" b="1" i="0" dirty="0">
                <a:latin typeface="宋体" panose="02010600030101010101" pitchFamily="2" charset="-122"/>
              </a:rPr>
              <a:t>选择合适的转移指令；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(2) 为每个分支安排出口;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(3) 将分支中的公共部分尽量放到分支前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 或分支后的公共程序段中；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(4) </a:t>
            </a:r>
            <a:r>
              <a:rPr lang="zh-CN" altLang="en-US" sz="2800" b="1" i="0" dirty="0">
                <a:latin typeface="宋体" panose="02010600030101010101" pitchFamily="2" charset="-122"/>
              </a:rPr>
              <a:t>流程图、程序对应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(5) 调试时，逐分支检查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22531" name="Text Box 18"/>
          <p:cNvSpPr txBox="1">
            <a:spLocks noChangeArrowheads="1"/>
          </p:cNvSpPr>
          <p:nvPr/>
        </p:nvSpPr>
        <p:spPr bwMode="auto">
          <a:xfrm>
            <a:off x="611188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简单分支程序设计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484784"/>
            <a:ext cx="7129462" cy="135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二、学习重点</a:t>
            </a: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ea typeface="楷体_GB2312" pitchFamily="49" charset="-122"/>
              </a:rPr>
              <a:t>       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转移指令、分支程序的设计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6AAEF0-8B01-4259-8841-0AF587B6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844515"/>
            <a:ext cx="7848600" cy="310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三、学习难点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800" b="1" i="0" dirty="0">
                <a:ea typeface="楷体_GB2312" pitchFamily="49" charset="-122"/>
              </a:rPr>
              <a:t> 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zh-CN" sz="2800" b="1" i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) 无条件转移指令的灵活运用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条件转移指令的正确选择</a:t>
            </a:r>
            <a:endParaRPr lang="zh-CN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(3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) 分支出口的安排与汇合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(6)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综合应用前几章的内容，编写和调试程序</a:t>
            </a:r>
            <a:r>
              <a:rPr lang="zh-CN" altLang="zh-CN" sz="2800" b="1" i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E0BBD8F2-6222-407D-97BE-55E9B1ED0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5438"/>
            <a:ext cx="58625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zh-CN" altLang="en-US" sz="3200" i="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顺序和分支程序设计</a:t>
            </a:r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27"/>
          <p:cNvSpPr txBox="1">
            <a:spLocks noChangeArrowheads="1"/>
          </p:cNvSpPr>
          <p:nvPr/>
        </p:nvSpPr>
        <p:spPr bwMode="auto">
          <a:xfrm>
            <a:off x="744538" y="1628775"/>
            <a:ext cx="48615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例：判断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中的内容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, </a:t>
            </a:r>
          </a:p>
          <a:p>
            <a:pPr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为正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显示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positive &gt; 0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为负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显示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&lt; 0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为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0,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显示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=0</a:t>
            </a:r>
          </a:p>
        </p:txBody>
      </p:sp>
      <p:sp>
        <p:nvSpPr>
          <p:cNvPr id="27652" name="Text Box 1045"/>
          <p:cNvSpPr txBox="1">
            <a:spLocks noChangeArrowheads="1"/>
          </p:cNvSpPr>
          <p:nvPr/>
        </p:nvSpPr>
        <p:spPr bwMode="auto">
          <a:xfrm>
            <a:off x="755650" y="3917950"/>
            <a:ext cx="732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ea typeface="楷体_GB2312" pitchFamily="49" charset="-122"/>
              </a:rPr>
              <a:t>实验：使用不同转移指令后的结果比较合分析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C71DEF49-3F4D-4063-9B60-9E5F92AEA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简单分支程序设计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spli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/>
          <p:cNvSpPr>
            <a:spLocks noChangeArrowheads="1"/>
          </p:cNvSpPr>
          <p:nvPr/>
        </p:nvSpPr>
        <p:spPr bwMode="auto">
          <a:xfrm>
            <a:off x="4213225" y="2852738"/>
            <a:ext cx="2663825" cy="72072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X&lt; 0 ?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809552" y="2962104"/>
            <a:ext cx="2232174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显示： 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Zero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2555776" y="4149080"/>
            <a:ext cx="28082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显示：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positive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7" name="AutoShape 7"/>
          <p:cNvSpPr>
            <a:spLocks noChangeArrowheads="1"/>
          </p:cNvSpPr>
          <p:nvPr/>
        </p:nvSpPr>
        <p:spPr bwMode="auto">
          <a:xfrm>
            <a:off x="1331913" y="5518150"/>
            <a:ext cx="1152525" cy="431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结束</a:t>
            </a:r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>
            <a:off x="1908175" y="148590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1908175" y="22764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11"/>
          <p:cNvSpPr>
            <a:spLocks noChangeShapeType="1"/>
          </p:cNvSpPr>
          <p:nvPr/>
        </p:nvSpPr>
        <p:spPr bwMode="auto">
          <a:xfrm>
            <a:off x="3276600" y="2060575"/>
            <a:ext cx="2232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12"/>
          <p:cNvSpPr>
            <a:spLocks noChangeShapeType="1"/>
          </p:cNvSpPr>
          <p:nvPr/>
        </p:nvSpPr>
        <p:spPr bwMode="auto">
          <a:xfrm>
            <a:off x="5508625" y="20605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3"/>
          <p:cNvSpPr>
            <a:spLocks noChangeShapeType="1"/>
          </p:cNvSpPr>
          <p:nvPr/>
        </p:nvSpPr>
        <p:spPr bwMode="auto">
          <a:xfrm>
            <a:off x="3995738" y="32131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Text Box 18"/>
          <p:cNvSpPr txBox="1">
            <a:spLocks noChangeArrowheads="1"/>
          </p:cNvSpPr>
          <p:nvPr/>
        </p:nvSpPr>
        <p:spPr bwMode="auto">
          <a:xfrm>
            <a:off x="3203575" y="15541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Y</a:t>
            </a:r>
          </a:p>
        </p:txBody>
      </p:sp>
      <p:sp>
        <p:nvSpPr>
          <p:cNvPr id="28684" name="AutoShape 19"/>
          <p:cNvSpPr>
            <a:spLocks noChangeArrowheads="1"/>
          </p:cNvSpPr>
          <p:nvPr/>
        </p:nvSpPr>
        <p:spPr bwMode="auto">
          <a:xfrm>
            <a:off x="539750" y="1773238"/>
            <a:ext cx="2663825" cy="5778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X&lt;&gt; 0 ?</a:t>
            </a:r>
          </a:p>
        </p:txBody>
      </p:sp>
      <p:sp>
        <p:nvSpPr>
          <p:cNvPr id="28685" name="Line 26"/>
          <p:cNvSpPr>
            <a:spLocks noChangeShapeType="1"/>
          </p:cNvSpPr>
          <p:nvPr/>
        </p:nvSpPr>
        <p:spPr bwMode="auto">
          <a:xfrm>
            <a:off x="1908175" y="3500438"/>
            <a:ext cx="0" cy="1944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Rectangle 30"/>
          <p:cNvSpPr>
            <a:spLocks noChangeArrowheads="1"/>
          </p:cNvSpPr>
          <p:nvPr/>
        </p:nvSpPr>
        <p:spPr bwMode="auto">
          <a:xfrm>
            <a:off x="5832348" y="4212854"/>
            <a:ext cx="2664669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显示 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negative</a:t>
            </a:r>
            <a:endParaRPr lang="zh-CN" altLang="en-US" sz="28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87" name="Line 33"/>
          <p:cNvSpPr>
            <a:spLocks noChangeShapeType="1"/>
          </p:cNvSpPr>
          <p:nvPr/>
        </p:nvSpPr>
        <p:spPr bwMode="auto">
          <a:xfrm flipH="1">
            <a:off x="1908175" y="5157788"/>
            <a:ext cx="525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Text Box 37"/>
          <p:cNvSpPr txBox="1">
            <a:spLocks noChangeArrowheads="1"/>
          </p:cNvSpPr>
          <p:nvPr/>
        </p:nvSpPr>
        <p:spPr bwMode="auto">
          <a:xfrm>
            <a:off x="6686550" y="263366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Y</a:t>
            </a:r>
          </a:p>
        </p:txBody>
      </p:sp>
      <p:sp>
        <p:nvSpPr>
          <p:cNvPr id="28689" name="Text Box 38"/>
          <p:cNvSpPr txBox="1">
            <a:spLocks noChangeArrowheads="1"/>
          </p:cNvSpPr>
          <p:nvPr/>
        </p:nvSpPr>
        <p:spPr bwMode="auto">
          <a:xfrm>
            <a:off x="1979613" y="2349500"/>
            <a:ext cx="441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0">
                <a:latin typeface="Times New Roman" pitchFamily="18" charset="0"/>
              </a:rPr>
              <a:t>N</a:t>
            </a:r>
          </a:p>
        </p:txBody>
      </p:sp>
      <p:sp>
        <p:nvSpPr>
          <p:cNvPr id="28690" name="Text Box 39"/>
          <p:cNvSpPr txBox="1">
            <a:spLocks noChangeArrowheads="1"/>
          </p:cNvSpPr>
          <p:nvPr/>
        </p:nvSpPr>
        <p:spPr bwMode="auto">
          <a:xfrm>
            <a:off x="3995738" y="3429000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N</a:t>
            </a:r>
          </a:p>
        </p:txBody>
      </p:sp>
      <p:sp>
        <p:nvSpPr>
          <p:cNvPr id="28692" name="Line 41"/>
          <p:cNvSpPr>
            <a:spLocks noChangeShapeType="1"/>
          </p:cNvSpPr>
          <p:nvPr/>
        </p:nvSpPr>
        <p:spPr bwMode="auto">
          <a:xfrm flipH="1">
            <a:off x="6877050" y="32131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42"/>
          <p:cNvSpPr>
            <a:spLocks noChangeShapeType="1"/>
          </p:cNvSpPr>
          <p:nvPr/>
        </p:nvSpPr>
        <p:spPr bwMode="auto">
          <a:xfrm>
            <a:off x="7164388" y="3213100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43"/>
          <p:cNvSpPr>
            <a:spLocks noChangeShapeType="1"/>
          </p:cNvSpPr>
          <p:nvPr/>
        </p:nvSpPr>
        <p:spPr bwMode="auto">
          <a:xfrm>
            <a:off x="3995738" y="472598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5" name="Line 44"/>
          <p:cNvSpPr>
            <a:spLocks noChangeShapeType="1"/>
          </p:cNvSpPr>
          <p:nvPr/>
        </p:nvSpPr>
        <p:spPr bwMode="auto">
          <a:xfrm>
            <a:off x="7164388" y="472598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6" name="Line 45"/>
          <p:cNvSpPr>
            <a:spLocks noChangeShapeType="1"/>
          </p:cNvSpPr>
          <p:nvPr/>
        </p:nvSpPr>
        <p:spPr bwMode="auto">
          <a:xfrm flipH="1">
            <a:off x="3995738" y="32131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755" name="Group 51"/>
          <p:cNvGrpSpPr>
            <a:grpSpLocks/>
          </p:cNvGrpSpPr>
          <p:nvPr/>
        </p:nvGrpSpPr>
        <p:grpSpPr bwMode="auto">
          <a:xfrm>
            <a:off x="755650" y="2201863"/>
            <a:ext cx="7129463" cy="3243262"/>
            <a:chOff x="476" y="1387"/>
            <a:chExt cx="4491" cy="2043"/>
          </a:xfrm>
        </p:grpSpPr>
        <p:sp>
          <p:nvSpPr>
            <p:cNvPr id="28699" name="Text Box 48"/>
            <p:cNvSpPr txBox="1">
              <a:spLocks noChangeArrowheads="1"/>
            </p:cNvSpPr>
            <p:nvPr/>
          </p:nvSpPr>
          <p:spPr bwMode="auto">
            <a:xfrm>
              <a:off x="3569" y="1387"/>
              <a:ext cx="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0">
                  <a:latin typeface="Times New Roman" pitchFamily="18" charset="0"/>
                </a:rPr>
                <a:t>L1</a:t>
              </a:r>
            </a:p>
          </p:txBody>
        </p:sp>
        <p:sp>
          <p:nvSpPr>
            <p:cNvPr id="28700" name="Text Box 49"/>
            <p:cNvSpPr txBox="1">
              <a:spLocks noChangeArrowheads="1"/>
            </p:cNvSpPr>
            <p:nvPr/>
          </p:nvSpPr>
          <p:spPr bwMode="auto">
            <a:xfrm>
              <a:off x="4567" y="2294"/>
              <a:ext cx="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0">
                  <a:latin typeface="Times New Roman" pitchFamily="18" charset="0"/>
                </a:rPr>
                <a:t>L2</a:t>
              </a:r>
            </a:p>
          </p:txBody>
        </p:sp>
        <p:sp>
          <p:nvSpPr>
            <p:cNvPr id="28701" name="Text Box 50"/>
            <p:cNvSpPr txBox="1">
              <a:spLocks noChangeArrowheads="1"/>
            </p:cNvSpPr>
            <p:nvPr/>
          </p:nvSpPr>
          <p:spPr bwMode="auto">
            <a:xfrm>
              <a:off x="476" y="3065"/>
              <a:ext cx="6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0">
                  <a:latin typeface="Times New Roman" pitchFamily="18" charset="0"/>
                </a:rPr>
                <a:t>EXIT</a:t>
              </a:r>
            </a:p>
          </p:txBody>
        </p:sp>
      </p:grpSp>
      <p:sp>
        <p:nvSpPr>
          <p:cNvPr id="29" name="Text Box 18">
            <a:extLst>
              <a:ext uri="{FF2B5EF4-FFF2-40B4-BE49-F238E27FC236}">
                <a16:creationId xmlns:a16="http://schemas.microsoft.com/office/drawing/2014/main" id="{CC2C7639-4CBF-435F-A6F6-D65009CA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简单分支程序设计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7993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例：实现</a:t>
            </a:r>
            <a:r>
              <a:rPr lang="en-US" altLang="zh-CN" sz="2800" b="1" i="0" dirty="0">
                <a:latin typeface="宋体" panose="02010600030101010101" pitchFamily="2" charset="-122"/>
              </a:rPr>
              <a:t>|(AX)|+(BX)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b="1" i="0" dirty="0">
                <a:latin typeface="宋体" panose="02010600030101010101" pitchFamily="2" charset="-122"/>
              </a:rPr>
              <a:t> Y</a:t>
            </a:r>
            <a:r>
              <a:rPr lang="zh-CN" altLang="en-US" sz="2800" b="1" i="0" dirty="0">
                <a:latin typeface="宋体" panose="02010600030101010101" pitchFamily="2" charset="-122"/>
              </a:rPr>
              <a:t>，试简化程序。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895350" y="2306638"/>
            <a:ext cx="30543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OR   AX, AX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JS   L1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ADD  AX, BX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MOV  Y,  AX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JMP  EXIT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L1:  NEG  AX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ADD  AX, BX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MOV  Y,  AX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JMP  EXIT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EXIT: 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032375" y="2306638"/>
            <a:ext cx="30543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OR   AX, AX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JNS  L1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NEG  AX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L1:  ADD  AX, BX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MOV  Y,  AX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EXIT: </a:t>
            </a:r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4787900" y="2133600"/>
            <a:ext cx="0" cy="4319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5416550" y="517683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公共部分的简化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简单分支程序设计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75468" y="1700808"/>
            <a:ext cx="7993063" cy="378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TIPS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不要随意摆放各个分支、不要随意跳转；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最好是将两个分支紧靠在一起，使得整个条件语句像一个小模块，有一个起始点和一个终止点；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从起始点到终止点之间的语句全部都是该条件语句的组成部分，而不含有其他语句。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简单分支程序设计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078116"/>
      </p:ext>
    </p:extLst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75468" y="1700808"/>
            <a:ext cx="7993063" cy="432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6.5.1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多分支向无分支的转化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例：统计一个字符串中各个字母出现的次数。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例：当</a:t>
            </a:r>
            <a:r>
              <a:rPr lang="en-US" altLang="zh-CN" sz="2800" b="1" i="0" dirty="0">
                <a:latin typeface="宋体" panose="02010600030101010101" pitchFamily="2" charset="-122"/>
              </a:rPr>
              <a:t>x==1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时，显示‘</a:t>
            </a:r>
            <a:r>
              <a:rPr lang="en-US" altLang="zh-CN" sz="2800" b="1" i="0" dirty="0">
                <a:latin typeface="宋体" panose="02010600030101010101" pitchFamily="2" charset="-122"/>
              </a:rPr>
              <a:t>Hello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One’</a:t>
            </a:r>
            <a:r>
              <a:rPr lang="zh-CN" altLang="en-US" sz="2800" b="1" i="0" dirty="0">
                <a:latin typeface="宋体" panose="02010600030101010101" pitchFamily="2" charset="-122"/>
              </a:rPr>
              <a:t>； 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当</a:t>
            </a:r>
            <a:r>
              <a:rPr lang="en-US" altLang="zh-CN" sz="2800" b="1" i="0" dirty="0">
                <a:latin typeface="宋体" panose="02010600030101010101" pitchFamily="2" charset="-122"/>
              </a:rPr>
              <a:t>x==2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时，显示‘</a:t>
            </a:r>
            <a:r>
              <a:rPr lang="en-US" altLang="zh-CN" sz="2800" b="1" i="0" dirty="0">
                <a:latin typeface="宋体" panose="02010600030101010101" pitchFamily="2" charset="-122"/>
              </a:rPr>
              <a:t>Two’</a:t>
            </a:r>
            <a:r>
              <a:rPr lang="zh-CN" altLang="en-US" sz="2800" b="1" i="0" dirty="0">
                <a:latin typeface="宋体" panose="02010600030101010101" pitchFamily="2" charset="-122"/>
              </a:rPr>
              <a:t>； 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当</a:t>
            </a:r>
            <a:r>
              <a:rPr lang="en-US" altLang="zh-CN" sz="2800" b="1" i="0" dirty="0">
                <a:latin typeface="宋体" panose="02010600030101010101" pitchFamily="2" charset="-122"/>
              </a:rPr>
              <a:t>x==3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时，显示‘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Welcome,Three</a:t>
            </a:r>
            <a:r>
              <a:rPr lang="en-US" altLang="zh-CN" sz="2800" b="1" i="0" dirty="0">
                <a:latin typeface="宋体" panose="02010600030101010101" pitchFamily="2" charset="-122"/>
              </a:rPr>
              <a:t>’,……,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即</a:t>
            </a:r>
            <a:r>
              <a:rPr lang="en-US" altLang="zh-CN" sz="2800" b="1" i="0" dirty="0">
                <a:latin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</a:rPr>
              <a:t>为不同的值，显示不同的串。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635763"/>
      </p:ext>
    </p:extLst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75468" y="1700808"/>
            <a:ext cx="7993063" cy="163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6.5.2 switch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语句的编译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从编译结果中体会多分支向无分支的转化技巧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717667"/>
      </p:ext>
    </p:extLst>
  </p:cSld>
  <p:clrMapOvr>
    <a:masterClrMapping/>
  </p:clrMapOvr>
  <p:transition>
    <p:blind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808038" y="1614488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条件控制流伪指令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808038" y="2204864"/>
            <a:ext cx="35479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.IF  </a:t>
            </a:r>
            <a:r>
              <a:rPr lang="zh-CN" altLang="en-US" sz="2800" b="1" i="0" dirty="0">
                <a:latin typeface="宋体" panose="02010600030101010101" pitchFamily="2" charset="-122"/>
              </a:rPr>
              <a:t>条件表达式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语句序列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.ENDIF</a:t>
            </a:r>
            <a:r>
              <a:rPr lang="zh-CN" altLang="en-US" sz="2800" b="1" i="0" dirty="0">
                <a:latin typeface="宋体" panose="02010600030101010101" pitchFamily="2" charset="-122"/>
              </a:rPr>
              <a:t> 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.IF  </a:t>
            </a:r>
            <a:r>
              <a:rPr lang="zh-CN" altLang="en-US" sz="2800" b="1" i="0" dirty="0">
                <a:latin typeface="宋体" panose="02010600030101010101" pitchFamily="2" charset="-122"/>
              </a:rPr>
              <a:t>条件表达式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语句序列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.ELSE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语句序列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.ENDIF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5580062" y="1592263"/>
            <a:ext cx="2664343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条件表达式：</a:t>
            </a:r>
          </a:p>
          <a:p>
            <a:pPr eaLnBrk="1" hangingPunct="1">
              <a:buFontTx/>
              <a:buAutoNum type="arabicParenBoth"/>
            </a:pPr>
            <a:r>
              <a:rPr lang="zh-CN" altLang="en-US" sz="2800" b="1" i="0" dirty="0">
                <a:latin typeface="宋体" panose="02010600030101010101" pitchFamily="2" charset="-122"/>
              </a:rPr>
              <a:t>关系运算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==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!=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&gt;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&gt;=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&lt;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&lt;=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(2) </a:t>
            </a:r>
            <a:r>
              <a:rPr lang="zh-CN" altLang="en-US" sz="2800" b="1" i="0" dirty="0">
                <a:latin typeface="宋体" panose="02010600030101010101" pitchFamily="2" charset="-122"/>
              </a:rPr>
              <a:t>逻辑运算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&amp;&amp;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||</a:t>
            </a:r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5148263" y="1412875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755650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条件控制流伪指令</a:t>
            </a: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808038" y="1614488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条件控制流伪指令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808038" y="2297113"/>
            <a:ext cx="35845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.IF  </a:t>
            </a:r>
            <a:r>
              <a:rPr lang="zh-CN" altLang="en-US" sz="2800" b="1" i="0" dirty="0">
                <a:latin typeface="宋体" panose="02010600030101010101" pitchFamily="2" charset="-122"/>
              </a:rPr>
              <a:t>条件表达式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语句序列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.ELSEIF  </a:t>
            </a:r>
            <a:r>
              <a:rPr lang="zh-CN" altLang="en-US" sz="2800" b="1" i="0" dirty="0">
                <a:latin typeface="宋体" panose="02010600030101010101" pitchFamily="2" charset="-122"/>
              </a:rPr>
              <a:t>条件表达式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   语句序列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.ELSE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语句序列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.ENDIF</a:t>
            </a:r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755650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条件控制流伪指令</a:t>
            </a:r>
          </a:p>
        </p:txBody>
      </p:sp>
    </p:spTree>
    <p:extLst>
      <p:ext uri="{BB962C8B-B14F-4D97-AF65-F5344CB8AC3E}">
        <p14:creationId xmlns:p14="http://schemas.microsoft.com/office/powerpoint/2010/main" val="2044165470"/>
      </p:ext>
    </p:extLst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"/>
          <p:cNvSpPr>
            <a:spLocks noChangeArrowheads="1"/>
          </p:cNvSpPr>
          <p:nvPr/>
        </p:nvSpPr>
        <p:spPr bwMode="auto">
          <a:xfrm>
            <a:off x="838200" y="1828800"/>
            <a:ext cx="66294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/>
              <a:t>例：  判断字节单元 </a:t>
            </a:r>
            <a:r>
              <a:rPr lang="en-US" altLang="zh-CN" sz="2800" b="1" i="0"/>
              <a:t>x </a:t>
            </a:r>
            <a:r>
              <a:rPr lang="zh-CN" altLang="en-US" sz="2800" b="1" i="0"/>
              <a:t>中的内容 </a:t>
            </a:r>
          </a:p>
          <a:p>
            <a:pPr>
              <a:spcBef>
                <a:spcPct val="50000"/>
              </a:spcBef>
            </a:pPr>
            <a:r>
              <a:rPr lang="zh-CN" altLang="en-US" sz="2800" b="1" i="0"/>
              <a:t>        为正, 显示 </a:t>
            </a:r>
            <a:r>
              <a:rPr lang="en-US" altLang="zh-CN" sz="2800" b="1" i="0"/>
              <a:t>positive &gt; 0 </a:t>
            </a:r>
          </a:p>
          <a:p>
            <a:pPr>
              <a:spcBef>
                <a:spcPct val="50000"/>
              </a:spcBef>
            </a:pPr>
            <a:r>
              <a:rPr lang="zh-CN" altLang="en-US" sz="2800" b="1" i="0"/>
              <a:t>        为负, 显示 &lt; 0</a:t>
            </a:r>
          </a:p>
          <a:p>
            <a:pPr>
              <a:spcBef>
                <a:spcPct val="50000"/>
              </a:spcBef>
            </a:pPr>
            <a:r>
              <a:rPr lang="zh-CN" altLang="en-US" sz="2800" b="1" i="0"/>
              <a:t>        为0,  显示 </a:t>
            </a:r>
            <a:r>
              <a:rPr lang="en-US" altLang="zh-CN" sz="2800" b="1" i="0"/>
              <a:t>zero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8CAC7B21-C6DD-4B0D-BB9E-1B24E7B8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条件控制流伪指令</a:t>
            </a: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33400" y="1600200"/>
            <a:ext cx="4572000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i="0" dirty="0"/>
              <a:t>.data </a:t>
            </a:r>
          </a:p>
          <a:p>
            <a:pPr>
              <a:spcBef>
                <a:spcPts val="600"/>
              </a:spcBef>
            </a:pPr>
            <a:r>
              <a:rPr lang="en-US" altLang="zh-CN" sz="2400" b="1" i="0" dirty="0"/>
              <a:t>x       </a:t>
            </a:r>
            <a:r>
              <a:rPr lang="en-US" altLang="zh-CN" sz="2400" b="1" i="0" dirty="0" err="1"/>
              <a:t>db</a:t>
            </a:r>
            <a:r>
              <a:rPr lang="en-US" altLang="zh-CN" sz="2400" b="1" i="0" dirty="0"/>
              <a:t>   -5</a:t>
            </a:r>
          </a:p>
          <a:p>
            <a:pPr>
              <a:spcBef>
                <a:spcPts val="600"/>
              </a:spcBef>
            </a:pPr>
            <a:r>
              <a:rPr lang="en-US" altLang="zh-CN" sz="2400" b="1" i="0" dirty="0" err="1"/>
              <a:t>bufp</a:t>
            </a:r>
            <a:r>
              <a:rPr lang="en-US" altLang="zh-CN" sz="2400" b="1" i="0" dirty="0"/>
              <a:t>  </a:t>
            </a:r>
            <a:r>
              <a:rPr lang="en-US" altLang="zh-CN" sz="2400" b="1" i="0" dirty="0" err="1"/>
              <a:t>db</a:t>
            </a:r>
            <a:r>
              <a:rPr lang="en-US" altLang="zh-CN" sz="2400" b="1" i="0" dirty="0"/>
              <a:t>  'positive &gt; 0‘,</a:t>
            </a:r>
            <a:r>
              <a:rPr lang="en-US" altLang="zh-CN" sz="2400" b="1" i="0" dirty="0">
                <a:solidFill>
                  <a:srgbClr val="FF0000"/>
                </a:solidFill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altLang="zh-CN" sz="2400" b="1" i="0" dirty="0" err="1"/>
              <a:t>bufn</a:t>
            </a:r>
            <a:r>
              <a:rPr lang="en-US" altLang="zh-CN" sz="2400" b="1" i="0" dirty="0"/>
              <a:t>  </a:t>
            </a:r>
            <a:r>
              <a:rPr lang="en-US" altLang="zh-CN" sz="2400" b="1" i="0" dirty="0" err="1"/>
              <a:t>db</a:t>
            </a:r>
            <a:r>
              <a:rPr lang="en-US" altLang="zh-CN" sz="2400" b="1" i="0" dirty="0"/>
              <a:t>  ' &lt; 0 ‘,0</a:t>
            </a:r>
          </a:p>
          <a:p>
            <a:pPr>
              <a:spcBef>
                <a:spcPts val="600"/>
              </a:spcBef>
            </a:pPr>
            <a:r>
              <a:rPr lang="en-US" altLang="zh-CN" sz="2400" b="1" i="0" dirty="0"/>
              <a:t>zero  </a:t>
            </a:r>
            <a:r>
              <a:rPr lang="en-US" altLang="zh-CN" sz="2400" b="1" i="0" dirty="0" err="1"/>
              <a:t>db</a:t>
            </a:r>
            <a:r>
              <a:rPr lang="en-US" altLang="zh-CN" sz="2400" b="1" i="0" dirty="0"/>
              <a:t>  'zero ‘,0</a:t>
            </a:r>
          </a:p>
          <a:p>
            <a:pPr>
              <a:spcBef>
                <a:spcPts val="600"/>
              </a:spcBef>
            </a:pPr>
            <a:r>
              <a:rPr lang="en-US" altLang="zh-CN" sz="2400" b="1" i="0" dirty="0" err="1">
                <a:solidFill>
                  <a:srgbClr val="FF0000"/>
                </a:solidFill>
              </a:rPr>
              <a:t>Fmt</a:t>
            </a:r>
            <a:r>
              <a:rPr lang="en-US" altLang="zh-CN" sz="2400" b="1" i="0" dirty="0">
                <a:solidFill>
                  <a:srgbClr val="FF0000"/>
                </a:solidFill>
              </a:rPr>
              <a:t>   </a:t>
            </a:r>
            <a:r>
              <a:rPr lang="en-US" altLang="zh-CN" sz="2400" b="1" i="0" dirty="0" err="1">
                <a:solidFill>
                  <a:srgbClr val="FF0000"/>
                </a:solidFill>
              </a:rPr>
              <a:t>db</a:t>
            </a:r>
            <a:r>
              <a:rPr lang="en-US" altLang="zh-CN" sz="2400" b="1" i="0" dirty="0">
                <a:solidFill>
                  <a:srgbClr val="FF0000"/>
                </a:solidFill>
              </a:rPr>
              <a:t> "%s",0ah,0dh, 0</a:t>
            </a:r>
          </a:p>
          <a:p>
            <a:pPr>
              <a:spcBef>
                <a:spcPct val="50000"/>
              </a:spcBef>
            </a:pPr>
            <a:endParaRPr lang="en-US" altLang="zh-CN" sz="2400" b="1" i="0" dirty="0"/>
          </a:p>
          <a:p>
            <a:pPr>
              <a:spcBef>
                <a:spcPct val="50000"/>
              </a:spcBef>
            </a:pPr>
            <a:r>
              <a:rPr lang="en-US" altLang="zh-CN" sz="2400" b="1" i="0" dirty="0"/>
              <a:t>.code </a:t>
            </a:r>
            <a:r>
              <a:rPr lang="en-US" altLang="zh-CN" sz="2400" b="1" i="0" dirty="0">
                <a:latin typeface="Times New Roman" pitchFamily="18" charset="0"/>
              </a:rPr>
              <a:t>……</a:t>
            </a:r>
            <a:endParaRPr lang="zh-CN" altLang="en-US" sz="2400" b="1" i="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148064" y="1268760"/>
            <a:ext cx="3600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i="0" dirty="0"/>
              <a:t>.if  x==0</a:t>
            </a:r>
          </a:p>
          <a:p>
            <a:pPr>
              <a:spcBef>
                <a:spcPts val="600"/>
              </a:spcBef>
            </a:pPr>
            <a:r>
              <a:rPr lang="en-US" altLang="zh-CN" sz="2400" b="1" i="0" dirty="0"/>
              <a:t>     lea </a:t>
            </a:r>
            <a:r>
              <a:rPr lang="en-US" altLang="zh-CN" sz="2400" b="1" i="0" dirty="0" err="1"/>
              <a:t>ebx</a:t>
            </a:r>
            <a:r>
              <a:rPr lang="en-US" altLang="zh-CN" sz="2400" b="1" i="0" dirty="0"/>
              <a:t>, zero</a:t>
            </a:r>
          </a:p>
          <a:p>
            <a:pPr>
              <a:spcBef>
                <a:spcPts val="600"/>
              </a:spcBef>
            </a:pPr>
            <a:r>
              <a:rPr lang="en-US" altLang="zh-CN" sz="2400" b="1" i="0" dirty="0"/>
              <a:t> .</a:t>
            </a:r>
            <a:r>
              <a:rPr lang="en-US" altLang="zh-CN" sz="2400" b="1" i="0" dirty="0" err="1"/>
              <a:t>elseif</a:t>
            </a:r>
            <a:r>
              <a:rPr lang="en-US" altLang="zh-CN" sz="2400" b="1" i="0" dirty="0"/>
              <a:t>  x&gt;0</a:t>
            </a:r>
          </a:p>
          <a:p>
            <a:pPr>
              <a:spcBef>
                <a:spcPts val="600"/>
              </a:spcBef>
            </a:pPr>
            <a:r>
              <a:rPr lang="en-US" altLang="zh-CN" sz="2400" b="1" i="0" dirty="0"/>
              <a:t>     lea </a:t>
            </a:r>
            <a:r>
              <a:rPr lang="en-US" altLang="zh-CN" sz="2400" b="1" i="0" dirty="0" err="1"/>
              <a:t>ebx</a:t>
            </a:r>
            <a:r>
              <a:rPr lang="en-US" altLang="zh-CN" sz="2400" b="1" i="0" dirty="0"/>
              <a:t>, </a:t>
            </a:r>
            <a:r>
              <a:rPr lang="en-US" altLang="zh-CN" sz="2400" b="1" i="0" dirty="0" err="1"/>
              <a:t>bufp</a:t>
            </a:r>
            <a:endParaRPr lang="en-US" altLang="zh-CN" sz="2400" b="1" i="0" dirty="0"/>
          </a:p>
          <a:p>
            <a:pPr>
              <a:spcBef>
                <a:spcPts val="600"/>
              </a:spcBef>
            </a:pPr>
            <a:r>
              <a:rPr lang="en-US" altLang="zh-CN" sz="2400" b="1" i="0" dirty="0"/>
              <a:t> .else</a:t>
            </a:r>
          </a:p>
          <a:p>
            <a:pPr>
              <a:spcBef>
                <a:spcPts val="600"/>
              </a:spcBef>
            </a:pPr>
            <a:r>
              <a:rPr lang="en-US" altLang="zh-CN" sz="2400" b="1" i="0" dirty="0"/>
              <a:t>     lea </a:t>
            </a:r>
            <a:r>
              <a:rPr lang="en-US" altLang="zh-CN" sz="2400" b="1" i="0" dirty="0" err="1"/>
              <a:t>ebx</a:t>
            </a:r>
            <a:r>
              <a:rPr lang="en-US" altLang="zh-CN" sz="2400" b="1" i="0" dirty="0"/>
              <a:t>, </a:t>
            </a:r>
            <a:r>
              <a:rPr lang="en-US" altLang="zh-CN" sz="2400" b="1" i="0" dirty="0" err="1"/>
              <a:t>bufn</a:t>
            </a:r>
            <a:endParaRPr lang="en-US" altLang="zh-CN" sz="2400" b="1" i="0" dirty="0"/>
          </a:p>
          <a:p>
            <a:pPr>
              <a:spcBef>
                <a:spcPts val="600"/>
              </a:spcBef>
            </a:pPr>
            <a:r>
              <a:rPr lang="en-US" altLang="zh-CN" sz="2400" b="1" i="0" dirty="0"/>
              <a:t> .</a:t>
            </a:r>
            <a:r>
              <a:rPr lang="en-US" altLang="zh-CN" sz="2400" b="1" i="0" dirty="0" err="1"/>
              <a:t>endif</a:t>
            </a:r>
            <a:endParaRPr lang="en-US" altLang="zh-CN" sz="2400" b="1" i="0" dirty="0"/>
          </a:p>
          <a:p>
            <a:pPr>
              <a:spcBef>
                <a:spcPct val="50000"/>
              </a:spcBef>
            </a:pPr>
            <a:r>
              <a:rPr lang="en-US" altLang="zh-CN" sz="2400" b="1" i="0" dirty="0">
                <a:latin typeface="Times New Roman" pitchFamily="18" charset="0"/>
              </a:rPr>
              <a:t> </a:t>
            </a:r>
            <a:r>
              <a:rPr lang="en-US" altLang="zh-CN" sz="2400" b="1" i="0" dirty="0">
                <a:solidFill>
                  <a:srgbClr val="FF0000"/>
                </a:solidFill>
              </a:rPr>
              <a:t>invoke  </a:t>
            </a:r>
            <a:r>
              <a:rPr lang="en-US" altLang="zh-CN" sz="2400" b="1" i="0" dirty="0" err="1">
                <a:solidFill>
                  <a:srgbClr val="FF0000"/>
                </a:solidFill>
              </a:rPr>
              <a:t>printf</a:t>
            </a:r>
            <a:r>
              <a:rPr lang="en-US" altLang="zh-CN" sz="2400" b="1" i="0" dirty="0">
                <a:solidFill>
                  <a:srgbClr val="FF0000"/>
                </a:solidFill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US" altLang="zh-CN" sz="2400" b="1" i="0" dirty="0">
                <a:solidFill>
                  <a:srgbClr val="FF0000"/>
                </a:solidFill>
              </a:rPr>
              <a:t>         offset </a:t>
            </a:r>
            <a:r>
              <a:rPr lang="en-US" altLang="zh-CN" sz="2400" b="1" i="0" dirty="0" err="1">
                <a:solidFill>
                  <a:srgbClr val="FF0000"/>
                </a:solidFill>
              </a:rPr>
              <a:t>Fmt</a:t>
            </a:r>
            <a:r>
              <a:rPr lang="en-US" altLang="zh-CN" sz="2400" b="1" i="0" dirty="0">
                <a:solidFill>
                  <a:srgbClr val="FF0000"/>
                </a:solidFill>
              </a:rPr>
              <a:t>, </a:t>
            </a:r>
            <a:r>
              <a:rPr lang="en-US" altLang="zh-CN" sz="2400" b="1" i="0" dirty="0" err="1">
                <a:solidFill>
                  <a:srgbClr val="FF0000"/>
                </a:solidFill>
              </a:rPr>
              <a:t>ebx</a:t>
            </a:r>
            <a:endParaRPr lang="en-US" altLang="zh-CN" sz="2400" b="1" i="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184" y="5589240"/>
            <a:ext cx="4997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0" dirty="0">
                <a:solidFill>
                  <a:srgbClr val="FF0000"/>
                </a:solidFill>
              </a:rPr>
              <a:t>invoke  </a:t>
            </a:r>
            <a:r>
              <a:rPr lang="en-US" altLang="zh-CN" b="1" i="0" dirty="0" err="1">
                <a:solidFill>
                  <a:srgbClr val="FF0000"/>
                </a:solidFill>
              </a:rPr>
              <a:t>printf</a:t>
            </a:r>
            <a:r>
              <a:rPr lang="en-US" altLang="zh-CN" b="1" i="0" dirty="0">
                <a:solidFill>
                  <a:srgbClr val="FF0000"/>
                </a:solidFill>
              </a:rPr>
              <a:t>, offset </a:t>
            </a:r>
            <a:r>
              <a:rPr lang="en-US" altLang="zh-CN" b="1" i="0" dirty="0" err="1">
                <a:solidFill>
                  <a:srgbClr val="FF0000"/>
                </a:solidFill>
              </a:rPr>
              <a:t>Fmt</a:t>
            </a:r>
            <a:r>
              <a:rPr lang="en-US" altLang="zh-CN" b="1" i="0" dirty="0">
                <a:solidFill>
                  <a:srgbClr val="FF0000"/>
                </a:solidFill>
              </a:rPr>
              <a:t>, offset </a:t>
            </a:r>
            <a:r>
              <a:rPr lang="en-US" altLang="zh-CN" b="1" i="0" dirty="0" err="1">
                <a:solidFill>
                  <a:srgbClr val="FF0000"/>
                </a:solidFill>
              </a:rPr>
              <a:t>bufp</a:t>
            </a:r>
            <a:endParaRPr lang="en-US" altLang="zh-CN" b="1" i="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5989350"/>
            <a:ext cx="759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+mn-ea"/>
                <a:ea typeface="+mn-ea"/>
              </a:rPr>
              <a:t>注意：显示一个串，就要给出串的首地址，串以</a:t>
            </a:r>
            <a:r>
              <a:rPr lang="en-US" altLang="zh-CN" sz="2400" b="1" i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zh-CN" altLang="en-US" sz="2400" b="1" i="0" dirty="0">
                <a:solidFill>
                  <a:srgbClr val="FF0000"/>
                </a:solidFill>
                <a:latin typeface="+mn-ea"/>
                <a:ea typeface="+mn-ea"/>
              </a:rPr>
              <a:t>结束</a:t>
            </a:r>
            <a:r>
              <a:rPr lang="en-US" altLang="zh-CN" sz="2400" b="1" i="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zh-CN" altLang="en-US" sz="2400" b="1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E25AC58-3ABC-42FF-8D71-C31E896C1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条件控制流伪指令</a:t>
            </a: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A6808-5AB0-4BD7-9FAA-1D323B85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11" y="1494335"/>
            <a:ext cx="3954929" cy="386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800" b="1" i="0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概述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程序的基本结构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6.3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转移控制指令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6.4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简单分支程序设计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6.5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多分支程序设计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6.6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条件控制流伪指令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" name="Text Box 1026">
            <a:extLst>
              <a:ext uri="{FF2B5EF4-FFF2-40B4-BE49-F238E27FC236}">
                <a16:creationId xmlns:a16="http://schemas.microsoft.com/office/drawing/2014/main" id="{85AF3230-ECDF-4C1D-9780-83C3E2ED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25438"/>
            <a:ext cx="58625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zh-CN" altLang="en-US" sz="3200" i="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顺序和分支程序设计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85800" y="2451100"/>
            <a:ext cx="75088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分析原因</a:t>
            </a:r>
            <a:r>
              <a:rPr lang="zh-CN" altLang="en-US" sz="2800" b="1" i="0" dirty="0">
                <a:latin typeface="宋体" panose="02010600030101010101" pitchFamily="2" charset="-122"/>
              </a:rPr>
              <a:t>：观察目标程序，发现其用的是无符号数比较转移指令。即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masm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将</a:t>
            </a:r>
            <a:r>
              <a:rPr lang="en-US" altLang="zh-CN" sz="2800" b="1" i="0" dirty="0">
                <a:latin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</a:rPr>
              <a:t>当作无符号数来翻译的。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55650" y="5373688"/>
            <a:ext cx="47035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同样，有</a:t>
            </a:r>
            <a:r>
              <a:rPr lang="en-US" altLang="zh-CN" sz="2800" b="1" i="0">
                <a:solidFill>
                  <a:srgbClr val="FF3300"/>
                </a:solidFill>
                <a:latin typeface="宋体" panose="02010600030101010101" pitchFamily="2" charset="-122"/>
              </a:rPr>
              <a:t>SWORD, SDWORD</a:t>
            </a:r>
            <a:r>
              <a:rPr lang="en-US" altLang="zh-CN" sz="2800" b="1" i="0">
                <a:latin typeface="宋体" panose="02010600030101010101" pitchFamily="2" charset="-122"/>
              </a:rPr>
              <a:t>……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685800" y="17526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实践</a:t>
            </a:r>
            <a:r>
              <a:rPr lang="zh-CN" altLang="en-US" sz="2800" b="1" i="0" dirty="0">
                <a:latin typeface="宋体" panose="02010600030101010101" pitchFamily="2" charset="-122"/>
              </a:rPr>
              <a:t>：结果不正确，为什么？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990600" y="4114800"/>
            <a:ext cx="62563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>
                <a:latin typeface="宋体" panose="02010600030101010101" pitchFamily="2" charset="-122"/>
              </a:rPr>
              <a:t>若要将其当作有符号数，定义形式是：</a:t>
            </a:r>
          </a:p>
          <a:p>
            <a:pPr>
              <a:spcBef>
                <a:spcPct val="50000"/>
              </a:spcBef>
            </a:pPr>
            <a:r>
              <a:rPr lang="zh-CN" altLang="en-US" sz="2800" b="1" i="0">
                <a:latin typeface="宋体" panose="02010600030101010101" pitchFamily="2" charset="-122"/>
              </a:rPr>
              <a:t>    </a:t>
            </a:r>
            <a:r>
              <a:rPr lang="en-US" altLang="zh-CN" sz="2800" b="1" i="0">
                <a:latin typeface="宋体" panose="02010600030101010101" pitchFamily="2" charset="-122"/>
              </a:rPr>
              <a:t>X   </a:t>
            </a:r>
            <a:r>
              <a:rPr lang="en-US" altLang="zh-CN" sz="2800" b="1" i="0">
                <a:solidFill>
                  <a:srgbClr val="FF3300"/>
                </a:solidFill>
                <a:latin typeface="宋体" panose="02010600030101010101" pitchFamily="2" charset="-122"/>
              </a:rPr>
              <a:t>SBYTE</a:t>
            </a:r>
            <a:r>
              <a:rPr lang="en-US" altLang="zh-CN" sz="2800" b="1" i="0">
                <a:latin typeface="宋体" panose="02010600030101010101" pitchFamily="2" charset="-122"/>
              </a:rPr>
              <a:t>   -5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A8742EF-1D09-4582-BD87-8F3A4746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480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条件控制流伪指令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1" grpId="0" autoUpdateAnimBg="0"/>
      <p:bldP spid="7578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总结</a:t>
            </a:r>
          </a:p>
        </p:txBody>
      </p:sp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8439472" cy="5334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常用的与伪指令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.686P   .model flat, C /</a:t>
            </a:r>
            <a:r>
              <a:rPr lang="en-US" altLang="zh-CN" sz="28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stdcall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.data  /.code      end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简单条件转移指令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有（无）符号数条件转移指令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无条件转移指令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分支指令的执行过程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选择分支指令时注意事项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编写分支程序的技巧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8439472" cy="533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作业：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P128-129</a:t>
            </a: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6.3  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6.4   6.7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6707A454-D4FE-43C0-BDB4-5B751C53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5438"/>
            <a:ext cx="58625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zh-CN" altLang="en-US" sz="3200" i="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顺序和分支程序设计</a:t>
            </a:r>
          </a:p>
        </p:txBody>
      </p:sp>
    </p:spTree>
    <p:extLst>
      <p:ext uri="{BB962C8B-B14F-4D97-AF65-F5344CB8AC3E}">
        <p14:creationId xmlns:p14="http://schemas.microsoft.com/office/powerpoint/2010/main" val="2498848661"/>
      </p:ext>
    </p:extLst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684213" y="333375"/>
            <a:ext cx="1800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.1 概述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042988" y="2188757"/>
            <a:ext cx="7559675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44500" indent="-44450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800" b="1" i="0">
                <a:latin typeface="宋体" panose="02010600030101010101" pitchFamily="2" charset="-122"/>
              </a:rPr>
              <a:t>认真分析问题的需求，选择好解决方法；</a:t>
            </a:r>
          </a:p>
          <a:p>
            <a:pPr marL="444500" indent="-44450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800" b="1" i="0">
                <a:latin typeface="宋体" panose="02010600030101010101" pitchFamily="2" charset="-122"/>
              </a:rPr>
              <a:t>针对选定的算法，编写</a:t>
            </a:r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高质量</a:t>
            </a:r>
            <a:r>
              <a:rPr lang="zh-CN" altLang="en-US" sz="2800" b="1" i="0">
                <a:latin typeface="宋体" panose="02010600030101010101" pitchFamily="2" charset="-122"/>
              </a:rPr>
              <a:t>的程序。   </a:t>
            </a:r>
            <a:endParaRPr lang="zh-CN" altLang="en-US" sz="3200" b="1" i="0">
              <a:latin typeface="宋体" panose="02010600030101010101" pitchFamily="2" charset="-122"/>
            </a:endParaRPr>
          </a:p>
        </p:txBody>
      </p:sp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755650" y="3572917"/>
            <a:ext cx="6624638" cy="2447925"/>
            <a:chOff x="476" y="2251"/>
            <a:chExt cx="4173" cy="1542"/>
          </a:xfrm>
        </p:grpSpPr>
        <p:sp>
          <p:nvSpPr>
            <p:cNvPr id="7174" name="Rectangle 5"/>
            <p:cNvSpPr>
              <a:spLocks noChangeArrowheads="1"/>
            </p:cNvSpPr>
            <p:nvPr/>
          </p:nvSpPr>
          <p:spPr bwMode="auto">
            <a:xfrm>
              <a:off x="612" y="2659"/>
              <a:ext cx="4037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n"/>
              </a:pPr>
              <a:r>
                <a:rPr lang="zh-CN" altLang="en-US" sz="2800" b="1" i="0">
                  <a:latin typeface="宋体" panose="02010600030101010101" pitchFamily="2" charset="-122"/>
                </a:rPr>
                <a:t> 满足设计的要求。</a:t>
              </a:r>
              <a:endParaRPr lang="en-US" altLang="zh-CN" sz="2800" b="1" i="0">
                <a:latin typeface="宋体" panose="02010600030101010101" pitchFamily="2" charset="-122"/>
              </a:endParaRPr>
            </a:p>
            <a:p>
              <a:pPr>
                <a:buFont typeface="Wingdings" pitchFamily="2" charset="2"/>
                <a:buChar char="n"/>
              </a:pPr>
              <a:r>
                <a:rPr lang="zh-CN" altLang="en-US" sz="2800" b="1" i="0">
                  <a:latin typeface="宋体" panose="02010600030101010101" pitchFamily="2" charset="-122"/>
                </a:rPr>
                <a:t> 结构清晰、简明、易读、易调试。</a:t>
              </a:r>
            </a:p>
            <a:p>
              <a:pPr>
                <a:buFont typeface="Wingdings" pitchFamily="2" charset="2"/>
                <a:buChar char="n"/>
              </a:pPr>
              <a:r>
                <a:rPr lang="zh-CN" altLang="en-US" sz="2800" b="1" i="0">
                  <a:latin typeface="宋体" panose="02010600030101010101" pitchFamily="2" charset="-122"/>
                </a:rPr>
                <a:t> 执行速度快。</a:t>
              </a:r>
            </a:p>
            <a:p>
              <a:pPr>
                <a:buFont typeface="Wingdings" pitchFamily="2" charset="2"/>
                <a:buChar char="n"/>
              </a:pPr>
              <a:r>
                <a:rPr lang="zh-CN" altLang="en-US" sz="2800" b="1" i="0">
                  <a:latin typeface="宋体" panose="02010600030101010101" pitchFamily="2" charset="-122"/>
                </a:rPr>
                <a:t> 占用存储空间少。</a:t>
              </a:r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476" y="2251"/>
              <a:ext cx="17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i="0">
                  <a:latin typeface="宋体" panose="02010600030101010101" pitchFamily="2" charset="-122"/>
                </a:rPr>
                <a:t>高质量的程序：</a:t>
              </a:r>
            </a:p>
          </p:txBody>
        </p:sp>
      </p:grpSp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539750" y="1556792"/>
            <a:ext cx="3430747" cy="57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设计一个程序要点：</a:t>
            </a:r>
          </a:p>
        </p:txBody>
      </p:sp>
    </p:spTree>
    <p:extLst>
      <p:ext uri="{BB962C8B-B14F-4D97-AF65-F5344CB8AC3E}">
        <p14:creationId xmlns:p14="http://schemas.microsoft.com/office/powerpoint/2010/main" val="212562938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755650" y="1628775"/>
            <a:ext cx="6616700" cy="324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汇编语言程序设计的一般步骤</a:t>
            </a:r>
            <a:r>
              <a:rPr lang="en-US" altLang="zh-CN" sz="2800" b="1" i="0" dirty="0">
                <a:latin typeface="宋体" panose="02010600030101010101" pitchFamily="2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）分析问题，选择合适的解题方法</a:t>
            </a: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</a:rPr>
              <a:t>）分配寄存器和存储区</a:t>
            </a:r>
            <a:r>
              <a:rPr lang="en-US" altLang="zh-CN" sz="2800" b="1" i="0" dirty="0">
                <a:latin typeface="宋体" panose="02010600030101010101" pitchFamily="2" charset="-122"/>
              </a:rPr>
              <a:t>(</a:t>
            </a:r>
            <a:r>
              <a:rPr lang="zh-CN" altLang="en-US" sz="2800" b="1" i="0" dirty="0">
                <a:latin typeface="宋体" panose="02010600030101010101" pitchFamily="2" charset="-122"/>
              </a:rPr>
              <a:t>变量命名</a:t>
            </a:r>
            <a:r>
              <a:rPr lang="en-US" altLang="zh-CN" sz="2800" b="1" i="0" dirty="0">
                <a:latin typeface="宋体" panose="02010600030101010101" pitchFamily="2" charset="-122"/>
              </a:rPr>
              <a:t>)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3</a:t>
            </a:r>
            <a:r>
              <a:rPr lang="zh-CN" altLang="en-US" sz="2800" b="1" i="0" dirty="0">
                <a:latin typeface="宋体" panose="02010600030101010101" pitchFamily="2" charset="-122"/>
              </a:rPr>
              <a:t>）绘制程序的流程图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4</a:t>
            </a:r>
            <a:r>
              <a:rPr lang="zh-CN" altLang="en-US" sz="2800" b="1" i="0" dirty="0">
                <a:latin typeface="宋体" panose="02010600030101010101" pitchFamily="2" charset="-122"/>
              </a:rPr>
              <a:t>）根据流程图编写程序</a:t>
            </a: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5</a:t>
            </a:r>
            <a:r>
              <a:rPr lang="zh-CN" altLang="en-US" sz="2800" b="1" i="0" dirty="0">
                <a:latin typeface="宋体" panose="02010600030101010101" pitchFamily="2" charset="-122"/>
              </a:rPr>
              <a:t>）静态检查与动态调试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00EAF27-5964-4D01-BCA0-F25A0A1E5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1800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.1 概述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028"/>
          <p:cNvSpPr>
            <a:spLocks noChangeArrowheads="1"/>
          </p:cNvSpPr>
          <p:nvPr/>
        </p:nvSpPr>
        <p:spPr bwMode="auto">
          <a:xfrm>
            <a:off x="1331913" y="2324100"/>
            <a:ext cx="1752600" cy="493713"/>
          </a:xfrm>
          <a:prstGeom prst="flowChartTerminator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AutoShape 1029"/>
          <p:cNvSpPr>
            <a:spLocks noChangeArrowheads="1"/>
          </p:cNvSpPr>
          <p:nvPr/>
        </p:nvSpPr>
        <p:spPr bwMode="auto">
          <a:xfrm>
            <a:off x="1331913" y="3835400"/>
            <a:ext cx="1800225" cy="711200"/>
          </a:xfrm>
          <a:prstGeom prst="flowChartProcess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AutoShape 1031"/>
          <p:cNvSpPr>
            <a:spLocks noChangeArrowheads="1"/>
          </p:cNvSpPr>
          <p:nvPr/>
        </p:nvSpPr>
        <p:spPr bwMode="auto">
          <a:xfrm>
            <a:off x="4787900" y="2073275"/>
            <a:ext cx="1371600" cy="538163"/>
          </a:xfrm>
          <a:prstGeom prst="flowChartDecision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1032"/>
          <p:cNvSpPr>
            <a:spLocks noChangeShapeType="1"/>
          </p:cNvSpPr>
          <p:nvPr/>
        </p:nvSpPr>
        <p:spPr bwMode="auto">
          <a:xfrm flipH="1">
            <a:off x="5491163" y="1773238"/>
            <a:ext cx="17462" cy="3000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1033"/>
          <p:cNvSpPr>
            <a:spLocks noChangeShapeType="1"/>
          </p:cNvSpPr>
          <p:nvPr/>
        </p:nvSpPr>
        <p:spPr bwMode="auto">
          <a:xfrm flipV="1">
            <a:off x="6196013" y="2327275"/>
            <a:ext cx="608012" cy="19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1034"/>
          <p:cNvSpPr>
            <a:spLocks noChangeShapeType="1"/>
          </p:cNvSpPr>
          <p:nvPr/>
        </p:nvSpPr>
        <p:spPr bwMode="auto">
          <a:xfrm>
            <a:off x="5491163" y="2617788"/>
            <a:ext cx="17462" cy="306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AutoShape 1037"/>
          <p:cNvSpPr>
            <a:spLocks noChangeArrowheads="1"/>
          </p:cNvSpPr>
          <p:nvPr/>
        </p:nvSpPr>
        <p:spPr bwMode="auto">
          <a:xfrm>
            <a:off x="4716463" y="3789363"/>
            <a:ext cx="2016125" cy="638175"/>
          </a:xfrm>
          <a:prstGeom prst="flowChartPredefinedProcess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AutoShape 1038"/>
          <p:cNvSpPr>
            <a:spLocks noChangeArrowheads="1"/>
          </p:cNvSpPr>
          <p:nvPr/>
        </p:nvSpPr>
        <p:spPr bwMode="auto">
          <a:xfrm>
            <a:off x="1835150" y="5300663"/>
            <a:ext cx="720725" cy="576262"/>
          </a:xfrm>
          <a:prstGeom prst="flowChartConnector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10800"/>
          <a:lstStyle/>
          <a:p>
            <a:pPr algn="ctr"/>
            <a:r>
              <a:rPr lang="en-US" altLang="zh-CN" sz="2400" i="0">
                <a:latin typeface="Times New Roman" pitchFamily="18" charset="0"/>
              </a:rPr>
              <a:t>1</a:t>
            </a:r>
          </a:p>
        </p:txBody>
      </p:sp>
      <p:sp>
        <p:nvSpPr>
          <p:cNvPr id="9226" name="Text Box 1040"/>
          <p:cNvSpPr txBox="1">
            <a:spLocks noChangeArrowheads="1"/>
          </p:cNvSpPr>
          <p:nvPr/>
        </p:nvSpPr>
        <p:spPr bwMode="auto">
          <a:xfrm>
            <a:off x="611188" y="1484313"/>
            <a:ext cx="252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FF3300"/>
                </a:solidFill>
                <a:latin typeface="Times New Roman" pitchFamily="18" charset="0"/>
              </a:rPr>
              <a:t>几种框图</a:t>
            </a:r>
            <a:r>
              <a:rPr lang="zh-CN" altLang="en-US" sz="2800" i="0">
                <a:solidFill>
                  <a:srgbClr val="FF3300"/>
                </a:solidFill>
                <a:latin typeface="Times New Roman" pitchFamily="18" charset="0"/>
              </a:rPr>
              <a:t>符号</a:t>
            </a:r>
          </a:p>
        </p:txBody>
      </p:sp>
      <p:sp>
        <p:nvSpPr>
          <p:cNvPr id="9228" name="Text Box 1042"/>
          <p:cNvSpPr txBox="1">
            <a:spLocks noChangeArrowheads="1"/>
          </p:cNvSpPr>
          <p:nvPr/>
        </p:nvSpPr>
        <p:spPr bwMode="auto">
          <a:xfrm>
            <a:off x="1258888" y="290036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起始、终止框</a:t>
            </a:r>
          </a:p>
        </p:txBody>
      </p:sp>
      <p:sp>
        <p:nvSpPr>
          <p:cNvPr id="9229" name="Text Box 1043"/>
          <p:cNvSpPr txBox="1">
            <a:spLocks noChangeArrowheads="1"/>
          </p:cNvSpPr>
          <p:nvPr/>
        </p:nvSpPr>
        <p:spPr bwMode="auto">
          <a:xfrm>
            <a:off x="5003800" y="285273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判断框</a:t>
            </a:r>
          </a:p>
        </p:txBody>
      </p:sp>
      <p:sp>
        <p:nvSpPr>
          <p:cNvPr id="9230" name="Text Box 1044"/>
          <p:cNvSpPr txBox="1">
            <a:spLocks noChangeArrowheads="1"/>
          </p:cNvSpPr>
          <p:nvPr/>
        </p:nvSpPr>
        <p:spPr bwMode="auto">
          <a:xfrm>
            <a:off x="1331913" y="4556125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处理说明框</a:t>
            </a:r>
          </a:p>
        </p:txBody>
      </p:sp>
      <p:sp>
        <p:nvSpPr>
          <p:cNvPr id="9231" name="Text Box 1045"/>
          <p:cNvSpPr txBox="1">
            <a:spLocks noChangeArrowheads="1"/>
          </p:cNvSpPr>
          <p:nvPr/>
        </p:nvSpPr>
        <p:spPr bwMode="auto">
          <a:xfrm>
            <a:off x="4781550" y="4556125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子程序调用框</a:t>
            </a:r>
          </a:p>
        </p:txBody>
      </p:sp>
      <p:sp>
        <p:nvSpPr>
          <p:cNvPr id="9232" name="Text Box 1046"/>
          <p:cNvSpPr txBox="1">
            <a:spLocks noChangeArrowheads="1"/>
          </p:cNvSpPr>
          <p:nvPr/>
        </p:nvSpPr>
        <p:spPr bwMode="auto">
          <a:xfrm>
            <a:off x="1671638" y="5876925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连接框</a:t>
            </a:r>
          </a:p>
        </p:txBody>
      </p:sp>
      <p:grpSp>
        <p:nvGrpSpPr>
          <p:cNvPr id="9233" name="Group 1052"/>
          <p:cNvGrpSpPr>
            <a:grpSpLocks/>
          </p:cNvGrpSpPr>
          <p:nvPr/>
        </p:nvGrpSpPr>
        <p:grpSpPr bwMode="auto">
          <a:xfrm>
            <a:off x="4859338" y="5300663"/>
            <a:ext cx="2089150" cy="287337"/>
            <a:chOff x="2517" y="3521"/>
            <a:chExt cx="1316" cy="181"/>
          </a:xfrm>
        </p:grpSpPr>
        <p:sp>
          <p:nvSpPr>
            <p:cNvPr id="9237" name="Line 1047"/>
            <p:cNvSpPr>
              <a:spLocks noChangeShapeType="1"/>
            </p:cNvSpPr>
            <p:nvPr/>
          </p:nvSpPr>
          <p:spPr bwMode="auto">
            <a:xfrm>
              <a:off x="2517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8" name="Line 1048"/>
            <p:cNvSpPr>
              <a:spLocks noChangeShapeType="1"/>
            </p:cNvSpPr>
            <p:nvPr/>
          </p:nvSpPr>
          <p:spPr bwMode="auto">
            <a:xfrm flipH="1">
              <a:off x="2971" y="36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9" name="Line 1049"/>
            <p:cNvSpPr>
              <a:spLocks noChangeShapeType="1"/>
            </p:cNvSpPr>
            <p:nvPr/>
          </p:nvSpPr>
          <p:spPr bwMode="auto">
            <a:xfrm>
              <a:off x="3515" y="352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0" name="Line 1050"/>
            <p:cNvSpPr>
              <a:spLocks noChangeShapeType="1"/>
            </p:cNvSpPr>
            <p:nvPr/>
          </p:nvSpPr>
          <p:spPr bwMode="auto">
            <a:xfrm flipV="1">
              <a:off x="3833" y="352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34" name="Text Box 1051"/>
          <p:cNvSpPr txBox="1">
            <a:spLocks noChangeArrowheads="1"/>
          </p:cNvSpPr>
          <p:nvPr/>
        </p:nvSpPr>
        <p:spPr bwMode="auto">
          <a:xfrm>
            <a:off x="5364163" y="5661025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流向线</a:t>
            </a:r>
          </a:p>
        </p:txBody>
      </p:sp>
      <p:sp>
        <p:nvSpPr>
          <p:cNvPr id="9235" name="Text Box 1053"/>
          <p:cNvSpPr txBox="1">
            <a:spLocks noChangeArrowheads="1"/>
          </p:cNvSpPr>
          <p:nvPr/>
        </p:nvSpPr>
        <p:spPr bwMode="auto">
          <a:xfrm>
            <a:off x="6280150" y="1857375"/>
            <a:ext cx="38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/>
              <a:t>Y</a:t>
            </a:r>
          </a:p>
        </p:txBody>
      </p:sp>
      <p:sp>
        <p:nvSpPr>
          <p:cNvPr id="9236" name="Text Box 1054"/>
          <p:cNvSpPr txBox="1">
            <a:spLocks noChangeArrowheads="1"/>
          </p:cNvSpPr>
          <p:nvPr/>
        </p:nvSpPr>
        <p:spPr bwMode="auto">
          <a:xfrm>
            <a:off x="5559425" y="2505075"/>
            <a:ext cx="41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/>
              <a:t>N</a:t>
            </a: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85897F5F-CD0C-47AF-98D6-D0FDA2BA4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1800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.1 概述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5CCC4E6-E397-47AA-A20E-7896AADA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程序中的伪指令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1A89DC-EE83-4D25-9DE1-0C262E14712A}"/>
              </a:ext>
            </a:extLst>
          </p:cNvPr>
          <p:cNvSpPr txBox="1"/>
          <p:nvPr/>
        </p:nvSpPr>
        <p:spPr>
          <a:xfrm>
            <a:off x="395536" y="1412776"/>
            <a:ext cx="7920880" cy="4942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·处理器选择伪指令</a:t>
            </a:r>
          </a:p>
          <a:p>
            <a:pPr indent="26670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·存储模型说明伪指令</a:t>
            </a:r>
          </a:p>
          <a:p>
            <a:pPr marL="26035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·数据定义伪指令</a:t>
            </a:r>
          </a:p>
          <a:p>
            <a:pPr marL="26035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·符号定义伪指令</a:t>
            </a:r>
          </a:p>
          <a:p>
            <a:pPr marL="26035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·段定义伪指令</a:t>
            </a:r>
          </a:p>
          <a:p>
            <a:pPr marL="26035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·过程定义伪指令</a:t>
            </a:r>
          </a:p>
          <a:p>
            <a:pPr marL="26035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·程序模块的定义与通讯伪指令</a:t>
            </a:r>
          </a:p>
          <a:p>
            <a:pPr marL="26035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·宏定义伪指令</a:t>
            </a:r>
          </a:p>
          <a:p>
            <a:pPr marL="26035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·条件汇编伪指令</a:t>
            </a:r>
          </a:p>
          <a:p>
            <a:pPr marL="260350" algn="just">
              <a:lnSpc>
                <a:spcPct val="114000"/>
              </a:lnSpc>
            </a:pPr>
            <a:r>
              <a:rPr lang="zh-CN" altLang="zh-CN" sz="2800" b="1" i="0" dirty="0">
                <a:latin typeface="宋体" pitchFamily="2" charset="-122"/>
              </a:rPr>
              <a:t>·格式控制、列表控制及其它功能伪指令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5CCC4E6-E397-47AA-A20E-7896AADA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49648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2.1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处理器选择伪指令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1A89DC-EE83-4D25-9DE1-0C262E14712A}"/>
              </a:ext>
            </a:extLst>
          </p:cNvPr>
          <p:cNvSpPr txBox="1"/>
          <p:nvPr/>
        </p:nvSpPr>
        <p:spPr>
          <a:xfrm>
            <a:off x="467544" y="1772816"/>
            <a:ext cx="7920880" cy="3959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14000"/>
              </a:lnSpc>
            </a:pPr>
            <a:r>
              <a:rPr lang="en-US" altLang="zh-CN" sz="2800" b="1" i="0" dirty="0">
                <a:latin typeface="宋体" pitchFamily="2" charset="-122"/>
              </a:rPr>
              <a:t>.686   </a:t>
            </a:r>
            <a:r>
              <a:rPr lang="zh-CN" altLang="en-US" sz="2800" b="1" i="0" dirty="0">
                <a:latin typeface="宋体" pitchFamily="2" charset="-122"/>
              </a:rPr>
              <a:t>接受</a:t>
            </a:r>
            <a:r>
              <a:rPr lang="en-US" altLang="zh-CN" sz="2800" b="1" i="0" dirty="0">
                <a:latin typeface="宋体" pitchFamily="2" charset="-122"/>
              </a:rPr>
              <a:t>Pentium Pro</a:t>
            </a:r>
            <a:r>
              <a:rPr lang="zh-CN" altLang="en-US" sz="2800" b="1" i="0" dirty="0">
                <a:latin typeface="宋体" pitchFamily="2" charset="-122"/>
              </a:rPr>
              <a:t>指令，特权指令除外</a:t>
            </a:r>
            <a:endParaRPr lang="en-US" altLang="zh-CN" sz="2800" b="1" i="0" dirty="0">
              <a:latin typeface="宋体" pitchFamily="2" charset="-122"/>
            </a:endParaRPr>
          </a:p>
          <a:p>
            <a:pPr indent="266700" algn="just">
              <a:lnSpc>
                <a:spcPct val="114000"/>
              </a:lnSpc>
            </a:pPr>
            <a:r>
              <a:rPr lang="en-US" altLang="zh-CN" sz="2800" b="1" i="0" dirty="0">
                <a:latin typeface="宋体" pitchFamily="2" charset="-122"/>
              </a:rPr>
              <a:t>.686P  </a:t>
            </a:r>
            <a:r>
              <a:rPr lang="zh-CN" altLang="en-US" sz="2800" b="1" i="0" dirty="0">
                <a:latin typeface="宋体" pitchFamily="2" charset="-122"/>
              </a:rPr>
              <a:t>接受全部</a:t>
            </a:r>
            <a:r>
              <a:rPr lang="en-US" altLang="zh-CN" sz="2800" b="1" i="0" dirty="0">
                <a:latin typeface="宋体" pitchFamily="2" charset="-122"/>
              </a:rPr>
              <a:t>Pentium Pro</a:t>
            </a:r>
            <a:r>
              <a:rPr lang="zh-CN" altLang="en-US" sz="2800" b="1" i="0" dirty="0">
                <a:latin typeface="宋体" pitchFamily="2" charset="-122"/>
              </a:rPr>
              <a:t>指令</a:t>
            </a:r>
            <a:endParaRPr lang="zh-CN" altLang="zh-CN" sz="2800" b="1" i="0" dirty="0">
              <a:latin typeface="宋体" pitchFamily="2" charset="-122"/>
            </a:endParaRPr>
          </a:p>
          <a:p>
            <a:pPr marL="260350" algn="just">
              <a:lnSpc>
                <a:spcPct val="114000"/>
              </a:lnSpc>
            </a:pPr>
            <a:r>
              <a:rPr lang="en-US" altLang="zh-CN" sz="2800" b="1" i="0" dirty="0">
                <a:latin typeface="宋体" pitchFamily="2" charset="-122"/>
              </a:rPr>
              <a:t>.MMX   </a:t>
            </a:r>
            <a:r>
              <a:rPr lang="zh-CN" altLang="en-US" sz="2800" b="1" i="0" dirty="0">
                <a:latin typeface="宋体" pitchFamily="2" charset="-122"/>
              </a:rPr>
              <a:t>接受</a:t>
            </a:r>
            <a:r>
              <a:rPr lang="en-US" altLang="zh-CN" sz="2800" b="1" i="0" dirty="0">
                <a:latin typeface="宋体" pitchFamily="2" charset="-122"/>
              </a:rPr>
              <a:t>MMX</a:t>
            </a:r>
            <a:r>
              <a:rPr lang="zh-CN" altLang="en-US" sz="2800" b="1" i="0" dirty="0">
                <a:latin typeface="宋体" pitchFamily="2" charset="-122"/>
              </a:rPr>
              <a:t>指令</a:t>
            </a:r>
            <a:endParaRPr lang="en-US" altLang="zh-CN" sz="2800" b="1" i="0" dirty="0">
              <a:latin typeface="宋体" pitchFamily="2" charset="-122"/>
            </a:endParaRPr>
          </a:p>
          <a:p>
            <a:pPr marL="260350" algn="just">
              <a:lnSpc>
                <a:spcPct val="114000"/>
              </a:lnSpc>
            </a:pPr>
            <a:r>
              <a:rPr lang="en-US" altLang="zh-CN" sz="2800" b="1" i="0" dirty="0">
                <a:latin typeface="宋体" pitchFamily="2" charset="-122"/>
              </a:rPr>
              <a:t>.XMM   </a:t>
            </a:r>
            <a:r>
              <a:rPr lang="zh-CN" altLang="en-US" sz="2800" b="1" i="0" dirty="0">
                <a:latin typeface="宋体" pitchFamily="2" charset="-122"/>
              </a:rPr>
              <a:t>接受</a:t>
            </a:r>
            <a:r>
              <a:rPr lang="en-US" altLang="zh-CN" sz="2800" b="1" i="0" dirty="0">
                <a:latin typeface="宋体" pitchFamily="2" charset="-122"/>
              </a:rPr>
              <a:t>SSE</a:t>
            </a:r>
            <a:r>
              <a:rPr lang="zh-CN" altLang="en-US" sz="2800" b="1" i="0" dirty="0">
                <a:latin typeface="宋体" pitchFamily="2" charset="-122"/>
              </a:rPr>
              <a:t>、</a:t>
            </a:r>
            <a:r>
              <a:rPr lang="en-US" altLang="zh-CN" sz="2800" b="1" i="0" dirty="0">
                <a:latin typeface="宋体" pitchFamily="2" charset="-122"/>
              </a:rPr>
              <a:t>SSE2</a:t>
            </a:r>
            <a:r>
              <a:rPr lang="zh-CN" altLang="en-US" sz="2800" b="1" i="0" dirty="0">
                <a:latin typeface="宋体" pitchFamily="2" charset="-122"/>
              </a:rPr>
              <a:t>、</a:t>
            </a:r>
            <a:r>
              <a:rPr lang="en-US" altLang="zh-CN" sz="2800" b="1" i="0" dirty="0">
                <a:latin typeface="宋体" pitchFamily="2" charset="-122"/>
              </a:rPr>
              <a:t>SSE3</a:t>
            </a:r>
            <a:r>
              <a:rPr lang="zh-CN" altLang="en-US" sz="2800" b="1" i="0" dirty="0">
                <a:latin typeface="宋体" pitchFamily="2" charset="-122"/>
              </a:rPr>
              <a:t>指令</a:t>
            </a:r>
            <a:endParaRPr lang="en-US" altLang="zh-CN" sz="2800" b="1" i="0" dirty="0">
              <a:latin typeface="宋体" pitchFamily="2" charset="-122"/>
            </a:endParaRPr>
          </a:p>
          <a:p>
            <a:pPr marL="260350" algn="just">
              <a:lnSpc>
                <a:spcPct val="114000"/>
              </a:lnSpc>
            </a:pPr>
            <a:endParaRPr lang="en-US" altLang="zh-CN" sz="2800" b="1" i="0" dirty="0">
              <a:latin typeface="宋体" pitchFamily="2" charset="-122"/>
            </a:endParaRPr>
          </a:p>
          <a:p>
            <a:pPr marL="260350" algn="just">
              <a:lnSpc>
                <a:spcPct val="114000"/>
              </a:lnSpc>
            </a:pPr>
            <a:r>
              <a:rPr lang="zh-CN" altLang="en-US" sz="2800" b="1" i="0" dirty="0">
                <a:latin typeface="宋体" pitchFamily="2" charset="-122"/>
              </a:rPr>
              <a:t>一般处理器选择伪指令采用：</a:t>
            </a:r>
            <a:endParaRPr lang="en-US" altLang="zh-CN" sz="2800" b="1" i="0" dirty="0">
              <a:latin typeface="宋体" pitchFamily="2" charset="-122"/>
            </a:endParaRPr>
          </a:p>
          <a:p>
            <a:pPr marL="260350" algn="just">
              <a:lnSpc>
                <a:spcPct val="114000"/>
              </a:lnSpc>
            </a:pPr>
            <a:r>
              <a:rPr lang="en-US" altLang="zh-CN" sz="2800" b="1" i="0" dirty="0">
                <a:latin typeface="宋体" pitchFamily="2" charset="-122"/>
              </a:rPr>
              <a:t>.686P</a:t>
            </a:r>
          </a:p>
          <a:p>
            <a:pPr marL="260350" algn="just">
              <a:lnSpc>
                <a:spcPct val="114000"/>
              </a:lnSpc>
            </a:pPr>
            <a:r>
              <a:rPr lang="en-US" altLang="zh-CN" sz="2800" b="1" i="0" dirty="0">
                <a:latin typeface="宋体" pitchFamily="2" charset="-122"/>
              </a:rPr>
              <a:t>.XMM</a:t>
            </a:r>
            <a:endParaRPr lang="zh-CN" altLang="zh-CN" sz="2800" b="1" i="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4514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3107</TotalTime>
  <Words>2614</Words>
  <Application>Microsoft Office PowerPoint</Application>
  <PresentationFormat>全屏显示(4:3)</PresentationFormat>
  <Paragraphs>438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黑体</vt:lpstr>
      <vt:lpstr>华文新魏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第6章  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lhb</cp:lastModifiedBy>
  <cp:revision>290</cp:revision>
  <dcterms:created xsi:type="dcterms:W3CDTF">1601-01-01T00:00:00Z</dcterms:created>
  <dcterms:modified xsi:type="dcterms:W3CDTF">2021-04-07T15:19:43Z</dcterms:modified>
</cp:coreProperties>
</file>