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38" r:id="rId2"/>
    <p:sldId id="298" r:id="rId3"/>
    <p:sldId id="258" r:id="rId4"/>
    <p:sldId id="291" r:id="rId5"/>
    <p:sldId id="317" r:id="rId6"/>
    <p:sldId id="318" r:id="rId7"/>
    <p:sldId id="319" r:id="rId8"/>
    <p:sldId id="289" r:id="rId9"/>
    <p:sldId id="309" r:id="rId10"/>
    <p:sldId id="344" r:id="rId11"/>
    <p:sldId id="292" r:id="rId12"/>
    <p:sldId id="293" r:id="rId13"/>
    <p:sldId id="310" r:id="rId14"/>
    <p:sldId id="311" r:id="rId15"/>
    <p:sldId id="325" r:id="rId16"/>
    <p:sldId id="312" r:id="rId17"/>
    <p:sldId id="343" r:id="rId18"/>
    <p:sldId id="277" r:id="rId19"/>
    <p:sldId id="345" r:id="rId20"/>
    <p:sldId id="303" r:id="rId21"/>
    <p:sldId id="286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28" r:id="rId32"/>
    <p:sldId id="373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0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8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i="0"/>
            </a:lvl1pPr>
          </a:lstStyle>
          <a:p>
            <a:pPr>
              <a:defRPr/>
            </a:pPr>
            <a:fld id="{0C930BB6-857B-468B-BB78-498CA2F9C1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19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198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851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34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854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45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48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89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917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594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028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1030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031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Arc 1032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103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03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1037" descr="new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038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039" descr="logo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040" descr="图片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547813" y="1712913"/>
            <a:ext cx="55451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i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x86</a:t>
            </a:r>
            <a:r>
              <a:rPr lang="zh-CN" altLang="en-US" sz="4400" i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汇编语言程序设计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683568" y="2492375"/>
            <a:ext cx="81127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x86 Assembly Language Programming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042988" y="3933056"/>
            <a:ext cx="75612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i="0" dirty="0">
                <a:latin typeface="华文新魏" pitchFamily="2" charset="-122"/>
                <a:ea typeface="华文新魏" pitchFamily="2" charset="-122"/>
              </a:rPr>
              <a:t>李 海 波</a:t>
            </a:r>
          </a:p>
          <a:p>
            <a:pPr algn="ctr" eaLnBrk="1" hangingPunct="1"/>
            <a:r>
              <a:rPr lang="en-US" altLang="zh-CN" sz="3600" b="1" i="0">
                <a:latin typeface="黑体" pitchFamily="2" charset="-122"/>
                <a:ea typeface="黑体" pitchFamily="2" charset="-122"/>
              </a:rPr>
              <a:t>lihaibo@</a:t>
            </a:r>
            <a:r>
              <a:rPr lang="en-US" altLang="zh-CN" sz="3600" b="1" i="0" dirty="0">
                <a:latin typeface="黑体" pitchFamily="2" charset="-122"/>
                <a:ea typeface="黑体" pitchFamily="2" charset="-122"/>
              </a:rPr>
              <a:t>hust.edu.cn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463800" y="204788"/>
            <a:ext cx="412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>
                <a:solidFill>
                  <a:schemeClr val="bg1"/>
                </a:solidFill>
                <a:ea typeface="华文新魏" pitchFamily="2" charset="-122"/>
              </a:rPr>
              <a:t>国家精品课程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autoUpdateAnimBg="0"/>
      <p:bldP spid="1065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39750" y="1543050"/>
            <a:ext cx="68405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条件控制：循环次数不固定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indent="304800"/>
            <a:endParaRPr lang="en-US" altLang="zh-CN" sz="2800" b="1" i="0" dirty="0">
              <a:latin typeface="宋体" panose="02010600030101010101" pitchFamily="2" charset="-122"/>
            </a:endParaRPr>
          </a:p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通过指令来测试条件是否成立，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决定继续循环还是结束循环。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indent="304800"/>
            <a:endParaRPr lang="en-US" altLang="zh-CN" sz="2800" b="1" i="0" dirty="0">
              <a:latin typeface="宋体" panose="02010600030101010101" pitchFamily="2" charset="-122"/>
            </a:endParaRPr>
          </a:p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例：求一个以</a:t>
            </a:r>
            <a:r>
              <a:rPr lang="en-US" altLang="zh-CN" sz="2800" b="1" i="0" dirty="0">
                <a:latin typeface="宋体" panose="02010600030101010101" pitchFamily="2" charset="-122"/>
              </a:rPr>
              <a:t>0</a:t>
            </a:r>
            <a:r>
              <a:rPr lang="zh-CN" altLang="en-US" sz="2800" b="1" i="0" dirty="0">
                <a:latin typeface="宋体" panose="02010600030101010101" pitchFamily="2" charset="-122"/>
              </a:rPr>
              <a:t>为结束符的字符串的长度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3B652783-F2CF-4FDE-881E-AC3531213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E09EA3-5298-4B2A-96B1-8E988D263C88}"/>
              </a:ext>
            </a:extLst>
          </p:cNvPr>
          <p:cNvSpPr/>
          <p:nvPr/>
        </p:nvSpPr>
        <p:spPr bwMode="auto">
          <a:xfrm>
            <a:off x="7236296" y="1412776"/>
            <a:ext cx="1017560" cy="1384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循环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控制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方法</a:t>
            </a:r>
            <a:endParaRPr kumimoji="1" lang="zh-CN" alt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211468"/>
      </p:ext>
    </p:extLst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55650" y="1611313"/>
            <a:ext cx="482441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阅读程序段，指出其功能：</a:t>
            </a:r>
          </a:p>
          <a:p>
            <a:pPr eaLnBrk="1" hangingPunct="1"/>
            <a:endParaRPr lang="zh-CN" altLang="en-US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</a:t>
            </a:r>
            <a:r>
              <a:rPr lang="en-US" altLang="zh-CN" sz="2800" b="1" i="0" dirty="0">
                <a:latin typeface="宋体" panose="02010600030101010101" pitchFamily="2" charset="-122"/>
              </a:rPr>
              <a:t>MOV  CL, 0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L:  AND  AX , AX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JZ   EXIT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SAL  AX , 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JNC  L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INC  CL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JMP  L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EXIT:</a:t>
            </a:r>
          </a:p>
        </p:txBody>
      </p:sp>
      <p:sp>
        <p:nvSpPr>
          <p:cNvPr id="4" name="Text Box 1026">
            <a:extLst>
              <a:ext uri="{FF2B5EF4-FFF2-40B4-BE49-F238E27FC236}">
                <a16:creationId xmlns:a16="http://schemas.microsoft.com/office/drawing/2014/main" id="{21BD30F7-3553-4D37-AB5F-C2DF18080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45107E-3FEE-42B6-842E-79A4AD1193B3}"/>
              </a:ext>
            </a:extLst>
          </p:cNvPr>
          <p:cNvSpPr/>
          <p:nvPr/>
        </p:nvSpPr>
        <p:spPr bwMode="auto">
          <a:xfrm>
            <a:off x="7236296" y="1412776"/>
            <a:ext cx="1017560" cy="1384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循环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控制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方法</a:t>
            </a:r>
            <a:endParaRPr kumimoji="1" lang="zh-CN" alt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840499"/>
      </p:ext>
    </p:extLst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84213" y="1684338"/>
            <a:ext cx="4967287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阅读程序段，指出其功能：</a:t>
            </a:r>
          </a:p>
          <a:p>
            <a:pPr eaLnBrk="1" hangingPunct="1"/>
            <a:endParaRPr lang="zh-CN" altLang="en-US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MOV   CL,  0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MOV   BX, 16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L:    SAL   AX , 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JNC   NEXT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INC   CL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NEXT: DEC   BX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JNZ   L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</a:t>
            </a:r>
          </a:p>
        </p:txBody>
      </p:sp>
      <p:sp>
        <p:nvSpPr>
          <p:cNvPr id="4" name="Text Box 1026">
            <a:extLst>
              <a:ext uri="{FF2B5EF4-FFF2-40B4-BE49-F238E27FC236}">
                <a16:creationId xmlns:a16="http://schemas.microsoft.com/office/drawing/2014/main" id="{E5B0EFFF-0D9E-431D-8AD2-1047CE27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3ADF17-F4CD-46C0-ABD6-8F597C8D11BF}"/>
              </a:ext>
            </a:extLst>
          </p:cNvPr>
          <p:cNvSpPr/>
          <p:nvPr/>
        </p:nvSpPr>
        <p:spPr bwMode="auto">
          <a:xfrm>
            <a:off x="7236296" y="1412776"/>
            <a:ext cx="1017560" cy="1384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循环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控制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方法</a:t>
            </a:r>
            <a:endParaRPr kumimoji="1" lang="zh-CN" alt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005088"/>
      </p:ext>
    </p:extLst>
  </p:cSld>
  <p:clrMapOvr>
    <a:masterClrMapping/>
  </p:clrMapOvr>
  <p:transition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50825" y="1397000"/>
            <a:ext cx="727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/>
            <a:r>
              <a:rPr lang="en-US" altLang="zh-CN" sz="2800" b="1" i="0" dirty="0">
                <a:latin typeface="宋体" panose="02010600030101010101" pitchFamily="2" charset="-122"/>
              </a:rPr>
              <a:t>80X86</a:t>
            </a:r>
            <a:r>
              <a:rPr lang="zh-CN" altLang="en-US" sz="2800" b="1" i="0" dirty="0">
                <a:latin typeface="宋体" panose="02010600030101010101" pitchFamily="2" charset="-122"/>
              </a:rPr>
              <a:t>提供的四种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计数控制</a:t>
            </a:r>
            <a:r>
              <a:rPr lang="zh-CN" altLang="en-US" sz="2800" b="1" i="0" dirty="0">
                <a:latin typeface="宋体" panose="02010600030101010101" pitchFamily="2" charset="-122"/>
              </a:rPr>
              <a:t>循环转移指令</a:t>
            </a:r>
            <a:endParaRPr lang="en-US" altLang="zh-CN" sz="2800" i="0" dirty="0">
              <a:latin typeface="宋体" panose="02010600030101010101" pitchFamily="2" charset="-122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57200" y="3727450"/>
            <a:ext cx="704872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LOOP 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标号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(ECX) -1 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 ECX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 若 （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ECX) 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不为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0,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则转标号处执行。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 基本等价于：  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DEC   ECX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                  JNZ  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标号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（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LOOP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指令对标志位无影响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!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）</a:t>
            </a:r>
            <a:endParaRPr lang="en-US" altLang="zh-CN" sz="2800" b="1" i="0" dirty="0">
              <a:latin typeface="宋体" panose="02010600030101010101" pitchFamily="2" charset="-122"/>
              <a:sym typeface="Wingdings" pitchFamily="2" charset="2"/>
            </a:endParaRPr>
          </a:p>
        </p:txBody>
      </p:sp>
      <p:sp>
        <p:nvSpPr>
          <p:cNvPr id="48133" name="Rectangle 8"/>
          <p:cNvSpPr>
            <a:spLocks noChangeArrowheads="1"/>
          </p:cNvSpPr>
          <p:nvPr/>
        </p:nvSpPr>
        <p:spPr bwMode="auto">
          <a:xfrm>
            <a:off x="1258888" y="1946275"/>
            <a:ext cx="23336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0">
                <a:latin typeface="宋体" panose="02010600030101010101" pitchFamily="2" charset="-122"/>
              </a:rPr>
              <a:t>LOOP    </a:t>
            </a:r>
            <a:r>
              <a:rPr lang="zh-CN" altLang="en-US" sz="2800" b="1" i="0">
                <a:latin typeface="宋体" panose="02010600030101010101" pitchFamily="2" charset="-122"/>
              </a:rPr>
              <a:t>标号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LOOPE   </a:t>
            </a:r>
            <a:r>
              <a:rPr lang="zh-CN" altLang="en-US" sz="2800" b="1" i="0">
                <a:latin typeface="宋体" panose="02010600030101010101" pitchFamily="2" charset="-122"/>
              </a:rPr>
              <a:t>标号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LOOPNE  </a:t>
            </a:r>
            <a:r>
              <a:rPr lang="zh-CN" altLang="en-US" sz="2800" b="1" i="0">
                <a:latin typeface="宋体" panose="02010600030101010101" pitchFamily="2" charset="-122"/>
              </a:rPr>
              <a:t>标号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JCXZ    </a:t>
            </a:r>
            <a:r>
              <a:rPr lang="zh-CN" altLang="en-US" sz="2800" b="1" i="0">
                <a:latin typeface="宋体" panose="02010600030101010101" pitchFamily="2" charset="-122"/>
              </a:rPr>
              <a:t>标号</a:t>
            </a: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2931B431-74E2-4D60-9830-0BCF63FBB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B995AE-F721-400B-B0AF-BBE07F034850}"/>
              </a:ext>
            </a:extLst>
          </p:cNvPr>
          <p:cNvSpPr/>
          <p:nvPr/>
        </p:nvSpPr>
        <p:spPr bwMode="auto">
          <a:xfrm>
            <a:off x="7236296" y="1412776"/>
            <a:ext cx="1017560" cy="1384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循环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控制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指令</a:t>
            </a:r>
            <a:endParaRPr kumimoji="1" lang="zh-CN" alt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028"/>
          <p:cNvSpPr txBox="1">
            <a:spLocks noChangeArrowheads="1"/>
          </p:cNvSpPr>
          <p:nvPr/>
        </p:nvSpPr>
        <p:spPr bwMode="auto">
          <a:xfrm>
            <a:off x="528638" y="1628775"/>
            <a:ext cx="7931794" cy="322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(2)  LOOPE  /LOOPZ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标号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</a:t>
            </a:r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ECX) -1 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 ECX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若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(ECX)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不为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0,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且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ZF=1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则转标号处执行。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  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(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等于或为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0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循环转移指令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,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本指令对标志位无影响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1187624" y="5085184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32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位段用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ECX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615B7DEA-0A9A-4F2B-BB8F-0F3479A5F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481013" y="1628775"/>
            <a:ext cx="448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(2)  LOOPE  /LOOPZ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标号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  <a:sym typeface="Wingdings" pitchFamily="2" charset="2"/>
            </a:endParaRP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539750" y="2205038"/>
            <a:ext cx="85518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例：判断以</a:t>
            </a:r>
            <a:r>
              <a:rPr lang="en-US" altLang="zh-CN" sz="2800" b="1" i="0" dirty="0">
                <a:latin typeface="宋体" panose="02010600030101010101" pitchFamily="2" charset="-122"/>
              </a:rPr>
              <a:t>BUF</a:t>
            </a:r>
            <a:r>
              <a:rPr lang="zh-CN" altLang="en-US" sz="2800" b="1" i="0" dirty="0">
                <a:latin typeface="宋体" panose="02010600030101010101" pitchFamily="2" charset="-122"/>
              </a:rPr>
              <a:t>为首址的</a:t>
            </a:r>
            <a:r>
              <a:rPr lang="en-US" altLang="zh-CN" sz="2800" b="1" i="0" dirty="0">
                <a:latin typeface="宋体" panose="02010600030101010101" pitchFamily="2" charset="-122"/>
              </a:rPr>
              <a:t>10</a:t>
            </a:r>
            <a:r>
              <a:rPr lang="zh-CN" altLang="en-US" sz="2800" b="1" i="0" dirty="0">
                <a:latin typeface="宋体" panose="02010600030101010101" pitchFamily="2" charset="-122"/>
              </a:rPr>
              <a:t>个字节中是否有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非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字节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有，则置</a:t>
            </a:r>
            <a:r>
              <a:rPr lang="en-US" altLang="zh-CN" sz="2800" b="1" i="0" dirty="0">
                <a:latin typeface="宋体" panose="02010600030101010101" pitchFamily="2" charset="-122"/>
              </a:rPr>
              <a:t>ZF</a:t>
            </a:r>
            <a:r>
              <a:rPr lang="zh-CN" altLang="en-US" sz="2800" b="1" i="0" dirty="0">
                <a:latin typeface="宋体" panose="02010600030101010101" pitchFamily="2" charset="-122"/>
              </a:rPr>
              <a:t>为</a:t>
            </a:r>
            <a:r>
              <a:rPr lang="en-US" altLang="zh-CN" sz="2800" b="1" i="0" dirty="0">
                <a:latin typeface="宋体" panose="02010600030101010101" pitchFamily="2" charset="-122"/>
              </a:rPr>
              <a:t>0, </a:t>
            </a:r>
            <a:r>
              <a:rPr lang="zh-CN" altLang="en-US" sz="2800" b="1" i="0" dirty="0">
                <a:latin typeface="宋体" panose="02010600030101010101" pitchFamily="2" charset="-122"/>
              </a:rPr>
              <a:t>否则</a:t>
            </a:r>
            <a:r>
              <a:rPr lang="en-US" altLang="zh-CN" sz="2800" b="1" i="0" dirty="0">
                <a:latin typeface="宋体" panose="02010600030101010101" pitchFamily="2" charset="-122"/>
              </a:rPr>
              <a:t>ZF</a:t>
            </a:r>
            <a:r>
              <a:rPr lang="zh-CN" altLang="en-US" sz="2800" b="1" i="0" dirty="0">
                <a:latin typeface="宋体" panose="02010600030101010101" pitchFamily="2" charset="-122"/>
              </a:rPr>
              <a:t>置为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</a:rPr>
              <a:t>。                     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971550" y="3649663"/>
            <a:ext cx="56880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MOV   ECX, 10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MOV   EBX, OFFSET BUF -1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L3 :  INC   EBX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CMP   BYTE PTR [EBX], 0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LOOPE L3</a:t>
            </a: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73EB4811-0DD1-4A69-8B6E-3765033D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487363" y="1550988"/>
            <a:ext cx="723146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(3)  LOOPNE  /LOOPNZ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标号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(ECX) -1 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 ECX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 若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(ECX)≠0,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且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ZF=0,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则转标号处执行。</a:t>
            </a:r>
            <a:endParaRPr lang="en-US" altLang="zh-CN" sz="2800" b="1" i="0" dirty="0">
              <a:latin typeface="宋体" panose="02010600030101010101" pitchFamily="2" charset="-122"/>
              <a:sym typeface="Wingdings" pitchFamily="2" charset="2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592138" y="3068638"/>
            <a:ext cx="81565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例：判断以</a:t>
            </a:r>
            <a:r>
              <a:rPr lang="en-US" altLang="zh-CN" sz="2800" b="1" i="0" dirty="0">
                <a:latin typeface="宋体" panose="02010600030101010101" pitchFamily="2" charset="-122"/>
              </a:rPr>
              <a:t>MSG</a:t>
            </a:r>
            <a:r>
              <a:rPr lang="zh-CN" altLang="en-US" sz="2800" b="1" i="0" dirty="0">
                <a:latin typeface="宋体" panose="02010600030101010101" pitchFamily="2" charset="-122"/>
              </a:rPr>
              <a:t>为首址的</a:t>
            </a:r>
            <a:r>
              <a:rPr lang="en-US" altLang="zh-CN" sz="2800" b="1" i="0" dirty="0">
                <a:latin typeface="宋体" panose="02010600030101010101" pitchFamily="2" charset="-122"/>
              </a:rPr>
              <a:t>10</a:t>
            </a:r>
            <a:r>
              <a:rPr lang="zh-CN" altLang="en-US" sz="2800" b="1" i="0" dirty="0">
                <a:latin typeface="宋体" panose="02010600030101010101" pitchFamily="2" charset="-122"/>
              </a:rPr>
              <a:t>个字节中的串中是否有 空格字符。无空格字符，置</a:t>
            </a:r>
            <a:r>
              <a:rPr lang="en-US" altLang="zh-CN" sz="2800" b="1" i="0" dirty="0">
                <a:latin typeface="宋体" panose="02010600030101010101" pitchFamily="2" charset="-122"/>
              </a:rPr>
              <a:t>ZF</a:t>
            </a:r>
            <a:r>
              <a:rPr lang="zh-CN" altLang="en-US" sz="2800" b="1" i="0" dirty="0">
                <a:latin typeface="宋体" panose="02010600030101010101" pitchFamily="2" charset="-122"/>
              </a:rPr>
              <a:t>为</a:t>
            </a:r>
            <a:r>
              <a:rPr lang="en-US" altLang="zh-CN" sz="2800" b="1" i="0" dirty="0">
                <a:latin typeface="宋体" panose="02010600030101010101" pitchFamily="2" charset="-122"/>
              </a:rPr>
              <a:t>0</a:t>
            </a:r>
            <a:r>
              <a:rPr lang="zh-CN" altLang="en-US" sz="2800" b="1" i="0" dirty="0">
                <a:latin typeface="宋体" panose="02010600030101010101" pitchFamily="2" charset="-122"/>
              </a:rPr>
              <a:t>，否则为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</a:rPr>
              <a:t>。  </a:t>
            </a:r>
            <a:r>
              <a:rPr lang="en-US" altLang="zh-CN" sz="2800" b="1" i="0" dirty="0">
                <a:latin typeface="宋体" panose="02010600030101010101" pitchFamily="2" charset="-122"/>
              </a:rPr>
              <a:t>                          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827088" y="4297363"/>
            <a:ext cx="652133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MOV   ECX,  10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MOV   EBX,  OFFSET MSG -1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L4 :   INC   EBX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CMP   BYTE PTR [EBX], ‘ ’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LOOPNE   L4</a:t>
            </a: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352DCF4B-C609-4925-BE57-D4783892D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/>
      <p:bldP spid="716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468313" y="1773238"/>
            <a:ext cx="7704137" cy="257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(4) JECXZ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标号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  若 （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ECX)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为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0,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则转标号处执行。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 （先判断，后执行循环体时，可用此语句，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   标号为循环结束处）</a:t>
            </a:r>
          </a:p>
        </p:txBody>
      </p:sp>
      <p:sp>
        <p:nvSpPr>
          <p:cNvPr id="4" name="Text Box 1026">
            <a:extLst>
              <a:ext uri="{FF2B5EF4-FFF2-40B4-BE49-F238E27FC236}">
                <a16:creationId xmlns:a16="http://schemas.microsoft.com/office/drawing/2014/main" id="{96B77E1F-5529-441F-8711-C616E4132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539552" y="1494335"/>
            <a:ext cx="7921624" cy="386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构思好算法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用</a:t>
            </a:r>
            <a:r>
              <a:rPr lang="en-US" altLang="zh-CN" sz="2800" b="1" i="0" dirty="0"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latin typeface="宋体" panose="02010600030101010101" pitchFamily="2" charset="-122"/>
              </a:rPr>
              <a:t>或者伪代码表达算法思想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理清算法和变量空间分配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分配好寄存器的用途，建立与变量的对应关系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按循环语句的执行过程，写出汇编语言程序</a:t>
            </a: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8794949A-EF04-4A4E-BDDE-B16CF30A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单重循环程序设计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611188" y="1546225"/>
            <a:ext cx="7153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例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</a:rPr>
              <a:t>：已知 有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sz="2800" b="1" i="0" dirty="0">
                <a:latin typeface="宋体" panose="02010600030101010101" pitchFamily="2" charset="-122"/>
              </a:rPr>
              <a:t>元素存放在以</a:t>
            </a:r>
            <a:r>
              <a:rPr lang="en-US" altLang="zh-CN" sz="2800" b="1" i="0" dirty="0">
                <a:latin typeface="宋体" panose="02010600030101010101" pitchFamily="2" charset="-122"/>
              </a:rPr>
              <a:t>BUF</a:t>
            </a:r>
            <a:r>
              <a:rPr lang="zh-CN" altLang="en-US" sz="2800" b="1" i="0" dirty="0">
                <a:latin typeface="宋体" panose="02010600030101010101" pitchFamily="2" charset="-122"/>
              </a:rPr>
              <a:t>为首址的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字节</a:t>
            </a:r>
            <a:r>
              <a:rPr lang="zh-CN" altLang="en-US" sz="2800" b="1" i="0" dirty="0">
                <a:latin typeface="宋体" panose="02010600030101010101" pitchFamily="2" charset="-122"/>
              </a:rPr>
              <a:t>存储区中，试统计其中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负数</a:t>
            </a:r>
            <a:r>
              <a:rPr lang="zh-CN" altLang="en-US" sz="2800" b="1" i="0" dirty="0">
                <a:latin typeface="宋体" panose="02010600030101010101" pitchFamily="2" charset="-122"/>
              </a:rPr>
              <a:t>的个数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11188" y="3238797"/>
            <a:ext cx="7345187" cy="157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720000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例</a:t>
            </a:r>
            <a:r>
              <a:rPr lang="en-US" altLang="zh-CN" sz="2800" b="1" i="0" dirty="0">
                <a:latin typeface="宋体" panose="02010600030101010101" pitchFamily="2" charset="-122"/>
              </a:rPr>
              <a:t>2</a:t>
            </a:r>
            <a:r>
              <a:rPr lang="zh-CN" altLang="en-US" sz="2800" b="1" i="0" dirty="0">
                <a:latin typeface="宋体" panose="02010600030101010101" pitchFamily="2" charset="-122"/>
              </a:rPr>
              <a:t>：以</a:t>
            </a:r>
            <a:r>
              <a:rPr lang="en-US" altLang="zh-CN" sz="2800" b="1" i="0" dirty="0">
                <a:latin typeface="宋体" panose="02010600030101010101" pitchFamily="2" charset="-122"/>
              </a:rPr>
              <a:t>BUF</a:t>
            </a:r>
            <a:r>
              <a:rPr lang="zh-CN" altLang="en-US" sz="2800" b="1" i="0" dirty="0">
                <a:latin typeface="宋体" panose="02010600030101010101" pitchFamily="2" charset="-122"/>
              </a:rPr>
              <a:t>为首址的字节存储区中，存放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以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0</a:t>
            </a:r>
          </a:p>
          <a:p>
            <a:pPr indent="-720000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作结束标志</a:t>
            </a:r>
            <a:r>
              <a:rPr lang="zh-CN" altLang="en-US" sz="2800" b="1" i="0" dirty="0">
                <a:latin typeface="宋体" panose="02010600030101010101" pitchFamily="2" charset="-122"/>
              </a:rPr>
              <a:t>的字符串。要求：将串中的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indent="-720000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小写字母</a:t>
            </a:r>
            <a:r>
              <a:rPr lang="zh-CN" altLang="en-US" sz="2800" b="1" i="0" dirty="0">
                <a:latin typeface="宋体" panose="02010600030101010101" pitchFamily="2" charset="-122"/>
              </a:rPr>
              <a:t>转换成大写字母。</a:t>
            </a: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8794949A-EF04-4A4E-BDDE-B16CF30A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单重循环程序设计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291596142"/>
      </p:ext>
    </p:extLst>
  </p:cSld>
  <p:clrMapOvr>
    <a:masterClrMapping/>
  </p:clrMapOvr>
  <p:transition>
    <p:split orient="vert"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900113" y="325438"/>
            <a:ext cx="47051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循环程序设计</a:t>
            </a:r>
            <a:endParaRPr lang="zh-CN" altLang="en-US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611188" y="1628775"/>
            <a:ext cx="7561262" cy="120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i="0" dirty="0">
                <a:solidFill>
                  <a:srgbClr val="000066"/>
                </a:solidFill>
                <a:latin typeface="Arial" charset="0"/>
                <a:ea typeface="华文新魏" pitchFamily="2" charset="-122"/>
              </a:rPr>
              <a:t>一、学习内容</a:t>
            </a:r>
          </a:p>
          <a:p>
            <a:pPr>
              <a:spcBef>
                <a:spcPct val="30000"/>
              </a:spcBef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       循环程序设计方法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C7944-582B-4EDC-937F-F20E522BB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49887"/>
            <a:ext cx="7129462" cy="120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i="0" dirty="0">
                <a:solidFill>
                  <a:srgbClr val="000066"/>
                </a:solidFill>
                <a:latin typeface="Arial" charset="0"/>
                <a:ea typeface="华文新魏" pitchFamily="2" charset="-122"/>
              </a:rPr>
              <a:t>二、学习重点</a:t>
            </a:r>
          </a:p>
          <a:p>
            <a:pPr>
              <a:spcBef>
                <a:spcPct val="30000"/>
              </a:spcBef>
            </a:pPr>
            <a:r>
              <a:rPr lang="zh-CN" altLang="en-US" sz="2800" b="1" i="0" dirty="0">
                <a:ea typeface="楷体_GB2312" pitchFamily="49" charset="-122"/>
              </a:rPr>
              <a:t>        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循环指令、循环结构</a:t>
            </a:r>
            <a:endParaRPr lang="zh-CN" altLang="zh-CN" sz="2800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5D5E83-FD4F-4734-BD09-CA18114EF6B0}"/>
              </a:ext>
            </a:extLst>
          </p:cNvPr>
          <p:cNvSpPr txBox="1"/>
          <p:nvPr/>
        </p:nvSpPr>
        <p:spPr>
          <a:xfrm>
            <a:off x="639828" y="4534088"/>
            <a:ext cx="7532572" cy="120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solidFill>
                  <a:srgbClr val="000066"/>
                </a:solidFill>
                <a:latin typeface="Arial" charset="0"/>
                <a:ea typeface="华文新魏" pitchFamily="2" charset="-122"/>
              </a:rPr>
              <a:t>三、学习难点</a:t>
            </a:r>
          </a:p>
          <a:p>
            <a:pPr>
              <a:spcBef>
                <a:spcPct val="30000"/>
              </a:spcBef>
            </a:pPr>
            <a:r>
              <a:rPr lang="en-US" altLang="zh-CN" sz="2800" b="1" i="0" dirty="0">
                <a:ea typeface="楷体_GB2312" pitchFamily="49" charset="-122"/>
              </a:rPr>
              <a:t>        </a:t>
            </a:r>
            <a:r>
              <a:rPr lang="zh-CN" altLang="en-US" sz="2800" b="1" i="0" dirty="0">
                <a:ea typeface="楷体_GB2312" pitchFamily="49" charset="-122"/>
              </a:rPr>
              <a:t>综合应用前几章的内容，编写和调试程序</a:t>
            </a:r>
            <a:r>
              <a:rPr lang="zh-CN" altLang="zh-CN" sz="2800" b="1" i="0" dirty="0">
                <a:ea typeface="楷体_GB2312" pitchFamily="49" charset="-122"/>
              </a:rPr>
              <a:t> </a:t>
            </a:r>
            <a:r>
              <a:rPr lang="zh-CN" altLang="en-US" sz="2800" b="1" i="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436311" y="1484313"/>
            <a:ext cx="7940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例</a:t>
            </a:r>
            <a:r>
              <a:rPr lang="en-US" altLang="zh-CN" sz="2800" b="1" i="0" dirty="0">
                <a:latin typeface="宋体" panose="02010600030101010101" pitchFamily="2" charset="-122"/>
              </a:rPr>
              <a:t>3</a:t>
            </a:r>
            <a:r>
              <a:rPr lang="zh-CN" altLang="en-US" sz="2800" b="1" i="0" dirty="0">
                <a:latin typeface="宋体" panose="02010600030101010101" pitchFamily="2" charset="-122"/>
              </a:rPr>
              <a:t>：输入一个数字串，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</a:rPr>
              <a:t>将其转换成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字</a:t>
            </a:r>
            <a:r>
              <a:rPr lang="zh-CN" altLang="en-US" sz="2800" b="1" i="0" dirty="0">
                <a:latin typeface="宋体" panose="02010600030101010101" pitchFamily="2" charset="-122"/>
              </a:rPr>
              <a:t>数据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</a:rPr>
              <a:t>（即二进制形式），以</a:t>
            </a:r>
            <a:r>
              <a:rPr lang="en-US" altLang="zh-CN" sz="2800" b="1" i="0" dirty="0">
                <a:latin typeface="宋体" panose="02010600030101010101" pitchFamily="2" charset="-122"/>
              </a:rPr>
              <a:t>16</a:t>
            </a:r>
            <a:r>
              <a:rPr lang="zh-CN" altLang="en-US" sz="2800" b="1" i="0" dirty="0">
                <a:latin typeface="宋体" panose="02010600030101010101" pitchFamily="2" charset="-122"/>
              </a:rPr>
              <a:t>进制形式显示出来。</a:t>
            </a:r>
          </a:p>
        </p:txBody>
      </p:sp>
      <p:sp>
        <p:nvSpPr>
          <p:cNvPr id="58371" name="Text Box 8"/>
          <p:cNvSpPr txBox="1">
            <a:spLocks noChangeArrowheads="1"/>
          </p:cNvSpPr>
          <p:nvPr/>
        </p:nvSpPr>
        <p:spPr bwMode="auto">
          <a:xfrm>
            <a:off x="507748" y="2487613"/>
            <a:ext cx="6792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（输入的串最长为</a:t>
            </a:r>
            <a:r>
              <a:rPr lang="en-US" altLang="zh-CN" sz="2800" b="1" i="0">
                <a:latin typeface="宋体" panose="02010600030101010101" pitchFamily="2" charset="-122"/>
              </a:rPr>
              <a:t>5</a:t>
            </a:r>
            <a:r>
              <a:rPr lang="zh-CN" altLang="en-US" sz="2800" b="1" i="0">
                <a:latin typeface="宋体" panose="02010600030101010101" pitchFamily="2" charset="-122"/>
              </a:rPr>
              <a:t>个字符，不考虑符号）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580773" y="3006725"/>
            <a:ext cx="7488238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串、数转换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(AX) </a:t>
            </a:r>
            <a:r>
              <a:rPr lang="zh-CN" altLang="en-US" sz="2800" b="1" i="0" dirty="0">
                <a:latin typeface="宋体" panose="02010600030101010101" pitchFamily="2" charset="-122"/>
              </a:rPr>
              <a:t>存放转换的结果，初始为</a:t>
            </a:r>
            <a:r>
              <a:rPr lang="en-US" altLang="zh-CN" sz="2800" b="1" i="0" dirty="0">
                <a:latin typeface="宋体" panose="02010600030101010101" pitchFamily="2" charset="-122"/>
              </a:rPr>
              <a:t>0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(ESI) </a:t>
            </a:r>
            <a:r>
              <a:rPr lang="zh-CN" altLang="en-US" sz="2800" b="1" i="0" dirty="0">
                <a:latin typeface="宋体" panose="02010600030101010101" pitchFamily="2" charset="-122"/>
              </a:rPr>
              <a:t>输入缓冲区指针，指向待转换字符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从串左到右依次读入各字符，一边读入一边转换。设新字符为 </a:t>
            </a:r>
            <a:r>
              <a:rPr lang="en-US" altLang="zh-CN" sz="2800" b="1" i="0" dirty="0">
                <a:latin typeface="宋体" panose="02010600030101010101" pitchFamily="2" charset="-122"/>
              </a:rPr>
              <a:t>X, </a:t>
            </a:r>
            <a:r>
              <a:rPr lang="zh-CN" altLang="en-US" sz="2800" b="1" i="0" dirty="0">
                <a:latin typeface="宋体" panose="02010600030101010101" pitchFamily="2" charset="-122"/>
              </a:rPr>
              <a:t>则：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  (AX) × 10 </a:t>
            </a:r>
            <a:r>
              <a:rPr lang="zh-CN" altLang="en-US" sz="2800" b="1" i="0" dirty="0">
                <a:latin typeface="宋体" panose="02010600030101010101" pitchFamily="2" charset="-122"/>
              </a:rPr>
              <a:t>＋ </a:t>
            </a:r>
            <a:r>
              <a:rPr lang="en-US" altLang="zh-CN" sz="2800" b="1" i="0" dirty="0">
                <a:latin typeface="宋体" panose="02010600030101010101" pitchFamily="2" charset="-122"/>
              </a:rPr>
              <a:t>X 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 AX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。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即读入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X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后的结果。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Try ‘123’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的转换。</a:t>
            </a: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12725064-5E01-43D2-B31F-1D23E434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单重循环程序设计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5"/>
          <p:cNvSpPr txBox="1">
            <a:spLocks noChangeArrowheads="1"/>
          </p:cNvSpPr>
          <p:nvPr/>
        </p:nvSpPr>
        <p:spPr bwMode="auto">
          <a:xfrm>
            <a:off x="468313" y="1628775"/>
            <a:ext cx="82819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例</a:t>
            </a:r>
            <a:r>
              <a:rPr lang="en-US" altLang="zh-CN" sz="2800" b="1" i="0" dirty="0">
                <a:latin typeface="宋体" panose="02010600030101010101" pitchFamily="2" charset="-122"/>
              </a:rPr>
              <a:t>4</a:t>
            </a:r>
            <a:r>
              <a:rPr lang="zh-CN" altLang="en-US" sz="2800" b="1" i="0" dirty="0">
                <a:latin typeface="宋体" panose="02010600030101010101" pitchFamily="2" charset="-122"/>
              </a:rPr>
              <a:t>：将一个无符号字节数转换成</a:t>
            </a:r>
            <a:r>
              <a:rPr lang="en-US" altLang="zh-CN" sz="2800" b="1" i="0" dirty="0">
                <a:latin typeface="宋体" panose="02010600030101010101" pitchFamily="2" charset="-122"/>
              </a:rPr>
              <a:t>10</a:t>
            </a:r>
            <a:r>
              <a:rPr lang="zh-CN" altLang="en-US" sz="2800" b="1" i="0" dirty="0">
                <a:latin typeface="宋体" panose="02010600030101010101" pitchFamily="2" charset="-122"/>
              </a:rPr>
              <a:t>进制形式显示。</a:t>
            </a:r>
          </a:p>
        </p:txBody>
      </p:sp>
      <p:sp>
        <p:nvSpPr>
          <p:cNvPr id="59395" name="Text Box 6"/>
          <p:cNvSpPr txBox="1">
            <a:spLocks noChangeArrowheads="1"/>
          </p:cNvSpPr>
          <p:nvPr/>
        </p:nvSpPr>
        <p:spPr bwMode="auto">
          <a:xfrm>
            <a:off x="468313" y="3716338"/>
            <a:ext cx="8424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例</a:t>
            </a:r>
            <a:r>
              <a:rPr lang="en-US" altLang="zh-CN" sz="2800" b="1" i="0" dirty="0">
                <a:latin typeface="宋体" panose="02010600030101010101" pitchFamily="2" charset="-122"/>
              </a:rPr>
              <a:t>5</a:t>
            </a:r>
            <a:r>
              <a:rPr lang="zh-CN" altLang="en-US" sz="2800" b="1" i="0" dirty="0">
                <a:latin typeface="宋体" panose="02010600030101010101" pitchFamily="2" charset="-122"/>
              </a:rPr>
              <a:t>：将一个有符号字节数转换成</a:t>
            </a:r>
            <a:r>
              <a:rPr lang="en-US" altLang="zh-CN" sz="2800" b="1" i="0" dirty="0">
                <a:latin typeface="宋体" panose="02010600030101010101" pitchFamily="2" charset="-122"/>
              </a:rPr>
              <a:t>10</a:t>
            </a:r>
            <a:r>
              <a:rPr lang="zh-CN" altLang="en-US" sz="2800" b="1" i="0" dirty="0">
                <a:latin typeface="宋体" panose="02010600030101010101" pitchFamily="2" charset="-122"/>
              </a:rPr>
              <a:t>进制形式显示。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单重循环程序设计</a:t>
            </a: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5"/>
          <p:cNvSpPr txBox="1">
            <a:spLocks noChangeArrowheads="1"/>
          </p:cNvSpPr>
          <p:nvPr/>
        </p:nvSpPr>
        <p:spPr bwMode="auto">
          <a:xfrm>
            <a:off x="611561" y="1874728"/>
            <a:ext cx="777686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从外层循环到内层循环一层一层地进行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在设计外层循环时，仅把内层循环看成一个处理粗框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当内层循环设计完之后，用其替代外层循环体中被视为一个处理粗框的对应部分，构成了一个多重循环。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多重循环程序设计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785684057"/>
      </p:ext>
    </p:extLst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5"/>
          <p:cNvSpPr txBox="1">
            <a:spLocks noChangeArrowheads="1"/>
          </p:cNvSpPr>
          <p:nvPr/>
        </p:nvSpPr>
        <p:spPr bwMode="auto">
          <a:xfrm>
            <a:off x="395536" y="1484784"/>
            <a:ext cx="7776863" cy="10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例：设以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zh-CN" altLang="en-US" sz="2800" b="1" i="0" dirty="0">
                <a:latin typeface="宋体" panose="02010600030101010101" pitchFamily="2" charset="-122"/>
              </a:rPr>
              <a:t>为首址的双字存储区中存放着</a:t>
            </a:r>
            <a:r>
              <a:rPr lang="en-US" altLang="zh-CN" sz="2800" b="1" i="0" dirty="0">
                <a:latin typeface="宋体" panose="02010600030101010101" pitchFamily="2" charset="-122"/>
              </a:rPr>
              <a:t>n</a:t>
            </a:r>
            <a:r>
              <a:rPr lang="zh-CN" altLang="en-US" sz="2800" b="1" i="0" dirty="0">
                <a:latin typeface="宋体" panose="02010600030101010101" pitchFamily="2" charset="-122"/>
              </a:rPr>
              <a:t>个有符号数，将其中的数按从小到大的顺序排列。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多重循环程序设计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0622FC7-0238-49C2-9ABB-FCFD9F56B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919893"/>
            <a:ext cx="8136904" cy="3249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数组定义为 </a:t>
            </a:r>
            <a:r>
              <a:rPr lang="en-US" altLang="zh-CN" sz="2800" b="1" i="0" dirty="0">
                <a:latin typeface="宋体" panose="02010600030101010101" pitchFamily="2" charset="-122"/>
              </a:rPr>
              <a:t>int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[n];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for  (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=0;i&lt;n-1;i++) {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将数组中第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zh-CN" altLang="en-US" sz="2800" b="1" i="0" dirty="0">
                <a:latin typeface="宋体" panose="02010600030101010101" pitchFamily="2" charset="-122"/>
              </a:rPr>
              <a:t>小的数，排在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]</a:t>
            </a:r>
            <a:r>
              <a:rPr lang="zh-CN" altLang="en-US" sz="2800" b="1" i="0" dirty="0">
                <a:latin typeface="宋体" panose="02010600030101010101" pitchFamily="2" charset="-122"/>
              </a:rPr>
              <a:t>的位置。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在排第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zh-CN" altLang="en-US" sz="2800" b="1" i="0" dirty="0">
                <a:latin typeface="宋体" panose="02010600030101010101" pitchFamily="2" charset="-122"/>
              </a:rPr>
              <a:t>小的数时，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[0],…,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[i-1]</a:t>
            </a:r>
            <a:r>
              <a:rPr lang="zh-CN" altLang="en-US" sz="2800" b="1" i="0" dirty="0">
                <a:latin typeface="宋体" panose="02010600030101010101" pitchFamily="2" charset="-122"/>
              </a:rPr>
              <a:t>已经排好，第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zh-CN" altLang="en-US" sz="2800" b="1" i="0" dirty="0">
                <a:latin typeface="宋体" panose="02010600030101010101" pitchFamily="2" charset="-122"/>
              </a:rPr>
              <a:t>小的数只从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]</a:t>
            </a:r>
            <a:r>
              <a:rPr lang="zh-CN" altLang="en-US" sz="2800" b="1" i="0" dirty="0">
                <a:latin typeface="宋体" panose="02010600030101010101" pitchFamily="2" charset="-122"/>
              </a:rPr>
              <a:t>到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[n-1]</a:t>
            </a:r>
            <a:r>
              <a:rPr lang="zh-CN" altLang="en-US" sz="2800" b="1" i="0" dirty="0">
                <a:latin typeface="宋体" panose="02010600030101010101" pitchFamily="2" charset="-122"/>
              </a:rPr>
              <a:t>中找。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352077"/>
      </p:ext>
    </p:extLst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5"/>
          <p:cNvSpPr txBox="1">
            <a:spLocks noChangeArrowheads="1"/>
          </p:cNvSpPr>
          <p:nvPr/>
        </p:nvSpPr>
        <p:spPr bwMode="auto">
          <a:xfrm>
            <a:off x="395536" y="1484784"/>
            <a:ext cx="7776863" cy="10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例：设以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zh-CN" altLang="en-US" sz="2800" b="1" i="0" dirty="0">
                <a:latin typeface="宋体" panose="02010600030101010101" pitchFamily="2" charset="-122"/>
              </a:rPr>
              <a:t>为首址的双字存储区中存放着</a:t>
            </a:r>
            <a:r>
              <a:rPr lang="en-US" altLang="zh-CN" sz="2800" b="1" i="0" dirty="0">
                <a:latin typeface="宋体" panose="02010600030101010101" pitchFamily="2" charset="-122"/>
              </a:rPr>
              <a:t>n</a:t>
            </a:r>
            <a:r>
              <a:rPr lang="zh-CN" altLang="en-US" sz="2800" b="1" i="0" dirty="0">
                <a:latin typeface="宋体" panose="02010600030101010101" pitchFamily="2" charset="-122"/>
              </a:rPr>
              <a:t>个有符号数，将其中的数按从小到大的顺序排列。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多重循环程序设计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0622FC7-0238-49C2-9ABB-FCFD9F56B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780928"/>
            <a:ext cx="8136904" cy="378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for  (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=0;i&lt;n-1;i++) {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// </a:t>
            </a:r>
            <a:r>
              <a:rPr lang="zh-CN" altLang="en-US" sz="2800" b="1" i="0" dirty="0">
                <a:latin typeface="宋体" panose="02010600030101010101" pitchFamily="2" charset="-122"/>
              </a:rPr>
              <a:t>从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]</a:t>
            </a:r>
            <a:r>
              <a:rPr lang="zh-CN" altLang="en-US" sz="2800" b="1" i="0" dirty="0">
                <a:latin typeface="宋体" panose="02010600030101010101" pitchFamily="2" charset="-122"/>
              </a:rPr>
              <a:t>到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[n-1]</a:t>
            </a:r>
            <a:r>
              <a:rPr lang="zh-CN" altLang="en-US" sz="2800" b="1" i="0" dirty="0">
                <a:latin typeface="宋体" panose="02010600030101010101" pitchFamily="2" charset="-122"/>
              </a:rPr>
              <a:t>中找最小的数，将其排在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]</a:t>
            </a:r>
            <a:r>
              <a:rPr lang="zh-CN" altLang="en-US" sz="2800" b="1" i="0" dirty="0">
                <a:latin typeface="宋体" panose="02010600030101010101" pitchFamily="2" charset="-122"/>
              </a:rPr>
              <a:t>的位置。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 </a:t>
            </a:r>
            <a:r>
              <a:rPr lang="en-US" altLang="zh-CN" sz="2800" b="1" i="0" dirty="0">
                <a:latin typeface="宋体" panose="02010600030101010101" pitchFamily="2" charset="-122"/>
              </a:rPr>
              <a:t>for (j=i+1;j&lt;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n;j</a:t>
            </a:r>
            <a:r>
              <a:rPr lang="en-US" altLang="zh-CN" sz="2800" b="1" i="0" dirty="0">
                <a:latin typeface="宋体" panose="02010600030101010101" pitchFamily="2" charset="-122"/>
              </a:rPr>
              <a:t>++)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  if (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]&gt;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[j]) 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 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交换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] </a:t>
            </a:r>
            <a:r>
              <a:rPr lang="zh-CN" altLang="en-US" sz="2800" b="1" i="0" dirty="0">
                <a:latin typeface="宋体" panose="02010600030101010101" pitchFamily="2" charset="-122"/>
              </a:rPr>
              <a:t>和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[j]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036430"/>
      </p:ext>
    </p:extLst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多重循环程序设计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0622FC7-0238-49C2-9ABB-FCFD9F56B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1534731"/>
            <a:ext cx="8136904" cy="432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for  (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=0;i&lt;n-1;i++) {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for (j=i+1;j&lt;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n;j</a:t>
            </a:r>
            <a:r>
              <a:rPr lang="en-US" altLang="zh-CN" sz="2800" b="1" i="0" dirty="0">
                <a:latin typeface="宋体" panose="02010600030101010101" pitchFamily="2" charset="-122"/>
              </a:rPr>
              <a:t>++)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  if (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]&gt;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[j]) 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 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交换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] </a:t>
            </a:r>
            <a:r>
              <a:rPr lang="zh-CN" altLang="en-US" sz="2800" b="1" i="0" dirty="0">
                <a:latin typeface="宋体" panose="02010600030101010101" pitchFamily="2" charset="-122"/>
              </a:rPr>
              <a:t>和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800" b="1" i="0" dirty="0">
                <a:latin typeface="宋体" panose="02010600030101010101" pitchFamily="2" charset="-122"/>
              </a:rPr>
              <a:t>[j]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125000"/>
              </a:lnSpc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分配寄存器的用途。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esi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</a:rPr>
              <a:t>对应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edi</a:t>
            </a:r>
            <a:r>
              <a:rPr lang="zh-CN" altLang="en-US" sz="2800" b="1" i="0" dirty="0">
                <a:latin typeface="宋体" panose="02010600030101010101" pitchFamily="2" charset="-122"/>
              </a:rPr>
              <a:t>对应</a:t>
            </a:r>
            <a:r>
              <a:rPr lang="en-US" altLang="zh-CN" sz="2800" b="1" i="0" dirty="0">
                <a:latin typeface="宋体" panose="02010600030101010101" pitchFamily="2" charset="-122"/>
              </a:rPr>
              <a:t>j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eax</a:t>
            </a:r>
            <a:r>
              <a:rPr lang="zh-CN" altLang="en-US" sz="2800" b="1" i="0" dirty="0">
                <a:latin typeface="宋体" panose="02010600030101010101" pitchFamily="2" charset="-122"/>
              </a:rPr>
              <a:t>表示中间读到的数据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70445"/>
      </p:ext>
    </p:extLst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55723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7.4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循环程序中的细节分析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0622FC7-0238-49C2-9ABB-FCFD9F56B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64668"/>
            <a:ext cx="8136904" cy="10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有</a:t>
            </a:r>
            <a:r>
              <a:rPr lang="en-US" altLang="zh-CN" sz="2800" b="1" i="0" dirty="0">
                <a:latin typeface="宋体" panose="02010600030101010101" pitchFamily="2" charset="-122"/>
              </a:rPr>
              <a:t>n</a:t>
            </a:r>
            <a:r>
              <a:rPr lang="zh-CN" altLang="en-US" sz="2800" b="1" i="0" dirty="0">
                <a:latin typeface="宋体" panose="02010600030101010101" pitchFamily="2" charset="-122"/>
              </a:rPr>
              <a:t>个元素存放在以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buf</a:t>
            </a:r>
            <a:r>
              <a:rPr lang="zh-CN" altLang="en-US" sz="2800" b="1" i="0" dirty="0">
                <a:latin typeface="宋体" panose="02010600030101010101" pitchFamily="2" charset="-122"/>
              </a:rPr>
              <a:t>为首址的双字存储区中，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试统计其中负元素的个数存放到变量</a:t>
            </a:r>
            <a:r>
              <a:rPr lang="en-US" altLang="zh-CN" sz="2800" b="1" i="0" dirty="0">
                <a:latin typeface="宋体" panose="02010600030101010101" pitchFamily="2" charset="-122"/>
              </a:rPr>
              <a:t>r</a:t>
            </a:r>
            <a:r>
              <a:rPr lang="zh-CN" altLang="en-US" sz="2800" b="1" i="0" dirty="0">
                <a:latin typeface="宋体" panose="02010600030101010101" pitchFamily="2" charset="-122"/>
              </a:rPr>
              <a:t>中。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EDABBF1-A04F-4427-809A-2AA681FE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492896"/>
            <a:ext cx="813690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lea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     ;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 : </a:t>
            </a:r>
            <a:r>
              <a:rPr lang="zh-CN" altLang="en-US" sz="2400" b="1" i="0" dirty="0">
                <a:latin typeface="宋体" panose="02010600030101010101" pitchFamily="2" charset="-122"/>
              </a:rPr>
              <a:t>待访问数据的地址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mov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ecx</a:t>
            </a:r>
            <a:r>
              <a:rPr lang="en-US" altLang="zh-CN" sz="2400" b="1" i="0" dirty="0">
                <a:latin typeface="宋体" panose="02010600030101010101" pitchFamily="2" charset="-122"/>
              </a:rPr>
              <a:t>, n             ;</a:t>
            </a:r>
            <a:r>
              <a:rPr lang="zh-CN" altLang="en-US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ecx</a:t>
            </a:r>
            <a:r>
              <a:rPr lang="en-US" altLang="zh-CN" sz="2400" b="1" i="0" dirty="0">
                <a:latin typeface="宋体" panose="02010600030101010101" pitchFamily="2" charset="-122"/>
              </a:rPr>
              <a:t> : </a:t>
            </a:r>
            <a:r>
              <a:rPr lang="zh-CN" altLang="en-US" sz="2400" b="1" i="0" dirty="0">
                <a:latin typeface="宋体" panose="02010600030101010101" pitchFamily="2" charset="-122"/>
              </a:rPr>
              <a:t>循环次数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xor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     ;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 : </a:t>
            </a:r>
            <a:r>
              <a:rPr lang="zh-CN" altLang="en-US" sz="2400" b="1" i="0" dirty="0">
                <a:latin typeface="宋体" panose="02010600030101010101" pitchFamily="2" charset="-122"/>
              </a:rPr>
              <a:t>负数个数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 err="1">
                <a:latin typeface="宋体" panose="02010600030101010101" pitchFamily="2" charset="-122"/>
              </a:rPr>
              <a:t>lopa</a:t>
            </a:r>
            <a:r>
              <a:rPr lang="en-US" altLang="zh-CN" sz="2400" b="1" i="0" dirty="0">
                <a:latin typeface="宋体" panose="02010600030101010101" pitchFamily="2" charset="-122"/>
              </a:rPr>
              <a:t>: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cmp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],0  ;</a:t>
            </a:r>
            <a:r>
              <a:rPr lang="zh-CN" altLang="en-US" sz="2400" b="1" i="0" dirty="0">
                <a:latin typeface="宋体" panose="02010600030101010101" pitchFamily="2" charset="-122"/>
              </a:rPr>
              <a:t>工作部分（循环体）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jge</a:t>
            </a:r>
            <a:r>
              <a:rPr lang="en-US" altLang="zh-CN" sz="2400" b="1" i="0" dirty="0">
                <a:latin typeface="宋体" panose="02010600030101010101" pitchFamily="2" charset="-122"/>
              </a:rPr>
              <a:t>  next                   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inc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next: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add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, 4             ;</a:t>
            </a:r>
            <a:r>
              <a:rPr lang="zh-CN" altLang="en-US" sz="2400" b="1" i="0" dirty="0">
                <a:latin typeface="宋体" panose="02010600030101010101" pitchFamily="2" charset="-122"/>
              </a:rPr>
              <a:t>修改部分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>
                <a:latin typeface="宋体" panose="02010600030101010101" pitchFamily="2" charset="-122"/>
              </a:rPr>
              <a:t>dec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ecx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jnz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lopa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         ;</a:t>
            </a:r>
            <a:r>
              <a:rPr lang="zh-CN" altLang="en-US" sz="2400" b="1" i="0" dirty="0">
                <a:latin typeface="宋体" panose="02010600030101010101" pitchFamily="2" charset="-122"/>
              </a:rPr>
              <a:t>控制部分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270982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55723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7.4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循环程序中的细节分析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EDABBF1-A04F-4427-809A-2AA681FE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12776"/>
            <a:ext cx="448052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lea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400" b="1" i="0" dirty="0">
                <a:latin typeface="宋体" panose="02010600030101010101" pitchFamily="2" charset="-122"/>
              </a:rPr>
              <a:t>    ; </a:t>
            </a:r>
            <a:r>
              <a:rPr lang="zh-CN" altLang="en-US" sz="2400" b="1" i="0" dirty="0">
                <a:latin typeface="宋体" panose="02010600030101010101" pitchFamily="2" charset="-122"/>
              </a:rPr>
              <a:t>（</a:t>
            </a:r>
            <a:r>
              <a:rPr lang="en-US" altLang="zh-CN" sz="2400" b="1" i="0" dirty="0">
                <a:latin typeface="宋体" panose="02010600030101010101" pitchFamily="2" charset="-122"/>
              </a:rPr>
              <a:t>1</a:t>
            </a:r>
            <a:r>
              <a:rPr lang="zh-CN" altLang="en-US" sz="2400" b="1" i="0" dirty="0">
                <a:latin typeface="宋体" panose="02010600030101010101" pitchFamily="2" charset="-122"/>
              </a:rPr>
              <a:t>）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mov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ecx</a:t>
            </a:r>
            <a:r>
              <a:rPr lang="en-US" altLang="zh-CN" sz="2400" b="1" i="0" dirty="0">
                <a:latin typeface="宋体" panose="02010600030101010101" pitchFamily="2" charset="-122"/>
              </a:rPr>
              <a:t>, n      ;</a:t>
            </a:r>
            <a:r>
              <a:rPr lang="zh-CN" altLang="en-US" sz="2400" b="1" i="0" dirty="0">
                <a:latin typeface="宋体" panose="02010600030101010101" pitchFamily="2" charset="-122"/>
              </a:rPr>
              <a:t> （</a:t>
            </a:r>
            <a:r>
              <a:rPr lang="en-US" altLang="zh-CN" sz="2400" b="1" i="0" dirty="0">
                <a:latin typeface="宋体" panose="02010600030101010101" pitchFamily="2" charset="-122"/>
              </a:rPr>
              <a:t>2</a:t>
            </a:r>
            <a:r>
              <a:rPr lang="zh-CN" altLang="en-US" sz="2400" b="1" i="0" dirty="0">
                <a:latin typeface="宋体" panose="02010600030101010101" pitchFamily="2" charset="-122"/>
              </a:rPr>
              <a:t>）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xor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    ; </a:t>
            </a:r>
            <a:r>
              <a:rPr lang="zh-CN" altLang="en-US" sz="2400" b="1" i="0" dirty="0">
                <a:latin typeface="宋体" panose="02010600030101010101" pitchFamily="2" charset="-122"/>
              </a:rPr>
              <a:t>（</a:t>
            </a:r>
            <a:r>
              <a:rPr lang="en-US" altLang="zh-CN" sz="2400" b="1" i="0" dirty="0">
                <a:latin typeface="宋体" panose="02010600030101010101" pitchFamily="2" charset="-122"/>
              </a:rPr>
              <a:t>3</a:t>
            </a:r>
            <a:r>
              <a:rPr lang="zh-CN" altLang="en-US" sz="2400" b="1" i="0" dirty="0">
                <a:latin typeface="宋体" panose="02010600030101010101" pitchFamily="2" charset="-122"/>
              </a:rPr>
              <a:t>）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 err="1">
                <a:latin typeface="宋体" panose="02010600030101010101" pitchFamily="2" charset="-122"/>
              </a:rPr>
              <a:t>lopa</a:t>
            </a:r>
            <a:r>
              <a:rPr lang="en-US" altLang="zh-CN" sz="2400" b="1" i="0" dirty="0">
                <a:latin typeface="宋体" panose="02010600030101010101" pitchFamily="2" charset="-122"/>
              </a:rPr>
              <a:t>:               ;</a:t>
            </a:r>
            <a:r>
              <a:rPr lang="zh-CN" altLang="en-US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>
                <a:latin typeface="宋体" panose="02010600030101010101" pitchFamily="2" charset="-122"/>
              </a:rPr>
              <a:t>(4)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cmp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],0</a:t>
            </a:r>
            <a:endParaRPr lang="zh-CN" altLang="en-US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jge</a:t>
            </a:r>
            <a:r>
              <a:rPr lang="en-US" altLang="zh-CN" sz="2400" b="1" i="0" dirty="0">
                <a:latin typeface="宋体" panose="02010600030101010101" pitchFamily="2" charset="-122"/>
              </a:rPr>
              <a:t>  next        ;  (6)    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inc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   ;  (7)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next:               ;</a:t>
            </a:r>
            <a:r>
              <a:rPr lang="zh-CN" altLang="en-US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>
                <a:latin typeface="宋体" panose="02010600030101010101" pitchFamily="2" charset="-122"/>
              </a:rPr>
              <a:t>(8) 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add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, 4      ;  (9)</a:t>
            </a:r>
            <a:r>
              <a:rPr lang="zh-CN" altLang="en-US" sz="2400" b="1" i="0" dirty="0">
                <a:latin typeface="宋体" panose="02010600030101010101" pitchFamily="2" charset="-122"/>
              </a:rPr>
              <a:t> 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>
                <a:latin typeface="宋体" panose="02010600030101010101" pitchFamily="2" charset="-122"/>
              </a:rPr>
              <a:t>dec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ecx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   ;  (10) 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jnz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lopa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  ;  (11)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9623EDA-0AE8-4237-93D3-C23FBA5FA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4797152"/>
            <a:ext cx="3781208" cy="95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="1" i="0" dirty="0">
                <a:latin typeface="宋体" panose="02010600030101010101" pitchFamily="2" charset="-122"/>
              </a:rPr>
              <a:t> :</a:t>
            </a:r>
            <a:r>
              <a:rPr lang="zh-CN" altLang="en-US" sz="2400" b="1" i="0" dirty="0">
                <a:latin typeface="宋体" panose="02010600030101010101" pitchFamily="2" charset="-122"/>
              </a:rPr>
              <a:t> 交换</a:t>
            </a:r>
            <a:r>
              <a:rPr lang="en-US" altLang="zh-CN" sz="2400" b="1" i="0" dirty="0">
                <a:latin typeface="宋体" panose="02010600030101010101" pitchFamily="2" charset="-122"/>
              </a:rPr>
              <a:t> (9)-(10)</a:t>
            </a:r>
            <a:r>
              <a:rPr lang="zh-CN" altLang="en-US" sz="2400" b="1" i="0" dirty="0">
                <a:latin typeface="宋体" panose="02010600030101010101" pitchFamily="2" charset="-122"/>
              </a:rPr>
              <a:t>行的顺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</a:t>
            </a:r>
            <a:r>
              <a:rPr lang="zh-CN" altLang="en-US" sz="2400" b="1" i="0" dirty="0">
                <a:latin typeface="宋体" panose="02010600030101010101" pitchFamily="2" charset="-122"/>
              </a:rPr>
              <a:t>序，运行结果如何？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2797930-A821-4081-916C-8820630BA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272" y="2512820"/>
            <a:ext cx="4016424" cy="95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="1" i="0" dirty="0">
                <a:latin typeface="宋体" panose="02010600030101010101" pitchFamily="2" charset="-122"/>
              </a:rPr>
              <a:t> : </a:t>
            </a:r>
            <a:r>
              <a:rPr lang="zh-CN" altLang="en-US" sz="2400" b="1" i="0" dirty="0">
                <a:latin typeface="宋体" panose="02010600030101010101" pitchFamily="2" charset="-122"/>
              </a:rPr>
              <a:t>将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lopa</a:t>
            </a:r>
            <a:r>
              <a:rPr lang="zh-CN" altLang="en-US" sz="2400" b="1" i="0" dirty="0">
                <a:latin typeface="宋体" panose="02010600030101010101" pitchFamily="2" charset="-122"/>
              </a:rPr>
              <a:t>写到第（</a:t>
            </a:r>
            <a:r>
              <a:rPr lang="en-US" altLang="zh-CN" sz="2400" b="1" i="0" dirty="0">
                <a:latin typeface="宋体" panose="02010600030101010101" pitchFamily="2" charset="-122"/>
              </a:rPr>
              <a:t>1</a:t>
            </a:r>
            <a:r>
              <a:rPr lang="zh-CN" altLang="en-US" sz="2400" b="1" i="0" dirty="0">
                <a:latin typeface="宋体" panose="02010600030101010101" pitchFamily="2" charset="-122"/>
              </a:rPr>
              <a:t>）行，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</a:t>
            </a:r>
            <a:r>
              <a:rPr lang="zh-CN" altLang="en-US" sz="2400" b="1" i="0" dirty="0">
                <a:latin typeface="宋体" panose="02010600030101010101" pitchFamily="2" charset="-122"/>
              </a:rPr>
              <a:t>运行结果如何？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591E89D-CA02-4C6E-8E8C-43C8A84C5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045" y="3653808"/>
            <a:ext cx="4016424" cy="95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="1" i="0" dirty="0">
                <a:latin typeface="宋体" panose="02010600030101010101" pitchFamily="2" charset="-122"/>
              </a:rPr>
              <a:t> : </a:t>
            </a:r>
            <a:r>
              <a:rPr lang="zh-CN" altLang="en-US" sz="2400" b="1" i="0" dirty="0">
                <a:latin typeface="宋体" panose="02010600030101010101" pitchFamily="2" charset="-122"/>
              </a:rPr>
              <a:t>将第</a:t>
            </a:r>
            <a:r>
              <a:rPr lang="en-US" altLang="zh-CN" sz="2400" b="1" i="0" dirty="0">
                <a:latin typeface="宋体" panose="02010600030101010101" pitchFamily="2" charset="-122"/>
              </a:rPr>
              <a:t>(1)</a:t>
            </a:r>
            <a:r>
              <a:rPr lang="zh-CN" altLang="en-US" sz="2400" b="1" i="0" dirty="0">
                <a:latin typeface="宋体" panose="02010600030101010101" pitchFamily="2" charset="-122"/>
              </a:rPr>
              <a:t>行写到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lopa</a:t>
            </a:r>
            <a:r>
              <a:rPr lang="en-US" altLang="zh-CN" sz="2400" b="1" i="0" dirty="0">
                <a:latin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</a:t>
            </a:r>
            <a:r>
              <a:rPr lang="zh-CN" altLang="en-US" sz="2400" b="1" i="0" dirty="0">
                <a:latin typeface="宋体" panose="02010600030101010101" pitchFamily="2" charset="-122"/>
              </a:rPr>
              <a:t>之下，运行结果如何？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BF3165-2B04-4483-82ED-438212FFAE22}"/>
              </a:ext>
            </a:extLst>
          </p:cNvPr>
          <p:cNvSpPr txBox="1"/>
          <p:nvPr/>
        </p:nvSpPr>
        <p:spPr>
          <a:xfrm>
            <a:off x="4911272" y="1515749"/>
            <a:ext cx="4016424" cy="952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="1" i="0" dirty="0">
                <a:latin typeface="宋体" panose="02010600030101010101" pitchFamily="2" charset="-122"/>
              </a:rPr>
              <a:t> : </a:t>
            </a:r>
            <a:r>
              <a:rPr lang="zh-CN" altLang="en-US" sz="2400" b="1" i="0" dirty="0">
                <a:latin typeface="宋体" panose="02010600030101010101" pitchFamily="2" charset="-122"/>
              </a:rPr>
              <a:t>能否交换 </a:t>
            </a:r>
            <a:r>
              <a:rPr lang="en-US" altLang="zh-CN" sz="2400" b="1" i="0" dirty="0">
                <a:latin typeface="宋体" panose="02010600030101010101" pitchFamily="2" charset="-122"/>
              </a:rPr>
              <a:t>(1)-(3) </a:t>
            </a:r>
            <a:r>
              <a:rPr lang="zh-CN" altLang="en-US" sz="2400" b="1" i="0" dirty="0">
                <a:latin typeface="宋体" panose="02010600030101010101" pitchFamily="2" charset="-122"/>
              </a:rPr>
              <a:t>行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</a:t>
            </a:r>
            <a:r>
              <a:rPr lang="zh-CN" altLang="en-US" sz="2400" b="1" i="0" dirty="0">
                <a:latin typeface="宋体" panose="02010600030101010101" pitchFamily="2" charset="-122"/>
              </a:rPr>
              <a:t>的顺序？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0402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63385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循环程序反汇编的比较</a:t>
            </a:r>
          </a:p>
        </p:txBody>
      </p:sp>
    </p:spTree>
    <p:extLst>
      <p:ext uri="{BB962C8B-B14F-4D97-AF65-F5344CB8AC3E}">
        <p14:creationId xmlns:p14="http://schemas.microsoft.com/office/powerpoint/2010/main" val="810079440"/>
      </p:ext>
    </p:extLst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7.6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循环控制伪指令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222DD5-C38B-4799-ABBC-BFFB772AA0EA}"/>
              </a:ext>
            </a:extLst>
          </p:cNvPr>
          <p:cNvSpPr txBox="1"/>
          <p:nvPr/>
        </p:nvSpPr>
        <p:spPr>
          <a:xfrm>
            <a:off x="683568" y="1412776"/>
            <a:ext cx="7128792" cy="540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循环执行伪指令</a:t>
            </a: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.while  </a:t>
            </a:r>
            <a:r>
              <a:rPr lang="zh-CN" altLang="en-US" sz="2800" b="1" i="0" dirty="0">
                <a:latin typeface="宋体" panose="02010600030101010101" pitchFamily="2" charset="-122"/>
              </a:rPr>
              <a:t>条件表达式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语句序列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[.break   [.if  </a:t>
            </a:r>
            <a:r>
              <a:rPr lang="zh-CN" altLang="en-US" sz="2800" b="1" i="0" dirty="0">
                <a:latin typeface="宋体" panose="02010600030101010101" pitchFamily="2" charset="-122"/>
              </a:rPr>
              <a:t>条件表达式</a:t>
            </a:r>
            <a:r>
              <a:rPr lang="en-US" altLang="zh-CN" sz="2800" b="1" i="0" dirty="0">
                <a:latin typeface="宋体" panose="02010600030101010101" pitchFamily="2" charset="-122"/>
              </a:rPr>
              <a:t>2]]</a:t>
            </a: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[.continue  [.if  </a:t>
            </a:r>
            <a:r>
              <a:rPr lang="zh-CN" altLang="en-US" sz="2800" b="1" i="0" dirty="0">
                <a:latin typeface="宋体" panose="02010600030101010101" pitchFamily="2" charset="-122"/>
              </a:rPr>
              <a:t>条件表达式</a:t>
            </a:r>
            <a:r>
              <a:rPr lang="en-US" altLang="zh-CN" sz="2800" b="1" i="0" dirty="0">
                <a:latin typeface="宋体" panose="02010600030101010101" pitchFamily="2" charset="-122"/>
              </a:rPr>
              <a:t>3]]</a:t>
            </a: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     语句序列</a:t>
            </a:r>
            <a:r>
              <a:rPr lang="en-US" altLang="zh-CN" sz="2800" b="1" i="0" dirty="0">
                <a:latin typeface="宋体" panose="02010600030101010101" pitchFamily="2" charset="-122"/>
              </a:rPr>
              <a:t>2</a:t>
            </a: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.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endw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</a:rPr>
              <a:t>中断循环伪指令  </a:t>
            </a:r>
            <a:r>
              <a:rPr lang="en-US" altLang="zh-CN" sz="2800" b="1" i="0" dirty="0">
                <a:latin typeface="宋体" panose="02010600030101010101" pitchFamily="2" charset="-122"/>
              </a:rPr>
              <a:t>.break</a:t>
            </a: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 继续循环伪指令  </a:t>
            </a:r>
            <a:r>
              <a:rPr lang="en-US" altLang="zh-CN" sz="2800" b="1" i="0" dirty="0">
                <a:latin typeface="宋体" panose="02010600030101010101" pitchFamily="2" charset="-122"/>
              </a:rPr>
              <a:t>.continue</a:t>
            </a:r>
          </a:p>
        </p:txBody>
      </p:sp>
    </p:spTree>
    <p:extLst>
      <p:ext uri="{BB962C8B-B14F-4D97-AF65-F5344CB8AC3E}">
        <p14:creationId xmlns:p14="http://schemas.microsoft.com/office/powerpoint/2010/main" val="2847265860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755576" y="1556792"/>
            <a:ext cx="5238935" cy="386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7.1  </a:t>
            </a:r>
            <a:r>
              <a:rPr lang="zh-CN" altLang="en-US" sz="2800" b="1" i="0" dirty="0">
                <a:latin typeface="宋体" panose="02010600030101010101" pitchFamily="2" charset="-122"/>
              </a:rPr>
              <a:t>循环程序的结构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7.2  </a:t>
            </a:r>
            <a:r>
              <a:rPr lang="zh-CN" altLang="en-US" sz="2800" b="1" i="0" dirty="0">
                <a:latin typeface="宋体" panose="02010600030101010101" pitchFamily="2" charset="-122"/>
              </a:rPr>
              <a:t>单重循环程序设计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7.3  </a:t>
            </a:r>
            <a:r>
              <a:rPr lang="zh-CN" altLang="en-US" sz="2800" b="1" i="0" dirty="0">
                <a:latin typeface="宋体" panose="02010600030101010101" pitchFamily="2" charset="-122"/>
              </a:rPr>
              <a:t>多重循环程序设计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7.4  </a:t>
            </a:r>
            <a:r>
              <a:rPr lang="zh-CN" altLang="en-US" sz="2800" b="1" i="0" dirty="0">
                <a:latin typeface="宋体" panose="02010600030101010101" pitchFamily="2" charset="-122"/>
              </a:rPr>
              <a:t>循环程序中的细节分析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7.5  </a:t>
            </a:r>
            <a:r>
              <a:rPr lang="zh-CN" altLang="en-US" sz="2800" b="1" i="0" dirty="0">
                <a:latin typeface="宋体" panose="02010600030101010101" pitchFamily="2" charset="-122"/>
              </a:rPr>
              <a:t>与</a:t>
            </a:r>
            <a:r>
              <a:rPr lang="en-US" altLang="zh-CN" sz="2800" b="1" i="0" dirty="0"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latin typeface="宋体" panose="02010600030101010101" pitchFamily="2" charset="-122"/>
              </a:rPr>
              <a:t>循环程序反汇编的比较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7.6  </a:t>
            </a:r>
            <a:r>
              <a:rPr lang="zh-CN" altLang="en-US" sz="2800" b="1" i="0" dirty="0">
                <a:latin typeface="宋体" panose="02010600030101010101" pitchFamily="2" charset="-122"/>
              </a:rPr>
              <a:t>循环控制伪指令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8" name="Text Box 1026">
            <a:extLst>
              <a:ext uri="{FF2B5EF4-FFF2-40B4-BE49-F238E27FC236}">
                <a16:creationId xmlns:a16="http://schemas.microsoft.com/office/drawing/2014/main" id="{02E1F46C-01C5-4C78-9EC0-3ED26CA39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5438"/>
            <a:ext cx="47051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循环程序设计</a:t>
            </a:r>
            <a:endParaRPr lang="zh-CN" altLang="en-US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7.6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循环控制伪指令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222DD5-C38B-4799-ABBC-BFFB772AA0EA}"/>
              </a:ext>
            </a:extLst>
          </p:cNvPr>
          <p:cNvSpPr txBox="1"/>
          <p:nvPr/>
        </p:nvSpPr>
        <p:spPr>
          <a:xfrm>
            <a:off x="827584" y="1484784"/>
            <a:ext cx="5040560" cy="4865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重复执行伪指令</a:t>
            </a:r>
          </a:p>
          <a:p>
            <a:pPr>
              <a:lnSpc>
                <a:spcPct val="125000"/>
              </a:lnSpc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.repeat  </a:t>
            </a: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</a:rPr>
              <a:t>语句序列</a:t>
            </a: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.until </a:t>
            </a:r>
            <a:r>
              <a:rPr lang="zh-CN" altLang="en-US" sz="2800" b="1" i="0" dirty="0">
                <a:latin typeface="宋体" panose="02010600030101010101" pitchFamily="2" charset="-122"/>
              </a:rPr>
              <a:t>条件表达式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.repeat  </a:t>
            </a: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语句序列</a:t>
            </a: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.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untilcxz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zh-CN" altLang="en-US" sz="2800" b="1" i="0" dirty="0">
                <a:latin typeface="宋体" panose="02010600030101010101" pitchFamily="2" charset="-122"/>
              </a:rPr>
              <a:t>条件表达式</a:t>
            </a:r>
            <a:r>
              <a:rPr lang="en-US" altLang="zh-CN" sz="2800" b="1" i="0" dirty="0">
                <a:latin typeface="宋体" panose="02010600030101010101" pitchFamily="2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78713665"/>
      </p:ext>
    </p:extLst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26">
            <a:extLst>
              <a:ext uri="{FF2B5EF4-FFF2-40B4-BE49-F238E27FC236}">
                <a16:creationId xmlns:a16="http://schemas.microsoft.com/office/drawing/2014/main" id="{33DE1FD3-FCE4-439E-81AE-E0D4CA6B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92" y="188640"/>
            <a:ext cx="47051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循环程序设计</a:t>
            </a:r>
            <a:endParaRPr lang="zh-CN" altLang="en-US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9420BCDA-208E-4D44-B64B-57236889D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556792"/>
            <a:ext cx="6316153" cy="451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循环程序的结构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循环控制方法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循环程序设计的基本方法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编写循环程序的注意细节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要求能够熟练编写算法简单的循环程序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了解：</a:t>
            </a:r>
            <a:r>
              <a:rPr lang="en-US" altLang="zh-CN" sz="2800" b="1" i="0" dirty="0"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latin typeface="宋体" panose="02010600030101010101" pitchFamily="2" charset="-122"/>
              </a:rPr>
              <a:t>语言循环语句的编译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了解：循环控制伪指令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412776"/>
            <a:ext cx="8439472" cy="5334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作业：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P150</a:t>
            </a: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7.4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6707A454-D4FE-43C0-BDB4-5B751C530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5438"/>
            <a:ext cx="58625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</a:t>
            </a:r>
            <a:r>
              <a:rPr lang="zh-CN" altLang="en-US" sz="3200" i="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顺序和分支程序设计</a:t>
            </a:r>
          </a:p>
        </p:txBody>
      </p:sp>
    </p:spTree>
    <p:extLst>
      <p:ext uri="{BB962C8B-B14F-4D97-AF65-F5344CB8AC3E}">
        <p14:creationId xmlns:p14="http://schemas.microsoft.com/office/powerpoint/2010/main" val="2498848661"/>
      </p:ext>
    </p:extLst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0"/>
          <p:cNvSpPr>
            <a:spLocks noChangeArrowheads="1"/>
          </p:cNvSpPr>
          <p:nvPr/>
        </p:nvSpPr>
        <p:spPr bwMode="auto">
          <a:xfrm>
            <a:off x="1376363" y="4941888"/>
            <a:ext cx="2205037" cy="7191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Rectangle 9"/>
          <p:cNvSpPr>
            <a:spLocks noChangeArrowheads="1"/>
          </p:cNvSpPr>
          <p:nvPr/>
        </p:nvSpPr>
        <p:spPr bwMode="auto">
          <a:xfrm>
            <a:off x="1066800" y="1571625"/>
            <a:ext cx="2713038" cy="561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Rectangle 8"/>
          <p:cNvSpPr>
            <a:spLocks noChangeArrowheads="1"/>
          </p:cNvSpPr>
          <p:nvPr/>
        </p:nvSpPr>
        <p:spPr bwMode="auto">
          <a:xfrm>
            <a:off x="1619250" y="3933825"/>
            <a:ext cx="1671638" cy="49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1619250" y="2708275"/>
            <a:ext cx="1600200" cy="561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Text Box 2"/>
          <p:cNvSpPr txBox="1">
            <a:spLocks noChangeArrowheads="1"/>
          </p:cNvSpPr>
          <p:nvPr/>
        </p:nvSpPr>
        <p:spPr bwMode="auto">
          <a:xfrm>
            <a:off x="971550" y="155733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置循环初值部分</a:t>
            </a:r>
          </a:p>
        </p:txBody>
      </p:sp>
      <p:sp>
        <p:nvSpPr>
          <p:cNvPr id="41991" name="Text Box 3"/>
          <p:cNvSpPr txBox="1">
            <a:spLocks noChangeArrowheads="1"/>
          </p:cNvSpPr>
          <p:nvPr/>
        </p:nvSpPr>
        <p:spPr bwMode="auto">
          <a:xfrm>
            <a:off x="1692275" y="27813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工作部分</a:t>
            </a:r>
          </a:p>
        </p:txBody>
      </p:sp>
      <p:sp>
        <p:nvSpPr>
          <p:cNvPr id="41992" name="Text Box 4"/>
          <p:cNvSpPr txBox="1">
            <a:spLocks noChangeArrowheads="1"/>
          </p:cNvSpPr>
          <p:nvPr/>
        </p:nvSpPr>
        <p:spPr bwMode="auto">
          <a:xfrm>
            <a:off x="1692275" y="393382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修改部分</a:t>
            </a:r>
          </a:p>
        </p:txBody>
      </p:sp>
      <p:sp>
        <p:nvSpPr>
          <p:cNvPr id="41993" name="Text Box 5"/>
          <p:cNvSpPr txBox="1">
            <a:spLocks noChangeArrowheads="1"/>
          </p:cNvSpPr>
          <p:nvPr/>
        </p:nvSpPr>
        <p:spPr bwMode="auto">
          <a:xfrm>
            <a:off x="1670050" y="501332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控制部分</a:t>
            </a:r>
          </a:p>
        </p:txBody>
      </p:sp>
      <p:sp>
        <p:nvSpPr>
          <p:cNvPr id="41994" name="Line 11"/>
          <p:cNvSpPr>
            <a:spLocks noChangeShapeType="1"/>
          </p:cNvSpPr>
          <p:nvPr/>
        </p:nvSpPr>
        <p:spPr bwMode="auto">
          <a:xfrm>
            <a:off x="2484438" y="2205038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5" name="Line 12"/>
          <p:cNvSpPr>
            <a:spLocks noChangeShapeType="1"/>
          </p:cNvSpPr>
          <p:nvPr/>
        </p:nvSpPr>
        <p:spPr bwMode="auto">
          <a:xfrm>
            <a:off x="2484438" y="3357563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6" name="Line 13"/>
          <p:cNvSpPr>
            <a:spLocks noChangeShapeType="1"/>
          </p:cNvSpPr>
          <p:nvPr/>
        </p:nvSpPr>
        <p:spPr bwMode="auto">
          <a:xfrm>
            <a:off x="2484438" y="45085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7" name="Line 14"/>
          <p:cNvSpPr>
            <a:spLocks noChangeShapeType="1"/>
          </p:cNvSpPr>
          <p:nvPr/>
        </p:nvSpPr>
        <p:spPr bwMode="auto">
          <a:xfrm>
            <a:off x="2484438" y="5661025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8" name="Line 15"/>
          <p:cNvSpPr>
            <a:spLocks noChangeShapeType="1"/>
          </p:cNvSpPr>
          <p:nvPr/>
        </p:nvSpPr>
        <p:spPr bwMode="auto">
          <a:xfrm flipH="1">
            <a:off x="685800" y="53340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9" name="Line 16"/>
          <p:cNvSpPr>
            <a:spLocks noChangeShapeType="1"/>
          </p:cNvSpPr>
          <p:nvPr/>
        </p:nvSpPr>
        <p:spPr bwMode="auto">
          <a:xfrm flipH="1" flipV="1">
            <a:off x="684213" y="2420938"/>
            <a:ext cx="1587" cy="2913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Line 17"/>
          <p:cNvSpPr>
            <a:spLocks noChangeShapeType="1"/>
          </p:cNvSpPr>
          <p:nvPr/>
        </p:nvSpPr>
        <p:spPr bwMode="auto">
          <a:xfrm>
            <a:off x="658813" y="2420938"/>
            <a:ext cx="1752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>
            <a:off x="2484438" y="1196975"/>
            <a:ext cx="0" cy="393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2" name="Text Box 19"/>
          <p:cNvSpPr txBox="1">
            <a:spLocks noChangeArrowheads="1"/>
          </p:cNvSpPr>
          <p:nvPr/>
        </p:nvSpPr>
        <p:spPr bwMode="auto">
          <a:xfrm>
            <a:off x="2484438" y="5915025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>
                <a:latin typeface="Times New Roman" pitchFamily="18" charset="0"/>
                <a:ea typeface="楷体_GB2312" pitchFamily="49" charset="-122"/>
              </a:rPr>
              <a:t>已结束</a:t>
            </a:r>
          </a:p>
        </p:txBody>
      </p:sp>
      <p:sp>
        <p:nvSpPr>
          <p:cNvPr id="42003" name="Text Box 20"/>
          <p:cNvSpPr txBox="1">
            <a:spLocks noChangeArrowheads="1"/>
          </p:cNvSpPr>
          <p:nvPr/>
        </p:nvSpPr>
        <p:spPr bwMode="auto">
          <a:xfrm>
            <a:off x="457200" y="54864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42004" name="Text Box 21"/>
          <p:cNvSpPr txBox="1">
            <a:spLocks noChangeArrowheads="1"/>
          </p:cNvSpPr>
          <p:nvPr/>
        </p:nvSpPr>
        <p:spPr bwMode="auto">
          <a:xfrm>
            <a:off x="755650" y="4772025"/>
            <a:ext cx="91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>
                <a:latin typeface="Times New Roman" pitchFamily="18" charset="0"/>
                <a:ea typeface="楷体_GB2312" pitchFamily="49" charset="-122"/>
              </a:rPr>
              <a:t>未结束</a:t>
            </a:r>
          </a:p>
        </p:txBody>
      </p:sp>
      <p:sp>
        <p:nvSpPr>
          <p:cNvPr id="42005" name="AutoShape 22"/>
          <p:cNvSpPr>
            <a:spLocks noChangeArrowheads="1"/>
          </p:cNvSpPr>
          <p:nvPr/>
        </p:nvSpPr>
        <p:spPr bwMode="auto">
          <a:xfrm>
            <a:off x="5407025" y="2651125"/>
            <a:ext cx="2205038" cy="70643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6" name="Rectangle 23"/>
          <p:cNvSpPr>
            <a:spLocks noChangeArrowheads="1"/>
          </p:cNvSpPr>
          <p:nvPr/>
        </p:nvSpPr>
        <p:spPr bwMode="auto">
          <a:xfrm>
            <a:off x="5118100" y="1571625"/>
            <a:ext cx="2706688" cy="561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7" name="Rectangle 24"/>
          <p:cNvSpPr>
            <a:spLocks noChangeArrowheads="1"/>
          </p:cNvSpPr>
          <p:nvPr/>
        </p:nvSpPr>
        <p:spPr bwMode="auto">
          <a:xfrm>
            <a:off x="5686425" y="4972050"/>
            <a:ext cx="1663700" cy="487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8" name="Rectangle 25"/>
          <p:cNvSpPr>
            <a:spLocks noChangeArrowheads="1"/>
          </p:cNvSpPr>
          <p:nvPr/>
        </p:nvSpPr>
        <p:spPr bwMode="auto">
          <a:xfrm>
            <a:off x="5686425" y="3948113"/>
            <a:ext cx="1592263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9" name="Text Box 26"/>
          <p:cNvSpPr txBox="1">
            <a:spLocks noChangeArrowheads="1"/>
          </p:cNvSpPr>
          <p:nvPr/>
        </p:nvSpPr>
        <p:spPr bwMode="auto">
          <a:xfrm>
            <a:off x="5110163" y="1628775"/>
            <a:ext cx="2684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置循环初值部分</a:t>
            </a:r>
          </a:p>
        </p:txBody>
      </p:sp>
      <p:sp>
        <p:nvSpPr>
          <p:cNvPr id="42010" name="Text Box 27"/>
          <p:cNvSpPr txBox="1">
            <a:spLocks noChangeArrowheads="1"/>
          </p:cNvSpPr>
          <p:nvPr/>
        </p:nvSpPr>
        <p:spPr bwMode="auto">
          <a:xfrm>
            <a:off x="5672138" y="395763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工作部分</a:t>
            </a:r>
          </a:p>
        </p:txBody>
      </p:sp>
      <p:sp>
        <p:nvSpPr>
          <p:cNvPr id="42011" name="Text Box 28"/>
          <p:cNvSpPr txBox="1">
            <a:spLocks noChangeArrowheads="1"/>
          </p:cNvSpPr>
          <p:nvPr/>
        </p:nvSpPr>
        <p:spPr bwMode="auto">
          <a:xfrm>
            <a:off x="5746750" y="49784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修改部分</a:t>
            </a:r>
          </a:p>
        </p:txBody>
      </p:sp>
      <p:sp>
        <p:nvSpPr>
          <p:cNvPr id="42012" name="Text Box 29"/>
          <p:cNvSpPr txBox="1">
            <a:spLocks noChangeArrowheads="1"/>
          </p:cNvSpPr>
          <p:nvPr/>
        </p:nvSpPr>
        <p:spPr bwMode="auto">
          <a:xfrm>
            <a:off x="5694363" y="27813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控制部分</a:t>
            </a:r>
          </a:p>
        </p:txBody>
      </p:sp>
      <p:sp>
        <p:nvSpPr>
          <p:cNvPr id="42013" name="Line 30"/>
          <p:cNvSpPr>
            <a:spLocks noChangeShapeType="1"/>
          </p:cNvSpPr>
          <p:nvPr/>
        </p:nvSpPr>
        <p:spPr bwMode="auto">
          <a:xfrm>
            <a:off x="6486525" y="2117725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4" name="Line 31"/>
          <p:cNvSpPr>
            <a:spLocks noChangeShapeType="1"/>
          </p:cNvSpPr>
          <p:nvPr/>
        </p:nvSpPr>
        <p:spPr bwMode="auto">
          <a:xfrm>
            <a:off x="6486525" y="3443288"/>
            <a:ext cx="0" cy="433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5" name="Line 32"/>
          <p:cNvSpPr>
            <a:spLocks noChangeShapeType="1"/>
          </p:cNvSpPr>
          <p:nvPr/>
        </p:nvSpPr>
        <p:spPr bwMode="auto">
          <a:xfrm>
            <a:off x="6540500" y="459105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6" name="Line 33"/>
          <p:cNvSpPr>
            <a:spLocks noChangeShapeType="1"/>
          </p:cNvSpPr>
          <p:nvPr/>
        </p:nvSpPr>
        <p:spPr bwMode="auto">
          <a:xfrm>
            <a:off x="8101013" y="3011488"/>
            <a:ext cx="0" cy="28082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7" name="Line 35"/>
          <p:cNvSpPr>
            <a:spLocks noChangeShapeType="1"/>
          </p:cNvSpPr>
          <p:nvPr/>
        </p:nvSpPr>
        <p:spPr bwMode="auto">
          <a:xfrm flipH="1" flipV="1">
            <a:off x="4686300" y="2292350"/>
            <a:ext cx="0" cy="3743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8" name="Line 36"/>
          <p:cNvSpPr>
            <a:spLocks noChangeShapeType="1"/>
          </p:cNvSpPr>
          <p:nvPr/>
        </p:nvSpPr>
        <p:spPr bwMode="auto">
          <a:xfrm>
            <a:off x="4686300" y="2349500"/>
            <a:ext cx="1752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9" name="Line 37"/>
          <p:cNvSpPr>
            <a:spLocks noChangeShapeType="1"/>
          </p:cNvSpPr>
          <p:nvPr/>
        </p:nvSpPr>
        <p:spPr bwMode="auto">
          <a:xfrm>
            <a:off x="6486525" y="1196975"/>
            <a:ext cx="1588" cy="3603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0" name="Text Box 38"/>
          <p:cNvSpPr txBox="1">
            <a:spLocks noChangeArrowheads="1"/>
          </p:cNvSpPr>
          <p:nvPr/>
        </p:nvSpPr>
        <p:spPr bwMode="auto">
          <a:xfrm>
            <a:off x="7380288" y="585787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>
                <a:latin typeface="Times New Roman" pitchFamily="18" charset="0"/>
                <a:ea typeface="楷体_GB2312" pitchFamily="49" charset="-122"/>
              </a:rPr>
              <a:t>已结束</a:t>
            </a:r>
          </a:p>
        </p:txBody>
      </p:sp>
      <p:sp>
        <p:nvSpPr>
          <p:cNvPr id="42021" name="Line 40"/>
          <p:cNvSpPr>
            <a:spLocks noChangeShapeType="1"/>
          </p:cNvSpPr>
          <p:nvPr/>
        </p:nvSpPr>
        <p:spPr bwMode="auto">
          <a:xfrm flipV="1">
            <a:off x="4711700" y="6035675"/>
            <a:ext cx="184785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2" name="Line 41"/>
          <p:cNvSpPr>
            <a:spLocks noChangeShapeType="1"/>
          </p:cNvSpPr>
          <p:nvPr/>
        </p:nvSpPr>
        <p:spPr bwMode="auto">
          <a:xfrm>
            <a:off x="6559550" y="5532438"/>
            <a:ext cx="0" cy="576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3" name="Line 42"/>
          <p:cNvSpPr>
            <a:spLocks noChangeShapeType="1"/>
          </p:cNvSpPr>
          <p:nvPr/>
        </p:nvSpPr>
        <p:spPr bwMode="auto">
          <a:xfrm>
            <a:off x="7596188" y="29972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Text Box 1026">
            <a:extLst>
              <a:ext uri="{FF2B5EF4-FFF2-40B4-BE49-F238E27FC236}">
                <a16:creationId xmlns:a16="http://schemas.microsoft.com/office/drawing/2014/main" id="{01FB7EA6-9D00-4A91-9145-D28956384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395288" y="1584325"/>
            <a:ext cx="82089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例：设以</a:t>
            </a:r>
            <a:r>
              <a:rPr lang="en-US" altLang="zh-CN" sz="2800" b="1" i="0" dirty="0">
                <a:latin typeface="宋体" panose="02010600030101010101" pitchFamily="2" charset="-122"/>
              </a:rPr>
              <a:t>BUF</a:t>
            </a:r>
            <a:r>
              <a:rPr lang="zh-CN" altLang="en-US" sz="2800" b="1" i="0" dirty="0">
                <a:latin typeface="宋体" panose="02010600030101010101" pitchFamily="2" charset="-122"/>
              </a:rPr>
              <a:t>为首址的一片单元中，存放了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 b="1" i="0" dirty="0">
                <a:latin typeface="宋体" panose="02010600030101010101" pitchFamily="2" charset="-122"/>
              </a:rPr>
              <a:t>个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有符号字节</a:t>
            </a:r>
            <a:r>
              <a:rPr lang="zh-CN" altLang="en-US" sz="2800" b="1" i="0" dirty="0">
                <a:latin typeface="宋体" panose="02010600030101010101" pitchFamily="2" charset="-122"/>
              </a:rPr>
              <a:t>数据，找出其中的最大数，存放到</a:t>
            </a:r>
            <a:r>
              <a:rPr lang="en-US" altLang="zh-CN" sz="2800" b="1" i="0" dirty="0">
                <a:latin typeface="宋体" panose="02010600030101010101" pitchFamily="2" charset="-122"/>
              </a:rPr>
              <a:t>AL</a:t>
            </a:r>
            <a:r>
              <a:rPr lang="zh-CN" altLang="en-US" sz="2800" b="1" i="0" dirty="0">
                <a:latin typeface="宋体" panose="02010600030101010101" pitchFamily="2" charset="-122"/>
              </a:rPr>
              <a:t>中。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</a:t>
            </a:r>
            <a:r>
              <a:rPr lang="en-US" altLang="zh-CN" sz="2800" b="1" i="0" dirty="0">
                <a:latin typeface="宋体" panose="02010600030101010101" pitchFamily="2" charset="-122"/>
              </a:rPr>
              <a:t>BUF  DB  1, -10, 20,-25, 25,50, …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N    =   $ - BUF     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grpSp>
        <p:nvGrpSpPr>
          <p:cNvPr id="76808" name="Group 8"/>
          <p:cNvGrpSpPr>
            <a:grpSpLocks/>
          </p:cNvGrpSpPr>
          <p:nvPr/>
        </p:nvGrpSpPr>
        <p:grpSpPr bwMode="auto">
          <a:xfrm>
            <a:off x="708025" y="3644901"/>
            <a:ext cx="5837238" cy="2825751"/>
            <a:chOff x="446" y="2296"/>
            <a:chExt cx="3677" cy="1780"/>
          </a:xfrm>
        </p:grpSpPr>
        <p:sp>
          <p:nvSpPr>
            <p:cNvPr id="43013" name="Text Box 5"/>
            <p:cNvSpPr txBox="1">
              <a:spLocks noChangeArrowheads="1"/>
            </p:cNvSpPr>
            <p:nvPr/>
          </p:nvSpPr>
          <p:spPr bwMode="auto">
            <a:xfrm>
              <a:off x="476" y="2296"/>
              <a:ext cx="3647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0">
                  <a:latin typeface="宋体" panose="02010600030101010101" pitchFamily="2" charset="-122"/>
                </a:rPr>
                <a:t>将</a:t>
              </a:r>
              <a:r>
                <a:rPr lang="en-US" altLang="zh-CN" sz="2800" b="1" i="0">
                  <a:latin typeface="宋体" panose="02010600030101010101" pitchFamily="2" charset="-122"/>
                </a:rPr>
                <a:t>BUF</a:t>
              </a:r>
              <a:r>
                <a:rPr lang="zh-CN" altLang="en-US" sz="2800" b="1" i="0">
                  <a:latin typeface="宋体" panose="02010600030101010101" pitchFamily="2" charset="-122"/>
                </a:rPr>
                <a:t>视为数组</a:t>
              </a:r>
            </a:p>
            <a:p>
              <a:pPr eaLnBrk="1" hangingPunct="1"/>
              <a:r>
                <a:rPr lang="en-US" altLang="zh-CN" sz="2800" b="1" i="0">
                  <a:latin typeface="宋体" panose="02010600030101010101" pitchFamily="2" charset="-122"/>
                </a:rPr>
                <a:t>AL </a:t>
              </a:r>
              <a:r>
                <a:rPr lang="en-US" altLang="zh-CN" sz="2800" b="1" i="0">
                  <a:latin typeface="宋体" panose="02010600030101010101" pitchFamily="2" charset="-122"/>
                  <a:sym typeface="Wingdings" pitchFamily="2" charset="2"/>
                </a:rPr>
                <a:t>  BUF[0]</a:t>
              </a:r>
            </a:p>
            <a:p>
              <a:pPr eaLnBrk="1" hangingPunct="1"/>
              <a:r>
                <a:rPr lang="en-US" altLang="zh-CN" sz="2800" b="1" i="0">
                  <a:latin typeface="宋体" panose="02010600030101010101" pitchFamily="2" charset="-122"/>
                  <a:sym typeface="Wingdings" pitchFamily="2" charset="2"/>
                </a:rPr>
                <a:t>FOR (i=1; i&lt;N; i++)</a:t>
              </a:r>
            </a:p>
            <a:p>
              <a:pPr eaLnBrk="1" hangingPunct="1"/>
              <a:r>
                <a:rPr lang="en-US" altLang="zh-CN" sz="2800" b="1" i="0">
                  <a:latin typeface="宋体" panose="02010600030101010101" pitchFamily="2" charset="-122"/>
                  <a:sym typeface="Wingdings" pitchFamily="2" charset="2"/>
                </a:rPr>
                <a:t>  if (AL &lt; BUF[i])  ALBUF[i];</a:t>
              </a:r>
              <a:endParaRPr lang="en-US" altLang="zh-CN" sz="2800" b="1" i="0">
                <a:latin typeface="宋体" panose="02010600030101010101" pitchFamily="2" charset="-122"/>
              </a:endParaRPr>
            </a:p>
          </p:txBody>
        </p:sp>
        <p:sp>
          <p:nvSpPr>
            <p:cNvPr id="43014" name="Text Box 7"/>
            <p:cNvSpPr txBox="1">
              <a:spLocks noChangeArrowheads="1"/>
            </p:cNvSpPr>
            <p:nvPr/>
          </p:nvSpPr>
          <p:spPr bwMode="auto">
            <a:xfrm>
              <a:off x="446" y="3475"/>
              <a:ext cx="330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0" dirty="0">
                  <a:latin typeface="宋体" panose="02010600030101010101" pitchFamily="2" charset="-122"/>
                </a:rPr>
                <a:t>将</a:t>
              </a:r>
              <a:r>
                <a:rPr lang="en-US" altLang="zh-CN" sz="2800" b="1" i="0" dirty="0">
                  <a:latin typeface="宋体" panose="02010600030101010101" pitchFamily="2" charset="-122"/>
                </a:rPr>
                <a:t>EBX</a:t>
              </a:r>
              <a:r>
                <a:rPr lang="zh-CN" altLang="en-US" sz="2800" b="1" i="0" dirty="0">
                  <a:latin typeface="宋体" panose="02010600030101010101" pitchFamily="2" charset="-122"/>
                </a:rPr>
                <a:t>与</a:t>
              </a:r>
              <a:r>
                <a:rPr lang="en-US" altLang="zh-CN" sz="2800" b="1" i="0" dirty="0" err="1">
                  <a:latin typeface="宋体" panose="02010600030101010101" pitchFamily="2" charset="-122"/>
                </a:rPr>
                <a:t>i</a:t>
              </a:r>
              <a:r>
                <a:rPr lang="zh-CN" altLang="en-US" sz="2800" b="1" i="0" dirty="0">
                  <a:latin typeface="宋体" panose="02010600030101010101" pitchFamily="2" charset="-122"/>
                </a:rPr>
                <a:t>对应，</a:t>
              </a:r>
              <a:r>
                <a:rPr lang="en-US" altLang="zh-CN" sz="2800" b="1" i="0" dirty="0">
                  <a:latin typeface="宋体" panose="02010600030101010101" pitchFamily="2" charset="-122"/>
                </a:rPr>
                <a:t>(EBX)=1,…,N-1</a:t>
              </a:r>
            </a:p>
            <a:p>
              <a:pPr eaLnBrk="1" hangingPunct="1"/>
              <a:r>
                <a:rPr lang="en-US" altLang="zh-CN" sz="2800" b="1" i="0" dirty="0">
                  <a:latin typeface="宋体" panose="02010600030101010101" pitchFamily="2" charset="-122"/>
                </a:rPr>
                <a:t>BUF[</a:t>
              </a:r>
              <a:r>
                <a:rPr lang="en-US" altLang="zh-CN" sz="2800" b="1" i="0" dirty="0" err="1">
                  <a:latin typeface="宋体" panose="02010600030101010101" pitchFamily="2" charset="-122"/>
                </a:rPr>
                <a:t>i</a:t>
              </a:r>
              <a:r>
                <a:rPr lang="en-US" altLang="zh-CN" sz="2800" b="1" i="0" dirty="0">
                  <a:latin typeface="宋体" panose="02010600030101010101" pitchFamily="2" charset="-122"/>
                </a:rPr>
                <a:t>]  ---  BUF[EBX]</a:t>
              </a:r>
            </a:p>
          </p:txBody>
        </p:sp>
      </p:grpSp>
      <p:sp>
        <p:nvSpPr>
          <p:cNvPr id="7" name="Text Box 1026">
            <a:extLst>
              <a:ext uri="{FF2B5EF4-FFF2-40B4-BE49-F238E27FC236}">
                <a16:creationId xmlns:a16="http://schemas.microsoft.com/office/drawing/2014/main" id="{E0B93141-22EE-45E8-B9FC-465A14611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539750" y="1700213"/>
            <a:ext cx="45720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0" dirty="0">
                <a:latin typeface="宋体" panose="02010600030101010101" pitchFamily="2" charset="-122"/>
              </a:rPr>
              <a:t>       MOV  AL, BUF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 MOV  EBX, 1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L1:    CMP  EBX, N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 JAE  EXIT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 CMP  AL, BUF[EBX]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 JGE  L2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 MOV  AL, BUF[EBX]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L2:    INC  EBX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 JMP  L1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EXIT:……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5580063" y="1841500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最大数放在</a:t>
            </a:r>
            <a:r>
              <a:rPr lang="en-US" altLang="zh-CN" sz="2800" b="1" i="0">
                <a:latin typeface="宋体" panose="02010600030101010101" pitchFamily="2" charset="-122"/>
              </a:rPr>
              <a:t>AL</a:t>
            </a:r>
            <a:r>
              <a:rPr lang="zh-CN" altLang="en-US" sz="2800" b="1" i="0">
                <a:latin typeface="宋体" panose="02010600030101010101" pitchFamily="2" charset="-122"/>
              </a:rPr>
              <a:t>中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E79572CD-9B45-48C7-A326-E0785B75F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39750" y="2132856"/>
            <a:ext cx="51117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i="0">
                <a:latin typeface="宋体" panose="02010600030101010101" pitchFamily="2" charset="-122"/>
              </a:rPr>
              <a:t>    </a:t>
            </a:r>
            <a:r>
              <a:rPr lang="en-US" altLang="zh-CN" sz="2800" b="1" i="0">
                <a:latin typeface="宋体" panose="02010600030101010101" pitchFamily="2" charset="-122"/>
              </a:rPr>
              <a:t>   MOV  AX,   BUF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       MOV  EBX,  1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L1:    CMP  EBX,  N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       JAE  EXIT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       CMP  AX, BUF[EBX*2]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       JGE  L2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       MOV  AX, BUF[EBX*2]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L2:    INC  EBX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       JMP  L1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EXIT:……</a:t>
            </a:r>
            <a:endParaRPr lang="zh-CN" altLang="en-US" sz="2800" b="1" i="0">
              <a:latin typeface="宋体" panose="02010600030101010101" pitchFamily="2" charset="-122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468313" y="1512143"/>
            <a:ext cx="6437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例：若</a:t>
            </a:r>
            <a:r>
              <a:rPr lang="en-US" altLang="zh-CN" sz="2800" b="1" i="0" dirty="0">
                <a:latin typeface="宋体" panose="02010600030101010101" pitchFamily="2" charset="-122"/>
              </a:rPr>
              <a:t>BUF</a:t>
            </a:r>
            <a:r>
              <a:rPr lang="zh-CN" altLang="en-US" sz="2800" b="1" i="0" dirty="0">
                <a:latin typeface="宋体" panose="02010600030101010101" pitchFamily="2" charset="-122"/>
              </a:rPr>
              <a:t>中存放一串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字</a:t>
            </a:r>
            <a:r>
              <a:rPr lang="zh-CN" altLang="en-US" sz="2800" b="1" i="0" dirty="0">
                <a:latin typeface="宋体" panose="02010600030101010101" pitchFamily="2" charset="-122"/>
              </a:rPr>
              <a:t>数据，求最大值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D6F14814-8DBC-480B-ADC5-F514F9889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396875" y="1538288"/>
            <a:ext cx="62595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计数控制：循环次数已知时常用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</a:rPr>
              <a:t>） 倒计数  </a:t>
            </a:r>
            <a:endParaRPr lang="zh-CN" altLang="en-US" sz="2800" i="0" dirty="0">
              <a:latin typeface="宋体" panose="02010600030101010101" pitchFamily="2" charset="-122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755650" y="2492375"/>
            <a:ext cx="625951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0">
                <a:latin typeface="宋体" panose="02010600030101010101" pitchFamily="2" charset="-122"/>
              </a:rPr>
              <a:t>       ……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       </a:t>
            </a:r>
            <a:r>
              <a:rPr lang="en-US" altLang="zh-CN" sz="2800" b="1" i="0">
                <a:solidFill>
                  <a:srgbClr val="FF0000"/>
                </a:solidFill>
                <a:latin typeface="宋体" panose="02010600030101010101" pitchFamily="2" charset="-122"/>
              </a:rPr>
              <a:t>MOV  CX，</a:t>
            </a:r>
            <a:r>
              <a:rPr lang="zh-CN" altLang="en-US" sz="2800" b="1" i="0">
                <a:solidFill>
                  <a:srgbClr val="FF0000"/>
                </a:solidFill>
                <a:latin typeface="宋体" panose="02010600030101010101" pitchFamily="2" charset="-122"/>
              </a:rPr>
              <a:t>循环次数</a:t>
            </a:r>
          </a:p>
          <a:p>
            <a:r>
              <a:rPr lang="en-US" altLang="zh-CN" sz="2800" b="1" i="0">
                <a:solidFill>
                  <a:srgbClr val="0000FF"/>
                </a:solidFill>
                <a:latin typeface="宋体" panose="02010600030101010101" pitchFamily="2" charset="-122"/>
              </a:rPr>
              <a:t>LOOPA</a:t>
            </a:r>
            <a:r>
              <a:rPr lang="en-US" altLang="zh-CN" sz="2800" b="1" i="0">
                <a:latin typeface="宋体" panose="02010600030101010101" pitchFamily="2" charset="-122"/>
              </a:rPr>
              <a:t>：……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       ……</a:t>
            </a:r>
          </a:p>
          <a:p>
            <a:r>
              <a:rPr lang="en-US" altLang="zh-CN" sz="2800" b="1" i="0">
                <a:solidFill>
                  <a:srgbClr val="FF0000"/>
                </a:solidFill>
                <a:latin typeface="宋体" panose="02010600030101010101" pitchFamily="2" charset="-122"/>
              </a:rPr>
              <a:t>       DEC   CX</a:t>
            </a:r>
            <a:endParaRPr lang="en-US" altLang="zh-CN" sz="2800" b="1" i="0">
              <a:latin typeface="宋体" panose="02010600030101010101" pitchFamily="2" charset="-122"/>
            </a:endParaRPr>
          </a:p>
          <a:p>
            <a:r>
              <a:rPr lang="en-US" altLang="zh-CN" sz="2800" b="1" i="0">
                <a:solidFill>
                  <a:srgbClr val="FF0000"/>
                </a:solidFill>
                <a:latin typeface="宋体" panose="02010600030101010101" pitchFamily="2" charset="-122"/>
              </a:rPr>
              <a:t>       JNE   LOOPA</a:t>
            </a:r>
            <a:r>
              <a:rPr lang="en-US" altLang="zh-CN" sz="2800" b="1" i="0">
                <a:latin typeface="宋体" panose="02010600030101010101" pitchFamily="2" charset="-122"/>
              </a:rPr>
              <a:t>      </a:t>
            </a:r>
            <a:endParaRPr lang="zh-CN" altLang="en-US" sz="2800" b="1" i="0">
              <a:latin typeface="宋体" panose="02010600030101010101" pitchFamily="2" charset="-122"/>
            </a:endParaRPr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827088" y="5353050"/>
            <a:ext cx="533992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i="0">
                <a:latin typeface="宋体" panose="02010600030101010101" pitchFamily="2" charset="-122"/>
              </a:rPr>
              <a:t>循环次数</a:t>
            </a:r>
            <a:r>
              <a:rPr lang="en-US" altLang="zh-CN" sz="2800" b="1" i="0">
                <a:latin typeface="宋体" panose="02010600030101010101" pitchFamily="2" charset="-122"/>
              </a:rPr>
              <a:t>n </a:t>
            </a:r>
            <a:r>
              <a:rPr lang="en-US" altLang="zh-CN" sz="2800" b="1" i="0">
                <a:latin typeface="宋体" panose="02010600030101010101" pitchFamily="2" charset="-122"/>
                <a:cs typeface="Times New Roman" pitchFamily="18" charset="0"/>
              </a:rPr>
              <a:t>→ </a:t>
            </a:r>
            <a:r>
              <a:rPr lang="zh-CN" altLang="en-US" sz="2800" b="1" i="0">
                <a:latin typeface="宋体" panose="02010600030101010101" pitchFamily="2" charset="-122"/>
              </a:rPr>
              <a:t>循环计数器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 i="0">
                <a:latin typeface="宋体" panose="02010600030101010101" pitchFamily="2" charset="-122"/>
              </a:rPr>
              <a:t>每循环一次，计数器减</a:t>
            </a:r>
            <a:r>
              <a:rPr lang="en-US" altLang="zh-CN" sz="2800" b="1" i="0">
                <a:latin typeface="宋体" panose="02010600030101010101" pitchFamily="2" charset="-122"/>
              </a:rPr>
              <a:t>1</a:t>
            </a:r>
            <a:endParaRPr lang="zh-CN" altLang="en-US" sz="2800" b="1" i="0">
              <a:latin typeface="宋体" panose="02010600030101010101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b="1" i="0">
                <a:latin typeface="宋体" panose="02010600030101010101" pitchFamily="2" charset="-122"/>
              </a:rPr>
              <a:t>直到计数器值为</a:t>
            </a:r>
            <a:r>
              <a:rPr lang="en-US" altLang="zh-CN" sz="2800" b="1" i="0">
                <a:latin typeface="宋体" panose="02010600030101010101" pitchFamily="2" charset="-122"/>
              </a:rPr>
              <a:t>0</a:t>
            </a:r>
            <a:r>
              <a:rPr lang="zh-CN" altLang="en-US" sz="2800" b="1" i="0">
                <a:latin typeface="宋体" panose="02010600030101010101" pitchFamily="2" charset="-122"/>
              </a:rPr>
              <a:t>时，结束循环</a:t>
            </a: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5D8C30A2-351C-47DB-88D4-9A8188B44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F0703A-F625-4B38-A842-F2B949FA9C85}"/>
              </a:ext>
            </a:extLst>
          </p:cNvPr>
          <p:cNvSpPr/>
          <p:nvPr/>
        </p:nvSpPr>
        <p:spPr bwMode="auto">
          <a:xfrm>
            <a:off x="7236296" y="1412776"/>
            <a:ext cx="1017560" cy="1384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循环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控制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方法</a:t>
            </a:r>
            <a:endParaRPr kumimoji="1" lang="zh-CN" alt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39750" y="1543050"/>
            <a:ext cx="6048474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计数控制：循环次数已知时常用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2</a:t>
            </a:r>
            <a:r>
              <a:rPr lang="zh-CN" altLang="en-US" sz="2800" b="1" i="0" dirty="0">
                <a:latin typeface="宋体" panose="02010600030101010101" pitchFamily="2" charset="-122"/>
              </a:rPr>
              <a:t>） 正计数</a:t>
            </a:r>
            <a:endParaRPr lang="zh-CN" altLang="en-US" sz="2800" i="0" dirty="0">
              <a:latin typeface="宋体" panose="02010600030101010101" pitchFamily="2" charset="-122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84213" y="2708275"/>
            <a:ext cx="648017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0">
                <a:latin typeface="宋体" panose="02010600030101010101" pitchFamily="2" charset="-122"/>
              </a:rPr>
              <a:t>       ……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       </a:t>
            </a:r>
            <a:r>
              <a:rPr lang="en-US" altLang="zh-CN" sz="2800" b="1" i="0">
                <a:solidFill>
                  <a:srgbClr val="FF0000"/>
                </a:solidFill>
                <a:latin typeface="宋体" panose="02010600030101010101" pitchFamily="2" charset="-122"/>
              </a:rPr>
              <a:t>MOV  CX，0</a:t>
            </a:r>
          </a:p>
          <a:p>
            <a:r>
              <a:rPr lang="en-US" altLang="zh-CN" sz="2800" b="1" i="0">
                <a:solidFill>
                  <a:srgbClr val="0000FF"/>
                </a:solidFill>
                <a:latin typeface="宋体" panose="02010600030101010101" pitchFamily="2" charset="-122"/>
              </a:rPr>
              <a:t>LOOPA</a:t>
            </a:r>
            <a:r>
              <a:rPr lang="en-US" altLang="zh-CN" sz="2800" b="1" i="0">
                <a:latin typeface="宋体" panose="02010600030101010101" pitchFamily="2" charset="-122"/>
              </a:rPr>
              <a:t>：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       ……</a:t>
            </a:r>
          </a:p>
          <a:p>
            <a:r>
              <a:rPr lang="en-US" altLang="zh-CN" sz="2800" b="1" i="0">
                <a:latin typeface="宋体" panose="02010600030101010101" pitchFamily="2" charset="-122"/>
              </a:rPr>
              <a:t>       </a:t>
            </a:r>
            <a:r>
              <a:rPr lang="en-US" altLang="zh-CN" sz="2800" b="1" i="0">
                <a:solidFill>
                  <a:srgbClr val="FF0000"/>
                </a:solidFill>
                <a:latin typeface="宋体" panose="02010600030101010101" pitchFamily="2" charset="-122"/>
              </a:rPr>
              <a:t>INC  CX</a:t>
            </a:r>
          </a:p>
          <a:p>
            <a:r>
              <a:rPr lang="en-US" altLang="zh-CN" sz="2800" b="1" i="0">
                <a:solidFill>
                  <a:srgbClr val="FF0000"/>
                </a:solidFill>
                <a:latin typeface="宋体" panose="02010600030101010101" pitchFamily="2" charset="-122"/>
              </a:rPr>
              <a:t>       CMP  CX,  n</a:t>
            </a:r>
          </a:p>
          <a:p>
            <a:r>
              <a:rPr lang="en-US" altLang="zh-CN" sz="2800" b="1" i="0">
                <a:solidFill>
                  <a:srgbClr val="FF0000"/>
                </a:solidFill>
                <a:latin typeface="宋体" panose="02010600030101010101" pitchFamily="2" charset="-122"/>
              </a:rPr>
              <a:t>       JNE  LOOPA</a:t>
            </a:r>
            <a:r>
              <a:rPr lang="en-US" altLang="zh-CN" sz="2800" b="1" i="0">
                <a:latin typeface="宋体" panose="02010600030101010101" pitchFamily="2" charset="-122"/>
              </a:rPr>
              <a:t>      </a:t>
            </a:r>
            <a:endParaRPr lang="zh-CN" altLang="en-US" sz="2800" b="1" i="0">
              <a:latin typeface="宋体" panose="02010600030101010101" pitchFamily="2" charset="-122"/>
            </a:endParaRP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3B652783-F2CF-4FDE-881E-AC3531213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E09EA3-5298-4B2A-96B1-8E988D263C88}"/>
              </a:ext>
            </a:extLst>
          </p:cNvPr>
          <p:cNvSpPr/>
          <p:nvPr/>
        </p:nvSpPr>
        <p:spPr bwMode="auto">
          <a:xfrm>
            <a:off x="7236296" y="1412776"/>
            <a:ext cx="1017560" cy="1384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循环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控制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方法</a:t>
            </a:r>
            <a:endParaRPr kumimoji="1" lang="zh-CN" alt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</p:bldLst>
  </p:timing>
</p:sld>
</file>

<file path=ppt/theme/theme1.xml><?xml version="1.0" encoding="utf-8"?>
<a:theme xmlns:a="http://schemas.openxmlformats.org/drawingml/2006/main" name="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2977</TotalTime>
  <Words>2028</Words>
  <Application>Microsoft Office PowerPoint</Application>
  <PresentationFormat>全屏显示(4:3)</PresentationFormat>
  <Paragraphs>300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黑体</vt:lpstr>
      <vt:lpstr>华文新魏</vt:lpstr>
      <vt:lpstr>楷体_GB2312</vt:lpstr>
      <vt:lpstr>宋体</vt:lpstr>
      <vt:lpstr>Arial</vt:lpstr>
      <vt:lpstr>Tahoma</vt:lpstr>
      <vt:lpstr>Times New Roman</vt:lpstr>
      <vt:lpstr>Wingdings</vt:lpstr>
      <vt:lpstr>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lhb</cp:lastModifiedBy>
  <cp:revision>280</cp:revision>
  <dcterms:created xsi:type="dcterms:W3CDTF">1601-01-01T00:00:00Z</dcterms:created>
  <dcterms:modified xsi:type="dcterms:W3CDTF">2021-04-12T01:06:41Z</dcterms:modified>
</cp:coreProperties>
</file>