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338" r:id="rId2"/>
    <p:sldId id="298" r:id="rId3"/>
    <p:sldId id="321" r:id="rId4"/>
    <p:sldId id="281" r:id="rId5"/>
    <p:sldId id="375" r:id="rId6"/>
    <p:sldId id="280" r:id="rId7"/>
    <p:sldId id="285" r:id="rId8"/>
    <p:sldId id="282" r:id="rId9"/>
    <p:sldId id="283" r:id="rId10"/>
    <p:sldId id="284" r:id="rId11"/>
    <p:sldId id="330" r:id="rId12"/>
    <p:sldId id="295" r:id="rId13"/>
    <p:sldId id="326" r:id="rId14"/>
    <p:sldId id="362" r:id="rId15"/>
    <p:sldId id="363" r:id="rId16"/>
    <p:sldId id="364" r:id="rId17"/>
    <p:sldId id="332" r:id="rId18"/>
    <p:sldId id="352" r:id="rId19"/>
    <p:sldId id="353" r:id="rId20"/>
    <p:sldId id="357" r:id="rId21"/>
    <p:sldId id="257" r:id="rId22"/>
    <p:sldId id="373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70" r:id="rId35"/>
    <p:sldId id="272" r:id="rId36"/>
    <p:sldId id="273" r:id="rId37"/>
    <p:sldId id="274" r:id="rId38"/>
    <p:sldId id="271" r:id="rId39"/>
    <p:sldId id="275" r:id="rId40"/>
    <p:sldId id="365" r:id="rId41"/>
    <p:sldId id="374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297" r:id="rId50"/>
    <p:sldId id="351" r:id="rId51"/>
    <p:sldId id="331" r:id="rId52"/>
    <p:sldId id="328" r:id="rId53"/>
    <p:sldId id="376" r:id="rId54"/>
    <p:sldId id="377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40" autoAdjust="0"/>
  </p:normalViewPr>
  <p:slideViewPr>
    <p:cSldViewPr>
      <p:cViewPr varScale="1">
        <p:scale>
          <a:sx n="82" d="100"/>
          <a:sy n="82" d="100"/>
        </p:scale>
        <p:origin x="768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6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0" name="Line 7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55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56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57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" name="Line 59"/>
          <p:cNvSpPr>
            <a:spLocks noChangeShapeType="1"/>
          </p:cNvSpPr>
          <p:nvPr/>
        </p:nvSpPr>
        <p:spPr bwMode="ltGray">
          <a:xfrm>
            <a:off x="803275" y="887413"/>
            <a:ext cx="0" cy="2851150"/>
          </a:xfrm>
          <a:prstGeom prst="line">
            <a:avLst/>
          </a:prstGeom>
          <a:noFill/>
          <a:ln w="57150" cmpd="thinThick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ltGray">
          <a:xfrm flipH="1" flipV="1">
            <a:off x="457200" y="1489075"/>
            <a:ext cx="6049963" cy="158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rc 61"/>
          <p:cNvSpPr>
            <a:spLocks/>
          </p:cNvSpPr>
          <p:nvPr/>
        </p:nvSpPr>
        <p:spPr bwMode="ltGray">
          <a:xfrm rot="16200000" flipH="1">
            <a:off x="675482" y="1366044"/>
            <a:ext cx="247650" cy="249237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ltGray">
          <a:xfrm flipV="1">
            <a:off x="2565400" y="5737225"/>
            <a:ext cx="60452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ltGray">
          <a:xfrm flipH="1">
            <a:off x="8286750" y="3371850"/>
            <a:ext cx="0" cy="2876550"/>
          </a:xfrm>
          <a:prstGeom prst="line">
            <a:avLst/>
          </a:prstGeom>
          <a:noFill/>
          <a:ln w="57150" cmpd="thickThin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Arc 64"/>
          <p:cNvSpPr>
            <a:spLocks/>
          </p:cNvSpPr>
          <p:nvPr/>
        </p:nvSpPr>
        <p:spPr bwMode="ltGray">
          <a:xfrm rot="5400000">
            <a:off x="8166894" y="5585619"/>
            <a:ext cx="247650" cy="249238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57150" cmpd="thickThin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7" name="Rectangle 7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8" name="Picture 71" descr="logo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196013"/>
            <a:ext cx="838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72" descr="ne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63513"/>
            <a:ext cx="868363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3" descr="new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5" name="Rectangle 65"/>
          <p:cNvSpPr>
            <a:spLocks noGrp="1" noChangeArrowheads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86" name="Rectangle 66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1" name="Rectangle 67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" name="Rectangle 6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" name="Rectangle 6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i="0"/>
            </a:lvl1pPr>
          </a:lstStyle>
          <a:p>
            <a:pPr>
              <a:defRPr/>
            </a:pPr>
            <a:fld id="{0C930BB6-857B-468B-BB78-498CA2F9C1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519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4198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34100" cy="594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2851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9341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1854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7454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5486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8897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5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0917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5594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1027"/>
          <p:cNvSpPr>
            <a:spLocks noChangeArrowheads="1"/>
          </p:cNvSpPr>
          <p:nvPr/>
        </p:nvSpPr>
        <p:spPr bwMode="auto"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1028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Line 1029"/>
          <p:cNvSpPr>
            <a:spLocks noChangeShapeType="1"/>
          </p:cNvSpPr>
          <p:nvPr/>
        </p:nvSpPr>
        <p:spPr bwMode="ltGray">
          <a:xfrm>
            <a:off x="8610600" y="4724400"/>
            <a:ext cx="0" cy="1981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Line 1030"/>
          <p:cNvSpPr>
            <a:spLocks noChangeShapeType="1"/>
          </p:cNvSpPr>
          <p:nvPr/>
        </p:nvSpPr>
        <p:spPr bwMode="ltGray">
          <a:xfrm flipH="1">
            <a:off x="196850" y="1435100"/>
            <a:ext cx="1784350" cy="0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Line 1031"/>
          <p:cNvSpPr>
            <a:spLocks noChangeShapeType="1"/>
          </p:cNvSpPr>
          <p:nvPr/>
        </p:nvSpPr>
        <p:spPr bwMode="ltGray">
          <a:xfrm>
            <a:off x="390525" y="1184275"/>
            <a:ext cx="0" cy="2320925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4" name="Arc 1032"/>
          <p:cNvSpPr>
            <a:spLocks/>
          </p:cNvSpPr>
          <p:nvPr/>
        </p:nvSpPr>
        <p:spPr bwMode="ltGray">
          <a:xfrm flipH="1">
            <a:off x="295275" y="1336675"/>
            <a:ext cx="192088" cy="193675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33" name="Rectangle 103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Rectangle 1034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Rectangle 103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382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6" name="Picture 1037" descr="new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Line 1038"/>
          <p:cNvSpPr>
            <a:spLocks noChangeShapeType="1"/>
          </p:cNvSpPr>
          <p:nvPr/>
        </p:nvSpPr>
        <p:spPr bwMode="ltGray">
          <a:xfrm>
            <a:off x="6629400" y="6400800"/>
            <a:ext cx="2438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8" name="Picture 1039" descr="logo3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119813"/>
            <a:ext cx="9144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040" descr="图片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90488"/>
            <a:ext cx="868362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6"/>
        </a:buBlip>
        <a:defRPr kumimoji="1"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>
          <a:solidFill>
            <a:srgbClr val="000066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>
          <a:solidFill>
            <a:srgbClr val="000066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1547813" y="1712913"/>
            <a:ext cx="554510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i="0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x86</a:t>
            </a:r>
            <a:r>
              <a:rPr lang="zh-CN" altLang="en-US" sz="4400" i="0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汇编语言程序设计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611560" y="2492375"/>
            <a:ext cx="81847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0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x86 Assembly Language Programming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1042988" y="3933056"/>
            <a:ext cx="75612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 i="0" dirty="0">
                <a:latin typeface="华文新魏" pitchFamily="2" charset="-122"/>
                <a:ea typeface="华文新魏" pitchFamily="2" charset="-122"/>
              </a:rPr>
              <a:t>李 海 波</a:t>
            </a:r>
          </a:p>
          <a:p>
            <a:pPr algn="ctr" eaLnBrk="1" hangingPunct="1"/>
            <a:r>
              <a:rPr lang="en-US" altLang="zh-CN" sz="3600" b="1" i="0">
                <a:latin typeface="黑体" pitchFamily="2" charset="-122"/>
                <a:ea typeface="黑体" pitchFamily="2" charset="-122"/>
              </a:rPr>
              <a:t>lihaibo@</a:t>
            </a:r>
            <a:r>
              <a:rPr lang="en-US" altLang="zh-CN" sz="3600" b="1" i="0" dirty="0">
                <a:latin typeface="黑体" pitchFamily="2" charset="-122"/>
                <a:ea typeface="黑体" pitchFamily="2" charset="-122"/>
              </a:rPr>
              <a:t>hust.edu.cn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463800" y="204788"/>
            <a:ext cx="41243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 b="1" i="0">
                <a:solidFill>
                  <a:schemeClr val="bg1"/>
                </a:solidFill>
                <a:ea typeface="华文新魏" pitchFamily="2" charset="-122"/>
              </a:rPr>
              <a:t>国家精品课程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autoUpdateAnimBg="0"/>
      <p:bldP spid="106499" grpId="0" autoUpdateAnimBg="0"/>
      <p:bldP spid="10650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6"/>
          <p:cNvSpPr txBox="1">
            <a:spLocks noChangeArrowheads="1"/>
          </p:cNvSpPr>
          <p:nvPr/>
        </p:nvSpPr>
        <p:spPr bwMode="auto">
          <a:xfrm>
            <a:off x="900113" y="3525131"/>
            <a:ext cx="41617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返回：</a:t>
            </a:r>
            <a:r>
              <a:rPr lang="en-US" altLang="zh-CN" sz="2800" b="1" i="0" dirty="0">
                <a:latin typeface="宋体" panose="02010600030101010101" pitchFamily="2" charset="-122"/>
                <a:cs typeface="Times New Roman" pitchFamily="18" charset="0"/>
              </a:rPr>
              <a:t>↑(ESP)  →  EIP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868516" y="4571082"/>
            <a:ext cx="69707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特别注意</a:t>
            </a:r>
            <a:r>
              <a:rPr lang="zh-CN" altLang="en-US" sz="2800" b="1" i="0" dirty="0">
                <a:latin typeface="宋体" panose="02010600030101010101" pitchFamily="2" charset="-122"/>
              </a:rPr>
              <a:t>：栈顶必须是主程序的断点地址，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        否则，运行会出现问题</a:t>
            </a:r>
          </a:p>
        </p:txBody>
      </p:sp>
      <p:sp>
        <p:nvSpPr>
          <p:cNvPr id="67590" name="Rectangle 9"/>
          <p:cNvSpPr>
            <a:spLocks noChangeArrowheads="1"/>
          </p:cNvSpPr>
          <p:nvPr/>
        </p:nvSpPr>
        <p:spPr bwMode="auto">
          <a:xfrm>
            <a:off x="755650" y="2142419"/>
            <a:ext cx="4706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返回指令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  <a:sym typeface="Wingdings" pitchFamily="2" charset="2"/>
              </a:rPr>
              <a:t>:  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RET</a:t>
            </a:r>
            <a:r>
              <a:rPr lang="en-US" altLang="zh-CN" sz="2800" b="1" i="0" dirty="0">
                <a:latin typeface="宋体" panose="02010600030101010101" pitchFamily="2" charset="-122"/>
              </a:rPr>
              <a:t>           </a:t>
            </a:r>
          </a:p>
        </p:txBody>
      </p:sp>
      <p:sp>
        <p:nvSpPr>
          <p:cNvPr id="67591" name="Text Box 10"/>
          <p:cNvSpPr txBox="1">
            <a:spLocks noChangeArrowheads="1"/>
          </p:cNvSpPr>
          <p:nvPr/>
        </p:nvSpPr>
        <p:spPr bwMode="auto">
          <a:xfrm>
            <a:off x="755650" y="2861556"/>
            <a:ext cx="37914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返回指令的执行过程：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2429376E-30FA-4D45-802E-5E78D1AC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3481" y="1289979"/>
            <a:ext cx="4339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子程序的调用与返回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58BC023-0629-4C9F-9607-402C2745C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34950"/>
            <a:ext cx="46490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8.2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子程序的基本用法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6"/>
          <p:cNvSpPr>
            <a:spLocks noChangeArrowheads="1"/>
          </p:cNvSpPr>
          <p:nvPr/>
        </p:nvSpPr>
        <p:spPr bwMode="auto">
          <a:xfrm>
            <a:off x="755650" y="2227287"/>
            <a:ext cx="48878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返回指令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  <a:sym typeface="Wingdings" pitchFamily="2" charset="2"/>
              </a:rPr>
              <a:t>:  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RET</a:t>
            </a:r>
            <a:r>
              <a:rPr lang="en-US" altLang="zh-CN" sz="2800" b="1" i="0" dirty="0">
                <a:latin typeface="宋体" panose="02010600030101010101" pitchFamily="2" charset="-122"/>
              </a:rPr>
              <a:t>  n         </a:t>
            </a:r>
          </a:p>
        </p:txBody>
      </p:sp>
      <p:grpSp>
        <p:nvGrpSpPr>
          <p:cNvPr id="95244" name="Group 12"/>
          <p:cNvGrpSpPr>
            <a:grpSpLocks/>
          </p:cNvGrpSpPr>
          <p:nvPr/>
        </p:nvGrpSpPr>
        <p:grpSpPr bwMode="auto">
          <a:xfrm>
            <a:off x="539750" y="3576664"/>
            <a:ext cx="3440113" cy="1190626"/>
            <a:chOff x="340" y="1867"/>
            <a:chExt cx="2167" cy="750"/>
          </a:xfrm>
        </p:grpSpPr>
        <p:sp>
          <p:nvSpPr>
            <p:cNvPr id="68619" name="Text Box 3"/>
            <p:cNvSpPr txBox="1">
              <a:spLocks noChangeArrowheads="1"/>
            </p:cNvSpPr>
            <p:nvPr/>
          </p:nvSpPr>
          <p:spPr bwMode="auto">
            <a:xfrm>
              <a:off x="567" y="2287"/>
              <a:ext cx="194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i="0" dirty="0">
                  <a:latin typeface="宋体" panose="02010600030101010101" pitchFamily="2" charset="-122"/>
                  <a:cs typeface="Times New Roman" pitchFamily="18" charset="0"/>
                </a:rPr>
                <a:t>↑(ESP)  →  EIP</a:t>
              </a:r>
            </a:p>
          </p:txBody>
        </p:sp>
        <p:sp>
          <p:nvSpPr>
            <p:cNvPr id="68620" name="Text Box 8"/>
            <p:cNvSpPr txBox="1">
              <a:spLocks noChangeArrowheads="1"/>
            </p:cNvSpPr>
            <p:nvPr/>
          </p:nvSpPr>
          <p:spPr bwMode="auto">
            <a:xfrm>
              <a:off x="340" y="1867"/>
              <a:ext cx="17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i="0" dirty="0">
                  <a:latin typeface="宋体" panose="02010600030101010101" pitchFamily="2" charset="-122"/>
                </a:rPr>
                <a:t>STEP 1</a:t>
              </a:r>
              <a:r>
                <a:rPr lang="zh-CN" altLang="en-US" sz="2800" b="1" i="0" dirty="0">
                  <a:latin typeface="宋体" panose="02010600030101010101" pitchFamily="2" charset="-122"/>
                </a:rPr>
                <a:t>：</a:t>
              </a:r>
              <a:endParaRPr lang="en-US" altLang="zh-CN" sz="2800" b="1" i="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95245" name="Group 13"/>
          <p:cNvGrpSpPr>
            <a:grpSpLocks/>
          </p:cNvGrpSpPr>
          <p:nvPr/>
        </p:nvGrpSpPr>
        <p:grpSpPr bwMode="auto">
          <a:xfrm>
            <a:off x="539750" y="5194326"/>
            <a:ext cx="4032250" cy="1047751"/>
            <a:chOff x="340" y="2886"/>
            <a:chExt cx="2540" cy="660"/>
          </a:xfrm>
        </p:grpSpPr>
        <p:sp>
          <p:nvSpPr>
            <p:cNvPr id="68616" name="Text Box 9"/>
            <p:cNvSpPr txBox="1">
              <a:spLocks noChangeArrowheads="1"/>
            </p:cNvSpPr>
            <p:nvPr/>
          </p:nvSpPr>
          <p:spPr bwMode="auto">
            <a:xfrm>
              <a:off x="340" y="2886"/>
              <a:ext cx="25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i="0" dirty="0">
                  <a:latin typeface="宋体" panose="02010600030101010101" pitchFamily="2" charset="-122"/>
                </a:rPr>
                <a:t>STEP 2</a:t>
              </a:r>
              <a:r>
                <a:rPr lang="zh-CN" altLang="en-US" sz="2800" b="1" i="0" dirty="0">
                  <a:latin typeface="宋体" panose="02010600030101010101" pitchFamily="2" charset="-122"/>
                </a:rPr>
                <a:t>：</a:t>
              </a:r>
              <a:endParaRPr lang="en-US" altLang="zh-CN" sz="2800" b="1" i="0" dirty="0">
                <a:latin typeface="宋体" panose="02010600030101010101" pitchFamily="2" charset="-122"/>
              </a:endParaRPr>
            </a:p>
          </p:txBody>
        </p:sp>
        <p:sp>
          <p:nvSpPr>
            <p:cNvPr id="68617" name="Text Box 10"/>
            <p:cNvSpPr txBox="1">
              <a:spLocks noChangeArrowheads="1"/>
            </p:cNvSpPr>
            <p:nvPr/>
          </p:nvSpPr>
          <p:spPr bwMode="auto">
            <a:xfrm>
              <a:off x="554" y="3216"/>
              <a:ext cx="159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i="0" dirty="0">
                  <a:latin typeface="宋体" panose="02010600030101010101" pitchFamily="2" charset="-122"/>
                </a:rPr>
                <a:t>(ESP)+n →ESP</a:t>
              </a:r>
            </a:p>
          </p:txBody>
        </p:sp>
      </p:grp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4644008" y="2212999"/>
            <a:ext cx="346653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>
                <a:solidFill>
                  <a:srgbClr val="FF3300"/>
                </a:solidFill>
                <a:ea typeface="黑体" pitchFamily="2" charset="-122"/>
              </a:rPr>
              <a:t>消除不再使用的入口参数对堆栈空间的占用</a:t>
            </a:r>
            <a:endParaRPr lang="en-US" altLang="zh-CN" sz="2400" b="1" i="0" dirty="0">
              <a:solidFill>
                <a:srgbClr val="FF3300"/>
              </a:solidFill>
              <a:ea typeface="黑体" pitchFamily="2" charset="-122"/>
            </a:endParaRPr>
          </a:p>
          <a:p>
            <a:pPr eaLnBrk="1" hangingPunct="1"/>
            <a:endParaRPr lang="en-US" altLang="zh-CN" sz="2400" b="1" i="0" dirty="0">
              <a:solidFill>
                <a:srgbClr val="FF3300"/>
              </a:solidFill>
              <a:ea typeface="黑体" pitchFamily="2" charset="-122"/>
            </a:endParaRPr>
          </a:p>
          <a:p>
            <a:pPr eaLnBrk="1" hangingPunct="1"/>
            <a:r>
              <a:rPr lang="en-US" altLang="zh-CN" sz="2400" b="1" i="0" dirty="0">
                <a:solidFill>
                  <a:srgbClr val="FF3300"/>
                </a:solidFill>
                <a:ea typeface="黑体" pitchFamily="2" charset="-122"/>
              </a:rPr>
              <a:t>.model flat, </a:t>
            </a:r>
            <a:r>
              <a:rPr lang="en-US" altLang="zh-CN" sz="2400" b="1" i="0" dirty="0" err="1">
                <a:solidFill>
                  <a:srgbClr val="FF3300"/>
                </a:solidFill>
                <a:ea typeface="黑体" pitchFamily="2" charset="-122"/>
              </a:rPr>
              <a:t>stdcall</a:t>
            </a:r>
            <a:endParaRPr lang="en-US" altLang="zh-CN" sz="2400" b="1" i="0" dirty="0">
              <a:solidFill>
                <a:srgbClr val="FF3300"/>
              </a:solidFill>
              <a:ea typeface="黑体" pitchFamily="2" charset="-122"/>
            </a:endParaRPr>
          </a:p>
          <a:p>
            <a:pPr eaLnBrk="1" hangingPunct="1"/>
            <a:endParaRPr lang="en-US" altLang="zh-CN" sz="2400" b="1" i="0" dirty="0">
              <a:solidFill>
                <a:srgbClr val="FF3300"/>
              </a:solidFill>
              <a:ea typeface="黑体" pitchFamily="2" charset="-122"/>
            </a:endParaRPr>
          </a:p>
          <a:p>
            <a:pPr eaLnBrk="1" hangingPunct="1"/>
            <a:r>
              <a:rPr lang="en-US" altLang="zh-CN" sz="2400" b="1" i="0" dirty="0" err="1">
                <a:solidFill>
                  <a:srgbClr val="FF3300"/>
                </a:solidFill>
                <a:ea typeface="黑体" pitchFamily="2" charset="-122"/>
              </a:rPr>
              <a:t>stdcall</a:t>
            </a:r>
            <a:r>
              <a:rPr lang="en-US" altLang="zh-CN" sz="2400" b="1" i="0" dirty="0">
                <a:solidFill>
                  <a:srgbClr val="FF3300"/>
                </a:solidFill>
                <a:ea typeface="黑体" pitchFamily="2" charset="-122"/>
              </a:rPr>
              <a:t> </a:t>
            </a:r>
            <a:r>
              <a:rPr lang="zh-CN" altLang="en-US" sz="2400" b="1" i="0" dirty="0">
                <a:solidFill>
                  <a:srgbClr val="FF3300"/>
                </a:solidFill>
                <a:ea typeface="黑体" pitchFamily="2" charset="-122"/>
              </a:rPr>
              <a:t>采用在子程序中恢复堆栈的方法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6834487A-C7A5-41F4-96B2-2C7B49A63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3481" y="1289979"/>
            <a:ext cx="4339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子程序的调用与返回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64BD33C7-E67B-4C17-8ABA-5FAEB5808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34950"/>
            <a:ext cx="46490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8.2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子程序的基本用法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684213" y="3259733"/>
            <a:ext cx="5543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现场是否需要保护？为什么？</a:t>
            </a:r>
            <a:endParaRPr lang="en-US" altLang="zh-CN" sz="2800" b="1" i="0">
              <a:latin typeface="宋体" panose="02010600030101010101" pitchFamily="2" charset="-122"/>
            </a:endParaRPr>
          </a:p>
        </p:txBody>
      </p:sp>
      <p:sp>
        <p:nvSpPr>
          <p:cNvPr id="69635" name="Rectangle 5"/>
          <p:cNvSpPr>
            <a:spLocks noChangeArrowheads="1"/>
          </p:cNvSpPr>
          <p:nvPr/>
        </p:nvSpPr>
        <p:spPr bwMode="auto">
          <a:xfrm>
            <a:off x="2843808" y="1403727"/>
            <a:ext cx="57246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子程序调用现场的保护方法</a:t>
            </a:r>
            <a:endParaRPr lang="en-US" altLang="zh-CN" sz="3600" b="1" i="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9636" name="Text Box 6"/>
          <p:cNvSpPr txBox="1">
            <a:spLocks noChangeArrowheads="1"/>
          </p:cNvSpPr>
          <p:nvPr/>
        </p:nvSpPr>
        <p:spPr bwMode="auto">
          <a:xfrm>
            <a:off x="684213" y="2050058"/>
            <a:ext cx="76327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现场：执行到某一条指令时，各寄存器的值。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</a:t>
            </a:r>
            <a:r>
              <a:rPr lang="zh-CN" altLang="en-US" sz="2800" b="1" i="0" dirty="0">
                <a:latin typeface="宋体" panose="02010600030101010101" pitchFamily="2" charset="-122"/>
              </a:rPr>
              <a:t>存储单元中的内容等等。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684213" y="5363170"/>
            <a:ext cx="75596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保护和恢复现场可以在主程序中完成，也可在子程序中完成。一般在子程序中完成。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684213" y="3994745"/>
            <a:ext cx="4175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如何保护和恢复现场？</a:t>
            </a:r>
            <a:endParaRPr lang="en-US" altLang="zh-CN" sz="2800" b="1" i="0">
              <a:latin typeface="宋体" panose="02010600030101010101" pitchFamily="2" charset="-122"/>
            </a:endParaRP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684213" y="4628158"/>
            <a:ext cx="4175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何时保护和恢复现场？</a:t>
            </a:r>
            <a:endParaRPr lang="en-US" altLang="zh-CN" sz="2800" b="1" i="0">
              <a:latin typeface="宋体" panose="02010600030101010101" pitchFamily="2" charset="-122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B82624D-F57A-45B6-A09C-4F45133D0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34950"/>
            <a:ext cx="46490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8.2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子程序的基本用法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  <p:bldP spid="46087" grpId="0"/>
      <p:bldP spid="46088" grpId="0"/>
      <p:bldP spid="4608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685800" y="3481536"/>
            <a:ext cx="38795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n"/>
            </a:pPr>
            <a:r>
              <a:rPr lang="zh-CN" altLang="en-US" sz="2800" b="1" i="0" dirty="0">
                <a:latin typeface="宋体" panose="02010600030101010101" pitchFamily="2" charset="-122"/>
              </a:rPr>
              <a:t> 使用寄存器传递参数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685800" y="4503886"/>
            <a:ext cx="35189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n"/>
            </a:pPr>
            <a:r>
              <a:rPr lang="zh-CN" altLang="en-US" sz="2800" b="1" i="0" dirty="0">
                <a:latin typeface="宋体" panose="02010600030101010101" pitchFamily="2" charset="-122"/>
              </a:rPr>
              <a:t> 约定单元传递参数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685800" y="5507186"/>
            <a:ext cx="35189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n"/>
            </a:pPr>
            <a:r>
              <a:rPr lang="zh-CN" altLang="en-US" sz="2800" b="1" i="0" dirty="0">
                <a:latin typeface="宋体" panose="02010600030101010101" pitchFamily="2" charset="-122"/>
              </a:rPr>
              <a:t> 使用堆栈传递参数</a:t>
            </a:r>
          </a:p>
        </p:txBody>
      </p:sp>
      <p:sp>
        <p:nvSpPr>
          <p:cNvPr id="70661" name="Rectangle 7"/>
          <p:cNvSpPr>
            <a:spLocks noChangeArrowheads="1"/>
          </p:cNvSpPr>
          <p:nvPr/>
        </p:nvSpPr>
        <p:spPr bwMode="auto">
          <a:xfrm>
            <a:off x="2411760" y="1288860"/>
            <a:ext cx="61863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主程序与子程序间的参数传递</a:t>
            </a:r>
            <a:endParaRPr lang="en-US" altLang="zh-CN" sz="3600" b="1" i="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0662" name="Rectangle 8"/>
          <p:cNvSpPr>
            <a:spLocks noChangeArrowheads="1"/>
          </p:cNvSpPr>
          <p:nvPr/>
        </p:nvSpPr>
        <p:spPr bwMode="auto">
          <a:xfrm>
            <a:off x="784225" y="1882924"/>
            <a:ext cx="3578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i="0" dirty="0">
                <a:latin typeface="宋体" panose="02010600030101010101" pitchFamily="2" charset="-122"/>
              </a:rPr>
              <a:t>例：求一串数据的和.</a:t>
            </a:r>
          </a:p>
        </p:txBody>
      </p:sp>
      <p:sp>
        <p:nvSpPr>
          <p:cNvPr id="70663" name="Rectangle 9"/>
          <p:cNvSpPr>
            <a:spLocks noChangeArrowheads="1"/>
          </p:cNvSpPr>
          <p:nvPr/>
        </p:nvSpPr>
        <p:spPr bwMode="auto">
          <a:xfrm>
            <a:off x="762000" y="2349649"/>
            <a:ext cx="80438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i="0" dirty="0">
                <a:latin typeface="宋体" panose="02010600030101010101" pitchFamily="2" charset="-122"/>
              </a:rPr>
              <a:t>涉及到三个参数：</a:t>
            </a:r>
          </a:p>
          <a:p>
            <a:r>
              <a:rPr lang="zh-CN" altLang="en-US" sz="2800" b="1" i="0" dirty="0">
                <a:latin typeface="宋体" panose="02010600030101010101" pitchFamily="2" charset="-122"/>
              </a:rPr>
              <a:t>  数据的起始地址、数据的个数，存放结果的地址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60BC5C2-9E97-4A3D-A596-2BF4DAADB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34950"/>
            <a:ext cx="46490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8.2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子程序的基本用法</a:t>
            </a: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autoUpdateAnimBg="0"/>
      <p:bldP spid="91139" grpId="0" autoUpdateAnimBg="0"/>
      <p:bldP spid="9114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1331640" y="3140968"/>
            <a:ext cx="3960440" cy="3126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 p1:   call  func1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func1  proc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f1:    …………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       ret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func1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endp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p2: …………</a:t>
            </a:r>
          </a:p>
        </p:txBody>
      </p:sp>
      <p:sp>
        <p:nvSpPr>
          <p:cNvPr id="70661" name="Rectangle 7"/>
          <p:cNvSpPr>
            <a:spLocks noChangeArrowheads="1"/>
          </p:cNvSpPr>
          <p:nvPr/>
        </p:nvSpPr>
        <p:spPr bwMode="auto">
          <a:xfrm>
            <a:off x="2411760" y="1288860"/>
            <a:ext cx="526297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子程序设计应注意的问题</a:t>
            </a:r>
            <a:endParaRPr lang="en-US" altLang="zh-CN" sz="3600" b="1" i="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0662" name="Rectangle 8"/>
          <p:cNvSpPr>
            <a:spLocks noChangeArrowheads="1"/>
          </p:cNvSpPr>
          <p:nvPr/>
        </p:nvSpPr>
        <p:spPr bwMode="auto">
          <a:xfrm>
            <a:off x="784225" y="1882924"/>
            <a:ext cx="7172151" cy="1095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子程序摆放的位置</a:t>
            </a:r>
          </a:p>
          <a:p>
            <a:pPr>
              <a:lnSpc>
                <a:spcPct val="12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   一般在代码段开头或者代码段结束前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60BC5C2-9E97-4A3D-A596-2BF4DAADB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34950"/>
            <a:ext cx="46490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8.2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子程序的基本用法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2ACE57-FDB1-4C63-A7F8-2E8D3F12E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9898" y="3284984"/>
            <a:ext cx="3024336" cy="1634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Q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800" b="1" i="0" dirty="0">
                <a:latin typeface="宋体" panose="02010600030101010101" pitchFamily="2" charset="-122"/>
              </a:rPr>
              <a:t>程序段的执行流程是什么？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sz="2800" b="1" i="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5766236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7"/>
          <p:cNvSpPr>
            <a:spLocks noChangeArrowheads="1"/>
          </p:cNvSpPr>
          <p:nvPr/>
        </p:nvSpPr>
        <p:spPr bwMode="auto">
          <a:xfrm>
            <a:off x="2411760" y="1288860"/>
            <a:ext cx="526297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子程序设计应注意的问题</a:t>
            </a:r>
            <a:endParaRPr lang="en-US" altLang="zh-CN" sz="3600" b="1" i="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0662" name="Rectangle 8"/>
          <p:cNvSpPr>
            <a:spLocks noChangeArrowheads="1"/>
          </p:cNvSpPr>
          <p:nvPr/>
        </p:nvSpPr>
        <p:spPr bwMode="auto">
          <a:xfrm>
            <a:off x="784225" y="1882924"/>
            <a:ext cx="7460183" cy="2172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子程序中堆栈的使用问题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   </a:t>
            </a:r>
            <a:r>
              <a:rPr lang="en-US" altLang="zh-CN" sz="2800" b="1" i="0" dirty="0">
                <a:latin typeface="宋体" panose="02010600030101010101" pitchFamily="2" charset="-122"/>
              </a:rPr>
              <a:t>ret</a:t>
            </a:r>
            <a:r>
              <a:rPr lang="zh-CN" altLang="en-US" sz="2800" b="1" i="0" dirty="0">
                <a:latin typeface="宋体" panose="02010600030101010101" pitchFamily="2" charset="-122"/>
              </a:rPr>
              <a:t>：从当前的栈顶弹出一个双字送给</a:t>
            </a:r>
            <a:r>
              <a:rPr lang="en-US" altLang="zh-CN" sz="2800" b="1" i="0" dirty="0">
                <a:latin typeface="宋体" panose="02010600030101010101" pitchFamily="2" charset="-122"/>
              </a:rPr>
              <a:t>EIP</a:t>
            </a:r>
            <a:r>
              <a:rPr lang="zh-CN" altLang="en-US" sz="2800" b="1" i="0" dirty="0">
                <a:latin typeface="宋体" panose="02010600030101010101" pitchFamily="2" charset="-122"/>
              </a:rPr>
              <a:t>。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若执行</a:t>
            </a:r>
            <a:r>
              <a:rPr lang="en-US" altLang="zh-CN" sz="2800" b="1" i="0" dirty="0">
                <a:latin typeface="宋体" panose="02010600030101010101" pitchFamily="2" charset="-122"/>
              </a:rPr>
              <a:t>ret</a:t>
            </a:r>
            <a:r>
              <a:rPr lang="zh-CN" altLang="en-US" sz="2800" b="1" i="0" dirty="0">
                <a:latin typeface="宋体" panose="02010600030101010101" pitchFamily="2" charset="-122"/>
              </a:rPr>
              <a:t>前栈顶元素不是调用子程序时保存的断点地址，就不能回到原断点处继续执行。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60BC5C2-9E97-4A3D-A596-2BF4DAADB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34950"/>
            <a:ext cx="46490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8.2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子程序的基本用法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B875F8-7096-43CA-AE7D-A72310C22F49}"/>
              </a:ext>
            </a:extLst>
          </p:cNvPr>
          <p:cNvSpPr txBox="1"/>
          <p:nvPr/>
        </p:nvSpPr>
        <p:spPr>
          <a:xfrm>
            <a:off x="784225" y="4342070"/>
            <a:ext cx="65591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latin typeface="宋体" panose="02010600030101010101" pitchFamily="2" charset="-122"/>
              </a:rPr>
              <a:t>若在刚进入子程序时，有：</a:t>
            </a:r>
          </a:p>
          <a:p>
            <a:r>
              <a:rPr lang="zh-CN" altLang="en-US" sz="2400" b="1" i="0" dirty="0">
                <a:latin typeface="宋体" panose="02010600030101010101" pitchFamily="2" charset="-122"/>
              </a:rPr>
              <a:t>    </a:t>
            </a:r>
            <a:r>
              <a:rPr lang="en-US" altLang="zh-CN" sz="2400" b="1" i="0" dirty="0">
                <a:latin typeface="宋体" panose="02010600030101010101" pitchFamily="2" charset="-122"/>
              </a:rPr>
              <a:t>push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ebp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 mov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ebp</a:t>
            </a:r>
            <a:r>
              <a:rPr lang="zh-CN" altLang="en-US" sz="2400" b="1" i="0" dirty="0">
                <a:latin typeface="宋体" panose="02010600030101010101" pitchFamily="2" charset="-122"/>
              </a:rPr>
              <a:t>，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esp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zh-CN" altLang="en-US" sz="2400" b="1" i="0" dirty="0">
                <a:latin typeface="宋体" panose="02010600030101010101" pitchFamily="2" charset="-122"/>
              </a:rPr>
              <a:t>在子程序中保持 </a:t>
            </a:r>
            <a:r>
              <a:rPr lang="en-US" altLang="zh-CN" sz="2400" b="1" i="0" dirty="0">
                <a:latin typeface="宋体" panose="02010600030101010101" pitchFamily="2" charset="-122"/>
              </a:rPr>
              <a:t>(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ebp</a:t>
            </a:r>
            <a:r>
              <a:rPr lang="en-US" altLang="zh-CN" sz="2400" b="1" i="0" dirty="0">
                <a:latin typeface="宋体" panose="02010600030101010101" pitchFamily="2" charset="-122"/>
              </a:rPr>
              <a:t>)</a:t>
            </a:r>
            <a:r>
              <a:rPr lang="zh-CN" altLang="en-US" sz="2400" b="1" i="0" dirty="0">
                <a:latin typeface="宋体" panose="02010600030101010101" pitchFamily="2" charset="-122"/>
              </a:rPr>
              <a:t>不变，在</a:t>
            </a:r>
            <a:r>
              <a:rPr lang="en-US" altLang="zh-CN" sz="2400" b="1" i="0" dirty="0">
                <a:latin typeface="宋体" panose="02010600030101010101" pitchFamily="2" charset="-122"/>
              </a:rPr>
              <a:t>ret</a:t>
            </a:r>
            <a:r>
              <a:rPr lang="zh-CN" altLang="en-US" sz="2400" b="1" i="0" dirty="0">
                <a:latin typeface="宋体" panose="02010600030101010101" pitchFamily="2" charset="-122"/>
              </a:rPr>
              <a:t>之前，可以：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 mov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esp</a:t>
            </a:r>
            <a:r>
              <a:rPr lang="zh-CN" altLang="en-US" sz="2400" b="1" i="0" dirty="0">
                <a:latin typeface="宋体" panose="02010600030101010101" pitchFamily="2" charset="-122"/>
              </a:rPr>
              <a:t>，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ebp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 pop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ebp</a:t>
            </a:r>
            <a:r>
              <a:rPr lang="en-US" altLang="zh-CN" sz="2400" b="1" i="0" dirty="0">
                <a:latin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6162103"/>
      </p:ext>
    </p:extLst>
  </p:cSld>
  <p:clrMapOvr>
    <a:masterClrMapping/>
  </p:clrMapOvr>
  <p:transition>
    <p:split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2" name="Rectangle 8"/>
          <p:cNvSpPr>
            <a:spLocks noChangeArrowheads="1"/>
          </p:cNvSpPr>
          <p:nvPr/>
        </p:nvSpPr>
        <p:spPr bwMode="auto">
          <a:xfrm>
            <a:off x="558823" y="1550125"/>
            <a:ext cx="7901609" cy="378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字符串比较，实现类似于</a:t>
            </a:r>
            <a:r>
              <a:rPr lang="en-US" altLang="zh-CN" sz="2800" b="1" i="0" dirty="0">
                <a:latin typeface="宋体" panose="02010600030101010101" pitchFamily="2" charset="-122"/>
              </a:rPr>
              <a:t>C</a:t>
            </a:r>
            <a:r>
              <a:rPr lang="zh-CN" altLang="en-US" sz="2800" b="1" i="0" dirty="0">
                <a:latin typeface="宋体" panose="02010600030101010101" pitchFamily="2" charset="-122"/>
              </a:rPr>
              <a:t>语言的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strcmp</a:t>
            </a:r>
            <a:r>
              <a:rPr lang="zh-CN" altLang="en-US" sz="2800" b="1" i="0" dirty="0">
                <a:latin typeface="宋体" panose="02010600030101010101" pitchFamily="2" charset="-122"/>
              </a:rPr>
              <a:t>函数。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800" b="1" i="0" dirty="0">
              <a:latin typeface="宋体" panose="02010600030101010101" pitchFamily="2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将一个给定的整数转换成指定基数的</a:t>
            </a:r>
            <a:r>
              <a:rPr lang="en-US" altLang="zh-CN" sz="2800" b="1" i="0" dirty="0">
                <a:latin typeface="宋体" panose="02010600030101010101" pitchFamily="2" charset="-122"/>
              </a:rPr>
              <a:t>ASCII</a:t>
            </a:r>
            <a:r>
              <a:rPr lang="zh-CN" altLang="en-US" sz="2800" b="1" i="0" dirty="0">
                <a:latin typeface="宋体" panose="02010600030101010101" pitchFamily="2" charset="-122"/>
              </a:rPr>
              <a:t>串，类似于实现一个</a:t>
            </a:r>
            <a:r>
              <a:rPr lang="en-US" altLang="zh-CN" sz="2800" b="1" i="0" dirty="0">
                <a:latin typeface="宋体" panose="02010600030101010101" pitchFamily="2" charset="-122"/>
              </a:rPr>
              <a:t>C</a:t>
            </a:r>
            <a:r>
              <a:rPr lang="zh-CN" altLang="en-US" sz="2800" b="1" i="0" dirty="0">
                <a:latin typeface="宋体" panose="02010600030101010101" pitchFamily="2" charset="-122"/>
              </a:rPr>
              <a:t>函数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itoa</a:t>
            </a:r>
            <a:r>
              <a:rPr lang="zh-CN" altLang="en-US" sz="2800" b="1" i="0" dirty="0">
                <a:latin typeface="宋体" panose="02010600030101010101" pitchFamily="2" charset="-122"/>
              </a:rPr>
              <a:t>。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sz="2800" b="1" i="0" dirty="0">
              <a:latin typeface="宋体" panose="02010600030101010101" pitchFamily="2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串数转换，将含有正负号的数字</a:t>
            </a:r>
            <a:r>
              <a:rPr lang="en-US" altLang="zh-CN" sz="2800" b="1" i="0" dirty="0">
                <a:latin typeface="宋体" panose="02010600030101010101" pitchFamily="2" charset="-122"/>
              </a:rPr>
              <a:t>ASCII</a:t>
            </a:r>
            <a:r>
              <a:rPr lang="zh-CN" altLang="en-US" sz="2800" b="1" i="0" dirty="0">
                <a:latin typeface="宋体" panose="02010600030101010101" pitchFamily="2" charset="-122"/>
              </a:rPr>
              <a:t>串转换为一个整型数。类似于实现一个</a:t>
            </a:r>
            <a:r>
              <a:rPr lang="en-US" altLang="zh-CN" sz="2800" b="1" i="0" dirty="0">
                <a:latin typeface="宋体" panose="02010600030101010101" pitchFamily="2" charset="-122"/>
              </a:rPr>
              <a:t>C</a:t>
            </a:r>
            <a:r>
              <a:rPr lang="zh-CN" altLang="en-US" sz="2800" b="1" i="0" dirty="0">
                <a:latin typeface="宋体" panose="02010600030101010101" pitchFamily="2" charset="-122"/>
              </a:rPr>
              <a:t>函数</a:t>
            </a:r>
            <a:r>
              <a:rPr lang="en-US" altLang="zh-CN" sz="2800" b="1" i="0" dirty="0">
                <a:latin typeface="宋体" panose="02010600030101010101" pitchFamily="2" charset="-122"/>
              </a:rPr>
              <a:t>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atoi</a:t>
            </a:r>
            <a:r>
              <a:rPr lang="zh-CN" altLang="en-US" sz="2800" b="1" i="0" dirty="0">
                <a:latin typeface="宋体" panose="02010600030101010101" pitchFamily="2" charset="-122"/>
              </a:rPr>
              <a:t>。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60BC5C2-9E97-4A3D-A596-2BF4DAADB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34950"/>
            <a:ext cx="41873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8.3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子程序应用示例</a:t>
            </a:r>
          </a:p>
        </p:txBody>
      </p:sp>
    </p:spTree>
    <p:extLst>
      <p:ext uri="{BB962C8B-B14F-4D97-AF65-F5344CB8AC3E}">
        <p14:creationId xmlns:p14="http://schemas.microsoft.com/office/powerpoint/2010/main" val="171740744"/>
      </p:ext>
    </p:extLst>
  </p:cSld>
  <p:clrMapOvr>
    <a:masterClrMapping/>
  </p:clrMapOvr>
  <p:transition>
    <p:split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5"/>
          <p:cNvSpPr>
            <a:spLocks noChangeArrowheads="1"/>
          </p:cNvSpPr>
          <p:nvPr/>
        </p:nvSpPr>
        <p:spPr bwMode="auto">
          <a:xfrm>
            <a:off x="570297" y="1700808"/>
            <a:ext cx="5369856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i="0" dirty="0"/>
              <a:t>main  proc  c     </a:t>
            </a:r>
          </a:p>
          <a:p>
            <a:r>
              <a:rPr lang="en-US" altLang="zh-CN" sz="2400" b="1" i="0" dirty="0">
                <a:solidFill>
                  <a:srgbClr val="FF3300"/>
                </a:solidFill>
              </a:rPr>
              <a:t>     CALL  DISPLAY</a:t>
            </a:r>
          </a:p>
          <a:p>
            <a:r>
              <a:rPr lang="en-US" altLang="zh-CN" sz="2400" b="1" i="0" dirty="0"/>
              <a:t>     </a:t>
            </a:r>
            <a:r>
              <a:rPr lang="en-US" altLang="zh-CN" sz="2400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msg1 DB 'Very Good',0DH,0AH,0</a:t>
            </a:r>
            <a:r>
              <a:rPr lang="en-US" altLang="zh-CN" sz="2400" b="1" i="0" dirty="0"/>
              <a:t>    </a:t>
            </a:r>
          </a:p>
          <a:p>
            <a:r>
              <a:rPr lang="en-US" altLang="zh-CN" sz="2400" b="1" i="0" dirty="0"/>
              <a:t>     </a:t>
            </a:r>
            <a:r>
              <a:rPr lang="en-US" altLang="zh-CN" sz="2400" b="1" i="0" dirty="0">
                <a:solidFill>
                  <a:srgbClr val="FF3300"/>
                </a:solidFill>
              </a:rPr>
              <a:t>CALL  DISPLAY</a:t>
            </a:r>
          </a:p>
          <a:p>
            <a:r>
              <a:rPr lang="en-US" altLang="zh-CN" sz="2400" b="1" i="0" dirty="0"/>
              <a:t>     </a:t>
            </a:r>
            <a:r>
              <a:rPr lang="en-US" altLang="zh-CN" sz="2400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msg2 </a:t>
            </a:r>
            <a:r>
              <a:rPr lang="en-US" altLang="zh-CN" sz="2400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</a:t>
            </a:r>
            <a:r>
              <a:rPr lang="en-US" altLang="zh-CN" sz="2400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'12345',0DH,0AH,0</a:t>
            </a:r>
          </a:p>
          <a:p>
            <a:r>
              <a:rPr lang="en-US" altLang="zh-CN" sz="2400" b="1" i="0" dirty="0"/>
              <a:t>     invoke </a:t>
            </a:r>
            <a:r>
              <a:rPr lang="en-US" altLang="zh-CN" sz="2400" b="1" i="0" dirty="0" err="1"/>
              <a:t>ExitProcess</a:t>
            </a:r>
            <a:r>
              <a:rPr lang="en-US" altLang="zh-CN" sz="2400" b="1" i="0" dirty="0"/>
              <a:t>, 0</a:t>
            </a:r>
          </a:p>
          <a:p>
            <a:r>
              <a:rPr lang="en-US" altLang="zh-CN" sz="2400" b="1" i="0" dirty="0"/>
              <a:t>main  </a:t>
            </a:r>
            <a:r>
              <a:rPr lang="en-US" altLang="zh-CN" sz="2400" b="1" i="0" dirty="0" err="1"/>
              <a:t>endp</a:t>
            </a:r>
            <a:endParaRPr lang="en-US" altLang="zh-CN" sz="2400" b="1" i="0" dirty="0"/>
          </a:p>
          <a:p>
            <a:endParaRPr lang="en-US" altLang="zh-CN" sz="2400" b="1" i="0" dirty="0"/>
          </a:p>
          <a:p>
            <a:r>
              <a:rPr lang="en-US" altLang="zh-CN" sz="2400" b="1" i="0" dirty="0"/>
              <a:t>DISPLAY  PROC</a:t>
            </a:r>
          </a:p>
          <a:p>
            <a:r>
              <a:rPr lang="en-US" altLang="zh-CN" sz="2400" b="1" i="0" dirty="0"/>
              <a:t>          </a:t>
            </a:r>
            <a:r>
              <a:rPr lang="en-US" altLang="zh-CN" sz="2400" b="1" i="0" dirty="0">
                <a:latin typeface="Times New Roman" pitchFamily="18" charset="0"/>
              </a:rPr>
              <a:t>……</a:t>
            </a:r>
            <a:endParaRPr lang="en-US" altLang="zh-CN" sz="2400" b="1" i="0" dirty="0"/>
          </a:p>
          <a:p>
            <a:r>
              <a:rPr lang="en-US" altLang="zh-CN" sz="2400" b="1" i="0" dirty="0"/>
              <a:t>DISPLAY  ENDP</a:t>
            </a:r>
          </a:p>
          <a:p>
            <a:endParaRPr lang="en-US" altLang="zh-CN" sz="2400" b="1" i="0" dirty="0"/>
          </a:p>
          <a:p>
            <a:r>
              <a:rPr lang="en-US" altLang="zh-CN" sz="2400" b="1" i="0" dirty="0"/>
              <a:t>END</a:t>
            </a:r>
            <a:endParaRPr lang="zh-CN" altLang="en-US" sz="2400" b="1" i="0" dirty="0"/>
          </a:p>
        </p:txBody>
      </p:sp>
      <p:sp>
        <p:nvSpPr>
          <p:cNvPr id="76804" name="Text Box 6"/>
          <p:cNvSpPr txBox="1">
            <a:spLocks noChangeArrowheads="1"/>
          </p:cNvSpPr>
          <p:nvPr/>
        </p:nvSpPr>
        <p:spPr bwMode="auto">
          <a:xfrm>
            <a:off x="6270242" y="1844824"/>
            <a:ext cx="2303462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/>
              <a:t>编写子程序，使其能够显示</a:t>
            </a:r>
            <a:r>
              <a:rPr lang="en-US" altLang="zh-CN" sz="2800" b="1" i="0" dirty="0"/>
              <a:t>CALL</a:t>
            </a:r>
            <a:r>
              <a:rPr lang="zh-CN" altLang="en-US" sz="2800" b="1" i="0" dirty="0"/>
              <a:t>指令下面的串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5F23E72-B069-427C-A7A4-CEE9F6AF0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34950"/>
            <a:ext cx="41873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8.3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子程序应用示例</a:t>
            </a:r>
          </a:p>
        </p:txBody>
      </p:sp>
    </p:spTree>
    <p:extLst>
      <p:ext uri="{BB962C8B-B14F-4D97-AF65-F5344CB8AC3E}">
        <p14:creationId xmlns:p14="http://schemas.microsoft.com/office/powerpoint/2010/main" val="1581044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501572"/>
            <a:ext cx="80648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.686P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.model flat,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stdcall</a:t>
            </a:r>
            <a:endParaRPr lang="en-US" altLang="zh-CN" b="1" i="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ExitProcess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proto :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dword</a:t>
            </a:r>
            <a:endParaRPr lang="en-US" altLang="zh-CN" b="1" i="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includelib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kernel32.lib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putchar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proto c :byte  ;</a:t>
            </a:r>
            <a:r>
              <a:rPr lang="zh-CN" altLang="en-US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显示给定 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ASCII </a:t>
            </a:r>
            <a:r>
              <a:rPr lang="zh-CN" altLang="en-US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对应的字符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includelib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libcmt.lib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includelib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legacy_stdio_definitions.lib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.stack 200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.code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main  proc  c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call  display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msg1 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'Very Good',0DH,0AH,0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call  display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msg2 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'12345',0DH,0AH,0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invoke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ExitProcess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0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main 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endp</a:t>
            </a:r>
            <a:endParaRPr lang="en-US" altLang="zh-CN" b="1" i="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2AF3ED8-6DA3-4F0F-8767-6B8026210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34950"/>
            <a:ext cx="41873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8.3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子程序应用示例</a:t>
            </a:r>
          </a:p>
        </p:txBody>
      </p:sp>
    </p:spTree>
    <p:extLst>
      <p:ext uri="{BB962C8B-B14F-4D97-AF65-F5344CB8AC3E}">
        <p14:creationId xmlns:p14="http://schemas.microsoft.com/office/powerpoint/2010/main" val="125673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3" y="1628800"/>
            <a:ext cx="46805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display proc</a:t>
            </a:r>
          </a:p>
          <a:p>
            <a:r>
              <a:rPr lang="en-US" altLang="zh-CN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pop  </a:t>
            </a:r>
            <a:r>
              <a:rPr lang="en-US" altLang="zh-CN" b="1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ebx</a:t>
            </a:r>
            <a:endParaRPr lang="en-US" altLang="zh-CN" b="1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p1:</a:t>
            </a:r>
          </a:p>
          <a:p>
            <a:r>
              <a:rPr lang="en-US" altLang="zh-CN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b="1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cmp</a:t>
            </a:r>
            <a:r>
              <a:rPr lang="en-US" altLang="zh-CN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byte </a:t>
            </a:r>
            <a:r>
              <a:rPr lang="en-US" altLang="zh-CN" b="1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</a:t>
            </a:r>
            <a:r>
              <a:rPr lang="en-US" altLang="zh-CN" b="1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ebx</a:t>
            </a:r>
            <a:r>
              <a:rPr lang="en-US" altLang="zh-CN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],0</a:t>
            </a:r>
          </a:p>
          <a:p>
            <a:r>
              <a:rPr lang="en-US" altLang="zh-CN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je   exit</a:t>
            </a:r>
          </a:p>
          <a:p>
            <a:r>
              <a:rPr lang="en-US" altLang="zh-CN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invoke  </a:t>
            </a:r>
            <a:r>
              <a:rPr lang="en-US" altLang="zh-CN" b="1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putchar</a:t>
            </a:r>
            <a:r>
              <a:rPr lang="en-US" altLang="zh-CN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byte </a:t>
            </a:r>
            <a:r>
              <a:rPr lang="en-US" altLang="zh-CN" b="1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</a:t>
            </a:r>
            <a:r>
              <a:rPr lang="en-US" altLang="zh-CN" b="1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ebx</a:t>
            </a:r>
            <a:r>
              <a:rPr lang="en-US" altLang="zh-CN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</a:t>
            </a:r>
          </a:p>
          <a:p>
            <a:r>
              <a:rPr lang="en-US" altLang="zh-CN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b="1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inc</a:t>
            </a:r>
            <a:r>
              <a:rPr lang="en-US" altLang="zh-CN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b="1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ebx</a:t>
            </a:r>
            <a:endParaRPr lang="en-US" altLang="zh-CN" b="1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b="1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jmp</a:t>
            </a:r>
            <a:r>
              <a:rPr lang="en-US" altLang="zh-CN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p1</a:t>
            </a:r>
          </a:p>
          <a:p>
            <a:r>
              <a:rPr lang="en-US" altLang="zh-CN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exit:</a:t>
            </a:r>
          </a:p>
          <a:p>
            <a:r>
              <a:rPr lang="en-US" altLang="zh-CN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b="1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inc</a:t>
            </a:r>
            <a:r>
              <a:rPr lang="en-US" altLang="zh-CN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b="1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ebx</a:t>
            </a:r>
            <a:endParaRPr lang="en-US" altLang="zh-CN" b="1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push </a:t>
            </a:r>
            <a:r>
              <a:rPr lang="en-US" altLang="zh-CN" b="1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ebx</a:t>
            </a:r>
            <a:endParaRPr lang="en-US" altLang="zh-CN" b="1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ret   </a:t>
            </a:r>
          </a:p>
          <a:p>
            <a:r>
              <a:rPr lang="en-US" altLang="zh-CN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display </a:t>
            </a:r>
            <a:r>
              <a:rPr lang="en-US" altLang="zh-CN" b="1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endp</a:t>
            </a:r>
            <a:endParaRPr lang="en-US" altLang="zh-CN" b="1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02523" y="1670779"/>
            <a:ext cx="3301925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Q1:</a:t>
            </a:r>
            <a:r>
              <a:rPr lang="en-US" altLang="zh-CN" sz="2400" b="1" i="0" dirty="0">
                <a:latin typeface="宋体" panose="02010600030101010101" pitchFamily="2" charset="-122"/>
              </a:rPr>
              <a:t> </a:t>
            </a:r>
            <a:r>
              <a:rPr lang="zh-CN" altLang="en-US" sz="2400" b="1" i="0" dirty="0">
                <a:latin typeface="宋体" panose="02010600030101010101" pitchFamily="2" charset="-122"/>
              </a:rPr>
              <a:t>若将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ExitProcess</a:t>
            </a:r>
            <a:r>
              <a:rPr lang="en-US" altLang="zh-CN" sz="2400" b="1" i="0" dirty="0">
                <a:latin typeface="宋体" panose="02010600030101010101" pitchFamily="2" charset="-122"/>
              </a:rPr>
              <a:t> </a:t>
            </a:r>
            <a:r>
              <a:rPr lang="zh-CN" altLang="en-US" sz="2400" b="1" i="0" dirty="0">
                <a:latin typeface="宋体" panose="02010600030101010101" pitchFamily="2" charset="-122"/>
              </a:rPr>
              <a:t>移到子程序之后，结果如何？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02523" y="4667636"/>
            <a:ext cx="3529809" cy="1123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Q2:</a:t>
            </a:r>
            <a:r>
              <a:rPr lang="en-US" altLang="zh-CN" sz="2400" b="1" i="0" dirty="0">
                <a:latin typeface="宋体" panose="02010600030101010101" pitchFamily="2" charset="-122"/>
              </a:rPr>
              <a:t> </a:t>
            </a:r>
            <a:r>
              <a:rPr lang="zh-CN" altLang="en-US" sz="2400" b="1" i="0" dirty="0">
                <a:latin typeface="宋体" panose="02010600030101010101" pitchFamily="2" charset="-122"/>
              </a:rPr>
              <a:t>若少写</a:t>
            </a:r>
            <a:r>
              <a:rPr lang="en-US" altLang="zh-CN" sz="2400" b="1" i="0" dirty="0">
                <a:latin typeface="宋体" panose="02010600030101010101" pitchFamily="2" charset="-122"/>
              </a:rPr>
              <a:t>RET</a:t>
            </a:r>
            <a:r>
              <a:rPr lang="zh-CN" altLang="en-US" sz="2400" b="1" i="0" dirty="0">
                <a:latin typeface="宋体" panose="02010600030101010101" pitchFamily="2" charset="-122"/>
              </a:rPr>
              <a:t>之前的 </a:t>
            </a:r>
            <a:r>
              <a:rPr lang="en-US" altLang="zh-CN" sz="2400" b="1" i="0" dirty="0">
                <a:latin typeface="宋体" panose="02010600030101010101" pitchFamily="2" charset="-122"/>
              </a:rPr>
              <a:t>  INC EBX</a:t>
            </a:r>
            <a:r>
              <a:rPr lang="zh-CN" altLang="en-US" sz="2400" b="1" i="0" dirty="0">
                <a:latin typeface="宋体" panose="02010600030101010101" pitchFamily="2" charset="-122"/>
              </a:rPr>
              <a:t>，结果如何？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B2E928-0279-4DAA-8F1F-D362AC0B8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34950"/>
            <a:ext cx="41873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8.3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子程序应用示例</a:t>
            </a:r>
          </a:p>
        </p:txBody>
      </p:sp>
    </p:spTree>
    <p:extLst>
      <p:ext uri="{BB962C8B-B14F-4D97-AF65-F5344CB8AC3E}">
        <p14:creationId xmlns:p14="http://schemas.microsoft.com/office/powerpoint/2010/main" val="368528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40206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   子程序设计</a:t>
            </a:r>
          </a:p>
        </p:txBody>
      </p:sp>
      <p:sp>
        <p:nvSpPr>
          <p:cNvPr id="4099" name="Rectangle 1042"/>
          <p:cNvSpPr>
            <a:spLocks noChangeArrowheads="1"/>
          </p:cNvSpPr>
          <p:nvPr/>
        </p:nvSpPr>
        <p:spPr bwMode="auto">
          <a:xfrm>
            <a:off x="611188" y="1628775"/>
            <a:ext cx="7561262" cy="468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8.1 </a:t>
            </a:r>
            <a:r>
              <a:rPr lang="zh-CN" altLang="en-US" sz="2800" b="1" i="0" dirty="0">
                <a:latin typeface="宋体" panose="02010600030101010101" pitchFamily="2" charset="-122"/>
              </a:rPr>
              <a:t> 子程序的概念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8.2  </a:t>
            </a:r>
            <a:r>
              <a:rPr lang="zh-CN" altLang="en-US" sz="2800" b="1" i="0" dirty="0">
                <a:latin typeface="宋体" panose="02010600030101010101" pitchFamily="2" charset="-122"/>
              </a:rPr>
              <a:t>子程序的基本用法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     </a:t>
            </a:r>
            <a:r>
              <a:rPr lang="zh-CN" altLang="en-US" sz="2800" b="1" i="0" dirty="0">
                <a:latin typeface="宋体" panose="02010600030101010101" pitchFamily="2" charset="-122"/>
              </a:rPr>
              <a:t>子程序的定义、调用和返回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     </a:t>
            </a:r>
            <a:r>
              <a:rPr lang="zh-CN" altLang="en-US" sz="2800" b="1" i="0" dirty="0">
                <a:latin typeface="宋体" panose="02010600030101010101" pitchFamily="2" charset="-122"/>
              </a:rPr>
              <a:t>参数传递、现场保护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8.3  </a:t>
            </a:r>
            <a:r>
              <a:rPr lang="zh-CN" altLang="en-US" sz="2800" b="1" i="0" dirty="0">
                <a:latin typeface="宋体" panose="02010600030101010101" pitchFamily="2" charset="-122"/>
              </a:rPr>
              <a:t>子程序应用示例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8.4  C</a:t>
            </a:r>
            <a:r>
              <a:rPr lang="zh-CN" altLang="en-US" sz="2800" b="1" i="0" dirty="0">
                <a:latin typeface="宋体" panose="02010600030101010101" pitchFamily="2" charset="-122"/>
              </a:rPr>
              <a:t>语言程序中函数运行机理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8.5  </a:t>
            </a:r>
            <a:r>
              <a:rPr lang="zh-CN" altLang="en-US" sz="2800" b="1" i="0" dirty="0">
                <a:latin typeface="宋体" panose="02010600030101010101" pitchFamily="2" charset="-122"/>
              </a:rPr>
              <a:t>汇编程序中子程序的高级用法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8.6  </a:t>
            </a:r>
            <a:r>
              <a:rPr lang="zh-CN" altLang="en-US" sz="2800" b="1" i="0" dirty="0">
                <a:latin typeface="宋体" panose="02010600030101010101" pitchFamily="2" charset="-122"/>
              </a:rPr>
              <a:t>递归子程序的设计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9552" y="5733256"/>
            <a:ext cx="80393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0" dirty="0"/>
              <a:t>第一个</a:t>
            </a:r>
            <a:r>
              <a:rPr lang="en-US" altLang="zh-CN" b="1" i="0" dirty="0"/>
              <a:t>CALL</a:t>
            </a:r>
            <a:r>
              <a:rPr lang="zh-CN" altLang="en-US" b="1" i="0" dirty="0"/>
              <a:t>指令的机器码中，存储的：</a:t>
            </a:r>
            <a:r>
              <a:rPr lang="en-US" altLang="zh-CN" b="1" i="0" dirty="0"/>
              <a:t>00 00 00 20</a:t>
            </a:r>
            <a:r>
              <a:rPr lang="zh-CN" altLang="en-US" b="1" i="0" dirty="0"/>
              <a:t>，是什么含义？</a:t>
            </a:r>
            <a:endParaRPr lang="en-US" altLang="zh-CN" b="1" i="0" dirty="0"/>
          </a:p>
          <a:p>
            <a:r>
              <a:rPr lang="en-US" altLang="zh-CN" b="1" i="0" dirty="0"/>
              <a:t>        008A2065 – 008A2045 = 00 00 00 20</a:t>
            </a:r>
          </a:p>
          <a:p>
            <a:r>
              <a:rPr lang="en-US" altLang="zh-CN" b="1" i="0" dirty="0"/>
              <a:t>Q: 56 65 72 79 20 47 6F  </a:t>
            </a:r>
            <a:r>
              <a:rPr lang="en-US" altLang="zh-CN" b="1" i="0" dirty="0" err="1"/>
              <a:t>6F</a:t>
            </a:r>
            <a:r>
              <a:rPr lang="en-US" altLang="zh-CN" b="1" i="0" dirty="0"/>
              <a:t> 64  0D 0A  00 </a:t>
            </a:r>
            <a:r>
              <a:rPr lang="zh-CN" altLang="en-US" b="1" i="0" dirty="0"/>
              <a:t>，是什么含义？</a:t>
            </a:r>
            <a:endParaRPr lang="en-US" altLang="zh-CN" b="1" i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B07431-D94F-44B4-AD80-1896A332F85C}"/>
              </a:ext>
            </a:extLst>
          </p:cNvPr>
          <p:cNvSpPr txBox="1"/>
          <p:nvPr/>
        </p:nvSpPr>
        <p:spPr>
          <a:xfrm>
            <a:off x="395536" y="1536174"/>
            <a:ext cx="835292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/>
              <a:t>008A2040  E8 </a:t>
            </a:r>
            <a:r>
              <a:rPr lang="en-US" altLang="zh-CN" b="1" i="0" dirty="0">
                <a:solidFill>
                  <a:srgbClr val="FF0000"/>
                </a:solidFill>
              </a:rPr>
              <a:t>20 00 00 00    </a:t>
            </a:r>
            <a:r>
              <a:rPr lang="en-US" altLang="zh-CN" b="1" i="0" dirty="0"/>
              <a:t>call        display (08A2065h)  </a:t>
            </a:r>
          </a:p>
          <a:p>
            <a:r>
              <a:rPr lang="en-US" altLang="zh-CN" b="1" i="0" dirty="0"/>
              <a:t>008A2045  56                  push        </a:t>
            </a:r>
            <a:r>
              <a:rPr lang="en-US" altLang="zh-CN" b="1" i="0" dirty="0" err="1"/>
              <a:t>esi</a:t>
            </a:r>
            <a:r>
              <a:rPr lang="en-US" altLang="zh-CN" b="1" i="0" dirty="0"/>
              <a:t>  </a:t>
            </a:r>
          </a:p>
          <a:p>
            <a:r>
              <a:rPr lang="en-US" altLang="zh-CN" b="1" i="0" dirty="0"/>
              <a:t>008A2046  65 72 79        </a:t>
            </a:r>
            <a:r>
              <a:rPr lang="en-US" altLang="zh-CN" b="1" i="0" dirty="0" err="1"/>
              <a:t>jb</a:t>
            </a:r>
            <a:r>
              <a:rPr lang="en-US" altLang="zh-CN" b="1" i="0" dirty="0"/>
              <a:t>          _display@0+5Dh (08A20C2h)  </a:t>
            </a:r>
          </a:p>
          <a:p>
            <a:r>
              <a:rPr lang="en-US" altLang="zh-CN" b="1" i="0" dirty="0"/>
              <a:t>008A2049  20 47 6F        and         byte </a:t>
            </a:r>
            <a:r>
              <a:rPr lang="en-US" altLang="zh-CN" b="1" i="0" dirty="0" err="1"/>
              <a:t>ptr</a:t>
            </a:r>
            <a:r>
              <a:rPr lang="en-US" altLang="zh-CN" b="1" i="0" dirty="0"/>
              <a:t> [edi+6Fh],al  </a:t>
            </a:r>
          </a:p>
          <a:p>
            <a:r>
              <a:rPr lang="en-US" altLang="zh-CN" b="1" i="0" dirty="0"/>
              <a:t>008A204C  6F                   outs        </a:t>
            </a:r>
            <a:r>
              <a:rPr lang="en-US" altLang="zh-CN" b="1" i="0" dirty="0" err="1"/>
              <a:t>dx,dword</a:t>
            </a:r>
            <a:r>
              <a:rPr lang="en-US" altLang="zh-CN" b="1" i="0" dirty="0"/>
              <a:t> </a:t>
            </a:r>
            <a:r>
              <a:rPr lang="en-US" altLang="zh-CN" b="1" i="0" dirty="0" err="1"/>
              <a:t>ptr</a:t>
            </a:r>
            <a:r>
              <a:rPr lang="en-US" altLang="zh-CN" b="1" i="0" dirty="0"/>
              <a:t> [</a:t>
            </a:r>
            <a:r>
              <a:rPr lang="en-US" altLang="zh-CN" b="1" i="0" dirty="0" err="1"/>
              <a:t>esi</a:t>
            </a:r>
            <a:r>
              <a:rPr lang="en-US" altLang="zh-CN" b="1" i="0" dirty="0"/>
              <a:t>]  </a:t>
            </a:r>
          </a:p>
          <a:p>
            <a:r>
              <a:rPr lang="en-US" altLang="zh-CN" b="1" i="0" dirty="0"/>
              <a:t>008A204D  64 0D 0A 00 E8 </a:t>
            </a:r>
            <a:r>
              <a:rPr lang="en-US" altLang="zh-CN" b="1" i="0" dirty="0">
                <a:solidFill>
                  <a:srgbClr val="FF0000"/>
                </a:solidFill>
              </a:rPr>
              <a:t>0F</a:t>
            </a:r>
            <a:r>
              <a:rPr lang="en-US" altLang="zh-CN" b="1" i="0" dirty="0"/>
              <a:t>    or    eax,0FE8000Ah  </a:t>
            </a:r>
          </a:p>
          <a:p>
            <a:r>
              <a:rPr lang="en-US" altLang="zh-CN" b="1" i="0" dirty="0"/>
              <a:t> …………………………….</a:t>
            </a:r>
          </a:p>
          <a:p>
            <a:r>
              <a:rPr lang="en-US" altLang="zh-CN" b="1" i="0" dirty="0"/>
              <a:t>--- display_string.asm -------------------</a:t>
            </a:r>
          </a:p>
          <a:p>
            <a:r>
              <a:rPr lang="en-US" altLang="zh-CN" b="1" i="0" dirty="0"/>
              <a:t>008A2065 5B                   pop         </a:t>
            </a:r>
            <a:r>
              <a:rPr lang="en-US" altLang="zh-CN" b="1" i="0" dirty="0" err="1"/>
              <a:t>ebx</a:t>
            </a:r>
            <a:r>
              <a:rPr lang="en-US" altLang="zh-CN" b="1" i="0" dirty="0"/>
              <a:t>  </a:t>
            </a:r>
          </a:p>
          <a:p>
            <a:r>
              <a:rPr lang="en-US" altLang="zh-CN" b="1" i="0" dirty="0"/>
              <a:t>p1:  </a:t>
            </a:r>
            <a:r>
              <a:rPr lang="en-US" altLang="zh-CN" b="1" i="0" dirty="0" err="1"/>
              <a:t>cmp</a:t>
            </a:r>
            <a:r>
              <a:rPr lang="en-US" altLang="zh-CN" b="1" i="0" dirty="0"/>
              <a:t>  byte </a:t>
            </a:r>
            <a:r>
              <a:rPr lang="en-US" altLang="zh-CN" b="1" i="0" dirty="0" err="1"/>
              <a:t>ptr</a:t>
            </a:r>
            <a:r>
              <a:rPr lang="en-US" altLang="zh-CN" b="1" i="0" dirty="0"/>
              <a:t> [</a:t>
            </a:r>
            <a:r>
              <a:rPr lang="en-US" altLang="zh-CN" b="1" i="0" dirty="0" err="1"/>
              <a:t>ebx</a:t>
            </a:r>
            <a:r>
              <a:rPr lang="en-US" altLang="zh-CN" b="1" i="0" dirty="0"/>
              <a:t>],0</a:t>
            </a:r>
          </a:p>
          <a:p>
            <a:r>
              <a:rPr lang="en-US" altLang="zh-CN" b="1" i="0" dirty="0"/>
              <a:t>008A2066 80 3B 00             </a:t>
            </a:r>
            <a:r>
              <a:rPr lang="en-US" altLang="zh-CN" b="1" i="0" dirty="0" err="1"/>
              <a:t>cmp</a:t>
            </a:r>
            <a:r>
              <a:rPr lang="en-US" altLang="zh-CN" b="1" i="0" dirty="0"/>
              <a:t>         byte </a:t>
            </a:r>
            <a:r>
              <a:rPr lang="en-US" altLang="zh-CN" b="1" i="0" dirty="0" err="1"/>
              <a:t>ptr</a:t>
            </a:r>
            <a:r>
              <a:rPr lang="en-US" altLang="zh-CN" b="1" i="0" dirty="0"/>
              <a:t> [</a:t>
            </a:r>
            <a:r>
              <a:rPr lang="en-US" altLang="zh-CN" b="1" i="0" dirty="0" err="1"/>
              <a:t>ebx</a:t>
            </a:r>
            <a:r>
              <a:rPr lang="en-US" altLang="zh-CN" b="1" i="0" dirty="0"/>
              <a:t>],0  </a:t>
            </a:r>
          </a:p>
          <a:p>
            <a:r>
              <a:rPr lang="en-US" altLang="zh-CN" b="1" i="0" dirty="0"/>
              <a:t>     je   exit</a:t>
            </a:r>
          </a:p>
          <a:p>
            <a:r>
              <a:rPr lang="en-US" altLang="zh-CN" b="1" i="0" dirty="0"/>
              <a:t>    ……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6C641F-9845-44F5-8327-7EE5169AD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34950"/>
            <a:ext cx="41873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8.3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子程序应用示例</a:t>
            </a:r>
          </a:p>
        </p:txBody>
      </p:sp>
    </p:spTree>
    <p:extLst>
      <p:ext uri="{BB962C8B-B14F-4D97-AF65-F5344CB8AC3E}">
        <p14:creationId xmlns:p14="http://schemas.microsoft.com/office/powerpoint/2010/main" val="1538782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AE999B-BF92-4A31-BE17-D71DFD8DD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2924944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8.4  C</a:t>
            </a:r>
            <a:r>
              <a:rPr lang="zh-CN" altLang="en-US" sz="3600" b="1" i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语言程序中函数的运行机理</a:t>
            </a:r>
            <a:endParaRPr lang="en-US" altLang="zh-CN" sz="3600" b="1" i="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457200" y="1333500"/>
            <a:ext cx="8485015" cy="5194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i="0" dirty="0">
                <a:latin typeface="宋体" panose="02010600030101010101" pitchFamily="2" charset="-122"/>
              </a:rPr>
              <a:t>如何传递参数？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800" i="0" dirty="0">
                <a:latin typeface="宋体" panose="02010600030101010101" pitchFamily="2" charset="-122"/>
              </a:rPr>
              <a:t> 传递什么？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i="0" dirty="0">
                <a:latin typeface="宋体" panose="02010600030101010101" pitchFamily="2" charset="-122"/>
              </a:rPr>
              <a:t>    按值传递、按地址传递、按引用传递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i="0" dirty="0">
                <a:latin typeface="宋体" panose="02010600030101010101" pitchFamily="2" charset="-122"/>
              </a:rPr>
              <a:t>    不同类型的形参</a:t>
            </a:r>
            <a:r>
              <a:rPr lang="en-US" altLang="zh-CN" sz="2800" i="0" dirty="0">
                <a:latin typeface="宋体" panose="02010600030101010101" pitchFamily="2" charset="-122"/>
              </a:rPr>
              <a:t>/</a:t>
            </a:r>
            <a:r>
              <a:rPr lang="zh-CN" altLang="en-US" sz="2800" i="0" dirty="0">
                <a:latin typeface="宋体" panose="02010600030101010101" pitchFamily="2" charset="-122"/>
              </a:rPr>
              <a:t>实参， 传递的内容有何差别？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800" i="0" dirty="0">
                <a:latin typeface="宋体" panose="02010600030101010101" pitchFamily="2" charset="-122"/>
              </a:rPr>
              <a:t> 传到什么地方去了？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800" i="0" dirty="0">
                <a:latin typeface="宋体" panose="02010600030101010101" pitchFamily="2" charset="-122"/>
              </a:rPr>
              <a:t> 如何进入函数？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800" i="0" dirty="0">
                <a:latin typeface="宋体" panose="02010600030101010101" pitchFamily="2" charset="-122"/>
              </a:rPr>
              <a:t> 如何从函数返回？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800" i="0" dirty="0">
                <a:latin typeface="宋体" panose="02010600030101010101" pitchFamily="2" charset="-122"/>
              </a:rPr>
              <a:t> 如何传递函数返回值？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800" i="0" dirty="0">
                <a:latin typeface="宋体" panose="02010600030101010101" pitchFamily="2" charset="-122"/>
              </a:rPr>
              <a:t> 函数中变量空间如何分配？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800" i="0" dirty="0">
                <a:latin typeface="宋体" panose="02010600030101010101" pitchFamily="2" charset="-122"/>
              </a:rPr>
              <a:t> 如何理解递归函数调用？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AE999B-BF92-4A31-BE17-D71DFD8DD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8.4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2588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441630" y="2132856"/>
            <a:ext cx="3562672" cy="4022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#include &lt;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stdio.h</a:t>
            </a:r>
            <a:r>
              <a:rPr lang="en-US" altLang="zh-CN" sz="2400" b="1" i="0" dirty="0">
                <a:latin typeface="宋体" panose="02010600030101010101" pitchFamily="2" charset="-122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int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fadd</a:t>
            </a:r>
            <a:r>
              <a:rPr lang="en-US" altLang="zh-CN" sz="2400" b="1" i="0" dirty="0">
                <a:latin typeface="宋体" panose="02010600030101010101" pitchFamily="2" charset="-122"/>
              </a:rPr>
              <a:t>(int x, int y)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	int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u,v,w</a:t>
            </a:r>
            <a:r>
              <a:rPr lang="en-US" altLang="zh-CN" sz="2400" b="1" i="0" dirty="0">
                <a:latin typeface="宋体" panose="02010600030101010101" pitchFamily="2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	u=x+10;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	v=y+25;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	w=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u+v</a:t>
            </a:r>
            <a:r>
              <a:rPr lang="en-US" altLang="zh-CN" sz="2400" b="1" i="0" dirty="0">
                <a:latin typeface="宋体" panose="02010600030101010101" pitchFamily="2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	return w;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}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4190072" y="2060848"/>
            <a:ext cx="4414376" cy="4022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int main(  )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   int  a=100;    // 0x 64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   int  b=200;    // 0x C8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   int  sum=0;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   sum=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fadd</a:t>
            </a:r>
            <a:r>
              <a:rPr lang="en-US" altLang="zh-CN" sz="2400" b="1" i="0" dirty="0">
                <a:latin typeface="宋体" panose="02010600030101010101" pitchFamily="2" charset="-122"/>
              </a:rPr>
              <a:t>(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a,b</a:t>
            </a:r>
            <a:r>
              <a:rPr lang="en-US" altLang="zh-CN" sz="2400" b="1" i="0" dirty="0">
                <a:latin typeface="宋体" panose="02010600030101010101" pitchFamily="2" charset="-122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printf</a:t>
            </a:r>
            <a:r>
              <a:rPr lang="en-US" altLang="zh-CN" sz="2400" b="1" i="0" dirty="0">
                <a:latin typeface="宋体" panose="02010600030101010101" pitchFamily="2" charset="-122"/>
              </a:rPr>
              <a:t>("%d\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n",sum</a:t>
            </a:r>
            <a:r>
              <a:rPr lang="en-US" altLang="zh-CN" sz="2400" b="1" i="0" dirty="0">
                <a:latin typeface="宋体" panose="02010600030101010101" pitchFamily="2" charset="-122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   return 0;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}</a:t>
            </a:r>
          </a:p>
        </p:txBody>
      </p:sp>
      <p:sp>
        <p:nvSpPr>
          <p:cNvPr id="5125" name="Line 6"/>
          <p:cNvSpPr>
            <a:spLocks noChangeShapeType="1"/>
          </p:cNvSpPr>
          <p:nvPr/>
        </p:nvSpPr>
        <p:spPr bwMode="auto">
          <a:xfrm>
            <a:off x="4026026" y="1656928"/>
            <a:ext cx="0" cy="472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AF4D01F-7028-40FC-B8EE-775FD166D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8.4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>
          <a:xfrm>
            <a:off x="5479328" y="1131776"/>
            <a:ext cx="2664296" cy="571872"/>
          </a:xfrm>
          <a:noFill/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变量空间分配</a:t>
            </a:r>
          </a:p>
        </p:txBody>
      </p:sp>
      <p:pic>
        <p:nvPicPr>
          <p:cNvPr id="6147" name="Picture 6" descr="pic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74" y="1840632"/>
            <a:ext cx="7511976" cy="4213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7"/>
          <p:cNvSpPr>
            <a:spLocks noChangeArrowheads="1"/>
          </p:cNvSpPr>
          <p:nvPr/>
        </p:nvSpPr>
        <p:spPr bwMode="auto">
          <a:xfrm>
            <a:off x="533400" y="6019800"/>
            <a:ext cx="7604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BD0FA8"/>
                </a:solidFill>
              </a:rPr>
              <a:t>0012FF74</a:t>
            </a:r>
            <a:r>
              <a:rPr lang="en-US" altLang="zh-CN" sz="2400"/>
              <a:t>  00 00 00 00 C8 00 00 00 64 00 00 00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A0A127-91B7-4302-8E0B-FED8CDAA9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8.4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92080" y="1319361"/>
            <a:ext cx="2160240" cy="4191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函数调用</a:t>
            </a:r>
          </a:p>
        </p:txBody>
      </p:sp>
      <p:pic>
        <p:nvPicPr>
          <p:cNvPr id="7171" name="Picture 4" descr="pic_2_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82" y="1909340"/>
            <a:ext cx="7759542" cy="4255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685800" y="5880124"/>
            <a:ext cx="1371600" cy="0"/>
          </a:xfrm>
          <a:prstGeom prst="line">
            <a:avLst/>
          </a:prstGeom>
          <a:noFill/>
          <a:ln w="28575">
            <a:solidFill>
              <a:srgbClr val="BD0FA8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3" name="Line 6"/>
          <p:cNvSpPr>
            <a:spLocks noChangeShapeType="1"/>
          </p:cNvSpPr>
          <p:nvPr/>
        </p:nvSpPr>
        <p:spPr bwMode="auto">
          <a:xfrm>
            <a:off x="2514600" y="5575324"/>
            <a:ext cx="5867400" cy="0"/>
          </a:xfrm>
          <a:prstGeom prst="line">
            <a:avLst/>
          </a:prstGeom>
          <a:noFill/>
          <a:ln w="19050">
            <a:solidFill>
              <a:srgbClr val="C43508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6348981-83FC-44D3-91B4-66B0E952D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8.4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9" descr="pic_3_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7924800" cy="431641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6" name="Line 10"/>
          <p:cNvSpPr>
            <a:spLocks noChangeShapeType="1"/>
          </p:cNvSpPr>
          <p:nvPr/>
        </p:nvSpPr>
        <p:spPr bwMode="auto">
          <a:xfrm>
            <a:off x="762000" y="6096000"/>
            <a:ext cx="2438400" cy="0"/>
          </a:xfrm>
          <a:prstGeom prst="line">
            <a:avLst/>
          </a:prstGeom>
          <a:noFill/>
          <a:ln w="28575">
            <a:solidFill>
              <a:srgbClr val="C43508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7" name="Text Box 11"/>
          <p:cNvSpPr txBox="1">
            <a:spLocks noChangeArrowheads="1"/>
          </p:cNvSpPr>
          <p:nvPr/>
        </p:nvSpPr>
        <p:spPr bwMode="auto">
          <a:xfrm>
            <a:off x="457200" y="1385888"/>
            <a:ext cx="2936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Sum=fadd(a,b)</a:t>
            </a:r>
          </a:p>
        </p:txBody>
      </p:sp>
      <p:sp>
        <p:nvSpPr>
          <p:cNvPr id="8198" name="Text Box 12"/>
          <p:cNvSpPr txBox="1">
            <a:spLocks noChangeArrowheads="1"/>
          </p:cNvSpPr>
          <p:nvPr/>
        </p:nvSpPr>
        <p:spPr bwMode="auto">
          <a:xfrm>
            <a:off x="4175125" y="1316038"/>
            <a:ext cx="325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黑体" pitchFamily="2" charset="-122"/>
                <a:ea typeface="黑体" pitchFamily="2" charset="-122"/>
              </a:rPr>
              <a:t>执行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CALL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指令后的状态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CE5438C-0DF5-48F9-8A94-90FC2E6E7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8.4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09600" y="1524000"/>
            <a:ext cx="293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Sum=fadd(a,b)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5181600" y="3200400"/>
            <a:ext cx="2819400" cy="2590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5181600" y="51816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257800" y="5257800"/>
            <a:ext cx="264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200)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压栈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5257800" y="4648200"/>
            <a:ext cx="264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100)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压栈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4216400" y="1585913"/>
            <a:ext cx="325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黑体" pitchFamily="2" charset="-122"/>
                <a:ea typeface="黑体" pitchFamily="2" charset="-122"/>
              </a:rPr>
              <a:t>执行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CALL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指令后的状态</a:t>
            </a: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5181600" y="45720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5284788" y="403860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断点地址</a:t>
            </a: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5181600" y="39624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4419600" y="4267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657600" y="4038600"/>
            <a:ext cx="76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ESP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533400" y="4800600"/>
            <a:ext cx="325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黑体" pitchFamily="2" charset="-122"/>
                <a:ea typeface="黑体" pitchFamily="2" charset="-122"/>
              </a:rPr>
              <a:t>EIP 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为函数的入口地址</a:t>
            </a:r>
          </a:p>
        </p:txBody>
      </p:sp>
      <p:sp>
        <p:nvSpPr>
          <p:cNvPr id="9231" name="Rectangle 16"/>
          <p:cNvSpPr>
            <a:spLocks noChangeArrowheads="1"/>
          </p:cNvSpPr>
          <p:nvPr/>
        </p:nvSpPr>
        <p:spPr bwMode="auto">
          <a:xfrm>
            <a:off x="609600" y="2133600"/>
            <a:ext cx="800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004010A5   call        @ILT+5(_fadd) (0040100a)</a:t>
            </a:r>
          </a:p>
          <a:p>
            <a:r>
              <a:rPr lang="en-US" altLang="zh-CN" sz="2400"/>
              <a:t>004010AA   add         esp,8</a:t>
            </a:r>
          </a:p>
        </p:txBody>
      </p:sp>
      <p:sp>
        <p:nvSpPr>
          <p:cNvPr id="9232" name="Rectangle 17"/>
          <p:cNvSpPr>
            <a:spLocks noChangeArrowheads="1"/>
          </p:cNvSpPr>
          <p:nvPr/>
        </p:nvSpPr>
        <p:spPr bwMode="auto">
          <a:xfrm>
            <a:off x="457200" y="5867400"/>
            <a:ext cx="7553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zh-CN" sz="2400"/>
              <a:t>0012FF1C  AA 10 40 00 64 00 00 00 C8 00 00 00</a:t>
            </a:r>
            <a:endParaRPr lang="en-US" altLang="zh-CN" sz="2400"/>
          </a:p>
        </p:txBody>
      </p:sp>
      <p:sp>
        <p:nvSpPr>
          <p:cNvPr id="9233" name="Rectangle 18"/>
          <p:cNvSpPr>
            <a:spLocks noChangeArrowheads="1"/>
          </p:cNvSpPr>
          <p:nvPr/>
        </p:nvSpPr>
        <p:spPr bwMode="auto">
          <a:xfrm>
            <a:off x="1828800" y="4114800"/>
            <a:ext cx="1828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0012FF1C</a:t>
            </a:r>
          </a:p>
        </p:txBody>
      </p:sp>
      <p:sp>
        <p:nvSpPr>
          <p:cNvPr id="9234" name="Rectangle 20"/>
          <p:cNvSpPr>
            <a:spLocks noChangeArrowheads="1"/>
          </p:cNvSpPr>
          <p:nvPr/>
        </p:nvSpPr>
        <p:spPr bwMode="auto">
          <a:xfrm>
            <a:off x="1143000" y="5334000"/>
            <a:ext cx="2525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(EIP) = 0040100A</a:t>
            </a: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77FA0DD5-2133-41AD-9792-5D70AFBB6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8.4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ChangeArrowheads="1"/>
          </p:cNvSpPr>
          <p:nvPr/>
        </p:nvSpPr>
        <p:spPr bwMode="auto">
          <a:xfrm>
            <a:off x="457200" y="1431925"/>
            <a:ext cx="6019800" cy="527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3:    int fadd(int x, int y)</a:t>
            </a:r>
          </a:p>
          <a:p>
            <a:r>
              <a:rPr lang="en-US" altLang="zh-CN"/>
              <a:t>4:    {</a:t>
            </a:r>
          </a:p>
          <a:p>
            <a:r>
              <a:rPr lang="en-US" altLang="zh-CN"/>
              <a:t>00401020   push        ebp</a:t>
            </a:r>
          </a:p>
          <a:p>
            <a:r>
              <a:rPr lang="en-US" altLang="zh-CN"/>
              <a:t>00401021   mov         ebp,esp</a:t>
            </a:r>
          </a:p>
          <a:p>
            <a:r>
              <a:rPr lang="en-US" altLang="zh-CN"/>
              <a:t>00401023   sub          esp,4Ch</a:t>
            </a:r>
          </a:p>
          <a:p>
            <a:r>
              <a:rPr lang="en-US" altLang="zh-CN"/>
              <a:t>00401026   push        ebx</a:t>
            </a:r>
          </a:p>
          <a:p>
            <a:r>
              <a:rPr lang="en-US" altLang="zh-CN"/>
              <a:t>00401027   push        esi</a:t>
            </a:r>
          </a:p>
          <a:p>
            <a:r>
              <a:rPr lang="en-US" altLang="zh-CN"/>
              <a:t>00401028   push        edi</a:t>
            </a:r>
          </a:p>
          <a:p>
            <a:r>
              <a:rPr lang="en-US" altLang="zh-CN"/>
              <a:t>00401029   lea           edi,[ebp-4Ch]</a:t>
            </a:r>
          </a:p>
          <a:p>
            <a:r>
              <a:rPr lang="en-US" altLang="zh-CN"/>
              <a:t>0040102C   mov         ecx,13h</a:t>
            </a:r>
          </a:p>
          <a:p>
            <a:r>
              <a:rPr lang="en-US" altLang="zh-CN"/>
              <a:t>00401031   mov         eax,0CCCCCCCCh</a:t>
            </a:r>
          </a:p>
          <a:p>
            <a:r>
              <a:rPr lang="en-US" altLang="zh-CN"/>
              <a:t>00401036   rep stos    dword ptr [edi]</a:t>
            </a:r>
          </a:p>
          <a:p>
            <a:r>
              <a:rPr lang="en-US" altLang="zh-CN"/>
              <a:t>5:        int u,v,w;</a:t>
            </a:r>
          </a:p>
          <a:p>
            <a:r>
              <a:rPr lang="en-US" altLang="zh-CN"/>
              <a:t>6:        u=x+10;</a:t>
            </a:r>
          </a:p>
          <a:p>
            <a:r>
              <a:rPr lang="en-US" altLang="zh-CN"/>
              <a:t>00401038   mov        </a:t>
            </a:r>
            <a:r>
              <a:rPr lang="en-US" altLang="zh-CN">
                <a:solidFill>
                  <a:srgbClr val="BD0FA8"/>
                </a:solidFill>
              </a:rPr>
              <a:t>eax,dword ptr [ebp+8]</a:t>
            </a:r>
          </a:p>
          <a:p>
            <a:r>
              <a:rPr lang="en-US" altLang="zh-CN"/>
              <a:t>0040103B   add         eax,0Ah</a:t>
            </a:r>
          </a:p>
          <a:p>
            <a:r>
              <a:rPr lang="en-US" altLang="zh-CN"/>
              <a:t>0040103E   mov         dword ptr [ebp-4],eax</a:t>
            </a: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5943600" y="1524000"/>
            <a:ext cx="2819400" cy="3962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Line 7"/>
          <p:cNvSpPr>
            <a:spLocks noChangeShapeType="1"/>
          </p:cNvSpPr>
          <p:nvPr/>
        </p:nvSpPr>
        <p:spPr bwMode="auto">
          <a:xfrm>
            <a:off x="5943600" y="48768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5" name="Text Box 8"/>
          <p:cNvSpPr txBox="1">
            <a:spLocks noChangeArrowheads="1"/>
          </p:cNvSpPr>
          <p:nvPr/>
        </p:nvSpPr>
        <p:spPr bwMode="auto">
          <a:xfrm>
            <a:off x="6019800" y="4953000"/>
            <a:ext cx="264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200)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压栈</a:t>
            </a:r>
          </a:p>
        </p:txBody>
      </p:sp>
      <p:sp>
        <p:nvSpPr>
          <p:cNvPr id="10246" name="Text Box 9"/>
          <p:cNvSpPr txBox="1">
            <a:spLocks noChangeArrowheads="1"/>
          </p:cNvSpPr>
          <p:nvPr/>
        </p:nvSpPr>
        <p:spPr bwMode="auto">
          <a:xfrm>
            <a:off x="6019800" y="4343400"/>
            <a:ext cx="264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100)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压栈</a:t>
            </a:r>
          </a:p>
        </p:txBody>
      </p:sp>
      <p:sp>
        <p:nvSpPr>
          <p:cNvPr id="10247" name="Line 10"/>
          <p:cNvSpPr>
            <a:spLocks noChangeShapeType="1"/>
          </p:cNvSpPr>
          <p:nvPr/>
        </p:nvSpPr>
        <p:spPr bwMode="auto">
          <a:xfrm>
            <a:off x="5943600" y="42672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8" name="Text Box 11"/>
          <p:cNvSpPr txBox="1">
            <a:spLocks noChangeArrowheads="1"/>
          </p:cNvSpPr>
          <p:nvPr/>
        </p:nvSpPr>
        <p:spPr bwMode="auto">
          <a:xfrm>
            <a:off x="6046788" y="373380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断点地址</a:t>
            </a:r>
          </a:p>
        </p:txBody>
      </p:sp>
      <p:sp>
        <p:nvSpPr>
          <p:cNvPr id="10249" name="Line 12"/>
          <p:cNvSpPr>
            <a:spLocks noChangeShapeType="1"/>
          </p:cNvSpPr>
          <p:nvPr/>
        </p:nvSpPr>
        <p:spPr bwMode="auto">
          <a:xfrm>
            <a:off x="5943600" y="36576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0" name="Text Box 13"/>
          <p:cNvSpPr txBox="1">
            <a:spLocks noChangeArrowheads="1"/>
          </p:cNvSpPr>
          <p:nvPr/>
        </p:nvSpPr>
        <p:spPr bwMode="auto">
          <a:xfrm>
            <a:off x="6019800" y="3124200"/>
            <a:ext cx="202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原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(ebp)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保护</a:t>
            </a:r>
          </a:p>
        </p:txBody>
      </p:sp>
      <p:sp>
        <p:nvSpPr>
          <p:cNvPr id="10251" name="Line 14"/>
          <p:cNvSpPr>
            <a:spLocks noChangeShapeType="1"/>
          </p:cNvSpPr>
          <p:nvPr/>
        </p:nvSpPr>
        <p:spPr bwMode="auto">
          <a:xfrm>
            <a:off x="5943600" y="30480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2" name="Text Box 15"/>
          <p:cNvSpPr txBox="1">
            <a:spLocks noChangeArrowheads="1"/>
          </p:cNvSpPr>
          <p:nvPr/>
        </p:nvSpPr>
        <p:spPr bwMode="auto">
          <a:xfrm>
            <a:off x="4983163" y="3130550"/>
            <a:ext cx="6556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ebp</a:t>
            </a:r>
          </a:p>
        </p:txBody>
      </p:sp>
      <p:sp>
        <p:nvSpPr>
          <p:cNvPr id="10253" name="Line 16"/>
          <p:cNvSpPr>
            <a:spLocks noChangeShapeType="1"/>
          </p:cNvSpPr>
          <p:nvPr/>
        </p:nvSpPr>
        <p:spPr bwMode="auto">
          <a:xfrm>
            <a:off x="5638800" y="3352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4" name="Text Box 17"/>
          <p:cNvSpPr txBox="1">
            <a:spLocks noChangeArrowheads="1"/>
          </p:cNvSpPr>
          <p:nvPr/>
        </p:nvSpPr>
        <p:spPr bwMode="auto">
          <a:xfrm>
            <a:off x="6400800" y="5699125"/>
            <a:ext cx="2127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观察形参</a:t>
            </a:r>
            <a:r>
              <a:rPr lang="en-US" altLang="zh-CN"/>
              <a:t>x</a:t>
            </a:r>
            <a:r>
              <a:rPr lang="zh-CN" altLang="en-US"/>
              <a:t>的位置</a:t>
            </a:r>
          </a:p>
        </p:txBody>
      </p:sp>
      <p:sp>
        <p:nvSpPr>
          <p:cNvPr id="10256" name="Line 19"/>
          <p:cNvSpPr>
            <a:spLocks noChangeShapeType="1"/>
          </p:cNvSpPr>
          <p:nvPr/>
        </p:nvSpPr>
        <p:spPr bwMode="auto">
          <a:xfrm>
            <a:off x="5943600" y="25146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7" name="Text Box 20"/>
          <p:cNvSpPr txBox="1">
            <a:spLocks noChangeArrowheads="1"/>
          </p:cNvSpPr>
          <p:nvPr/>
        </p:nvSpPr>
        <p:spPr bwMode="auto">
          <a:xfrm>
            <a:off x="5521325" y="2514600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u</a:t>
            </a:r>
          </a:p>
        </p:txBody>
      </p:sp>
      <p:sp>
        <p:nvSpPr>
          <p:cNvPr id="10258" name="Line 21"/>
          <p:cNvSpPr>
            <a:spLocks noChangeShapeType="1"/>
          </p:cNvSpPr>
          <p:nvPr/>
        </p:nvSpPr>
        <p:spPr bwMode="auto">
          <a:xfrm>
            <a:off x="5943600" y="19812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9" name="Text Box 22"/>
          <p:cNvSpPr txBox="1">
            <a:spLocks noChangeArrowheads="1"/>
          </p:cNvSpPr>
          <p:nvPr/>
        </p:nvSpPr>
        <p:spPr bwMode="auto">
          <a:xfrm>
            <a:off x="5486400" y="2057400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v</a:t>
            </a:r>
          </a:p>
        </p:txBody>
      </p:sp>
      <p:sp>
        <p:nvSpPr>
          <p:cNvPr id="10260" name="Text Box 23"/>
          <p:cNvSpPr txBox="1">
            <a:spLocks noChangeArrowheads="1"/>
          </p:cNvSpPr>
          <p:nvPr/>
        </p:nvSpPr>
        <p:spPr bwMode="auto">
          <a:xfrm>
            <a:off x="5486400" y="1584325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w</a:t>
            </a:r>
          </a:p>
        </p:txBody>
      </p:sp>
      <p:sp>
        <p:nvSpPr>
          <p:cNvPr id="10261" name="Text Box 24"/>
          <p:cNvSpPr txBox="1">
            <a:spLocks noChangeArrowheads="1"/>
          </p:cNvSpPr>
          <p:nvPr/>
        </p:nvSpPr>
        <p:spPr bwMode="auto">
          <a:xfrm>
            <a:off x="5605463" y="4327525"/>
            <a:ext cx="338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x</a:t>
            </a:r>
          </a:p>
        </p:txBody>
      </p:sp>
      <p:sp>
        <p:nvSpPr>
          <p:cNvPr id="10262" name="Text Box 25"/>
          <p:cNvSpPr txBox="1">
            <a:spLocks noChangeArrowheads="1"/>
          </p:cNvSpPr>
          <p:nvPr/>
        </p:nvSpPr>
        <p:spPr bwMode="auto">
          <a:xfrm>
            <a:off x="5638800" y="4937125"/>
            <a:ext cx="33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y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203831EB-92B7-453D-9023-27E51B66B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8.4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5943600" y="1524000"/>
            <a:ext cx="2819400" cy="3962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" name="Line 4"/>
          <p:cNvSpPr>
            <a:spLocks noChangeShapeType="1"/>
          </p:cNvSpPr>
          <p:nvPr/>
        </p:nvSpPr>
        <p:spPr bwMode="auto">
          <a:xfrm>
            <a:off x="5943600" y="48768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6019800" y="4953000"/>
            <a:ext cx="264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200)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压栈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6019800" y="4343400"/>
            <a:ext cx="264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100)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压栈</a:t>
            </a:r>
          </a:p>
        </p:txBody>
      </p:sp>
      <p:sp>
        <p:nvSpPr>
          <p:cNvPr id="11270" name="Line 7"/>
          <p:cNvSpPr>
            <a:spLocks noChangeShapeType="1"/>
          </p:cNvSpPr>
          <p:nvPr/>
        </p:nvSpPr>
        <p:spPr bwMode="auto">
          <a:xfrm>
            <a:off x="5943600" y="42672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1" name="Text Box 8"/>
          <p:cNvSpPr txBox="1">
            <a:spLocks noChangeArrowheads="1"/>
          </p:cNvSpPr>
          <p:nvPr/>
        </p:nvSpPr>
        <p:spPr bwMode="auto">
          <a:xfrm>
            <a:off x="6046788" y="373380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断点地址</a:t>
            </a:r>
          </a:p>
        </p:txBody>
      </p:sp>
      <p:sp>
        <p:nvSpPr>
          <p:cNvPr id="11272" name="Line 9"/>
          <p:cNvSpPr>
            <a:spLocks noChangeShapeType="1"/>
          </p:cNvSpPr>
          <p:nvPr/>
        </p:nvSpPr>
        <p:spPr bwMode="auto">
          <a:xfrm>
            <a:off x="5943600" y="36576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3" name="Text Box 10"/>
          <p:cNvSpPr txBox="1">
            <a:spLocks noChangeArrowheads="1"/>
          </p:cNvSpPr>
          <p:nvPr/>
        </p:nvSpPr>
        <p:spPr bwMode="auto">
          <a:xfrm>
            <a:off x="6019800" y="3124200"/>
            <a:ext cx="202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原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(ebp)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保护</a:t>
            </a:r>
          </a:p>
        </p:txBody>
      </p:sp>
      <p:sp>
        <p:nvSpPr>
          <p:cNvPr id="11274" name="Line 11"/>
          <p:cNvSpPr>
            <a:spLocks noChangeShapeType="1"/>
          </p:cNvSpPr>
          <p:nvPr/>
        </p:nvSpPr>
        <p:spPr bwMode="auto">
          <a:xfrm>
            <a:off x="5943600" y="30480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5" name="Text Box 12"/>
          <p:cNvSpPr txBox="1">
            <a:spLocks noChangeArrowheads="1"/>
          </p:cNvSpPr>
          <p:nvPr/>
        </p:nvSpPr>
        <p:spPr bwMode="auto">
          <a:xfrm>
            <a:off x="4983163" y="3130550"/>
            <a:ext cx="6556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ebp</a:t>
            </a:r>
          </a:p>
        </p:txBody>
      </p:sp>
      <p:sp>
        <p:nvSpPr>
          <p:cNvPr id="11276" name="Line 13"/>
          <p:cNvSpPr>
            <a:spLocks noChangeShapeType="1"/>
          </p:cNvSpPr>
          <p:nvPr/>
        </p:nvSpPr>
        <p:spPr bwMode="auto">
          <a:xfrm>
            <a:off x="5638800" y="3352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7" name="Text Box 14"/>
          <p:cNvSpPr txBox="1">
            <a:spLocks noChangeArrowheads="1"/>
          </p:cNvSpPr>
          <p:nvPr/>
        </p:nvSpPr>
        <p:spPr bwMode="auto">
          <a:xfrm>
            <a:off x="5715000" y="5705475"/>
            <a:ext cx="2484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观察局部变量的位置</a:t>
            </a:r>
          </a:p>
        </p:txBody>
      </p:sp>
      <p:sp>
        <p:nvSpPr>
          <p:cNvPr id="11279" name="Line 16"/>
          <p:cNvSpPr>
            <a:spLocks noChangeShapeType="1"/>
          </p:cNvSpPr>
          <p:nvPr/>
        </p:nvSpPr>
        <p:spPr bwMode="auto">
          <a:xfrm>
            <a:off x="5943600" y="25146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80" name="Text Box 17"/>
          <p:cNvSpPr txBox="1">
            <a:spLocks noChangeArrowheads="1"/>
          </p:cNvSpPr>
          <p:nvPr/>
        </p:nvSpPr>
        <p:spPr bwMode="auto">
          <a:xfrm>
            <a:off x="5521325" y="2514600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u</a:t>
            </a:r>
          </a:p>
        </p:txBody>
      </p:sp>
      <p:sp>
        <p:nvSpPr>
          <p:cNvPr id="11281" name="Line 18"/>
          <p:cNvSpPr>
            <a:spLocks noChangeShapeType="1"/>
          </p:cNvSpPr>
          <p:nvPr/>
        </p:nvSpPr>
        <p:spPr bwMode="auto">
          <a:xfrm>
            <a:off x="5943600" y="19812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82" name="Text Box 19"/>
          <p:cNvSpPr txBox="1">
            <a:spLocks noChangeArrowheads="1"/>
          </p:cNvSpPr>
          <p:nvPr/>
        </p:nvSpPr>
        <p:spPr bwMode="auto">
          <a:xfrm>
            <a:off x="5486400" y="2057400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v</a:t>
            </a:r>
          </a:p>
        </p:txBody>
      </p:sp>
      <p:sp>
        <p:nvSpPr>
          <p:cNvPr id="11283" name="Text Box 20"/>
          <p:cNvSpPr txBox="1">
            <a:spLocks noChangeArrowheads="1"/>
          </p:cNvSpPr>
          <p:nvPr/>
        </p:nvSpPr>
        <p:spPr bwMode="auto">
          <a:xfrm>
            <a:off x="5486400" y="1584325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w</a:t>
            </a:r>
          </a:p>
        </p:txBody>
      </p:sp>
      <p:sp>
        <p:nvSpPr>
          <p:cNvPr id="11284" name="Rectangle 21"/>
          <p:cNvSpPr>
            <a:spLocks noChangeArrowheads="1"/>
          </p:cNvSpPr>
          <p:nvPr/>
        </p:nvSpPr>
        <p:spPr bwMode="auto">
          <a:xfrm>
            <a:off x="457200" y="1422400"/>
            <a:ext cx="4648200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/>
              <a:t>5:        int u,v,w;</a:t>
            </a:r>
          </a:p>
          <a:p>
            <a:pPr>
              <a:lnSpc>
                <a:spcPct val="105000"/>
              </a:lnSpc>
            </a:pPr>
            <a:r>
              <a:rPr lang="en-US" altLang="zh-CN">
                <a:solidFill>
                  <a:srgbClr val="BD0FA8"/>
                </a:solidFill>
              </a:rPr>
              <a:t>6:        u=x+10;</a:t>
            </a:r>
          </a:p>
          <a:p>
            <a:pPr>
              <a:lnSpc>
                <a:spcPct val="105000"/>
              </a:lnSpc>
            </a:pPr>
            <a:r>
              <a:rPr lang="en-US" altLang="zh-CN"/>
              <a:t>mov      eax,dword ptr [ebp+8]</a:t>
            </a:r>
          </a:p>
          <a:p>
            <a:pPr>
              <a:lnSpc>
                <a:spcPct val="105000"/>
              </a:lnSpc>
            </a:pPr>
            <a:r>
              <a:rPr lang="en-US" altLang="zh-CN"/>
              <a:t>add       eax,0Ah</a:t>
            </a:r>
          </a:p>
          <a:p>
            <a:pPr>
              <a:lnSpc>
                <a:spcPct val="105000"/>
              </a:lnSpc>
            </a:pPr>
            <a:r>
              <a:rPr lang="en-US" altLang="zh-CN"/>
              <a:t>mov      dword ptr [ebp-4],eax</a:t>
            </a:r>
          </a:p>
          <a:p>
            <a:pPr>
              <a:lnSpc>
                <a:spcPct val="105000"/>
              </a:lnSpc>
            </a:pPr>
            <a:r>
              <a:rPr lang="en-US" altLang="zh-CN">
                <a:solidFill>
                  <a:srgbClr val="BD0FA8"/>
                </a:solidFill>
              </a:rPr>
              <a:t>7:        v=v+25;</a:t>
            </a:r>
          </a:p>
          <a:p>
            <a:pPr>
              <a:lnSpc>
                <a:spcPct val="105000"/>
              </a:lnSpc>
            </a:pPr>
            <a:r>
              <a:rPr lang="en-US" altLang="zh-CN"/>
              <a:t>mov      ecx,dword ptr [ebp+0Ch]</a:t>
            </a:r>
          </a:p>
          <a:p>
            <a:pPr>
              <a:lnSpc>
                <a:spcPct val="105000"/>
              </a:lnSpc>
            </a:pPr>
            <a:r>
              <a:rPr lang="en-US" altLang="zh-CN"/>
              <a:t>add       ecx,19h</a:t>
            </a:r>
          </a:p>
          <a:p>
            <a:pPr>
              <a:lnSpc>
                <a:spcPct val="105000"/>
              </a:lnSpc>
            </a:pPr>
            <a:r>
              <a:rPr lang="en-US" altLang="zh-CN"/>
              <a:t>mov      dword ptr [ebp-8],ecx</a:t>
            </a:r>
          </a:p>
          <a:p>
            <a:pPr>
              <a:lnSpc>
                <a:spcPct val="105000"/>
              </a:lnSpc>
            </a:pPr>
            <a:r>
              <a:rPr lang="en-US" altLang="zh-CN">
                <a:solidFill>
                  <a:srgbClr val="BD0FA8"/>
                </a:solidFill>
              </a:rPr>
              <a:t>8:        w=u+v;</a:t>
            </a:r>
          </a:p>
          <a:p>
            <a:pPr>
              <a:lnSpc>
                <a:spcPct val="105000"/>
              </a:lnSpc>
            </a:pPr>
            <a:r>
              <a:rPr lang="en-US" altLang="zh-CN"/>
              <a:t>mov      edx,dword ptr [ebp-4]</a:t>
            </a:r>
          </a:p>
          <a:p>
            <a:pPr>
              <a:lnSpc>
                <a:spcPct val="105000"/>
              </a:lnSpc>
            </a:pPr>
            <a:r>
              <a:rPr lang="en-US" altLang="zh-CN"/>
              <a:t>add       edx,dword ptr [ebp-8]</a:t>
            </a:r>
          </a:p>
          <a:p>
            <a:pPr>
              <a:lnSpc>
                <a:spcPct val="105000"/>
              </a:lnSpc>
            </a:pPr>
            <a:r>
              <a:rPr lang="en-US" altLang="zh-CN"/>
              <a:t>mov      dword ptr [ebp-0Ch],edx</a:t>
            </a:r>
          </a:p>
          <a:p>
            <a:pPr>
              <a:lnSpc>
                <a:spcPct val="105000"/>
              </a:lnSpc>
            </a:pPr>
            <a:r>
              <a:rPr lang="en-US" altLang="zh-CN">
                <a:solidFill>
                  <a:srgbClr val="BD0FA8"/>
                </a:solidFill>
              </a:rPr>
              <a:t>9:        return w;</a:t>
            </a:r>
          </a:p>
          <a:p>
            <a:pPr>
              <a:lnSpc>
                <a:spcPct val="105000"/>
              </a:lnSpc>
            </a:pPr>
            <a:r>
              <a:rPr lang="en-US" altLang="zh-CN"/>
              <a:t>mov      eax,dword ptr [ebp-0Ch]</a:t>
            </a:r>
          </a:p>
        </p:txBody>
      </p:sp>
      <p:sp>
        <p:nvSpPr>
          <p:cNvPr id="11285" name="Text Box 22"/>
          <p:cNvSpPr txBox="1">
            <a:spLocks noChangeArrowheads="1"/>
          </p:cNvSpPr>
          <p:nvPr/>
        </p:nvSpPr>
        <p:spPr bwMode="auto">
          <a:xfrm>
            <a:off x="5605463" y="4327525"/>
            <a:ext cx="338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x</a:t>
            </a:r>
          </a:p>
        </p:txBody>
      </p:sp>
      <p:sp>
        <p:nvSpPr>
          <p:cNvPr id="11286" name="Text Box 23"/>
          <p:cNvSpPr txBox="1">
            <a:spLocks noChangeArrowheads="1"/>
          </p:cNvSpPr>
          <p:nvPr/>
        </p:nvSpPr>
        <p:spPr bwMode="auto">
          <a:xfrm>
            <a:off x="5638800" y="4937125"/>
            <a:ext cx="33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y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41BFA64C-EDF9-4C73-AAE9-02789C46F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8.4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611188" y="1628775"/>
            <a:ext cx="7129462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学习重点</a:t>
            </a:r>
          </a:p>
          <a:p>
            <a:pPr>
              <a:spcBef>
                <a:spcPct val="30000"/>
              </a:spcBef>
            </a:pPr>
            <a:r>
              <a:rPr lang="zh-CN" altLang="en-US" sz="2800" b="1" i="0" dirty="0">
                <a:latin typeface="宋体" panose="02010600030101010101" pitchFamily="2" charset="-122"/>
              </a:rPr>
              <a:t>    子程序的定义、调用、返回；</a:t>
            </a:r>
          </a:p>
          <a:p>
            <a:pPr>
              <a:spcBef>
                <a:spcPct val="30000"/>
              </a:spcBef>
            </a:pPr>
            <a:r>
              <a:rPr lang="zh-CN" altLang="en-US" sz="2800" b="1" i="0" dirty="0">
                <a:latin typeface="宋体" panose="02010600030101010101" pitchFamily="2" charset="-122"/>
              </a:rPr>
              <a:t>    主程序与子程序的参数传递</a:t>
            </a:r>
            <a:endParaRPr lang="zh-CN" altLang="zh-CN" sz="2800" b="1" i="0" dirty="0">
              <a:latin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30670B-8C71-4E4A-85E9-890457AF0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36" y="3789040"/>
            <a:ext cx="7129462" cy="220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学习难点</a:t>
            </a:r>
          </a:p>
          <a:p>
            <a:pPr>
              <a:spcBef>
                <a:spcPct val="30000"/>
              </a:spcBef>
            </a:pPr>
            <a:r>
              <a:rPr lang="en-US" altLang="zh-CN" sz="2800" b="1" i="0" dirty="0">
                <a:latin typeface="宋体" panose="02010600030101010101" pitchFamily="2" charset="-122"/>
              </a:rPr>
              <a:t>    CALL</a:t>
            </a:r>
            <a:r>
              <a:rPr lang="zh-CN" altLang="en-US" sz="2800" b="1" i="0" dirty="0">
                <a:latin typeface="宋体" panose="02010600030101010101" pitchFamily="2" charset="-122"/>
              </a:rPr>
              <a:t>与</a:t>
            </a:r>
            <a:r>
              <a:rPr lang="en-US" altLang="zh-CN" sz="2800" b="1" i="0" dirty="0">
                <a:latin typeface="宋体" panose="02010600030101010101" pitchFamily="2" charset="-122"/>
              </a:rPr>
              <a:t>RET</a:t>
            </a:r>
            <a:r>
              <a:rPr lang="zh-CN" altLang="en-US" sz="2800" b="1" i="0" dirty="0">
                <a:latin typeface="宋体" panose="02010600030101010101" pitchFamily="2" charset="-122"/>
              </a:rPr>
              <a:t>指令的执行过程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800" b="1" i="0" dirty="0">
                <a:latin typeface="宋体" panose="02010600030101010101" pitchFamily="2" charset="-122"/>
              </a:rPr>
              <a:t>    </a:t>
            </a:r>
            <a:r>
              <a:rPr lang="zh-CN" altLang="en-US" sz="2800" b="1" i="0" dirty="0">
                <a:latin typeface="宋体" panose="02010600030101010101" pitchFamily="2" charset="-122"/>
              </a:rPr>
              <a:t>参数的传递、子程序对参数的访问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800" b="1" i="0" dirty="0">
                <a:latin typeface="宋体" panose="02010600030101010101" pitchFamily="2" charset="-122"/>
              </a:rPr>
              <a:t>    编写和调试子程序</a:t>
            </a:r>
            <a:r>
              <a:rPr lang="zh-CN" altLang="zh-CN" sz="2800" b="1" i="0" dirty="0">
                <a:latin typeface="宋体" panose="02010600030101010101" pitchFamily="2" charset="-122"/>
              </a:rPr>
              <a:t> </a:t>
            </a:r>
            <a:r>
              <a:rPr lang="zh-CN" altLang="en-US" sz="2800" b="1" i="0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5" name="Text Box 1026">
            <a:extLst>
              <a:ext uri="{FF2B5EF4-FFF2-40B4-BE49-F238E27FC236}">
                <a16:creationId xmlns:a16="http://schemas.microsoft.com/office/drawing/2014/main" id="{9A1B1604-17A6-41B8-A51C-B604FC093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2656"/>
            <a:ext cx="40206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   子程序设计</a:t>
            </a:r>
          </a:p>
        </p:txBody>
      </p:sp>
    </p:spTree>
  </p:cSld>
  <p:clrMapOvr>
    <a:masterClrMapping/>
  </p:clrMapOvr>
  <p:transition spd="med"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5943600" y="1827292"/>
            <a:ext cx="2819400" cy="3962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5943600" y="5180092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019800" y="5256292"/>
            <a:ext cx="264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200)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压栈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019800" y="4646692"/>
            <a:ext cx="264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100)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压栈</a:t>
            </a: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5943600" y="4570492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6046788" y="4037092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断点地址</a:t>
            </a: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5943600" y="3960892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6019800" y="3427492"/>
            <a:ext cx="202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原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(ebp)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保护</a:t>
            </a:r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5943600" y="3351292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4983163" y="3433842"/>
            <a:ext cx="6556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ebp</a:t>
            </a:r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5638800" y="365609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533400" y="5027692"/>
            <a:ext cx="575830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i="0" dirty="0">
                <a:solidFill>
                  <a:srgbClr val="BD0FA8"/>
                </a:solidFill>
                <a:latin typeface="宋体" panose="02010600030101010101" pitchFamily="2" charset="-122"/>
              </a:rPr>
              <a:t>思考：</a:t>
            </a:r>
            <a:r>
              <a:rPr lang="zh-CN" altLang="en-US" sz="2400" i="0" dirty="0">
                <a:latin typeface="宋体" panose="02010600030101010101" pitchFamily="2" charset="-122"/>
              </a:rPr>
              <a:t>局部变量的作用域？</a:t>
            </a:r>
          </a:p>
          <a:p>
            <a:pPr eaLnBrk="1" hangingPunct="1"/>
            <a:r>
              <a:rPr lang="zh-CN" altLang="en-US" sz="2400" i="0" dirty="0">
                <a:latin typeface="宋体" panose="02010600030101010101" pitchFamily="2" charset="-122"/>
              </a:rPr>
              <a:t>      局部空间的释放？</a:t>
            </a:r>
          </a:p>
          <a:p>
            <a:pPr eaLnBrk="1" hangingPunct="1"/>
            <a:r>
              <a:rPr lang="zh-CN" altLang="en-US" sz="2400" i="0" dirty="0">
                <a:latin typeface="宋体" panose="02010600030101010101" pitchFamily="2" charset="-122"/>
              </a:rPr>
              <a:t>      函数如何的返回？</a:t>
            </a:r>
          </a:p>
          <a:p>
            <a:pPr eaLnBrk="1" hangingPunct="1"/>
            <a:r>
              <a:rPr lang="zh-CN" altLang="en-US" sz="2400" i="0" dirty="0">
                <a:latin typeface="宋体" panose="02010600030101010101" pitchFamily="2" charset="-122"/>
              </a:rPr>
              <a:t>      改变形参的值，对实参有影响吗？</a:t>
            </a:r>
          </a:p>
        </p:txBody>
      </p:sp>
      <p:sp>
        <p:nvSpPr>
          <p:cNvPr id="12302" name="Rectangle 14"/>
          <p:cNvSpPr>
            <a:spLocks noGrp="1" noChangeArrowheads="1"/>
          </p:cNvSpPr>
          <p:nvPr>
            <p:ph type="title"/>
          </p:nvPr>
        </p:nvSpPr>
        <p:spPr>
          <a:xfrm>
            <a:off x="3462019" y="1254203"/>
            <a:ext cx="3969543" cy="396876"/>
          </a:xfrm>
          <a:noFill/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函数调用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5943600" y="2817892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5521325" y="2817892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u</a:t>
            </a:r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5943600" y="2284492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5486400" y="2360692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v</a:t>
            </a: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5486400" y="1887617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w</a:t>
            </a:r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457200" y="1827292"/>
            <a:ext cx="4648200" cy="310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BD0FA8"/>
                </a:solidFill>
              </a:rPr>
              <a:t>9:        return w;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mov         </a:t>
            </a:r>
            <a:r>
              <a:rPr lang="en-US" altLang="zh-CN" dirty="0" err="1"/>
              <a:t>eax,dword</a:t>
            </a:r>
            <a:r>
              <a:rPr lang="en-US" altLang="zh-CN" dirty="0"/>
              <a:t> </a:t>
            </a:r>
            <a:r>
              <a:rPr lang="en-US" altLang="zh-CN" dirty="0" err="1"/>
              <a:t>ptr</a:t>
            </a:r>
            <a:r>
              <a:rPr lang="en-US" altLang="zh-CN" dirty="0"/>
              <a:t> [ebp-0Ch]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10:   }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pop         </a:t>
            </a:r>
            <a:r>
              <a:rPr lang="en-US" altLang="zh-CN" dirty="0" err="1"/>
              <a:t>edi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pop         </a:t>
            </a:r>
            <a:r>
              <a:rPr lang="en-US" altLang="zh-CN" dirty="0" err="1"/>
              <a:t>esi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pop         </a:t>
            </a:r>
            <a:r>
              <a:rPr lang="en-US" altLang="zh-CN" dirty="0" err="1"/>
              <a:t>ebx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BD0FA8"/>
                </a:solidFill>
              </a:rPr>
              <a:t>mov        </a:t>
            </a:r>
            <a:r>
              <a:rPr lang="en-US" altLang="zh-CN" dirty="0" err="1">
                <a:solidFill>
                  <a:srgbClr val="BD0FA8"/>
                </a:solidFill>
              </a:rPr>
              <a:t>esp</a:t>
            </a:r>
            <a:r>
              <a:rPr lang="en-US" altLang="zh-CN" dirty="0">
                <a:solidFill>
                  <a:srgbClr val="BD0FA8"/>
                </a:solidFill>
              </a:rPr>
              <a:t>, </a:t>
            </a:r>
            <a:r>
              <a:rPr lang="en-US" altLang="zh-CN" dirty="0" err="1">
                <a:solidFill>
                  <a:srgbClr val="BD0FA8"/>
                </a:solidFill>
              </a:rPr>
              <a:t>ebp</a:t>
            </a:r>
            <a:endParaRPr lang="en-US" altLang="zh-CN" dirty="0">
              <a:solidFill>
                <a:srgbClr val="BD0FA8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/>
              <a:t>pop         </a:t>
            </a:r>
            <a:r>
              <a:rPr lang="en-US" altLang="zh-CN" dirty="0" err="1"/>
              <a:t>ebp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ret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5605463" y="4630817"/>
            <a:ext cx="338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x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5638800" y="5240417"/>
            <a:ext cx="33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y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71CF1F89-E1D6-4E53-9B6E-DF33FA42F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8.4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5943600" y="1524000"/>
            <a:ext cx="2819400" cy="3962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5943600" y="48768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019800" y="4953000"/>
            <a:ext cx="264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200)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压栈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019800" y="4343400"/>
            <a:ext cx="264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100)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压栈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5943600" y="42672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6046788" y="373380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断点地址</a:t>
            </a: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5943600" y="36576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6019800" y="3124200"/>
            <a:ext cx="202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原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(ebp)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保护</a:t>
            </a:r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5943600" y="30480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983163" y="3130550"/>
            <a:ext cx="6556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ebp</a:t>
            </a:r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5638800" y="3352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6" name="Line 15"/>
          <p:cNvSpPr>
            <a:spLocks noChangeShapeType="1"/>
          </p:cNvSpPr>
          <p:nvPr/>
        </p:nvSpPr>
        <p:spPr bwMode="auto">
          <a:xfrm>
            <a:off x="5943600" y="25146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7" name="Text Box 16"/>
          <p:cNvSpPr txBox="1">
            <a:spLocks noChangeArrowheads="1"/>
          </p:cNvSpPr>
          <p:nvPr/>
        </p:nvSpPr>
        <p:spPr bwMode="auto">
          <a:xfrm>
            <a:off x="5521325" y="2514600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u</a:t>
            </a:r>
          </a:p>
        </p:txBody>
      </p:sp>
      <p:sp>
        <p:nvSpPr>
          <p:cNvPr id="13328" name="Line 17"/>
          <p:cNvSpPr>
            <a:spLocks noChangeShapeType="1"/>
          </p:cNvSpPr>
          <p:nvPr/>
        </p:nvSpPr>
        <p:spPr bwMode="auto">
          <a:xfrm>
            <a:off x="5943600" y="19812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9" name="Text Box 18"/>
          <p:cNvSpPr txBox="1">
            <a:spLocks noChangeArrowheads="1"/>
          </p:cNvSpPr>
          <p:nvPr/>
        </p:nvSpPr>
        <p:spPr bwMode="auto">
          <a:xfrm>
            <a:off x="5486400" y="2057400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v</a:t>
            </a:r>
          </a:p>
        </p:txBody>
      </p:sp>
      <p:sp>
        <p:nvSpPr>
          <p:cNvPr id="13330" name="Text Box 19"/>
          <p:cNvSpPr txBox="1">
            <a:spLocks noChangeArrowheads="1"/>
          </p:cNvSpPr>
          <p:nvPr/>
        </p:nvSpPr>
        <p:spPr bwMode="auto">
          <a:xfrm>
            <a:off x="5486400" y="1584325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w</a:t>
            </a:r>
          </a:p>
        </p:txBody>
      </p:sp>
      <p:sp>
        <p:nvSpPr>
          <p:cNvPr id="13331" name="Rectangle 20"/>
          <p:cNvSpPr>
            <a:spLocks noChangeArrowheads="1"/>
          </p:cNvSpPr>
          <p:nvPr/>
        </p:nvSpPr>
        <p:spPr bwMode="auto">
          <a:xfrm>
            <a:off x="457200" y="1524000"/>
            <a:ext cx="46482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BD0FA8"/>
                </a:solidFill>
              </a:rPr>
              <a:t>15:       int  sum=0;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mov         dword ptr [ebp-0Ch],0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BD0FA8"/>
                </a:solidFill>
              </a:rPr>
              <a:t>16:       sum=fadd(a,b);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mov        eax,dword ptr [ebp-8]</a:t>
            </a:r>
          </a:p>
          <a:p>
            <a:pPr>
              <a:lnSpc>
                <a:spcPct val="120000"/>
              </a:lnSpc>
            </a:pPr>
            <a:r>
              <a:rPr lang="en-US" altLang="zh-CN"/>
              <a:t>push       eax</a:t>
            </a:r>
          </a:p>
          <a:p>
            <a:pPr>
              <a:lnSpc>
                <a:spcPct val="120000"/>
              </a:lnSpc>
            </a:pPr>
            <a:r>
              <a:rPr lang="en-US" altLang="zh-CN"/>
              <a:t>mov        ecx,dword ptr [ebp-4]</a:t>
            </a:r>
          </a:p>
          <a:p>
            <a:pPr>
              <a:lnSpc>
                <a:spcPct val="120000"/>
              </a:lnSpc>
            </a:pPr>
            <a:r>
              <a:rPr lang="en-US" altLang="zh-CN"/>
              <a:t>push       ecx</a:t>
            </a:r>
          </a:p>
          <a:p>
            <a:pPr>
              <a:lnSpc>
                <a:spcPct val="120000"/>
              </a:lnSpc>
            </a:pPr>
            <a:r>
              <a:rPr lang="en-US" altLang="zh-CN"/>
              <a:t>call        @ILT+5(_fadd)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add         esp,8</a:t>
            </a:r>
          </a:p>
          <a:p>
            <a:pPr>
              <a:lnSpc>
                <a:spcPct val="120000"/>
              </a:lnSpc>
            </a:pPr>
            <a:r>
              <a:rPr lang="en-US" altLang="zh-CN"/>
              <a:t>mov        dword ptr [ebp-0Ch],eax</a:t>
            </a:r>
          </a:p>
        </p:txBody>
      </p:sp>
      <p:sp>
        <p:nvSpPr>
          <p:cNvPr id="13332" name="Text Box 21"/>
          <p:cNvSpPr txBox="1">
            <a:spLocks noChangeArrowheads="1"/>
          </p:cNvSpPr>
          <p:nvPr/>
        </p:nvSpPr>
        <p:spPr bwMode="auto">
          <a:xfrm>
            <a:off x="5605463" y="4327525"/>
            <a:ext cx="338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x</a:t>
            </a:r>
          </a:p>
        </p:txBody>
      </p:sp>
      <p:sp>
        <p:nvSpPr>
          <p:cNvPr id="13333" name="Text Box 22"/>
          <p:cNvSpPr txBox="1">
            <a:spLocks noChangeArrowheads="1"/>
          </p:cNvSpPr>
          <p:nvPr/>
        </p:nvSpPr>
        <p:spPr bwMode="auto">
          <a:xfrm>
            <a:off x="5638800" y="4937125"/>
            <a:ext cx="33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y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54AB0E8B-CE7F-4566-A1BA-45A50F499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8.4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38250"/>
            <a:ext cx="8018463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DF61F0-C5EC-4C8D-AB04-E09D0F9E9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8.4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268760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函数编译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代码优化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593725" y="2448223"/>
            <a:ext cx="715452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i="0" dirty="0">
                <a:latin typeface="宋体" panose="02010600030101010101" pitchFamily="2" charset="-122"/>
              </a:rPr>
              <a:t>Debug</a:t>
            </a:r>
            <a:r>
              <a:rPr lang="zh-CN" altLang="en-US" sz="2800" i="0" dirty="0">
                <a:latin typeface="宋体" panose="02010600030101010101" pitchFamily="2" charset="-122"/>
              </a:rPr>
              <a:t>版本调试中：</a:t>
            </a:r>
          </a:p>
          <a:p>
            <a:pPr eaLnBrk="1" hangingPunct="1"/>
            <a:r>
              <a:rPr lang="zh-CN" altLang="en-US" sz="2800" i="0" dirty="0">
                <a:latin typeface="宋体" panose="02010600030101010101" pitchFamily="2" charset="-122"/>
              </a:rPr>
              <a:t>在局部变量之上，留了 </a:t>
            </a:r>
            <a:r>
              <a:rPr lang="en-US" altLang="zh-CN" sz="2800" i="0" dirty="0">
                <a:latin typeface="宋体" panose="02010600030101010101" pitchFamily="2" charset="-122"/>
              </a:rPr>
              <a:t>40H</a:t>
            </a:r>
            <a:r>
              <a:rPr lang="zh-CN" altLang="en-US" sz="2800" i="0" dirty="0">
                <a:latin typeface="宋体" panose="02010600030101010101" pitchFamily="2" charset="-122"/>
              </a:rPr>
              <a:t>个字节的空间？</a:t>
            </a:r>
          </a:p>
          <a:p>
            <a:pPr eaLnBrk="1" hangingPunct="1"/>
            <a:r>
              <a:rPr lang="zh-CN" altLang="en-US" sz="2800" i="0" dirty="0">
                <a:latin typeface="宋体" panose="02010600030101010101" pitchFamily="2" charset="-122"/>
              </a:rPr>
              <a:t>局部变量的初始化值是多少？</a:t>
            </a:r>
          </a:p>
          <a:p>
            <a:pPr eaLnBrk="1" hangingPunct="1"/>
            <a:r>
              <a:rPr lang="zh-CN" altLang="en-US" sz="2800" i="0" dirty="0">
                <a:latin typeface="宋体" panose="02010600030101010101" pitchFamily="2" charset="-122"/>
              </a:rPr>
              <a:t>保护了未用的一些的寄存器？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611560" y="4472285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0" dirty="0">
                <a:latin typeface="宋体" panose="02010600030101010101" pitchFamily="2" charset="-122"/>
              </a:rPr>
              <a:t>Release </a:t>
            </a:r>
            <a:r>
              <a:rPr lang="zh-CN" altLang="en-US" sz="2800" b="1" i="0" dirty="0">
                <a:latin typeface="宋体" panose="02010600030101010101" pitchFamily="2" charset="-122"/>
              </a:rPr>
              <a:t>版本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C54820-85AB-473C-BF40-C2A865089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8.4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488759" y="2132856"/>
            <a:ext cx="2333631" cy="5170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函数编译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代码优化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477000" y="1295400"/>
            <a:ext cx="1762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Release </a:t>
            </a:r>
            <a:r>
              <a:rPr lang="zh-CN" altLang="en-US"/>
              <a:t>版本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533400" y="1508125"/>
            <a:ext cx="583880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/>
              <a:t>:00401010    push 000000C8</a:t>
            </a:r>
          </a:p>
          <a:p>
            <a:r>
              <a:rPr lang="en-US" altLang="zh-CN" dirty="0"/>
              <a:t>:00401015    push 00000064</a:t>
            </a:r>
          </a:p>
          <a:p>
            <a:r>
              <a:rPr lang="en-US" altLang="zh-CN" dirty="0"/>
              <a:t>:00401017    </a:t>
            </a:r>
            <a:r>
              <a:rPr lang="en-US" altLang="zh-CN" dirty="0">
                <a:solidFill>
                  <a:srgbClr val="BD0FA8"/>
                </a:solidFill>
              </a:rPr>
              <a:t>call   00401000</a:t>
            </a:r>
          </a:p>
          <a:p>
            <a:r>
              <a:rPr lang="en-US" altLang="zh-CN" dirty="0"/>
              <a:t>:0040101C    push </a:t>
            </a:r>
            <a:r>
              <a:rPr lang="en-US" altLang="zh-CN" dirty="0" err="1"/>
              <a:t>eax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; Possible </a:t>
            </a:r>
            <a:r>
              <a:rPr lang="en-US" altLang="zh-CN" dirty="0" err="1"/>
              <a:t>StringData</a:t>
            </a:r>
            <a:r>
              <a:rPr lang="en-US" altLang="zh-CN" dirty="0"/>
              <a:t> Ref from Data Obj -&gt;"%d"</a:t>
            </a:r>
          </a:p>
          <a:p>
            <a:r>
              <a:rPr lang="en-US" altLang="zh-CN" dirty="0"/>
              <a:t>:0040101D   push 00407030</a:t>
            </a:r>
          </a:p>
          <a:p>
            <a:r>
              <a:rPr lang="en-US" altLang="zh-CN" dirty="0"/>
              <a:t>:00401022   call 00401030</a:t>
            </a:r>
          </a:p>
          <a:p>
            <a:r>
              <a:rPr lang="en-US" altLang="zh-CN" dirty="0"/>
              <a:t>:00401027   add </a:t>
            </a:r>
            <a:r>
              <a:rPr lang="en-US" altLang="zh-CN" dirty="0" err="1"/>
              <a:t>esp</a:t>
            </a:r>
            <a:r>
              <a:rPr lang="en-US" altLang="zh-CN" dirty="0"/>
              <a:t>, 00000010</a:t>
            </a:r>
          </a:p>
          <a:p>
            <a:r>
              <a:rPr lang="en-US" altLang="zh-CN" dirty="0"/>
              <a:t>:0040102A   </a:t>
            </a:r>
            <a:r>
              <a:rPr lang="en-US" altLang="zh-CN" dirty="0" err="1"/>
              <a:t>xor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err="1"/>
              <a:t>eax</a:t>
            </a:r>
            <a:endParaRPr lang="en-US" altLang="zh-CN" dirty="0"/>
          </a:p>
          <a:p>
            <a:r>
              <a:rPr lang="en-US" altLang="zh-CN" dirty="0"/>
              <a:t>:0040102C   ret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33400" y="5181600"/>
            <a:ext cx="6477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BD0FA8"/>
                </a:solidFill>
              </a:rPr>
              <a:t>:00401000</a:t>
            </a:r>
            <a:r>
              <a:rPr lang="en-US" altLang="zh-CN"/>
              <a:t>   mov eax, dword ptr [esp+08]</a:t>
            </a:r>
          </a:p>
          <a:p>
            <a:r>
              <a:rPr lang="en-US" altLang="zh-CN"/>
              <a:t>:00401004   mov ecx, dword ptr [esp+04]</a:t>
            </a:r>
          </a:p>
          <a:p>
            <a:r>
              <a:rPr lang="en-US" altLang="zh-CN"/>
              <a:t>:00401008   lea eax, dword ptr [ecx+eax+23]</a:t>
            </a:r>
          </a:p>
          <a:p>
            <a:r>
              <a:rPr lang="en-US" altLang="zh-CN"/>
              <a:t>:0040100C   ret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B5EE476-BFF3-4218-BDF6-F542F4C8B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8.4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11188" y="1557338"/>
            <a:ext cx="4095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使用递归子程序 求 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N!  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827088" y="2205038"/>
            <a:ext cx="45720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/>
              <a:t>#include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endParaRPr lang="en-US" altLang="zh-CN" sz="2400" dirty="0"/>
          </a:p>
          <a:p>
            <a:r>
              <a:rPr lang="en-US" altLang="zh-CN" sz="2400" dirty="0"/>
              <a:t>int f(int x)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    if (x==1)  return 1;</a:t>
            </a:r>
          </a:p>
          <a:p>
            <a:r>
              <a:rPr lang="en-US" altLang="zh-CN" sz="2400" dirty="0"/>
              <a:t>    return  x*f(x-1);</a:t>
            </a:r>
          </a:p>
          <a:p>
            <a:r>
              <a:rPr lang="en-US" altLang="zh-CN" sz="2400" dirty="0"/>
              <a:t>}</a:t>
            </a:r>
          </a:p>
          <a:p>
            <a:endParaRPr lang="en-US" altLang="zh-CN" sz="2400" dirty="0"/>
          </a:p>
          <a:p>
            <a:r>
              <a:rPr lang="en-US" altLang="zh-CN" sz="2400" dirty="0"/>
              <a:t>void main()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("%d\</a:t>
            </a:r>
            <a:r>
              <a:rPr lang="en-US" altLang="zh-CN" sz="2400" dirty="0" err="1"/>
              <a:t>n",f</a:t>
            </a:r>
            <a:r>
              <a:rPr lang="en-US" altLang="zh-CN" sz="2400" dirty="0"/>
              <a:t>(5));</a:t>
            </a:r>
          </a:p>
          <a:p>
            <a:r>
              <a:rPr lang="en-US" altLang="zh-CN" sz="2400" dirty="0"/>
              <a:t>}</a:t>
            </a: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5415172" y="1282837"/>
            <a:ext cx="2664296" cy="519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递归函数调用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0658324-DCCA-4987-B9C5-82C9C6E67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8.4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684213" y="1557338"/>
            <a:ext cx="7559675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:00401000     push esi</a:t>
            </a:r>
          </a:p>
          <a:p>
            <a:r>
              <a:rPr lang="en-US" altLang="zh-CN"/>
              <a:t>:00401001     mov esi, dword ptr [esp+08]</a:t>
            </a:r>
          </a:p>
          <a:p>
            <a:r>
              <a:rPr lang="en-US" altLang="zh-CN"/>
              <a:t>:00401005     cmp esi, 00000001</a:t>
            </a:r>
          </a:p>
          <a:p>
            <a:r>
              <a:rPr lang="en-US" altLang="zh-CN"/>
              <a:t>:00401008     jne 0040100E</a:t>
            </a:r>
          </a:p>
          <a:p>
            <a:r>
              <a:rPr lang="en-US" altLang="zh-CN"/>
              <a:t>:0040100A     mov eax, esi</a:t>
            </a:r>
          </a:p>
          <a:p>
            <a:r>
              <a:rPr lang="en-US" altLang="zh-CN"/>
              <a:t>:0040100C     pop esi</a:t>
            </a:r>
          </a:p>
          <a:p>
            <a:r>
              <a:rPr lang="en-US" altLang="zh-CN"/>
              <a:t>:0040100D     ret</a:t>
            </a:r>
          </a:p>
          <a:p>
            <a:endParaRPr lang="en-US" altLang="zh-CN"/>
          </a:p>
          <a:p>
            <a:r>
              <a:rPr lang="en-US" altLang="zh-CN"/>
              <a:t>:0040100E      lea eax, dword ptr [esi-01]</a:t>
            </a:r>
          </a:p>
          <a:p>
            <a:r>
              <a:rPr lang="en-US" altLang="zh-CN"/>
              <a:t>:00401011      push eax</a:t>
            </a:r>
          </a:p>
          <a:p>
            <a:r>
              <a:rPr lang="en-US" altLang="zh-CN"/>
              <a:t>:00401012      call 00401000</a:t>
            </a:r>
          </a:p>
          <a:p>
            <a:r>
              <a:rPr lang="en-US" altLang="zh-CN"/>
              <a:t>:00401017      imul eax, esi</a:t>
            </a:r>
          </a:p>
          <a:p>
            <a:r>
              <a:rPr lang="en-US" altLang="zh-CN"/>
              <a:t>:0040101A      add esp, 00000004</a:t>
            </a:r>
          </a:p>
          <a:p>
            <a:r>
              <a:rPr lang="en-US" altLang="zh-CN"/>
              <a:t>:0040101D      pop esi</a:t>
            </a:r>
          </a:p>
          <a:p>
            <a:r>
              <a:rPr lang="en-US" altLang="zh-CN"/>
              <a:t>:0040101E       ret</a:t>
            </a: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6156325" y="5711825"/>
            <a:ext cx="1962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求阶乘的子程序</a:t>
            </a:r>
          </a:p>
          <a:p>
            <a:pPr eaLnBrk="1" hangingPunct="1"/>
            <a:r>
              <a:rPr lang="en-US" altLang="zh-CN"/>
              <a:t>Release </a:t>
            </a:r>
            <a:r>
              <a:rPr lang="zh-CN" altLang="en-US"/>
              <a:t>版本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8796424-AD75-4521-B3B7-CD5AE5DE4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491" y="1297782"/>
            <a:ext cx="2664296" cy="519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递归函数调用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7C678B7-47A1-43BC-B4B3-7BE6750BA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8.4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468313" y="1557338"/>
            <a:ext cx="201545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</a:rPr>
              <a:t>递归函数</a:t>
            </a:r>
            <a:endParaRPr lang="en-US" altLang="zh-CN" sz="2800" b="1" i="0" dirty="0">
              <a:solidFill>
                <a:srgbClr val="FF0000"/>
              </a:solidFill>
            </a:endParaRPr>
          </a:p>
          <a:p>
            <a:r>
              <a:rPr lang="zh-CN" altLang="en-US" sz="2800" b="1" i="0" dirty="0">
                <a:solidFill>
                  <a:srgbClr val="FF0000"/>
                </a:solidFill>
              </a:rPr>
              <a:t>调用的理解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260475" y="3787775"/>
            <a:ext cx="1079500" cy="2520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0" i="1"/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4787900" y="1196975"/>
            <a:ext cx="39608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int f(int x)</a:t>
            </a:r>
          </a:p>
          <a:p>
            <a:r>
              <a:rPr lang="en-US" altLang="zh-CN" sz="2400"/>
              <a:t>{</a:t>
            </a:r>
          </a:p>
          <a:p>
            <a:r>
              <a:rPr lang="en-US" altLang="zh-CN" sz="2400"/>
              <a:t>    if (x==1)  return 1;</a:t>
            </a:r>
          </a:p>
          <a:p>
            <a:r>
              <a:rPr lang="en-US" altLang="zh-CN" sz="2400"/>
              <a:t>    return  x*f(x-1);</a:t>
            </a:r>
          </a:p>
          <a:p>
            <a:r>
              <a:rPr lang="en-US" altLang="zh-CN" sz="2400"/>
              <a:t>}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044575" y="3211513"/>
            <a:ext cx="149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f(3),x=3</a:t>
            </a:r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1763713" y="3859213"/>
            <a:ext cx="0" cy="10080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2776" name="Group 8"/>
          <p:cNvGrpSpPr>
            <a:grpSpLocks/>
          </p:cNvGrpSpPr>
          <p:nvPr/>
        </p:nvGrpSpPr>
        <p:grpSpPr bwMode="auto">
          <a:xfrm>
            <a:off x="3203575" y="3213100"/>
            <a:ext cx="1492250" cy="3095625"/>
            <a:chOff x="2018" y="2024"/>
            <a:chExt cx="940" cy="1950"/>
          </a:xfrm>
        </p:grpSpPr>
        <p:sp>
          <p:nvSpPr>
            <p:cNvPr id="19476" name="Rectangle 9"/>
            <p:cNvSpPr>
              <a:spLocks noChangeArrowheads="1"/>
            </p:cNvSpPr>
            <p:nvPr/>
          </p:nvSpPr>
          <p:spPr bwMode="auto">
            <a:xfrm>
              <a:off x="2138" y="2386"/>
              <a:ext cx="680" cy="15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0" i="1"/>
            </a:p>
          </p:txBody>
        </p:sp>
        <p:sp>
          <p:nvSpPr>
            <p:cNvPr id="19477" name="Text Box 10"/>
            <p:cNvSpPr txBox="1">
              <a:spLocks noChangeArrowheads="1"/>
            </p:cNvSpPr>
            <p:nvPr/>
          </p:nvSpPr>
          <p:spPr bwMode="auto">
            <a:xfrm>
              <a:off x="2018" y="2024"/>
              <a:ext cx="9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f(2),x=2</a:t>
              </a:r>
            </a:p>
          </p:txBody>
        </p:sp>
      </p:grp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3852863" y="3860800"/>
            <a:ext cx="0" cy="10080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5527675" y="3787775"/>
            <a:ext cx="1079500" cy="2520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0" i="1"/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5311775" y="3211513"/>
            <a:ext cx="149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f(1),x=1</a:t>
            </a:r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6030913" y="3859213"/>
            <a:ext cx="0" cy="10080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 flipV="1">
            <a:off x="1763713" y="3789363"/>
            <a:ext cx="1512887" cy="1150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flipV="1">
            <a:off x="3924300" y="3789363"/>
            <a:ext cx="1512888" cy="1079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 flipH="1" flipV="1">
            <a:off x="3924300" y="5013325"/>
            <a:ext cx="20875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3852863" y="5084763"/>
            <a:ext cx="0" cy="10080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1763713" y="5084763"/>
            <a:ext cx="0" cy="10080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 flipH="1" flipV="1">
            <a:off x="1836738" y="5013325"/>
            <a:ext cx="1943100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 flipH="1" flipV="1">
            <a:off x="539750" y="5084763"/>
            <a:ext cx="1223963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2B6A06FE-1BE6-437F-9D65-C51E82AA7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8.4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  <p:bldP spid="32774" grpId="0"/>
      <p:bldP spid="32775" grpId="0" animBg="1"/>
      <p:bldP spid="32779" grpId="0" animBg="1"/>
      <p:bldP spid="32780" grpId="0" animBg="1"/>
      <p:bldP spid="32781" grpId="0"/>
      <p:bldP spid="32782" grpId="0" animBg="1"/>
      <p:bldP spid="32783" grpId="0" animBg="1"/>
      <p:bldP spid="32784" grpId="0" animBg="1"/>
      <p:bldP spid="32785" grpId="0" animBg="1"/>
      <p:bldP spid="32786" grpId="0" animBg="1"/>
      <p:bldP spid="32787" grpId="0" animBg="1"/>
      <p:bldP spid="32788" grpId="0" animBg="1"/>
      <p:bldP spid="3278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72329" y="1508453"/>
            <a:ext cx="1984095" cy="47816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讨论</a:t>
            </a:r>
          </a:p>
        </p:txBody>
      </p:sp>
      <p:sp>
        <p:nvSpPr>
          <p:cNvPr id="20483" name="Text Box 6"/>
          <p:cNvSpPr txBox="1">
            <a:spLocks noChangeArrowheads="1"/>
          </p:cNvSpPr>
          <p:nvPr/>
        </p:nvSpPr>
        <p:spPr bwMode="auto">
          <a:xfrm>
            <a:off x="692797" y="2000098"/>
            <a:ext cx="735845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latin typeface="宋体" panose="02010600030101010101" pitchFamily="2" charset="-122"/>
              </a:rPr>
              <a:t>C</a:t>
            </a:r>
            <a:r>
              <a:rPr lang="zh-CN" altLang="en-US" sz="2800" b="0" i="0" dirty="0">
                <a:latin typeface="宋体" panose="02010600030101010101" pitchFamily="2" charset="-122"/>
              </a:rPr>
              <a:t>程序调用中，传递的入口参数，所占用的存储空间何时释放？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681038" y="3152184"/>
            <a:ext cx="747236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i="0" dirty="0">
                <a:latin typeface="宋体" panose="02010600030101010101" pitchFamily="2" charset="-122"/>
              </a:rPr>
              <a:t>是在子程序中，用 </a:t>
            </a:r>
            <a:r>
              <a:rPr lang="en-US" altLang="zh-CN" sz="2800" i="0" dirty="0">
                <a:latin typeface="宋体" panose="02010600030101010101" pitchFamily="2" charset="-122"/>
              </a:rPr>
              <a:t>RET  N   </a:t>
            </a:r>
            <a:r>
              <a:rPr lang="zh-CN" altLang="en-US" sz="2800" i="0" dirty="0">
                <a:latin typeface="宋体" panose="02010600030101010101" pitchFamily="2" charset="-122"/>
              </a:rPr>
              <a:t>好？</a:t>
            </a:r>
          </a:p>
          <a:p>
            <a:r>
              <a:rPr lang="zh-CN" altLang="en-US" sz="2800" i="0" dirty="0">
                <a:latin typeface="宋体" panose="02010600030101010101" pitchFamily="2" charset="-122"/>
              </a:rPr>
              <a:t>还是回到主程序后，修改 </a:t>
            </a:r>
            <a:r>
              <a:rPr lang="en-US" altLang="zh-CN" sz="2800" i="0" dirty="0">
                <a:latin typeface="宋体" panose="02010600030101010101" pitchFamily="2" charset="-122"/>
              </a:rPr>
              <a:t>ESP</a:t>
            </a:r>
            <a:r>
              <a:rPr lang="zh-CN" altLang="en-US" sz="2800" i="0" dirty="0">
                <a:latin typeface="宋体" panose="02010600030101010101" pitchFamily="2" charset="-122"/>
              </a:rPr>
              <a:t>，使之指向入口参数之下为好？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685800" y="4994012"/>
            <a:ext cx="70070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i="0">
                <a:latin typeface="宋体" panose="02010600030101010101" pitchFamily="2" charset="-122"/>
              </a:rPr>
              <a:t>如何实现参数个数不定的函数（</a:t>
            </a:r>
            <a:r>
              <a:rPr lang="en-US" altLang="zh-CN" sz="2800" i="0">
                <a:latin typeface="宋体" panose="02010600030101010101" pitchFamily="2" charset="-122"/>
              </a:rPr>
              <a:t>printf</a:t>
            </a:r>
            <a:r>
              <a:rPr lang="zh-CN" altLang="en-US" sz="2800" i="0">
                <a:latin typeface="宋体" panose="02010600030101010101" pitchFamily="2" charset="-122"/>
              </a:rPr>
              <a:t>）？</a:t>
            </a:r>
            <a:endParaRPr kumimoji="0" lang="zh-CN" altLang="en-US" sz="2800" i="0">
              <a:latin typeface="宋体" panose="02010600030101010101" pitchFamily="2" charset="-122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F6CCE38-4477-4637-887E-D1F5C8D27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8.4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/>
      <p:bldP spid="2970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600547"/>
            <a:ext cx="4206875" cy="451644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精雕细琢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程序优化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83568" y="2564904"/>
            <a:ext cx="58326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 dirty="0" err="1">
                <a:latin typeface="宋体" panose="02010600030101010101" pitchFamily="2" charset="-122"/>
              </a:rPr>
              <a:t>strcpy</a:t>
            </a:r>
            <a:r>
              <a:rPr lang="zh-CN" altLang="en-US" sz="2400" i="0" dirty="0">
                <a:latin typeface="宋体" panose="02010600030101010101" pitchFamily="2" charset="-122"/>
              </a:rPr>
              <a:t>的函数实现，看汇编代码</a:t>
            </a:r>
          </a:p>
        </p:txBody>
      </p:sp>
      <p:sp>
        <p:nvSpPr>
          <p:cNvPr id="21508" name="Text Box 7"/>
          <p:cNvSpPr txBox="1">
            <a:spLocks noChangeArrowheads="1"/>
          </p:cNvSpPr>
          <p:nvPr/>
        </p:nvSpPr>
        <p:spPr bwMode="auto">
          <a:xfrm>
            <a:off x="800893" y="3284984"/>
            <a:ext cx="7803555" cy="269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i="0" dirty="0">
                <a:latin typeface="宋体" panose="02010600030101010101" pitchFamily="2" charset="-122"/>
              </a:rPr>
              <a:t>一次传送一个字节吗？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i="0" dirty="0">
                <a:latin typeface="宋体" panose="02010600030101010101" pitchFamily="2" charset="-122"/>
              </a:rPr>
              <a:t>物理上，实现一个双字（位于不同位置）的传送的速度相同吗？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i="0" dirty="0">
                <a:latin typeface="宋体" panose="02010600030101010101" pitchFamily="2" charset="-122"/>
              </a:rPr>
              <a:t>  例如，从（</a:t>
            </a:r>
            <a:r>
              <a:rPr lang="en-US" altLang="zh-CN" sz="2400" i="0" dirty="0">
                <a:latin typeface="宋体" panose="02010600030101010101" pitchFamily="2" charset="-122"/>
              </a:rPr>
              <a:t>1000H), (1001H)</a:t>
            </a:r>
            <a:r>
              <a:rPr lang="zh-CN" altLang="en-US" sz="2400" i="0" dirty="0">
                <a:latin typeface="宋体" panose="02010600030101010101" pitchFamily="2" charset="-122"/>
              </a:rPr>
              <a:t>分别取出一个双字送</a:t>
            </a:r>
            <a:r>
              <a:rPr lang="en-US" altLang="zh-CN" sz="2400" i="0" dirty="0">
                <a:latin typeface="宋体" panose="02010600030101010101" pitchFamily="2" charset="-122"/>
              </a:rPr>
              <a:t>EAX</a:t>
            </a:r>
            <a:r>
              <a:rPr lang="zh-CN" altLang="en-US" sz="2400" i="0" dirty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i="0" dirty="0">
                <a:latin typeface="宋体" panose="02010600030101010101" pitchFamily="2" charset="-122"/>
              </a:rPr>
              <a:t>如何快速判断一个双字中某个字节为 </a:t>
            </a:r>
            <a:r>
              <a:rPr lang="en-US" altLang="zh-CN" sz="2400" i="0" dirty="0">
                <a:latin typeface="宋体" panose="02010600030101010101" pitchFamily="2" charset="-122"/>
              </a:rPr>
              <a:t>0 </a:t>
            </a:r>
            <a:r>
              <a:rPr lang="zh-CN" altLang="en-US" sz="2400" i="0" dirty="0">
                <a:latin typeface="宋体" panose="02010600030101010101" pitchFamily="2" charset="-122"/>
              </a:rPr>
              <a:t>？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i="0" dirty="0">
                <a:latin typeface="宋体" panose="02010600030101010101" pitchFamily="2" charset="-122"/>
              </a:rPr>
              <a:t>用</a:t>
            </a:r>
            <a:r>
              <a:rPr lang="en-US" altLang="zh-CN" sz="2400" i="0" dirty="0">
                <a:latin typeface="宋体" panose="02010600030101010101" pitchFamily="2" charset="-122"/>
              </a:rPr>
              <a:t>C</a:t>
            </a:r>
            <a:r>
              <a:rPr lang="zh-CN" altLang="en-US" sz="2400" i="0" dirty="0">
                <a:latin typeface="宋体" panose="02010600030101010101" pitchFamily="2" charset="-122"/>
              </a:rPr>
              <a:t>语言，写</a:t>
            </a:r>
            <a:r>
              <a:rPr lang="en-US" altLang="zh-CN" sz="2400" i="0" dirty="0" err="1">
                <a:latin typeface="宋体" panose="02010600030101010101" pitchFamily="2" charset="-122"/>
              </a:rPr>
              <a:t>strcpy</a:t>
            </a:r>
            <a:r>
              <a:rPr lang="zh-CN" altLang="en-US" sz="2400" i="0" dirty="0">
                <a:latin typeface="宋体" panose="02010600030101010101" pitchFamily="2" charset="-122"/>
              </a:rPr>
              <a:t>的实现函数，可以采用哪些技巧？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30C583-26DA-4B84-BA6D-0E9584B66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8.4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5" name="Rectangle 14"/>
          <p:cNvSpPr>
            <a:spLocks noChangeArrowheads="1"/>
          </p:cNvSpPr>
          <p:nvPr/>
        </p:nvSpPr>
        <p:spPr bwMode="auto">
          <a:xfrm>
            <a:off x="2483768" y="3105834"/>
            <a:ext cx="36471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8.1 </a:t>
            </a:r>
            <a:r>
              <a:rPr lang="zh-CN" altLang="en-US" sz="3600" b="1" i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子程序的概念</a:t>
            </a:r>
          </a:p>
        </p:txBody>
      </p:sp>
    </p:spTree>
  </p:cSld>
  <p:clrMapOvr>
    <a:masterClrMapping/>
  </p:clrMapOvr>
  <p:transition>
    <p:zoom dir="in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667F64CC-5964-4134-A35D-F847C1187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3105834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8.5 </a:t>
            </a:r>
            <a:r>
              <a:rPr lang="zh-CN" altLang="en-US" sz="3600" b="1" i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汇编语言中子程序的高级用法</a:t>
            </a:r>
            <a:endParaRPr lang="en-US" altLang="zh-CN" sz="3600" b="1" i="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266995"/>
      </p:ext>
    </p:extLst>
  </p:cSld>
  <p:clrMapOvr>
    <a:masterClrMapping/>
  </p:clrMapOvr>
  <p:transition>
    <p:blinds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667F64CC-5964-4134-A35D-F847C1187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8.5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汇编语言中子程序的高级用法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16681A-C389-45DA-8BF6-FDA42228660C}"/>
              </a:ext>
            </a:extLst>
          </p:cNvPr>
          <p:cNvSpPr txBox="1"/>
          <p:nvPr/>
        </p:nvSpPr>
        <p:spPr>
          <a:xfrm>
            <a:off x="611560" y="1556792"/>
            <a:ext cx="5904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8.5.1 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局部变量的定义和使用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4CD535-949D-4DCE-A7FD-2DB2F41516B2}"/>
              </a:ext>
            </a:extLst>
          </p:cNvPr>
          <p:cNvSpPr txBox="1"/>
          <p:nvPr/>
        </p:nvSpPr>
        <p:spPr>
          <a:xfrm>
            <a:off x="611560" y="2420888"/>
            <a:ext cx="806489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latin typeface="宋体" panose="02010600030101010101" pitchFamily="2" charset="-122"/>
              </a:rPr>
              <a:t>在</a:t>
            </a:r>
            <a:r>
              <a:rPr lang="en-US" altLang="zh-CN" sz="2800" b="1" i="0" dirty="0">
                <a:latin typeface="宋体" panose="02010600030101010101" pitchFamily="2" charset="-122"/>
              </a:rPr>
              <a:t>proc</a:t>
            </a:r>
            <a:r>
              <a:rPr lang="zh-CN" altLang="en-US" sz="2800" b="1" i="0" dirty="0">
                <a:latin typeface="宋体" panose="02010600030101010101" pitchFamily="2" charset="-122"/>
              </a:rPr>
              <a:t>语句之后，用</a:t>
            </a:r>
            <a:r>
              <a:rPr lang="en-US" altLang="zh-CN" sz="2800" b="1" i="0" dirty="0">
                <a:latin typeface="宋体" panose="02010600030101010101" pitchFamily="2" charset="-122"/>
              </a:rPr>
              <a:t>local</a:t>
            </a:r>
            <a:r>
              <a:rPr lang="zh-CN" altLang="en-US" sz="2800" b="1" i="0" dirty="0">
                <a:latin typeface="宋体" panose="02010600030101010101" pitchFamily="2" charset="-122"/>
              </a:rPr>
              <a:t>伪指令说明仅在本函数内使用的局部变量。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endParaRPr lang="zh-CN" altLang="en-US" sz="2800" b="1" i="0" dirty="0">
              <a:latin typeface="宋体" panose="02010600030101010101" pitchFamily="2" charset="-122"/>
            </a:endParaRPr>
          </a:p>
          <a:p>
            <a:r>
              <a:rPr lang="zh-CN" altLang="en-US" sz="2800" b="1" i="0" dirty="0">
                <a:latin typeface="宋体" panose="02010600030101010101" pitchFamily="2" charset="-122"/>
              </a:rPr>
              <a:t>格式：</a:t>
            </a:r>
            <a:r>
              <a:rPr lang="en-US" altLang="zh-CN" sz="2800" b="1" i="0" dirty="0">
                <a:latin typeface="宋体" panose="02010600030101010101" pitchFamily="2" charset="-122"/>
              </a:rPr>
              <a:t>local  </a:t>
            </a:r>
            <a:r>
              <a:rPr lang="zh-CN" altLang="en-US" sz="2800" b="1" i="0" dirty="0">
                <a:latin typeface="宋体" panose="02010600030101010101" pitchFamily="2" charset="-122"/>
              </a:rPr>
              <a:t>变量名</a:t>
            </a:r>
            <a:r>
              <a:rPr lang="en-US" altLang="zh-CN" sz="2800" b="1" i="0" dirty="0">
                <a:latin typeface="宋体" panose="02010600030101010101" pitchFamily="2" charset="-122"/>
              </a:rPr>
              <a:t>[[</a:t>
            </a:r>
            <a:r>
              <a:rPr lang="zh-CN" altLang="en-US" sz="2800" b="1" i="0" dirty="0">
                <a:latin typeface="宋体" panose="02010600030101010101" pitchFamily="2" charset="-122"/>
              </a:rPr>
              <a:t>数量</a:t>
            </a:r>
            <a:r>
              <a:rPr lang="en-US" altLang="zh-CN" sz="2800" b="1" i="0" dirty="0">
                <a:latin typeface="宋体" panose="02010600030101010101" pitchFamily="2" charset="-122"/>
              </a:rPr>
              <a:t>]][:</a:t>
            </a:r>
            <a:r>
              <a:rPr lang="zh-CN" altLang="en-US" sz="2800" b="1" i="0" dirty="0">
                <a:latin typeface="宋体" panose="02010600030101010101" pitchFamily="2" charset="-122"/>
              </a:rPr>
              <a:t>类型</a:t>
            </a:r>
            <a:r>
              <a:rPr lang="en-US" altLang="zh-CN" sz="2800" b="1" i="0" dirty="0">
                <a:latin typeface="宋体" panose="02010600030101010101" pitchFamily="2" charset="-122"/>
              </a:rPr>
              <a:t>] </a:t>
            </a: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             { ,</a:t>
            </a:r>
            <a:r>
              <a:rPr lang="zh-CN" altLang="en-US" sz="2800" b="1" i="0" dirty="0">
                <a:latin typeface="宋体" panose="02010600030101010101" pitchFamily="2" charset="-122"/>
              </a:rPr>
              <a:t>变量名</a:t>
            </a:r>
            <a:r>
              <a:rPr lang="en-US" altLang="zh-CN" sz="2800" b="1" i="0" dirty="0">
                <a:latin typeface="宋体" panose="02010600030101010101" pitchFamily="2" charset="-122"/>
              </a:rPr>
              <a:t>[[</a:t>
            </a:r>
            <a:r>
              <a:rPr lang="zh-CN" altLang="en-US" sz="2800" b="1" i="0" dirty="0">
                <a:latin typeface="宋体" panose="02010600030101010101" pitchFamily="2" charset="-122"/>
              </a:rPr>
              <a:t>数量</a:t>
            </a:r>
            <a:r>
              <a:rPr lang="en-US" altLang="zh-CN" sz="2800" b="1" i="0" dirty="0">
                <a:latin typeface="宋体" panose="02010600030101010101" pitchFamily="2" charset="-122"/>
              </a:rPr>
              <a:t>]][:</a:t>
            </a:r>
            <a:r>
              <a:rPr lang="zh-CN" altLang="en-US" sz="2800" b="1" i="0" dirty="0">
                <a:latin typeface="宋体" panose="02010600030101010101" pitchFamily="2" charset="-122"/>
              </a:rPr>
              <a:t>类型</a:t>
            </a:r>
            <a:r>
              <a:rPr lang="en-US" altLang="zh-CN" sz="2800" b="1" i="0" dirty="0">
                <a:latin typeface="宋体" panose="02010600030101010101" pitchFamily="2" charset="-122"/>
              </a:rPr>
              <a:t>]}</a:t>
            </a:r>
          </a:p>
          <a:p>
            <a:endParaRPr lang="en-US" altLang="zh-CN" sz="2800" b="1" i="0" dirty="0">
              <a:latin typeface="宋体" panose="02010600030101010101" pitchFamily="2" charset="-122"/>
            </a:endParaRPr>
          </a:p>
          <a:p>
            <a:r>
              <a:rPr lang="pl-PL" altLang="zh-CN" sz="2800" b="1" i="0" dirty="0">
                <a:latin typeface="宋体" panose="02010600030101010101" pitchFamily="2" charset="-122"/>
              </a:rPr>
              <a:t>local u:dword,v:dword,w:dword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6559886"/>
      </p:ext>
    </p:extLst>
  </p:cSld>
  <p:clrMapOvr>
    <a:masterClrMapping/>
  </p:clrMapOvr>
  <p:transition>
    <p:blinds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667F64CC-5964-4134-A35D-F847C1187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8.5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汇编语言中子程序的高级用法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16681A-C389-45DA-8BF6-FDA42228660C}"/>
              </a:ext>
            </a:extLst>
          </p:cNvPr>
          <p:cNvSpPr txBox="1"/>
          <p:nvPr/>
        </p:nvSpPr>
        <p:spPr>
          <a:xfrm>
            <a:off x="611560" y="1556792"/>
            <a:ext cx="5904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8.5.1 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局部变量的定义和使用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4CD535-949D-4DCE-A7FD-2DB2F41516B2}"/>
              </a:ext>
            </a:extLst>
          </p:cNvPr>
          <p:cNvSpPr txBox="1"/>
          <p:nvPr/>
        </p:nvSpPr>
        <p:spPr>
          <a:xfrm>
            <a:off x="863588" y="2348880"/>
            <a:ext cx="54006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dirty="0" err="1">
                <a:latin typeface="宋体" panose="02010600030101010101" pitchFamily="2" charset="-122"/>
              </a:rPr>
              <a:t>func</a:t>
            </a:r>
            <a:r>
              <a:rPr lang="en-US" altLang="zh-CN" sz="2800" b="1" i="0" dirty="0">
                <a:latin typeface="宋体" panose="02010600030101010101" pitchFamily="2" charset="-122"/>
              </a:rPr>
              <a:t> proc</a:t>
            </a: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     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local </a:t>
            </a:r>
            <a:r>
              <a:rPr lang="en-US" altLang="zh-CN" sz="2800" b="1" i="0" dirty="0" err="1">
                <a:solidFill>
                  <a:srgbClr val="FF0000"/>
                </a:solidFill>
                <a:latin typeface="宋体" panose="02010600030101010101" pitchFamily="2" charset="-122"/>
              </a:rPr>
              <a:t>flag:dword</a:t>
            </a:r>
            <a:endParaRPr lang="en-US" altLang="zh-CN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	push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ebx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	mov 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ebx</a:t>
            </a:r>
            <a:r>
              <a:rPr lang="en-US" altLang="zh-CN" sz="2800" b="1" i="0" dirty="0">
                <a:latin typeface="宋体" panose="02010600030101010101" pitchFamily="2" charset="-122"/>
              </a:rPr>
              <a:t>, [ebp+8]</a:t>
            </a: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	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mov   </a:t>
            </a:r>
            <a:r>
              <a:rPr lang="en-US" altLang="zh-CN" sz="2800" b="1" i="0" dirty="0" err="1">
                <a:solidFill>
                  <a:srgbClr val="FF0000"/>
                </a:solidFill>
                <a:latin typeface="宋体" panose="02010600030101010101" pitchFamily="2" charset="-122"/>
              </a:rPr>
              <a:t>flag,ebx</a:t>
            </a:r>
            <a:endParaRPr lang="en-US" altLang="zh-CN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     pop 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ebx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     ret</a:t>
            </a:r>
          </a:p>
          <a:p>
            <a:r>
              <a:rPr lang="en-US" altLang="zh-CN" sz="2800" b="1" i="0" dirty="0" err="1">
                <a:latin typeface="宋体" panose="02010600030101010101" pitchFamily="2" charset="-122"/>
              </a:rPr>
              <a:t>func</a:t>
            </a:r>
            <a:r>
              <a:rPr lang="en-US" altLang="zh-CN" sz="2800" b="1" i="0" dirty="0">
                <a:latin typeface="宋体" panose="02010600030101010101" pitchFamily="2" charset="-122"/>
              </a:rPr>
              <a:t>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endp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5810078"/>
      </p:ext>
    </p:extLst>
  </p:cSld>
  <p:clrMapOvr>
    <a:masterClrMapping/>
  </p:clrMapOvr>
  <p:transition>
    <p:blinds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667F64CC-5964-4134-A35D-F847C1187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8.5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汇编语言中子程序的高级用法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16681A-C389-45DA-8BF6-FDA42228660C}"/>
              </a:ext>
            </a:extLst>
          </p:cNvPr>
          <p:cNvSpPr txBox="1"/>
          <p:nvPr/>
        </p:nvSpPr>
        <p:spPr>
          <a:xfrm>
            <a:off x="611560" y="1484784"/>
            <a:ext cx="5904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局部变量  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VS 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全局变量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4CD535-949D-4DCE-A7FD-2DB2F41516B2}"/>
              </a:ext>
            </a:extLst>
          </p:cNvPr>
          <p:cNvSpPr txBox="1"/>
          <p:nvPr/>
        </p:nvSpPr>
        <p:spPr>
          <a:xfrm>
            <a:off x="468313" y="2132856"/>
            <a:ext cx="7560071" cy="3788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只能用 </a:t>
            </a:r>
            <a:r>
              <a:rPr lang="en-US" altLang="zh-CN" sz="2800" b="1" i="0" dirty="0">
                <a:latin typeface="宋体" panose="02010600030101010101" pitchFamily="2" charset="-122"/>
              </a:rPr>
              <a:t>lea</a:t>
            </a:r>
            <a:r>
              <a:rPr lang="zh-CN" altLang="en-US" sz="2800" b="1" i="0" dirty="0">
                <a:latin typeface="宋体" panose="02010600030101010101" pitchFamily="2" charset="-122"/>
              </a:rPr>
              <a:t>指令来获取局部变量的地址；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   可以用 </a:t>
            </a:r>
            <a:r>
              <a:rPr lang="en-US" altLang="zh-CN" sz="2800" b="1" i="0" dirty="0">
                <a:latin typeface="宋体" panose="02010600030101010101" pitchFamily="2" charset="-122"/>
              </a:rPr>
              <a:t>offset</a:t>
            </a:r>
            <a:r>
              <a:rPr lang="zh-CN" altLang="en-US" sz="2800" b="1" i="0" dirty="0">
                <a:latin typeface="宋体" panose="02010600030101010101" pitchFamily="2" charset="-122"/>
              </a:rPr>
              <a:t>获取全局变量的地址；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marL="514350" indent="-5143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单个局部变量对应变址寻址方式，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   x</a:t>
            </a:r>
            <a:r>
              <a:rPr lang="zh-CN" altLang="en-US" sz="2800" b="1" i="0" dirty="0">
                <a:latin typeface="宋体" panose="02010600030101010101" pitchFamily="2" charset="-122"/>
              </a:rPr>
              <a:t>  </a:t>
            </a:r>
            <a:r>
              <a:rPr lang="en-US" altLang="zh-CN" sz="2800" b="1" i="0" dirty="0">
                <a:latin typeface="宋体" panose="02010600030101010101" pitchFamily="2" charset="-122"/>
              </a:rPr>
              <a:t>-&gt;</a:t>
            </a:r>
            <a:r>
              <a:rPr lang="zh-CN" altLang="en-US" sz="2800" b="1" i="0" dirty="0">
                <a:latin typeface="宋体" panose="02010600030101010101" pitchFamily="2" charset="-122"/>
              </a:rPr>
              <a:t>  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[</a:t>
            </a:r>
            <a:r>
              <a:rPr lang="en-US" altLang="zh-CN" sz="2800" b="1" i="0" dirty="0" err="1">
                <a:solidFill>
                  <a:srgbClr val="FF0000"/>
                </a:solidFill>
                <a:latin typeface="宋体" panose="02010600030101010101" pitchFamily="2" charset="-122"/>
              </a:rPr>
              <a:t>ebp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-n]</a:t>
            </a:r>
            <a:r>
              <a:rPr lang="zh-CN" altLang="en-US" sz="2800" b="1" i="0" dirty="0">
                <a:latin typeface="宋体" panose="02010600030101010101" pitchFamily="2" charset="-122"/>
              </a:rPr>
              <a:t>；其中</a:t>
            </a:r>
            <a:r>
              <a:rPr lang="en-US" altLang="zh-CN" sz="2800" b="1" i="0" dirty="0">
                <a:latin typeface="宋体" panose="02010600030101010101" pitchFamily="2" charset="-122"/>
              </a:rPr>
              <a:t>n</a:t>
            </a:r>
            <a:r>
              <a:rPr lang="zh-CN" altLang="en-US" sz="2800" b="1" i="0" dirty="0">
                <a:latin typeface="宋体" panose="02010600030101010101" pitchFamily="2" charset="-122"/>
              </a:rPr>
              <a:t>为正数；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   单个全局变量对应的寻址是直接寻址；</a:t>
            </a: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800" b="1" i="0" dirty="0">
                <a:latin typeface="宋体" panose="02010600030101010101" pitchFamily="2" charset="-122"/>
              </a:rPr>
              <a:t> x[IR*F]</a:t>
            </a:r>
            <a:r>
              <a:rPr lang="zh-CN" altLang="en-US" sz="2800" b="1" i="0" dirty="0">
                <a:latin typeface="宋体" panose="02010600030101010101" pitchFamily="2" charset="-122"/>
              </a:rPr>
              <a:t> </a:t>
            </a:r>
            <a:r>
              <a:rPr lang="en-US" altLang="zh-CN" sz="2800" b="1" i="0" dirty="0">
                <a:latin typeface="宋体" panose="02010600030101010101" pitchFamily="2" charset="-122"/>
              </a:rPr>
              <a:t>-&gt; [IR*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F+ebp+n</a:t>
            </a:r>
            <a:r>
              <a:rPr lang="en-US" altLang="zh-CN" sz="2800" b="1" i="0" dirty="0">
                <a:latin typeface="宋体" panose="02010600030101010101" pitchFamily="2" charset="-122"/>
              </a:rPr>
              <a:t>]</a:t>
            </a:r>
          </a:p>
          <a:p>
            <a:pPr>
              <a:lnSpc>
                <a:spcPct val="12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   不能使用 </a:t>
            </a:r>
            <a:r>
              <a:rPr lang="en-US" altLang="zh-CN" sz="2800" b="1" i="0" dirty="0">
                <a:latin typeface="宋体" panose="02010600030101010101" pitchFamily="2" charset="-122"/>
              </a:rPr>
              <a:t>x[BR+IR*F] </a:t>
            </a:r>
            <a:r>
              <a:rPr lang="zh-CN" altLang="en-US" sz="2800" b="1" i="0" dirty="0">
                <a:latin typeface="宋体" panose="02010600030101010101" pitchFamily="2" charset="-122"/>
              </a:rPr>
              <a:t>的形式访问；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2662300"/>
      </p:ext>
    </p:extLst>
  </p:cSld>
  <p:clrMapOvr>
    <a:masterClrMapping/>
  </p:clrMapOvr>
  <p:transition>
    <p:blinds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667F64CC-5964-4134-A35D-F847C1187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8.5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汇编语言中子程序的高级用法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16681A-C389-45DA-8BF6-FDA42228660C}"/>
              </a:ext>
            </a:extLst>
          </p:cNvPr>
          <p:cNvSpPr txBox="1"/>
          <p:nvPr/>
        </p:nvSpPr>
        <p:spPr>
          <a:xfrm>
            <a:off x="539552" y="1556792"/>
            <a:ext cx="48965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8.5.2 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子程序的原型说明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4CD535-949D-4DCE-A7FD-2DB2F41516B2}"/>
              </a:ext>
            </a:extLst>
          </p:cNvPr>
          <p:cNvSpPr txBox="1"/>
          <p:nvPr/>
        </p:nvSpPr>
        <p:spPr>
          <a:xfrm>
            <a:off x="539552" y="2204864"/>
            <a:ext cx="7758862" cy="4173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i="0" dirty="0">
                <a:latin typeface="宋体" panose="02010600030101010101" pitchFamily="2" charset="-122"/>
              </a:rPr>
              <a:t>函数名 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proto</a:t>
            </a:r>
            <a:r>
              <a:rPr lang="en-US" altLang="zh-CN" sz="2400" b="1" i="0" dirty="0">
                <a:latin typeface="宋体" panose="02010600030101010101" pitchFamily="2" charset="-122"/>
              </a:rPr>
              <a:t>  [</a:t>
            </a:r>
            <a:r>
              <a:rPr lang="zh-CN" altLang="en-US" sz="2400" b="1" i="0" dirty="0">
                <a:latin typeface="宋体" panose="02010600030101010101" pitchFamily="2" charset="-122"/>
              </a:rPr>
              <a:t>函数类型</a:t>
            </a:r>
            <a:r>
              <a:rPr lang="en-US" altLang="zh-CN" sz="2400" b="1" i="0" dirty="0">
                <a:latin typeface="宋体" panose="02010600030101010101" pitchFamily="2" charset="-122"/>
              </a:rPr>
              <a:t>] [</a:t>
            </a:r>
            <a:r>
              <a:rPr lang="zh-CN" altLang="en-US" sz="2400" b="1" i="0" dirty="0">
                <a:latin typeface="宋体" panose="02010600030101010101" pitchFamily="2" charset="-122"/>
              </a:rPr>
              <a:t>语言类型</a:t>
            </a:r>
            <a:r>
              <a:rPr lang="en-US" altLang="zh-CN" sz="2400" b="1" i="0" dirty="0">
                <a:latin typeface="宋体" panose="02010600030101010101" pitchFamily="2" charset="-122"/>
              </a:rPr>
              <a:t>]</a:t>
            </a:r>
          </a:p>
          <a:p>
            <a:pPr>
              <a:lnSpc>
                <a:spcPct val="125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       [[</a:t>
            </a:r>
            <a:r>
              <a:rPr lang="zh-CN" altLang="en-US" sz="2400" b="1" i="0" dirty="0">
                <a:latin typeface="宋体" panose="02010600030101010101" pitchFamily="2" charset="-122"/>
              </a:rPr>
              <a:t>参数名</a:t>
            </a:r>
            <a:r>
              <a:rPr lang="en-US" altLang="zh-CN" sz="2400" b="1" i="0" dirty="0">
                <a:latin typeface="宋体" panose="02010600030101010101" pitchFamily="2" charset="-122"/>
              </a:rPr>
              <a:t>]:</a:t>
            </a:r>
            <a:r>
              <a:rPr lang="zh-CN" altLang="en-US" sz="2400" b="1" i="0" dirty="0">
                <a:latin typeface="宋体" panose="02010600030101010101" pitchFamily="2" charset="-122"/>
              </a:rPr>
              <a:t>参数类型</a:t>
            </a:r>
            <a:r>
              <a:rPr lang="en-US" altLang="zh-CN" sz="2400" b="1" i="0" dirty="0">
                <a:latin typeface="宋体" panose="02010600030101010101" pitchFamily="2" charset="-122"/>
              </a:rPr>
              <a:t>],[[</a:t>
            </a:r>
            <a:r>
              <a:rPr lang="zh-CN" altLang="en-US" sz="2400" b="1" i="0" dirty="0">
                <a:latin typeface="宋体" panose="02010600030101010101" pitchFamily="2" charset="-122"/>
              </a:rPr>
              <a:t>参数名</a:t>
            </a:r>
            <a:r>
              <a:rPr lang="en-US" altLang="zh-CN" sz="2400" b="1" i="0" dirty="0">
                <a:latin typeface="宋体" panose="02010600030101010101" pitchFamily="2" charset="-122"/>
              </a:rPr>
              <a:t>]:</a:t>
            </a:r>
            <a:r>
              <a:rPr lang="zh-CN" altLang="en-US" sz="2400" b="1" i="0" dirty="0">
                <a:latin typeface="宋体" panose="02010600030101010101" pitchFamily="2" charset="-122"/>
              </a:rPr>
              <a:t>参数类型</a:t>
            </a:r>
            <a:r>
              <a:rPr lang="en-US" altLang="zh-CN" sz="2400" b="1" i="0" dirty="0">
                <a:latin typeface="宋体" panose="02010600030101010101" pitchFamily="2" charset="-122"/>
              </a:rPr>
              <a:t>]...</a:t>
            </a: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函数类型：默认值是 </a:t>
            </a:r>
            <a:r>
              <a:rPr lang="en-US" altLang="zh-CN" sz="2800" b="1" i="0" dirty="0">
                <a:latin typeface="宋体" panose="02010600030101010101" pitchFamily="2" charset="-122"/>
              </a:rPr>
              <a:t>NEAR</a:t>
            </a:r>
            <a:r>
              <a:rPr lang="zh-CN" altLang="en-US" sz="2800" b="1" i="0" dirty="0">
                <a:latin typeface="宋体" panose="02010600030101010101" pitchFamily="2" charset="-122"/>
              </a:rPr>
              <a:t>。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i="0" dirty="0">
                <a:latin typeface="宋体" panose="02010600030101010101" pitchFamily="2" charset="-122"/>
              </a:rPr>
              <a:t>   在</a:t>
            </a:r>
            <a:r>
              <a:rPr lang="en-US" altLang="zh-CN" sz="2400" b="1" i="0" dirty="0">
                <a:latin typeface="宋体" panose="02010600030101010101" pitchFamily="2" charset="-122"/>
              </a:rPr>
              <a:t>32</a:t>
            </a:r>
            <a:r>
              <a:rPr lang="zh-CN" altLang="en-US" sz="2400" b="1" i="0" dirty="0">
                <a:latin typeface="宋体" panose="02010600030101010101" pitchFamily="2" charset="-122"/>
              </a:rPr>
              <a:t>位段扁平内存管理模式下</a:t>
            </a:r>
            <a:r>
              <a:rPr lang="en-US" altLang="zh-CN" sz="2400" b="1" i="0" dirty="0">
                <a:latin typeface="宋体" panose="02010600030101010101" pitchFamily="2" charset="-122"/>
              </a:rPr>
              <a:t>,</a:t>
            </a:r>
            <a:r>
              <a:rPr lang="zh-CN" altLang="en-US" sz="2400" b="1" i="0" dirty="0">
                <a:latin typeface="宋体" panose="02010600030101010101" pitchFamily="2" charset="-122"/>
              </a:rPr>
              <a:t> 存储模型说明为“</a:t>
            </a:r>
            <a:r>
              <a:rPr lang="en-US" altLang="zh-CN" sz="2400" b="1" i="0" dirty="0">
                <a:latin typeface="宋体" panose="02010600030101010101" pitchFamily="2" charset="-122"/>
              </a:rPr>
              <a:t>.model flat”</a:t>
            </a:r>
            <a:r>
              <a:rPr lang="zh-CN" altLang="en-US" sz="2400" b="1" i="0" dirty="0">
                <a:latin typeface="宋体" panose="02010600030101010101" pitchFamily="2" charset="-122"/>
              </a:rPr>
              <a:t>，应该选择</a:t>
            </a:r>
            <a:r>
              <a:rPr lang="en-US" altLang="zh-CN" sz="2400" b="1" i="0" dirty="0">
                <a:latin typeface="宋体" panose="02010600030101010101" pitchFamily="2" charset="-122"/>
              </a:rPr>
              <a:t>NEAR</a:t>
            </a:r>
            <a:r>
              <a:rPr lang="zh-CN" altLang="en-US" sz="2400" b="1" i="0" dirty="0">
                <a:latin typeface="宋体" panose="02010600030101010101" pitchFamily="2" charset="-122"/>
              </a:rPr>
              <a:t>。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800" b="1" i="0" dirty="0">
              <a:latin typeface="宋体" panose="02010600030101010101" pitchFamily="2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语言类型：</a:t>
            </a:r>
            <a:r>
              <a:rPr lang="en-US" altLang="zh-CN" sz="2800" b="1" i="0" dirty="0">
                <a:latin typeface="宋体" panose="02010600030101010101" pitchFamily="2" charset="-122"/>
              </a:rPr>
              <a:t>C </a:t>
            </a:r>
            <a:r>
              <a:rPr lang="zh-CN" altLang="en-US" sz="2800" b="1" i="0" dirty="0">
                <a:latin typeface="宋体" panose="02010600030101010101" pitchFamily="2" charset="-122"/>
              </a:rPr>
              <a:t>，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stdcall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   </a:t>
            </a:r>
            <a:r>
              <a:rPr lang="zh-CN" altLang="en-US" sz="2400" b="1" i="0" dirty="0">
                <a:latin typeface="宋体" panose="02010600030101010101" pitchFamily="2" charset="-122"/>
              </a:rPr>
              <a:t>默认值与 </a:t>
            </a:r>
            <a:r>
              <a:rPr lang="en-US" altLang="zh-CN" sz="2400" b="1" i="0" dirty="0">
                <a:latin typeface="宋体" panose="02010600030101010101" pitchFamily="2" charset="-122"/>
              </a:rPr>
              <a:t>.model flat</a:t>
            </a:r>
            <a:r>
              <a:rPr lang="zh-CN" altLang="en-US" sz="2400" b="1" i="0" dirty="0">
                <a:latin typeface="宋体" panose="02010600030101010101" pitchFamily="2" charset="-122"/>
              </a:rPr>
              <a:t>之后的语言类型一致。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3462574"/>
      </p:ext>
    </p:extLst>
  </p:cSld>
  <p:clrMapOvr>
    <a:masterClrMapping/>
  </p:clrMapOvr>
  <p:transition>
    <p:blinds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667F64CC-5964-4134-A35D-F847C1187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8.5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汇编语言中子程序的高级用法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16681A-C389-45DA-8BF6-FDA42228660C}"/>
              </a:ext>
            </a:extLst>
          </p:cNvPr>
          <p:cNvSpPr txBox="1"/>
          <p:nvPr/>
        </p:nvSpPr>
        <p:spPr>
          <a:xfrm>
            <a:off x="539552" y="1556792"/>
            <a:ext cx="66247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8.5.2 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子程序的定义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4CD535-949D-4DCE-A7FD-2DB2F41516B2}"/>
              </a:ext>
            </a:extLst>
          </p:cNvPr>
          <p:cNvSpPr txBox="1"/>
          <p:nvPr/>
        </p:nvSpPr>
        <p:spPr>
          <a:xfrm>
            <a:off x="539552" y="2204864"/>
            <a:ext cx="7848872" cy="3260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i="0" dirty="0">
                <a:latin typeface="宋体" panose="02010600030101010101" pitchFamily="2" charset="-122"/>
              </a:rPr>
              <a:t>函数名 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proc</a:t>
            </a:r>
            <a:r>
              <a:rPr lang="en-US" altLang="zh-CN" sz="2400" b="1" i="0" dirty="0">
                <a:latin typeface="宋体" panose="02010600030101010101" pitchFamily="2" charset="-122"/>
              </a:rPr>
              <a:t> [</a:t>
            </a:r>
            <a:r>
              <a:rPr lang="zh-CN" altLang="en-US" sz="2400" b="1" i="0" dirty="0">
                <a:latin typeface="宋体" panose="02010600030101010101" pitchFamily="2" charset="-122"/>
              </a:rPr>
              <a:t>函数类型</a:t>
            </a:r>
            <a:r>
              <a:rPr lang="en-US" altLang="zh-CN" sz="2400" b="1" i="0" dirty="0">
                <a:latin typeface="宋体" panose="02010600030101010101" pitchFamily="2" charset="-122"/>
              </a:rPr>
              <a:t>][</a:t>
            </a:r>
            <a:r>
              <a:rPr lang="zh-CN" altLang="en-US" sz="2400" b="1" i="0" dirty="0">
                <a:latin typeface="宋体" panose="02010600030101010101" pitchFamily="2" charset="-122"/>
              </a:rPr>
              <a:t>语言类型</a:t>
            </a:r>
            <a:r>
              <a:rPr lang="en-US" altLang="zh-CN" sz="2400" b="1" i="0" dirty="0">
                <a:latin typeface="宋体" panose="02010600030101010101" pitchFamily="2" charset="-122"/>
              </a:rPr>
              <a:t>][uses </a:t>
            </a:r>
            <a:r>
              <a:rPr lang="zh-CN" altLang="en-US" sz="2400" b="1" i="0" dirty="0">
                <a:latin typeface="宋体" panose="02010600030101010101" pitchFamily="2" charset="-122"/>
              </a:rPr>
              <a:t>寄存器表</a:t>
            </a:r>
            <a:r>
              <a:rPr lang="en-US" altLang="zh-CN" sz="2400" b="1" i="0" dirty="0">
                <a:latin typeface="宋体" panose="02010600030101010101" pitchFamily="2" charset="-122"/>
              </a:rPr>
              <a:t>]</a:t>
            </a:r>
          </a:p>
          <a:p>
            <a:pPr>
              <a:lnSpc>
                <a:spcPct val="125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       [,</a:t>
            </a:r>
            <a:r>
              <a:rPr lang="zh-CN" altLang="en-US" sz="2400" b="1" i="0" dirty="0">
                <a:latin typeface="宋体" panose="02010600030101010101" pitchFamily="2" charset="-122"/>
              </a:rPr>
              <a:t>参数名</a:t>
            </a:r>
            <a:r>
              <a:rPr lang="en-US" altLang="zh-CN" sz="2400" b="1" i="0" dirty="0">
                <a:latin typeface="宋体" panose="02010600030101010101" pitchFamily="2" charset="-122"/>
              </a:rPr>
              <a:t>[:</a:t>
            </a:r>
            <a:r>
              <a:rPr lang="zh-CN" altLang="en-US" sz="2400" b="1" i="0" dirty="0">
                <a:latin typeface="宋体" panose="02010600030101010101" pitchFamily="2" charset="-122"/>
              </a:rPr>
              <a:t>参数类型</a:t>
            </a:r>
            <a:r>
              <a:rPr lang="en-US" altLang="zh-CN" sz="2400" b="1" i="0" dirty="0">
                <a:latin typeface="宋体" panose="02010600030101010101" pitchFamily="2" charset="-122"/>
              </a:rPr>
              <a:t>]]...</a:t>
            </a: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函数类型：默认值是 </a:t>
            </a:r>
            <a:r>
              <a:rPr lang="en-US" altLang="zh-CN" sz="2400" b="1" i="0" dirty="0">
                <a:latin typeface="宋体" panose="02010600030101010101" pitchFamily="2" charset="-122"/>
              </a:rPr>
              <a:t>NEAR</a:t>
            </a:r>
            <a:r>
              <a:rPr lang="zh-CN" altLang="en-US" sz="2400" b="1" i="0" dirty="0">
                <a:latin typeface="宋体" panose="02010600030101010101" pitchFamily="2" charset="-122"/>
              </a:rPr>
              <a:t>。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语言类型：</a:t>
            </a:r>
            <a:r>
              <a:rPr lang="en-US" altLang="zh-CN" sz="2400" b="1" i="0" dirty="0">
                <a:latin typeface="宋体" panose="02010600030101010101" pitchFamily="2" charset="-122"/>
              </a:rPr>
              <a:t>C </a:t>
            </a:r>
            <a:r>
              <a:rPr lang="zh-CN" altLang="en-US" sz="2400" b="1" i="0" dirty="0">
                <a:latin typeface="宋体" panose="02010600030101010101" pitchFamily="2" charset="-122"/>
              </a:rPr>
              <a:t>，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stdcall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参数类型：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dword</a:t>
            </a:r>
            <a:r>
              <a:rPr lang="en-US" altLang="zh-CN" sz="2400" b="1" i="0" dirty="0">
                <a:latin typeface="宋体" panose="02010600030101010101" pitchFamily="2" charset="-122"/>
              </a:rPr>
              <a:t> </a:t>
            </a:r>
            <a:r>
              <a:rPr lang="zh-CN" altLang="en-US" sz="2400" b="1" i="0" dirty="0">
                <a:latin typeface="宋体" panose="02010600030101010101" pitchFamily="2" charset="-122"/>
              </a:rPr>
              <a:t>（</a:t>
            </a:r>
            <a:r>
              <a:rPr lang="en-US" altLang="zh-CN" sz="2400" b="1" i="0" dirty="0">
                <a:latin typeface="宋体" panose="02010600030101010101" pitchFamily="2" charset="-122"/>
              </a:rPr>
              <a:t>32</a:t>
            </a:r>
            <a:r>
              <a:rPr lang="zh-CN" altLang="en-US" sz="2400" b="1" i="0" dirty="0">
                <a:latin typeface="宋体" panose="02010600030101010101" pitchFamily="2" charset="-122"/>
              </a:rPr>
              <a:t>位段）。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i="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函数类型、语言类型、参数类型 与函数原型说明应一致。</a:t>
            </a:r>
            <a:endParaRPr lang="en-US" altLang="zh-CN" sz="24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8441294"/>
      </p:ext>
    </p:extLst>
  </p:cSld>
  <p:clrMapOvr>
    <a:masterClrMapping/>
  </p:clrMapOvr>
  <p:transition>
    <p:blinds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667F64CC-5964-4134-A35D-F847C1187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8.5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汇编语言中子程序的高级用法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16681A-C389-45DA-8BF6-FDA42228660C}"/>
              </a:ext>
            </a:extLst>
          </p:cNvPr>
          <p:cNvSpPr txBox="1"/>
          <p:nvPr/>
        </p:nvSpPr>
        <p:spPr>
          <a:xfrm>
            <a:off x="539552" y="1556792"/>
            <a:ext cx="66247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8.5.2 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子程序的调用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4CD535-949D-4DCE-A7FD-2DB2F41516B2}"/>
              </a:ext>
            </a:extLst>
          </p:cNvPr>
          <p:cNvSpPr txBox="1"/>
          <p:nvPr/>
        </p:nvSpPr>
        <p:spPr>
          <a:xfrm>
            <a:off x="611560" y="2060848"/>
            <a:ext cx="7416824" cy="4645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invoke</a:t>
            </a:r>
            <a:r>
              <a:rPr lang="en-US" altLang="zh-CN" sz="2400" b="1" i="0" dirty="0">
                <a:latin typeface="宋体" panose="02010600030101010101" pitchFamily="2" charset="-122"/>
              </a:rPr>
              <a:t> </a:t>
            </a:r>
            <a:r>
              <a:rPr lang="zh-CN" altLang="en-US" sz="2400" b="1" i="0" dirty="0">
                <a:latin typeface="宋体" panose="02010600030101010101" pitchFamily="2" charset="-122"/>
              </a:rPr>
              <a:t>函数名 </a:t>
            </a:r>
            <a:r>
              <a:rPr lang="en-US" altLang="zh-CN" sz="2400" b="1" i="0" dirty="0">
                <a:latin typeface="宋体" panose="02010600030101010101" pitchFamily="2" charset="-122"/>
              </a:rPr>
              <a:t>[,</a:t>
            </a:r>
            <a:r>
              <a:rPr lang="zh-CN" altLang="en-US" sz="2400" b="1" i="0" dirty="0">
                <a:latin typeface="宋体" panose="02010600030101010101" pitchFamily="2" charset="-122"/>
              </a:rPr>
              <a:t>参数</a:t>
            </a:r>
            <a:r>
              <a:rPr lang="en-US" altLang="zh-CN" sz="2400" b="1" i="0" dirty="0">
                <a:latin typeface="宋体" panose="02010600030101010101" pitchFamily="2" charset="-122"/>
              </a:rPr>
              <a:t>1] [,</a:t>
            </a:r>
            <a:r>
              <a:rPr lang="zh-CN" altLang="en-US" sz="2400" b="1" i="0" dirty="0">
                <a:latin typeface="宋体" panose="02010600030101010101" pitchFamily="2" charset="-122"/>
              </a:rPr>
              <a:t>参数</a:t>
            </a:r>
            <a:r>
              <a:rPr lang="en-US" altLang="zh-CN" sz="2400" b="1" i="0" dirty="0">
                <a:latin typeface="宋体" panose="02010600030101010101" pitchFamily="2" charset="-122"/>
              </a:rPr>
              <a:t>2]...</a:t>
            </a:r>
          </a:p>
          <a:p>
            <a:pPr>
              <a:lnSpc>
                <a:spcPct val="125000"/>
              </a:lnSpc>
            </a:pPr>
            <a:endParaRPr lang="en-US" altLang="zh-CN" sz="2400" b="1" i="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invoke </a:t>
            </a:r>
            <a:r>
              <a:rPr lang="zh-CN" altLang="en-US" sz="2400" b="1" i="0" dirty="0">
                <a:latin typeface="宋体" panose="02010600030101010101" pitchFamily="2" charset="-122"/>
              </a:rPr>
              <a:t>是伪指令，编译生成的机器指令序列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    ……</a:t>
            </a:r>
          </a:p>
          <a:p>
            <a:pPr>
              <a:lnSpc>
                <a:spcPct val="125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    PUSH </a:t>
            </a:r>
            <a:r>
              <a:rPr lang="zh-CN" altLang="en-US" sz="2400" b="1" i="0" dirty="0">
                <a:latin typeface="宋体" panose="02010600030101010101" pitchFamily="2" charset="-122"/>
              </a:rPr>
              <a:t>参数</a:t>
            </a:r>
            <a:r>
              <a:rPr lang="en-US" altLang="zh-CN" sz="2400" b="1" i="0" dirty="0">
                <a:latin typeface="宋体" panose="02010600030101010101" pitchFamily="2" charset="-122"/>
              </a:rPr>
              <a:t>2</a:t>
            </a:r>
          </a:p>
          <a:p>
            <a:pPr>
              <a:lnSpc>
                <a:spcPct val="125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    PUSH </a:t>
            </a:r>
            <a:r>
              <a:rPr lang="zh-CN" altLang="en-US" sz="2400" b="1" i="0" dirty="0">
                <a:latin typeface="宋体" panose="02010600030101010101" pitchFamily="2" charset="-122"/>
              </a:rPr>
              <a:t>参数</a:t>
            </a:r>
            <a:r>
              <a:rPr lang="en-US" altLang="zh-CN" sz="2400" b="1" i="0" dirty="0">
                <a:latin typeface="宋体" panose="02010600030101010101" pitchFamily="2" charset="-122"/>
              </a:rPr>
              <a:t>1</a:t>
            </a:r>
          </a:p>
          <a:p>
            <a:pPr>
              <a:lnSpc>
                <a:spcPct val="125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    CALL </a:t>
            </a:r>
            <a:r>
              <a:rPr lang="zh-CN" altLang="en-US" sz="2400" b="1" i="0" dirty="0">
                <a:latin typeface="宋体" panose="02010600030101010101" pitchFamily="2" charset="-122"/>
              </a:rPr>
              <a:t>函数名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    ADD  ESP</a:t>
            </a:r>
            <a:r>
              <a:rPr lang="zh-CN" altLang="en-US" sz="2400" b="1" i="0" dirty="0">
                <a:latin typeface="宋体" panose="02010600030101010101" pitchFamily="2" charset="-122"/>
              </a:rPr>
              <a:t>，参数占的字节数 （</a:t>
            </a:r>
            <a:r>
              <a:rPr lang="en-US" altLang="zh-CN" sz="2400" b="1" i="0" dirty="0">
                <a:latin typeface="宋体" panose="02010600030101010101" pitchFamily="2" charset="-122"/>
              </a:rPr>
              <a:t>C</a:t>
            </a:r>
            <a:r>
              <a:rPr lang="zh-CN" altLang="en-US" sz="2400" b="1" i="0" dirty="0">
                <a:latin typeface="宋体" panose="02010600030101010101" pitchFamily="2" charset="-122"/>
              </a:rPr>
              <a:t>语言类型）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i="0" dirty="0">
                <a:latin typeface="宋体" panose="02010600030101010101" pitchFamily="2" charset="-122"/>
              </a:rPr>
              <a:t>注：在参数为一个局部变量的地址时，可以用 </a:t>
            </a:r>
            <a:r>
              <a:rPr lang="en-US" altLang="zh-CN" sz="2400" b="1" i="0" dirty="0">
                <a:latin typeface="宋体" panose="02010600030101010101" pitchFamily="2" charset="-122"/>
              </a:rPr>
              <a:t>ADDR</a:t>
            </a:r>
          </a:p>
          <a:p>
            <a:pPr>
              <a:lnSpc>
                <a:spcPct val="125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    </a:t>
            </a:r>
            <a:r>
              <a:rPr lang="zh-CN" altLang="en-US" sz="2400" b="1" i="0" dirty="0">
                <a:latin typeface="宋体" panose="02010600030101010101" pitchFamily="2" charset="-122"/>
              </a:rPr>
              <a:t>获得变量的地址， 全局变量前用 </a:t>
            </a:r>
            <a:r>
              <a:rPr lang="en-US" altLang="zh-CN" sz="2400" b="1" i="0" dirty="0">
                <a:latin typeface="宋体" panose="02010600030101010101" pitchFamily="2" charset="-122"/>
              </a:rPr>
              <a:t>OFFSET</a:t>
            </a:r>
          </a:p>
        </p:txBody>
      </p:sp>
    </p:spTree>
    <p:extLst>
      <p:ext uri="{BB962C8B-B14F-4D97-AF65-F5344CB8AC3E}">
        <p14:creationId xmlns:p14="http://schemas.microsoft.com/office/powerpoint/2010/main" val="3564906142"/>
      </p:ext>
    </p:extLst>
  </p:cSld>
  <p:clrMapOvr>
    <a:masterClrMapping/>
  </p:clrMapOvr>
  <p:transition>
    <p:blinds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667F64CC-5964-4134-A35D-F847C1187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8.5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汇编语言中子程序的高级用法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16681A-C389-45DA-8BF6-FDA42228660C}"/>
              </a:ext>
            </a:extLst>
          </p:cNvPr>
          <p:cNvSpPr txBox="1"/>
          <p:nvPr/>
        </p:nvSpPr>
        <p:spPr>
          <a:xfrm>
            <a:off x="539552" y="1484784"/>
            <a:ext cx="5184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8.5.3 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子程序的高级用法举例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4CD535-949D-4DCE-A7FD-2DB2F41516B2}"/>
              </a:ext>
            </a:extLst>
          </p:cNvPr>
          <p:cNvSpPr txBox="1"/>
          <p:nvPr/>
        </p:nvSpPr>
        <p:spPr>
          <a:xfrm>
            <a:off x="251520" y="2132856"/>
            <a:ext cx="57606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latin typeface="宋体" panose="02010600030101010101" pitchFamily="2" charset="-122"/>
              </a:rPr>
              <a:t>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myfadd</a:t>
            </a:r>
            <a:r>
              <a:rPr lang="en-US" altLang="zh-CN" sz="2400" b="1" i="0" dirty="0">
                <a:latin typeface="宋体" panose="02010600030101010101" pitchFamily="2" charset="-122"/>
              </a:rPr>
              <a:t>  proc   x:dword, y:dword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 local u:dword,v:dword,w:dword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	   mov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eax</a:t>
            </a:r>
            <a:r>
              <a:rPr lang="en-US" altLang="zh-CN" sz="2400" b="1" i="0" dirty="0">
                <a:latin typeface="宋体" panose="02010600030101010101" pitchFamily="2" charset="-122"/>
              </a:rPr>
              <a:t>, x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	   add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eax</a:t>
            </a:r>
            <a:r>
              <a:rPr lang="en-US" altLang="zh-CN" sz="2400" b="1" i="0" dirty="0">
                <a:latin typeface="宋体" panose="02010600030101010101" pitchFamily="2" charset="-122"/>
              </a:rPr>
              <a:t>, 10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	   mov   u,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eax</a:t>
            </a:r>
            <a:r>
              <a:rPr lang="en-US" altLang="zh-CN" sz="2400" b="1" i="0" dirty="0">
                <a:latin typeface="宋体" panose="02010600030101010101" pitchFamily="2" charset="-122"/>
              </a:rPr>
              <a:t>    ; u=x+10;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	   mov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eax</a:t>
            </a:r>
            <a:r>
              <a:rPr lang="en-US" altLang="zh-CN" sz="2400" b="1" i="0" dirty="0">
                <a:latin typeface="宋体" panose="02010600030101010101" pitchFamily="2" charset="-122"/>
              </a:rPr>
              <a:t>, y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	   add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eax</a:t>
            </a:r>
            <a:r>
              <a:rPr lang="en-US" altLang="zh-CN" sz="2400" b="1" i="0" dirty="0">
                <a:latin typeface="宋体" panose="02010600030101010101" pitchFamily="2" charset="-122"/>
              </a:rPr>
              <a:t>, 25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	   mov   v,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eax</a:t>
            </a:r>
            <a:r>
              <a:rPr lang="en-US" altLang="zh-CN" sz="2400" b="1" i="0" dirty="0">
                <a:latin typeface="宋体" panose="02010600030101010101" pitchFamily="2" charset="-122"/>
              </a:rPr>
              <a:t>    ; v=y+25;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	   add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eax</a:t>
            </a:r>
            <a:r>
              <a:rPr lang="en-US" altLang="zh-CN" sz="2400" b="1" i="0" dirty="0">
                <a:latin typeface="宋体" panose="02010600030101010101" pitchFamily="2" charset="-122"/>
              </a:rPr>
              <a:t>, u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	   mov   w,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eax</a:t>
            </a:r>
            <a:r>
              <a:rPr lang="en-US" altLang="zh-CN" sz="2400" b="1" i="0" dirty="0">
                <a:latin typeface="宋体" panose="02010600030101010101" pitchFamily="2" charset="-122"/>
              </a:rPr>
              <a:t>    ; w=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u+v</a:t>
            </a:r>
            <a:r>
              <a:rPr lang="en-US" altLang="zh-CN" sz="2400" b="1" i="0" dirty="0">
                <a:latin typeface="宋体" panose="02010600030101010101" pitchFamily="2" charset="-122"/>
              </a:rPr>
              <a:t>;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	   ret</a:t>
            </a:r>
          </a:p>
          <a:p>
            <a:r>
              <a:rPr lang="en-US" altLang="zh-CN" sz="2400" b="1" i="0" dirty="0" err="1">
                <a:latin typeface="宋体" panose="02010600030101010101" pitchFamily="2" charset="-122"/>
              </a:rPr>
              <a:t>myfadd</a:t>
            </a:r>
            <a:r>
              <a:rPr lang="en-US" altLang="zh-CN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endp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F429DE9-8FFC-4B66-A1CF-743867A6338C}"/>
              </a:ext>
            </a:extLst>
          </p:cNvPr>
          <p:cNvSpPr txBox="1"/>
          <p:nvPr/>
        </p:nvSpPr>
        <p:spPr>
          <a:xfrm>
            <a:off x="6130187" y="1124744"/>
            <a:ext cx="27363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注意：</a:t>
            </a:r>
            <a:endParaRPr lang="en-US" altLang="zh-CN" sz="24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r>
              <a:rPr lang="zh-CN" altLang="en-US" sz="2400" i="0" dirty="0">
                <a:latin typeface="宋体" panose="02010600030101010101" pitchFamily="2" charset="-122"/>
              </a:rPr>
              <a:t>当子程序有局部变量或参数时，编译生成的代码，在函数开头会自动加上：</a:t>
            </a:r>
            <a:endParaRPr lang="en-US" altLang="zh-CN" sz="2400" i="0" dirty="0">
              <a:latin typeface="宋体" panose="02010600030101010101" pitchFamily="2" charset="-122"/>
            </a:endParaRPr>
          </a:p>
          <a:p>
            <a:r>
              <a:rPr lang="en-US" altLang="zh-CN" sz="2400" i="0" dirty="0">
                <a:latin typeface="宋体" panose="02010600030101010101" pitchFamily="2" charset="-122"/>
              </a:rPr>
              <a:t>PUSH EBP</a:t>
            </a:r>
          </a:p>
          <a:p>
            <a:r>
              <a:rPr lang="en-US" altLang="zh-CN" sz="2400" i="0" dirty="0">
                <a:latin typeface="宋体" panose="02010600030101010101" pitchFamily="2" charset="-122"/>
              </a:rPr>
              <a:t>MOV  EBP</a:t>
            </a:r>
            <a:r>
              <a:rPr lang="zh-CN" altLang="en-US" sz="2400" i="0" dirty="0">
                <a:latin typeface="宋体" panose="02010600030101010101" pitchFamily="2" charset="-122"/>
              </a:rPr>
              <a:t>，</a:t>
            </a:r>
            <a:r>
              <a:rPr lang="en-US" altLang="zh-CN" sz="2400" i="0" dirty="0">
                <a:latin typeface="宋体" panose="02010600030101010101" pitchFamily="2" charset="-122"/>
              </a:rPr>
              <a:t>ESP</a:t>
            </a:r>
          </a:p>
          <a:p>
            <a:endParaRPr lang="en-US" altLang="zh-CN" sz="2400" i="0" dirty="0">
              <a:latin typeface="宋体" panose="02010600030101010101" pitchFamily="2" charset="-122"/>
            </a:endParaRPr>
          </a:p>
          <a:p>
            <a:r>
              <a:rPr lang="en-US" altLang="zh-CN" sz="2400" i="0" dirty="0">
                <a:latin typeface="宋体" panose="02010600030101010101" pitchFamily="2" charset="-122"/>
              </a:rPr>
              <a:t>ret</a:t>
            </a:r>
            <a:r>
              <a:rPr lang="zh-CN" altLang="en-US" sz="2400" i="0" dirty="0">
                <a:latin typeface="宋体" panose="02010600030101010101" pitchFamily="2" charset="-122"/>
              </a:rPr>
              <a:t>指令自动生成的代码：</a:t>
            </a:r>
            <a:endParaRPr lang="en-US" altLang="zh-CN" sz="2400" i="0" dirty="0">
              <a:latin typeface="宋体" panose="02010600030101010101" pitchFamily="2" charset="-122"/>
            </a:endParaRPr>
          </a:p>
          <a:p>
            <a:r>
              <a:rPr lang="en-US" altLang="zh-CN" sz="2400" i="0" dirty="0">
                <a:latin typeface="宋体" panose="02010600030101010101" pitchFamily="2" charset="-122"/>
              </a:rPr>
              <a:t>leave</a:t>
            </a:r>
          </a:p>
          <a:p>
            <a:r>
              <a:rPr lang="en-US" altLang="zh-CN" sz="2400" i="0" dirty="0">
                <a:latin typeface="宋体" panose="02010600030101010101" pitchFamily="2" charset="-122"/>
              </a:rPr>
              <a:t>ret</a:t>
            </a:r>
          </a:p>
          <a:p>
            <a:r>
              <a:rPr lang="en-US" altLang="zh-CN" sz="2400" i="0" dirty="0">
                <a:latin typeface="宋体" panose="02010600030101010101" pitchFamily="2" charset="-122"/>
              </a:rPr>
              <a:t>leave</a:t>
            </a:r>
            <a:r>
              <a:rPr lang="zh-CN" altLang="en-US" sz="2400" i="0" dirty="0">
                <a:latin typeface="宋体" panose="02010600030101010101" pitchFamily="2" charset="-122"/>
              </a:rPr>
              <a:t>等效于</a:t>
            </a:r>
            <a:endParaRPr lang="en-US" altLang="zh-CN" sz="2400" i="0" dirty="0">
              <a:latin typeface="宋体" panose="02010600030101010101" pitchFamily="2" charset="-122"/>
            </a:endParaRPr>
          </a:p>
          <a:p>
            <a:r>
              <a:rPr lang="en-US" altLang="zh-CN" sz="2400" i="0" dirty="0">
                <a:latin typeface="宋体" panose="02010600030101010101" pitchFamily="2" charset="-122"/>
              </a:rPr>
              <a:t>mov </a:t>
            </a:r>
            <a:r>
              <a:rPr lang="en-US" altLang="zh-CN" sz="2400" i="0" dirty="0" err="1">
                <a:latin typeface="宋体" panose="02010600030101010101" pitchFamily="2" charset="-122"/>
              </a:rPr>
              <a:t>esp</a:t>
            </a:r>
            <a:r>
              <a:rPr lang="zh-CN" altLang="en-US" sz="2400" i="0" dirty="0">
                <a:latin typeface="宋体" panose="02010600030101010101" pitchFamily="2" charset="-122"/>
              </a:rPr>
              <a:t>，</a:t>
            </a:r>
            <a:r>
              <a:rPr lang="en-US" altLang="zh-CN" sz="2400" i="0" dirty="0" err="1">
                <a:latin typeface="宋体" panose="02010600030101010101" pitchFamily="2" charset="-122"/>
              </a:rPr>
              <a:t>ebp</a:t>
            </a:r>
            <a:endParaRPr lang="en-US" altLang="zh-CN" sz="2400" i="0" dirty="0">
              <a:latin typeface="宋体" panose="02010600030101010101" pitchFamily="2" charset="-122"/>
            </a:endParaRPr>
          </a:p>
          <a:p>
            <a:r>
              <a:rPr lang="en-US" altLang="zh-CN" sz="2400" i="0" dirty="0">
                <a:latin typeface="宋体" panose="02010600030101010101" pitchFamily="2" charset="-122"/>
              </a:rPr>
              <a:t>pop </a:t>
            </a:r>
            <a:r>
              <a:rPr lang="en-US" altLang="zh-CN" sz="2400" i="0" dirty="0" err="1">
                <a:latin typeface="宋体" panose="02010600030101010101" pitchFamily="2" charset="-122"/>
              </a:rPr>
              <a:t>ebp</a:t>
            </a:r>
            <a:endParaRPr lang="zh-CN" altLang="en-US" sz="2400" i="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2770208"/>
      </p:ext>
    </p:extLst>
  </p:cSld>
  <p:clrMapOvr>
    <a:masterClrMapping/>
  </p:clrMapOvr>
  <p:transition>
    <p:blinds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667F64CC-5964-4134-A35D-F847C1187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8.5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汇编语言中子程序的高级用法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16681A-C389-45DA-8BF6-FDA42228660C}"/>
              </a:ext>
            </a:extLst>
          </p:cNvPr>
          <p:cNvSpPr txBox="1"/>
          <p:nvPr/>
        </p:nvSpPr>
        <p:spPr>
          <a:xfrm>
            <a:off x="539552" y="1556792"/>
            <a:ext cx="66247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8.5.3 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子程序的高级用法举例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4CD535-949D-4DCE-A7FD-2DB2F41516B2}"/>
              </a:ext>
            </a:extLst>
          </p:cNvPr>
          <p:cNvSpPr txBox="1"/>
          <p:nvPr/>
        </p:nvSpPr>
        <p:spPr>
          <a:xfrm>
            <a:off x="611560" y="2239604"/>
            <a:ext cx="619268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latin typeface="宋体" panose="02010600030101010101" pitchFamily="2" charset="-122"/>
              </a:rPr>
              <a:t>main proc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  local  a:dword, b:dword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  local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sum:dword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  mov    a, 100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  mov    b, 200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  invoke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myfadd</a:t>
            </a:r>
            <a:r>
              <a:rPr lang="en-US" altLang="zh-CN" sz="2400" b="1" i="0" dirty="0">
                <a:latin typeface="宋体" panose="02010600030101010101" pitchFamily="2" charset="-122"/>
              </a:rPr>
              <a:t>, a, b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  mov    sum,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eax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  invoke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printf</a:t>
            </a:r>
            <a:r>
              <a:rPr lang="en-US" altLang="zh-CN" sz="2400" b="1" i="0" dirty="0">
                <a:latin typeface="宋体" panose="02010600030101010101" pitchFamily="2" charset="-122"/>
              </a:rPr>
              <a:t>, offset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lpFmt</a:t>
            </a:r>
            <a:r>
              <a:rPr lang="en-US" altLang="zh-CN" sz="2400" b="1" i="0" dirty="0">
                <a:latin typeface="宋体" panose="02010600030101010101" pitchFamily="2" charset="-122"/>
              </a:rPr>
              <a:t>, sum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  invoke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ExitProcess</a:t>
            </a:r>
            <a:r>
              <a:rPr lang="en-US" altLang="zh-CN" sz="2400" b="1" i="0" dirty="0">
                <a:latin typeface="宋体" panose="02010600030101010101" pitchFamily="2" charset="-122"/>
              </a:rPr>
              <a:t>, 0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  ret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main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endp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8568916"/>
      </p:ext>
    </p:extLst>
  </p:cSld>
  <p:clrMapOvr>
    <a:masterClrMapping/>
  </p:clrMapOvr>
  <p:transition>
    <p:blinds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92138" y="1835150"/>
            <a:ext cx="75071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使用递归子程序 求 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N!  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以十进制形式显示结果</a:t>
            </a:r>
          </a:p>
        </p:txBody>
      </p:sp>
      <p:sp>
        <p:nvSpPr>
          <p:cNvPr id="72707" name="Rectangle 4"/>
          <p:cNvSpPr>
            <a:spLocks noChangeArrowheads="1"/>
          </p:cNvSpPr>
          <p:nvPr/>
        </p:nvSpPr>
        <p:spPr bwMode="auto">
          <a:xfrm>
            <a:off x="468313" y="260350"/>
            <a:ext cx="46490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8.6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递归子程序的设计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98525" y="3168650"/>
            <a:ext cx="25161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>
                <a:latin typeface="楷体_GB2312" pitchFamily="49" charset="-122"/>
                <a:ea typeface="楷体_GB2312" pitchFamily="49" charset="-122"/>
              </a:rPr>
              <a:t>F(N)=N*F(N-1)</a:t>
            </a:r>
          </a:p>
          <a:p>
            <a:pPr eaLnBrk="1" hangingPunct="1"/>
            <a:r>
              <a:rPr lang="en-US" altLang="zh-CN" sz="2800" b="1" i="0">
                <a:latin typeface="楷体_GB2312" pitchFamily="49" charset="-122"/>
                <a:ea typeface="楷体_GB2312" pitchFamily="49" charset="-122"/>
              </a:rPr>
              <a:t>F(1) = 1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ChangeArrowheads="1"/>
          </p:cNvSpPr>
          <p:nvPr/>
        </p:nvSpPr>
        <p:spPr bwMode="auto">
          <a:xfrm>
            <a:off x="685800" y="1524000"/>
            <a:ext cx="3505200" cy="2819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zh-CN" sz="2800" i="0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K : 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调用子程序 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A</a:t>
            </a:r>
          </a:p>
          <a:p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DK: </a:t>
            </a:r>
            <a:r>
              <a:rPr lang="en-US" altLang="zh-CN" sz="2800" b="1" i="0" dirty="0">
                <a:latin typeface="Times New Roman" pitchFamily="18" charset="0"/>
                <a:ea typeface="楷体_GB2312" pitchFamily="49" charset="-122"/>
              </a:rPr>
              <a:t>……</a:t>
            </a:r>
            <a:endParaRPr lang="en-US" altLang="zh-CN" sz="2800" b="1" i="0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800" b="1" i="0" dirty="0">
                <a:latin typeface="Times New Roman" pitchFamily="18" charset="0"/>
                <a:ea typeface="楷体_GB2312" pitchFamily="49" charset="-122"/>
              </a:rPr>
              <a:t>……</a:t>
            </a:r>
            <a:endParaRPr lang="en-US" altLang="zh-CN" sz="2800" b="1" i="0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J : 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调用子程序 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A</a:t>
            </a:r>
          </a:p>
          <a:p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DJ: </a:t>
            </a:r>
            <a:r>
              <a:rPr lang="en-US" altLang="zh-CN" sz="2800" b="1" i="0" dirty="0">
                <a:latin typeface="Times New Roman" pitchFamily="18" charset="0"/>
                <a:ea typeface="楷体_GB2312" pitchFamily="49" charset="-122"/>
              </a:rPr>
              <a:t>……</a:t>
            </a:r>
            <a:endParaRPr lang="en-US" altLang="zh-CN" sz="2800" b="1" i="0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800" b="1" i="0" dirty="0">
                <a:latin typeface="Times New Roman" pitchFamily="18" charset="0"/>
                <a:ea typeface="楷体_GB2312" pitchFamily="49" charset="-122"/>
              </a:rPr>
              <a:t>……</a:t>
            </a:r>
            <a:endParaRPr lang="en-US" altLang="zh-CN" sz="2800" b="1" i="0" dirty="0"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2800" b="1" i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2467" name="Rectangle 6"/>
          <p:cNvSpPr>
            <a:spLocks noChangeArrowheads="1"/>
          </p:cNvSpPr>
          <p:nvPr/>
        </p:nvSpPr>
        <p:spPr bwMode="auto">
          <a:xfrm>
            <a:off x="6450013" y="1700213"/>
            <a:ext cx="1439862" cy="1439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8" name="Text Box 7"/>
          <p:cNvSpPr txBox="1">
            <a:spLocks noChangeArrowheads="1"/>
          </p:cNvSpPr>
          <p:nvPr/>
        </p:nvSpPr>
        <p:spPr bwMode="auto">
          <a:xfrm>
            <a:off x="6359525" y="1143000"/>
            <a:ext cx="1435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子程序</a:t>
            </a:r>
            <a:r>
              <a:rPr lang="en-US" altLang="zh-CN" sz="2800" b="1" i="0">
                <a:latin typeface="楷体_GB2312" pitchFamily="49" charset="-122"/>
                <a:ea typeface="楷体_GB2312" pitchFamily="49" charset="-122"/>
              </a:rPr>
              <a:t>A</a:t>
            </a:r>
          </a:p>
        </p:txBody>
      </p:sp>
      <p:sp>
        <p:nvSpPr>
          <p:cNvPr id="62469" name="Line 8"/>
          <p:cNvSpPr>
            <a:spLocks noChangeShapeType="1"/>
          </p:cNvSpPr>
          <p:nvPr/>
        </p:nvSpPr>
        <p:spPr bwMode="auto">
          <a:xfrm>
            <a:off x="4289425" y="1843088"/>
            <a:ext cx="2089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0" name="Line 9"/>
          <p:cNvSpPr>
            <a:spLocks noChangeShapeType="1"/>
          </p:cNvSpPr>
          <p:nvPr/>
        </p:nvSpPr>
        <p:spPr bwMode="auto">
          <a:xfrm flipH="1" flipV="1">
            <a:off x="4289425" y="2203450"/>
            <a:ext cx="2160588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1" name="Line 10"/>
          <p:cNvSpPr>
            <a:spLocks noChangeShapeType="1"/>
          </p:cNvSpPr>
          <p:nvPr/>
        </p:nvSpPr>
        <p:spPr bwMode="auto">
          <a:xfrm flipV="1">
            <a:off x="4343400" y="1914525"/>
            <a:ext cx="2035175" cy="1209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2" name="Line 11"/>
          <p:cNvSpPr>
            <a:spLocks noChangeShapeType="1"/>
          </p:cNvSpPr>
          <p:nvPr/>
        </p:nvSpPr>
        <p:spPr bwMode="auto">
          <a:xfrm flipH="1">
            <a:off x="4289425" y="3140075"/>
            <a:ext cx="2160588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609600" y="4800600"/>
            <a:ext cx="6613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solidFill>
                  <a:srgbClr val="FF3300"/>
                </a:solidFill>
                <a:latin typeface="宋体" panose="02010600030101010101" pitchFamily="2" charset="-122"/>
              </a:rPr>
              <a:t>断点</a:t>
            </a:r>
            <a:r>
              <a:rPr lang="zh-CN" altLang="en-US" sz="2800" b="1" i="0">
                <a:latin typeface="宋体" panose="02010600030101010101" pitchFamily="2" charset="-122"/>
              </a:rPr>
              <a:t>：转子指令的直接后继指令的地址。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33400" y="5334000"/>
            <a:ext cx="7685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子程序执行完毕，返回主程序的断点处继续执行</a:t>
            </a:r>
          </a:p>
        </p:txBody>
      </p:sp>
      <p:sp>
        <p:nvSpPr>
          <p:cNvPr id="62475" name="Rectangle 14"/>
          <p:cNvSpPr>
            <a:spLocks noChangeArrowheads="1"/>
          </p:cNvSpPr>
          <p:nvPr/>
        </p:nvSpPr>
        <p:spPr bwMode="auto">
          <a:xfrm>
            <a:off x="539750" y="234950"/>
            <a:ext cx="36471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8.1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子程序的概念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4648200" y="3352800"/>
            <a:ext cx="396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思考</a:t>
            </a:r>
            <a:r>
              <a:rPr lang="zh-CN" altLang="en-US" sz="2800" b="1" i="0" dirty="0">
                <a:latin typeface="宋体" panose="02010600030101010101" pitchFamily="2" charset="-122"/>
              </a:rPr>
              <a:t>：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转移的本质是什么？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5105400" y="4298950"/>
            <a:ext cx="19928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改变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CS:EIP</a:t>
            </a:r>
            <a:endParaRPr lang="zh-CN" altLang="en-US" sz="2800" b="1" i="0" dirty="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746125" y="5900738"/>
            <a:ext cx="65934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如何改变</a:t>
            </a:r>
            <a:r>
              <a:rPr lang="en-US" altLang="zh-CN" sz="24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CS:EIP,</a:t>
            </a:r>
            <a:r>
              <a:rPr lang="zh-CN" altLang="en-US" sz="24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使其按照预定的路线图前进？</a:t>
            </a:r>
          </a:p>
        </p:txBody>
      </p:sp>
    </p:spTree>
    <p:extLst>
      <p:ext uri="{BB962C8B-B14F-4D97-AF65-F5344CB8AC3E}">
        <p14:creationId xmlns:p14="http://schemas.microsoft.com/office/powerpoint/2010/main" val="792920536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6" grpId="0"/>
      <p:bldP spid="31757" grpId="0"/>
      <p:bldP spid="31759" grpId="0" autoUpdateAnimBg="0"/>
      <p:bldP spid="31760" grpId="0" autoUpdateAnimBg="0"/>
      <p:bldP spid="31761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684213" y="1484958"/>
            <a:ext cx="431983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i="0" dirty="0" err="1">
                <a:latin typeface="宋体" panose="02010600030101010101" pitchFamily="2" charset="-122"/>
              </a:rPr>
              <a:t>f_jiechen</a:t>
            </a:r>
            <a:r>
              <a:rPr lang="en-US" altLang="zh-CN" sz="2800" b="1" i="0" dirty="0">
                <a:latin typeface="宋体" panose="02010600030101010101" pitchFamily="2" charset="-122"/>
              </a:rPr>
              <a:t>  proc</a:t>
            </a: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   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cmp</a:t>
            </a:r>
            <a:r>
              <a:rPr lang="en-US" altLang="zh-CN" sz="2800" b="1" i="0" dirty="0">
                <a:latin typeface="宋体" panose="02010600030101010101" pitchFamily="2" charset="-122"/>
              </a:rPr>
              <a:t>  bx,1</a:t>
            </a: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   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jg</a:t>
            </a:r>
            <a:r>
              <a:rPr lang="en-US" altLang="zh-CN" sz="2800" b="1" i="0" dirty="0">
                <a:latin typeface="宋体" panose="02010600030101010101" pitchFamily="2" charset="-122"/>
              </a:rPr>
              <a:t>      LP</a:t>
            </a: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     mov  ax,1</a:t>
            </a: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     mov  dx,0</a:t>
            </a: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     ret</a:t>
            </a: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LP:  dec   bx</a:t>
            </a: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     call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f_jiechen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   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inc</a:t>
            </a:r>
            <a:r>
              <a:rPr lang="en-US" altLang="zh-CN" sz="2800" b="1" i="0" dirty="0">
                <a:latin typeface="宋体" panose="02010600030101010101" pitchFamily="2" charset="-122"/>
              </a:rPr>
              <a:t>   bx</a:t>
            </a: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   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mul</a:t>
            </a:r>
            <a:r>
              <a:rPr lang="en-US" altLang="zh-CN" sz="2800" b="1" i="0" dirty="0">
                <a:latin typeface="宋体" panose="02010600030101010101" pitchFamily="2" charset="-122"/>
              </a:rPr>
              <a:t>   bx</a:t>
            </a: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     ret</a:t>
            </a:r>
          </a:p>
          <a:p>
            <a:r>
              <a:rPr lang="en-US" altLang="zh-CN" sz="2800" b="1" i="0" dirty="0" err="1">
                <a:latin typeface="宋体" panose="02010600030101010101" pitchFamily="2" charset="-122"/>
              </a:rPr>
              <a:t>f_jiechen</a:t>
            </a:r>
            <a:r>
              <a:rPr lang="en-US" altLang="zh-CN" sz="2800" b="1" i="0" dirty="0">
                <a:latin typeface="宋体" panose="02010600030101010101" pitchFamily="2" charset="-122"/>
              </a:rPr>
              <a:t>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endp</a:t>
            </a:r>
            <a:endParaRPr lang="zh-CN" altLang="en-US" sz="2800" b="1" i="0" dirty="0">
              <a:latin typeface="宋体" panose="02010600030101010101" pitchFamily="2" charset="-122"/>
            </a:endParaRP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5117343" y="2708920"/>
            <a:ext cx="363112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i="0">
                <a:latin typeface="宋体" panose="02010600030101010101" pitchFamily="2" charset="-122"/>
              </a:rPr>
              <a:t>(bx) </a:t>
            </a:r>
            <a:r>
              <a:rPr lang="zh-CN" altLang="en-US" sz="2400" b="1" i="0">
                <a:latin typeface="宋体" panose="02010600030101010101" pitchFamily="2" charset="-122"/>
              </a:rPr>
              <a:t>：求阶乘的数</a:t>
            </a:r>
          </a:p>
          <a:p>
            <a:endParaRPr lang="zh-CN" altLang="en-US" sz="2400" b="1" i="0">
              <a:latin typeface="宋体" panose="02010600030101010101" pitchFamily="2" charset="-122"/>
            </a:endParaRPr>
          </a:p>
          <a:p>
            <a:r>
              <a:rPr lang="en-US" altLang="zh-CN" sz="2400" b="1" i="0">
                <a:latin typeface="宋体" panose="02010600030101010101" pitchFamily="2" charset="-122"/>
              </a:rPr>
              <a:t>(ax) </a:t>
            </a:r>
            <a:r>
              <a:rPr lang="zh-CN" altLang="en-US" sz="2400" b="1" i="0">
                <a:latin typeface="宋体" panose="02010600030101010101" pitchFamily="2" charset="-122"/>
              </a:rPr>
              <a:t>：计算结果</a:t>
            </a:r>
          </a:p>
          <a:p>
            <a:r>
              <a:rPr lang="en-US" altLang="zh-CN" sz="2400" b="1" i="0">
                <a:latin typeface="宋体" panose="02010600030101010101" pitchFamily="2" charset="-122"/>
              </a:rPr>
              <a:t>(dx)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BCA115-FBB9-4DBB-8C81-8451C9ACD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46490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8.6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递归子程序的设计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4"/>
          <p:cNvSpPr>
            <a:spLocks noChangeArrowheads="1"/>
          </p:cNvSpPr>
          <p:nvPr/>
        </p:nvSpPr>
        <p:spPr bwMode="auto">
          <a:xfrm>
            <a:off x="468313" y="1628775"/>
            <a:ext cx="2879725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F2T10: </a:t>
            </a:r>
          </a:p>
          <a:p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AX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位无符号二进制数转换为十进制的数字串，并将其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ASCII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码送入（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ESI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）所指定的缓冲区中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3708400" y="1316008"/>
            <a:ext cx="4496744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266700"/>
            <a:r>
              <a:rPr lang="en-US" altLang="zh-CN" b="1" i="0" dirty="0"/>
              <a:t>F2T10        PROC          </a:t>
            </a:r>
            <a:endParaRPr lang="en-US" altLang="zh-CN" i="0" dirty="0"/>
          </a:p>
          <a:p>
            <a:pPr indent="266700"/>
            <a:r>
              <a:rPr lang="en-US" altLang="zh-CN" b="1" i="0" dirty="0"/>
              <a:t>                   MOV    CX</a:t>
            </a:r>
            <a:r>
              <a:rPr lang="zh-CN" altLang="en-US" b="1" i="0" dirty="0"/>
              <a:t>， </a:t>
            </a:r>
            <a:r>
              <a:rPr lang="en-US" altLang="zh-CN" b="1" i="0" dirty="0"/>
              <a:t>0</a:t>
            </a:r>
            <a:endParaRPr lang="zh-CN" altLang="en-US" b="1" i="0" dirty="0"/>
          </a:p>
          <a:p>
            <a:pPr indent="266700"/>
            <a:r>
              <a:rPr lang="en-US" altLang="zh-CN" b="1" i="0" dirty="0"/>
              <a:t>                   MOV    BX,  10 </a:t>
            </a:r>
            <a:endParaRPr lang="en-US" altLang="zh-CN" i="0" dirty="0"/>
          </a:p>
          <a:p>
            <a:pPr indent="266700"/>
            <a:r>
              <a:rPr lang="en-US" altLang="zh-CN" b="1" i="0" dirty="0"/>
              <a:t>DIV_LOP</a:t>
            </a:r>
            <a:r>
              <a:rPr lang="zh-CN" altLang="en-US" b="1" i="0" dirty="0"/>
              <a:t>：</a:t>
            </a:r>
            <a:r>
              <a:rPr lang="en-US" altLang="zh-CN" b="1" i="0" dirty="0"/>
              <a:t>MOV    </a:t>
            </a:r>
            <a:r>
              <a:rPr lang="en-US" altLang="zh-CN" b="1" i="0" u="sng" dirty="0"/>
              <a:t>___</a:t>
            </a:r>
            <a:r>
              <a:rPr lang="zh-CN" altLang="en-US" b="1" i="0" dirty="0"/>
              <a:t>，</a:t>
            </a:r>
            <a:r>
              <a:rPr lang="en-US" altLang="zh-CN" b="1" i="0" dirty="0"/>
              <a:t>0</a:t>
            </a:r>
            <a:endParaRPr lang="en-US" altLang="zh-CN" i="0" dirty="0"/>
          </a:p>
          <a:p>
            <a:pPr indent="266700"/>
            <a:r>
              <a:rPr lang="en-US" altLang="zh-CN" b="1" i="0" dirty="0"/>
              <a:t>                   DIV    BX</a:t>
            </a:r>
            <a:endParaRPr lang="en-US" altLang="zh-CN" i="0" dirty="0"/>
          </a:p>
          <a:p>
            <a:pPr indent="266700"/>
            <a:r>
              <a:rPr lang="en-US" altLang="zh-CN" b="1" i="0" dirty="0"/>
              <a:t>                   PUSH   DX</a:t>
            </a:r>
            <a:endParaRPr lang="en-US" altLang="zh-CN" i="0" dirty="0"/>
          </a:p>
          <a:p>
            <a:pPr indent="266700"/>
            <a:r>
              <a:rPr lang="en-US" altLang="zh-CN" i="0" dirty="0"/>
              <a:t>                  __________</a:t>
            </a:r>
            <a:endParaRPr lang="en-US" altLang="zh-CN" i="0" u="sng" dirty="0"/>
          </a:p>
          <a:p>
            <a:pPr indent="266700"/>
            <a:r>
              <a:rPr lang="en-US" altLang="zh-CN" b="1" i="0" dirty="0"/>
              <a:t>                   CMP    AX</a:t>
            </a:r>
            <a:r>
              <a:rPr lang="zh-CN" altLang="en-US" b="1" i="0" dirty="0"/>
              <a:t>， </a:t>
            </a:r>
            <a:r>
              <a:rPr lang="en-US" altLang="zh-CN" b="1" i="0" dirty="0"/>
              <a:t>0</a:t>
            </a:r>
            <a:endParaRPr lang="en-US" altLang="zh-CN" i="0" dirty="0"/>
          </a:p>
          <a:p>
            <a:pPr indent="266700"/>
            <a:r>
              <a:rPr lang="en-US" altLang="zh-CN" i="0" dirty="0"/>
              <a:t>                  __________</a:t>
            </a:r>
            <a:r>
              <a:rPr lang="en-US" altLang="zh-CN" b="1" i="0" dirty="0"/>
              <a:t> </a:t>
            </a:r>
            <a:endParaRPr lang="en-US" altLang="zh-CN" i="0" dirty="0"/>
          </a:p>
          <a:p>
            <a:pPr indent="266700"/>
            <a:r>
              <a:rPr lang="en-US" altLang="zh-CN" b="1" i="0" dirty="0"/>
              <a:t>CHG_LOP</a:t>
            </a:r>
            <a:r>
              <a:rPr lang="zh-CN" altLang="en-US" b="1" i="0" dirty="0"/>
              <a:t>：</a:t>
            </a:r>
            <a:r>
              <a:rPr lang="en-US" altLang="zh-CN" b="1" i="0" dirty="0"/>
              <a:t>POP    AX      </a:t>
            </a:r>
            <a:endParaRPr lang="en-US" altLang="zh-CN" i="0" dirty="0"/>
          </a:p>
          <a:p>
            <a:pPr indent="266700"/>
            <a:r>
              <a:rPr lang="en-US" altLang="zh-CN" b="1" i="0" dirty="0"/>
              <a:t>                    ADD    AL</a:t>
            </a:r>
            <a:r>
              <a:rPr lang="zh-CN" altLang="en-US" b="1" i="0" dirty="0"/>
              <a:t>，</a:t>
            </a:r>
            <a:r>
              <a:rPr lang="en-US" altLang="zh-CN" b="1" i="0" dirty="0"/>
              <a:t>30H  </a:t>
            </a:r>
            <a:endParaRPr lang="en-US" altLang="zh-CN" i="0" dirty="0"/>
          </a:p>
          <a:p>
            <a:pPr indent="266700"/>
            <a:r>
              <a:rPr lang="en-US" altLang="zh-CN" b="1" i="0" dirty="0"/>
              <a:t>                    MOV    [ESI] </a:t>
            </a:r>
            <a:r>
              <a:rPr lang="zh-CN" altLang="en-US" b="1" i="0" dirty="0"/>
              <a:t>，</a:t>
            </a:r>
            <a:r>
              <a:rPr lang="en-US" altLang="zh-CN" b="1" i="0" dirty="0"/>
              <a:t>AL    </a:t>
            </a:r>
            <a:endParaRPr lang="en-US" altLang="zh-CN" i="0" dirty="0"/>
          </a:p>
          <a:p>
            <a:pPr indent="266700"/>
            <a:r>
              <a:rPr lang="en-US" altLang="zh-CN" i="0" dirty="0"/>
              <a:t>                   __________</a:t>
            </a:r>
            <a:r>
              <a:rPr lang="en-US" altLang="zh-CN" b="1" i="0" dirty="0"/>
              <a:t> </a:t>
            </a:r>
            <a:endParaRPr lang="en-US" altLang="zh-CN" i="0" dirty="0"/>
          </a:p>
          <a:p>
            <a:pPr indent="266700"/>
            <a:r>
              <a:rPr lang="en-US" altLang="zh-CN" b="1" i="0" dirty="0"/>
              <a:t>                    DEC    CX </a:t>
            </a:r>
            <a:endParaRPr lang="en-US" altLang="zh-CN" i="0" dirty="0"/>
          </a:p>
          <a:p>
            <a:pPr indent="266700"/>
            <a:r>
              <a:rPr lang="en-US" altLang="zh-CN" b="1" i="0" dirty="0"/>
              <a:t>                    JNZ    CHG_LOP</a:t>
            </a:r>
            <a:endParaRPr lang="en-US" altLang="zh-CN" i="0" dirty="0"/>
          </a:p>
          <a:p>
            <a:pPr indent="266700"/>
            <a:r>
              <a:rPr lang="en-US" altLang="zh-CN" b="1" i="0" dirty="0"/>
              <a:t>                    RET   </a:t>
            </a:r>
            <a:endParaRPr lang="en-US" altLang="zh-CN" i="0" dirty="0"/>
          </a:p>
          <a:p>
            <a:pPr indent="266700" eaLnBrk="0" hangingPunct="0"/>
            <a:r>
              <a:rPr lang="en-US" altLang="zh-CN" i="0" dirty="0"/>
              <a:t>_______________________</a:t>
            </a:r>
            <a:r>
              <a:rPr lang="en-US" altLang="zh-CN" dirty="0"/>
              <a:t> </a:t>
            </a:r>
          </a:p>
        </p:txBody>
      </p:sp>
      <p:sp>
        <p:nvSpPr>
          <p:cNvPr id="75780" name="Text Box 6"/>
          <p:cNvSpPr txBox="1">
            <a:spLocks noChangeArrowheads="1"/>
          </p:cNvSpPr>
          <p:nvPr/>
        </p:nvSpPr>
        <p:spPr bwMode="auto">
          <a:xfrm>
            <a:off x="533400" y="5943600"/>
            <a:ext cx="2093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solidFill>
                  <a:srgbClr val="FF3300"/>
                </a:solidFill>
              </a:rPr>
              <a:t>算法？</a:t>
            </a:r>
          </a:p>
        </p:txBody>
      </p:sp>
      <p:sp>
        <p:nvSpPr>
          <p:cNvPr id="75781" name="Text Box 7"/>
          <p:cNvSpPr txBox="1">
            <a:spLocks noChangeArrowheads="1"/>
          </p:cNvSpPr>
          <p:nvPr/>
        </p:nvSpPr>
        <p:spPr bwMode="auto">
          <a:xfrm>
            <a:off x="517525" y="5073650"/>
            <a:ext cx="34131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例：7</a:t>
            </a:r>
            <a:r>
              <a:rPr lang="en-US" altLang="zh-CN" sz="2800" b="1" i="0">
                <a:latin typeface="楷体_GB2312" pitchFamily="49" charset="-122"/>
                <a:ea typeface="楷体_GB2312" pitchFamily="49" charset="-122"/>
              </a:rPr>
              <a:t>B -&gt; 123</a:t>
            </a:r>
          </a:p>
          <a:p>
            <a:pPr eaLnBrk="1" hangingPunct="1"/>
            <a:r>
              <a:rPr lang="en-US" altLang="zh-CN" sz="2800" b="1" i="0">
                <a:latin typeface="楷体_GB2312" pitchFamily="49" charset="-122"/>
                <a:ea typeface="楷体_GB2312" pitchFamily="49" charset="-122"/>
              </a:rPr>
              <a:t>    -&gt; 31H 32H 33H</a:t>
            </a:r>
          </a:p>
        </p:txBody>
      </p:sp>
      <p:sp>
        <p:nvSpPr>
          <p:cNvPr id="75782" name="Rectangle 8"/>
          <p:cNvSpPr>
            <a:spLocks noChangeArrowheads="1"/>
          </p:cNvSpPr>
          <p:nvPr/>
        </p:nvSpPr>
        <p:spPr bwMode="auto">
          <a:xfrm>
            <a:off x="468313" y="260350"/>
            <a:ext cx="247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子程序填空</a:t>
            </a:r>
            <a:endParaRPr lang="en-US" altLang="zh-CN" sz="3600" b="1" i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1188" y="1772816"/>
            <a:ext cx="6207224" cy="2841104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子程序设计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子程序的定义、调用、返回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参数传递、现场保护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局部变量的定义与访问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 Box 1026">
            <a:extLst>
              <a:ext uri="{FF2B5EF4-FFF2-40B4-BE49-F238E27FC236}">
                <a16:creationId xmlns:a16="http://schemas.microsoft.com/office/drawing/2014/main" id="{1AFBAC9D-1E24-44E3-B3D3-E8C1A2EDF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2656"/>
            <a:ext cx="40206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   子程序设计</a:t>
            </a:r>
          </a:p>
        </p:txBody>
      </p:sp>
    </p:spTree>
  </p:cSld>
  <p:clrMapOvr>
    <a:masterClrMapping/>
  </p:clrMapOvr>
  <p:transition>
    <p:zoom dir="in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1412776"/>
            <a:ext cx="8439472" cy="53340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作业：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P180-181</a:t>
            </a:r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8.2   8.3   8.8</a:t>
            </a:r>
          </a:p>
        </p:txBody>
      </p:sp>
      <p:sp>
        <p:nvSpPr>
          <p:cNvPr id="5" name="Text Box 1026">
            <a:extLst>
              <a:ext uri="{FF2B5EF4-FFF2-40B4-BE49-F238E27FC236}">
                <a16:creationId xmlns:a16="http://schemas.microsoft.com/office/drawing/2014/main" id="{6707A454-D4FE-43C0-BDB4-5B751C530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25438"/>
            <a:ext cx="444224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   子程序设计</a:t>
            </a:r>
            <a:endParaRPr lang="zh-CN" altLang="en-US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8848661"/>
      </p:ext>
    </p:extLst>
  </p:cSld>
  <p:clrMapOvr>
    <a:masterClrMapping/>
  </p:clrMapOvr>
  <p:transition>
    <p:zoom dir="in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1412776"/>
            <a:ext cx="3830960" cy="53340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课堂作业：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000" dirty="0"/>
              <a:t>.stack 200</a:t>
            </a:r>
          </a:p>
          <a:p>
            <a:pPr marL="0" indent="0">
              <a:buNone/>
            </a:pPr>
            <a:r>
              <a:rPr lang="en-US" altLang="zh-CN" sz="2000" dirty="0"/>
              <a:t>.code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f1	proc</a:t>
            </a:r>
          </a:p>
          <a:p>
            <a:pPr marL="400050" lvl="1" indent="0">
              <a:buNone/>
            </a:pPr>
            <a:r>
              <a:rPr lang="en-US" altLang="zh-CN" sz="2000" dirty="0"/>
              <a:t>push	bp</a:t>
            </a:r>
          </a:p>
          <a:p>
            <a:pPr marL="400050" lvl="1" indent="0">
              <a:buNone/>
            </a:pPr>
            <a:r>
              <a:rPr lang="en-US" altLang="zh-CN" sz="2000" dirty="0"/>
              <a:t>pop		bp	 ;(1)</a:t>
            </a:r>
          </a:p>
          <a:p>
            <a:pPr marL="400050" lvl="1" indent="0">
              <a:buNone/>
            </a:pPr>
            <a:r>
              <a:rPr lang="en-US" altLang="zh-CN" sz="2000" dirty="0"/>
              <a:t>ret</a:t>
            </a:r>
          </a:p>
          <a:p>
            <a:pPr marL="0" indent="0">
              <a:buNone/>
            </a:pPr>
            <a:r>
              <a:rPr lang="en-US" altLang="zh-CN" sz="2000" dirty="0"/>
              <a:t>f1	</a:t>
            </a:r>
            <a:r>
              <a:rPr lang="en-US" altLang="zh-CN" sz="2000" dirty="0" err="1"/>
              <a:t>endp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main 	proc</a:t>
            </a:r>
          </a:p>
          <a:p>
            <a:pPr marL="400050" lvl="1" indent="0">
              <a:buNone/>
            </a:pPr>
            <a:r>
              <a:rPr lang="en-US" altLang="zh-CN" sz="2000" dirty="0"/>
              <a:t>push 	ax</a:t>
            </a:r>
          </a:p>
          <a:p>
            <a:pPr marL="400050" lvl="1" indent="0">
              <a:buNone/>
            </a:pPr>
            <a:r>
              <a:rPr lang="en-US" altLang="zh-CN" sz="2000" dirty="0"/>
              <a:t>call 		f1</a:t>
            </a:r>
          </a:p>
          <a:p>
            <a:pPr marL="0" indent="0">
              <a:buNone/>
            </a:pPr>
            <a:r>
              <a:rPr lang="en-US" altLang="zh-CN" sz="2000" dirty="0"/>
              <a:t>L1:</a:t>
            </a:r>
            <a:r>
              <a:rPr lang="zh-CN" altLang="en-US" sz="2000" dirty="0"/>
              <a:t> </a:t>
            </a:r>
            <a:r>
              <a:rPr lang="en-US" altLang="zh-CN" sz="2000" dirty="0"/>
              <a:t>ret</a:t>
            </a:r>
          </a:p>
          <a:p>
            <a:pPr marL="0" indent="0">
              <a:buNone/>
            </a:pPr>
            <a:r>
              <a:rPr lang="en-US" altLang="zh-CN" sz="2000" dirty="0"/>
              <a:t>main  	</a:t>
            </a:r>
            <a:r>
              <a:rPr lang="en-US" altLang="zh-CN" sz="2000" dirty="0" err="1"/>
              <a:t>endp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end</a:t>
            </a:r>
            <a:endParaRPr lang="en-US" altLang="zh-CN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Text Box 1026">
            <a:extLst>
              <a:ext uri="{FF2B5EF4-FFF2-40B4-BE49-F238E27FC236}">
                <a16:creationId xmlns:a16="http://schemas.microsoft.com/office/drawing/2014/main" id="{6707A454-D4FE-43C0-BDB4-5B751C530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25438"/>
            <a:ext cx="444224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   子程序设计</a:t>
            </a:r>
            <a:endParaRPr lang="zh-CN" altLang="en-US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511BE75-44C8-4E5D-83C0-5F342193D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410409"/>
            <a:ext cx="383096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rgbClr val="000066"/>
                </a:solidFill>
                <a:latin typeface="+mn-lt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rgbClr val="000066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rgbClr val="000066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rgbClr val="000066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rgbClr val="000066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rgbClr val="000066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rgbClr val="000066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rgbClr val="000066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000" b="1" i="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000" b="1" i="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(ax)=1234h, (bp)=0abcdh, (</a:t>
            </a:r>
            <a:r>
              <a:rPr lang="en-US" altLang="zh-CN" sz="2000" b="1" i="0" kern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r>
              <a:rPr lang="en-US" altLang="zh-CN" sz="2000" b="1" i="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)=3000h</a:t>
            </a:r>
            <a:r>
              <a:rPr lang="zh-CN" altLang="en-US" sz="2000" b="1" i="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000" b="1" i="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L1</a:t>
            </a:r>
            <a:r>
              <a:rPr lang="zh-CN" altLang="en-US" sz="2000" b="1" i="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的偏移地址为</a:t>
            </a:r>
            <a:r>
              <a:rPr lang="en-US" altLang="zh-CN" sz="2000" b="1" i="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20000h</a:t>
            </a:r>
            <a:r>
              <a:rPr lang="zh-CN" altLang="en-US" sz="2000" b="1" i="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。请画出执行到</a:t>
            </a:r>
            <a:r>
              <a:rPr lang="en-US" altLang="zh-CN" sz="2000" b="1" i="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en-US" sz="2000" b="1" i="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处时的堆栈段示意图。</a:t>
            </a:r>
            <a:endParaRPr lang="en-US" altLang="zh-CN" sz="2000" b="1" i="0" kern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CN" sz="2000" b="1" i="0" kern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CN" sz="2000" b="1" i="0" kern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14F5D21-5BBE-4B70-845D-C9955ED1F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635240"/>
              </p:ext>
            </p:extLst>
          </p:nvPr>
        </p:nvGraphicFramePr>
        <p:xfrm>
          <a:off x="5508104" y="3466976"/>
          <a:ext cx="2448273" cy="2590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165200305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2207514779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5314999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804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9828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141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489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410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815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esp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3000h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8577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931910"/>
      </p:ext>
    </p:extLst>
  </p:cSld>
  <p:clrMapOvr>
    <a:masterClrMapping/>
  </p:clrMapOvr>
  <p:transition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539750" y="1704975"/>
            <a:ext cx="7777163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i="0" dirty="0">
                <a:latin typeface="宋体" panose="02010600030101010101" pitchFamily="2" charset="-122"/>
              </a:rPr>
              <a:t>独立程序段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i="0" dirty="0">
                <a:latin typeface="宋体" panose="02010600030101010101" pitchFamily="2" charset="-122"/>
              </a:rPr>
              <a:t>用控制指令调用它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i="0" dirty="0">
                <a:latin typeface="宋体" panose="02010600030101010101" pitchFamily="2" charset="-122"/>
              </a:rPr>
              <a:t>在执行完后再返回调用它的程序中继续执行。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i="0" dirty="0">
                <a:latin typeface="宋体" panose="02010600030101010101" pitchFamily="2" charset="-122"/>
              </a:rPr>
              <a:t>这样的独立程序段称为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子程序</a:t>
            </a:r>
            <a:r>
              <a:rPr lang="zh-CN" altLang="en-US" sz="2800" b="1" i="0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63491" name="Text Box 5"/>
          <p:cNvSpPr txBox="1">
            <a:spLocks noChangeArrowheads="1"/>
          </p:cNvSpPr>
          <p:nvPr/>
        </p:nvSpPr>
        <p:spPr bwMode="auto">
          <a:xfrm>
            <a:off x="539750" y="4337050"/>
            <a:ext cx="7580921" cy="54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i="0">
                <a:latin typeface="宋体" panose="02010600030101010101" pitchFamily="2" charset="-122"/>
              </a:rPr>
              <a:t>调用子程序的程序称为</a:t>
            </a:r>
            <a:r>
              <a:rPr lang="zh-CN" altLang="en-US" sz="2800" b="1" i="0">
                <a:solidFill>
                  <a:srgbClr val="FF3300"/>
                </a:solidFill>
                <a:latin typeface="宋体" panose="02010600030101010101" pitchFamily="2" charset="-122"/>
              </a:rPr>
              <a:t>主程序</a:t>
            </a:r>
            <a:r>
              <a:rPr lang="zh-CN" altLang="en-US" sz="2800" b="1" i="0">
                <a:latin typeface="宋体" panose="02010600030101010101" pitchFamily="2" charset="-122"/>
              </a:rPr>
              <a:t> </a:t>
            </a:r>
            <a:r>
              <a:rPr lang="en-US" altLang="zh-CN" sz="2800" b="1" i="0">
                <a:latin typeface="宋体" panose="02010600030101010101" pitchFamily="2" charset="-122"/>
              </a:rPr>
              <a:t>(</a:t>
            </a:r>
            <a:r>
              <a:rPr lang="zh-CN" altLang="en-US" sz="2800" b="1" i="0">
                <a:latin typeface="宋体" panose="02010600030101010101" pitchFamily="2" charset="-122"/>
              </a:rPr>
              <a:t>或称调用程序</a:t>
            </a:r>
            <a:r>
              <a:rPr lang="en-US" altLang="zh-CN" sz="2800" b="1" i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63492" name="Rectangle 6"/>
          <p:cNvSpPr>
            <a:spLocks noChangeArrowheads="1"/>
          </p:cNvSpPr>
          <p:nvPr/>
        </p:nvSpPr>
        <p:spPr bwMode="auto">
          <a:xfrm>
            <a:off x="539750" y="234950"/>
            <a:ext cx="36471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8.1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子程序的概念</a:t>
            </a: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5"/>
          <p:cNvSpPr txBox="1">
            <a:spLocks noChangeArrowheads="1"/>
          </p:cNvSpPr>
          <p:nvPr/>
        </p:nvSpPr>
        <p:spPr bwMode="auto">
          <a:xfrm>
            <a:off x="827584" y="2528887"/>
            <a:ext cx="6220742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子程序名  </a:t>
            </a:r>
            <a:r>
              <a:rPr lang="en-US" altLang="zh-CN" sz="2800" b="1" i="0" dirty="0">
                <a:latin typeface="宋体" panose="02010600030101010101" pitchFamily="2" charset="-122"/>
              </a:rPr>
              <a:t>PROC  NEAR </a:t>
            </a:r>
            <a:r>
              <a:rPr lang="zh-CN" altLang="en-US" sz="2800" b="1" i="0" dirty="0">
                <a:latin typeface="宋体" panose="02010600030101010101" pitchFamily="2" charset="-122"/>
              </a:rPr>
              <a:t>或者 </a:t>
            </a:r>
            <a:r>
              <a:rPr lang="en-US" altLang="zh-CN" sz="2800" b="1" i="0" dirty="0">
                <a:latin typeface="宋体" panose="02010600030101010101" pitchFamily="2" charset="-122"/>
              </a:rPr>
              <a:t>FAR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    ……</a:t>
            </a:r>
          </a:p>
          <a:p>
            <a:pPr eaLnBrk="1" hangingPunct="1"/>
            <a:r>
              <a:rPr lang="en-US" altLang="zh-CN" b="1" i="0" dirty="0">
                <a:latin typeface="宋体" panose="02010600030101010101" pitchFamily="2" charset="-122"/>
              </a:rPr>
              <a:t>                        </a:t>
            </a:r>
            <a:r>
              <a:rPr lang="en-US" altLang="zh-CN" sz="2800" b="1" i="0" dirty="0">
                <a:latin typeface="宋体" panose="02010600030101010101" pitchFamily="2" charset="-122"/>
              </a:rPr>
              <a:t>……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子程序名  </a:t>
            </a:r>
            <a:r>
              <a:rPr lang="en-US" altLang="zh-CN" sz="2800" b="1" i="0" dirty="0">
                <a:latin typeface="宋体" panose="02010600030101010101" pitchFamily="2" charset="-122"/>
              </a:rPr>
              <a:t>ENDP</a:t>
            </a:r>
          </a:p>
        </p:txBody>
      </p:sp>
      <p:sp>
        <p:nvSpPr>
          <p:cNvPr id="64515" name="Rectangle 6"/>
          <p:cNvSpPr>
            <a:spLocks noChangeArrowheads="1"/>
          </p:cNvSpPr>
          <p:nvPr/>
        </p:nvSpPr>
        <p:spPr bwMode="auto">
          <a:xfrm>
            <a:off x="539750" y="234950"/>
            <a:ext cx="46490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8.2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子程序的基本用法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CE2F2D-88EA-4344-ABAD-F258DCE3584F}"/>
              </a:ext>
            </a:extLst>
          </p:cNvPr>
          <p:cNvSpPr txBox="1"/>
          <p:nvPr/>
        </p:nvSpPr>
        <p:spPr>
          <a:xfrm>
            <a:off x="755576" y="144347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子程序的定义</a:t>
            </a:r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5"/>
          <p:cNvSpPr txBox="1">
            <a:spLocks noChangeArrowheads="1"/>
          </p:cNvSpPr>
          <p:nvPr/>
        </p:nvSpPr>
        <p:spPr bwMode="auto">
          <a:xfrm>
            <a:off x="1620838" y="2210619"/>
            <a:ext cx="379943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直接    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CALL</a:t>
            </a:r>
            <a:r>
              <a:rPr lang="en-US" altLang="zh-CN" sz="2800" b="1" i="0" dirty="0">
                <a:latin typeface="宋体" panose="02010600030101010101" pitchFamily="2" charset="-122"/>
              </a:rPr>
              <a:t>  </a:t>
            </a:r>
            <a:r>
              <a:rPr lang="zh-CN" altLang="en-US" sz="2800" b="1" i="0" dirty="0">
                <a:latin typeface="宋体" panose="02010600030101010101" pitchFamily="2" charset="-122"/>
              </a:rPr>
              <a:t>过程名</a:t>
            </a:r>
          </a:p>
        </p:txBody>
      </p:sp>
      <p:sp>
        <p:nvSpPr>
          <p:cNvPr id="65541" name="Text Box 8"/>
          <p:cNvSpPr txBox="1">
            <a:spLocks noChangeArrowheads="1"/>
          </p:cNvSpPr>
          <p:nvPr/>
        </p:nvSpPr>
        <p:spPr bwMode="auto">
          <a:xfrm>
            <a:off x="1620838" y="3019300"/>
            <a:ext cx="507222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间接    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CALL</a:t>
            </a:r>
            <a:r>
              <a:rPr lang="en-US" altLang="zh-CN" sz="2800" b="1" i="0" dirty="0">
                <a:latin typeface="宋体" panose="02010600030101010101" pitchFamily="2" charset="-122"/>
              </a:rPr>
              <a:t>  DWORD PTR OPD</a:t>
            </a:r>
            <a:endParaRPr lang="zh-CN" altLang="en-US" sz="2800" b="1" i="0" dirty="0">
              <a:latin typeface="宋体" panose="02010600030101010101" pitchFamily="2" charset="-122"/>
            </a:endParaRP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827881" y="4219750"/>
            <a:ext cx="3073277" cy="1191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CPU </a:t>
            </a:r>
            <a:r>
              <a:rPr lang="zh-CN" altLang="en-US" sz="2800" b="1" i="0" dirty="0">
                <a:latin typeface="宋体" panose="02010600030101010101" pitchFamily="2" charset="-122"/>
              </a:rPr>
              <a:t>要做的工作：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(1)  </a:t>
            </a:r>
            <a:r>
              <a:rPr lang="zh-CN" altLang="en-US" sz="2800" b="1" i="0" dirty="0">
                <a:latin typeface="宋体" panose="02010600030101010101" pitchFamily="2" charset="-122"/>
              </a:rPr>
              <a:t>保存断点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808038" y="5590401"/>
            <a:ext cx="380424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  <a:sym typeface="Wingdings" pitchFamily="2" charset="2"/>
              </a:rPr>
              <a:t>    (EIP) </a:t>
            </a:r>
            <a:r>
              <a:rPr lang="en-US" altLang="zh-CN" sz="2800" b="1" i="0" dirty="0">
                <a:latin typeface="宋体" panose="02010600030101010101" pitchFamily="2" charset="-122"/>
                <a:cs typeface="Times New Roman" pitchFamily="18" charset="0"/>
                <a:sym typeface="Wingdings" pitchFamily="2" charset="2"/>
              </a:rPr>
              <a:t>→↓ </a:t>
            </a:r>
            <a:r>
              <a:rPr lang="en-US" altLang="zh-CN" sz="2800" b="1" i="0" dirty="0">
                <a:latin typeface="宋体" panose="02010600030101010101" pitchFamily="2" charset="-122"/>
                <a:sym typeface="Wingdings" pitchFamily="2" charset="2"/>
              </a:rPr>
              <a:t>(ESP)</a:t>
            </a:r>
          </a:p>
        </p:txBody>
      </p:sp>
      <p:sp>
        <p:nvSpPr>
          <p:cNvPr id="65545" name="Rectangle 12"/>
          <p:cNvSpPr>
            <a:spLocks noChangeArrowheads="1"/>
          </p:cNvSpPr>
          <p:nvPr/>
        </p:nvSpPr>
        <p:spPr bwMode="auto">
          <a:xfrm>
            <a:off x="4153481" y="1289979"/>
            <a:ext cx="4339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子程序的调用与返回</a:t>
            </a:r>
          </a:p>
        </p:txBody>
      </p:sp>
      <p:sp>
        <p:nvSpPr>
          <p:cNvPr id="65546" name="Rectangle 13"/>
          <p:cNvSpPr>
            <a:spLocks noChangeArrowheads="1"/>
          </p:cNvSpPr>
          <p:nvPr/>
        </p:nvSpPr>
        <p:spPr bwMode="auto">
          <a:xfrm>
            <a:off x="539750" y="2061394"/>
            <a:ext cx="576263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i="0">
                <a:solidFill>
                  <a:srgbClr val="FF3300"/>
                </a:solidFill>
              </a:rPr>
              <a:t>调用</a:t>
            </a:r>
          </a:p>
          <a:p>
            <a:r>
              <a:rPr lang="zh-CN" altLang="en-US" sz="3200" b="1" i="0">
                <a:solidFill>
                  <a:srgbClr val="FF3300"/>
                </a:solidFill>
              </a:rPr>
              <a:t>指令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6312C89-5DD7-46AA-A9BC-D029A2A55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34950"/>
            <a:ext cx="46490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8.2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子程序的基本用法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/>
      <p:bldP spid="327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6445249" y="2270998"/>
            <a:ext cx="2087563" cy="2016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断点的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EA</a:t>
            </a:r>
          </a:p>
        </p:txBody>
      </p:sp>
      <p:sp>
        <p:nvSpPr>
          <p:cNvPr id="66563" name="Text Box 6"/>
          <p:cNvSpPr txBox="1">
            <a:spLocks noChangeArrowheads="1"/>
          </p:cNvSpPr>
          <p:nvPr/>
        </p:nvSpPr>
        <p:spPr bwMode="auto">
          <a:xfrm>
            <a:off x="5122173" y="2991723"/>
            <a:ext cx="8899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i="0" dirty="0">
                <a:latin typeface="Times New Roman" pitchFamily="18" charset="0"/>
              </a:rPr>
              <a:t>ESP</a:t>
            </a:r>
          </a:p>
        </p:txBody>
      </p:sp>
      <p:sp>
        <p:nvSpPr>
          <p:cNvPr id="66564" name="Line 7"/>
          <p:cNvSpPr>
            <a:spLocks noChangeShapeType="1"/>
          </p:cNvSpPr>
          <p:nvPr/>
        </p:nvSpPr>
        <p:spPr bwMode="auto">
          <a:xfrm>
            <a:off x="5940425" y="3279061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5" name="Line 8"/>
          <p:cNvSpPr>
            <a:spLocks noChangeShapeType="1"/>
          </p:cNvSpPr>
          <p:nvPr/>
        </p:nvSpPr>
        <p:spPr bwMode="auto">
          <a:xfrm>
            <a:off x="6445250" y="3494961"/>
            <a:ext cx="2087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6" name="Line 9"/>
          <p:cNvSpPr>
            <a:spLocks noChangeShapeType="1"/>
          </p:cNvSpPr>
          <p:nvPr/>
        </p:nvSpPr>
        <p:spPr bwMode="auto">
          <a:xfrm>
            <a:off x="6445250" y="3926959"/>
            <a:ext cx="2087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7" name="Line 10"/>
          <p:cNvSpPr>
            <a:spLocks noChangeShapeType="1"/>
          </p:cNvSpPr>
          <p:nvPr/>
        </p:nvSpPr>
        <p:spPr bwMode="auto">
          <a:xfrm>
            <a:off x="6445250" y="2991723"/>
            <a:ext cx="2087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539750" y="3620373"/>
            <a:ext cx="5111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(2)</a:t>
            </a:r>
            <a:r>
              <a:rPr lang="zh-CN" altLang="en-US" sz="2800" b="1" i="0" dirty="0">
                <a:latin typeface="宋体" panose="02010600030101010101" pitchFamily="2" charset="-122"/>
              </a:rPr>
              <a:t>将子程序的地址送 </a:t>
            </a:r>
            <a:r>
              <a:rPr lang="en-US" altLang="zh-CN" sz="2800" b="1" i="0" dirty="0">
                <a:latin typeface="宋体" panose="02010600030101010101" pitchFamily="2" charset="-122"/>
              </a:rPr>
              <a:t>EIP</a:t>
            </a:r>
          </a:p>
        </p:txBody>
      </p:sp>
      <p:sp>
        <p:nvSpPr>
          <p:cNvPr id="66574" name="Text Box 15"/>
          <p:cNvSpPr txBox="1">
            <a:spLocks noChangeArrowheads="1"/>
          </p:cNvSpPr>
          <p:nvPr/>
        </p:nvSpPr>
        <p:spPr bwMode="auto">
          <a:xfrm>
            <a:off x="1043608" y="4777988"/>
            <a:ext cx="55948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注意：间接调用是如何取地址的。</a:t>
            </a:r>
          </a:p>
        </p:txBody>
      </p:sp>
      <p:sp>
        <p:nvSpPr>
          <p:cNvPr id="66570" name="Rectangle 16"/>
          <p:cNvSpPr>
            <a:spLocks noChangeArrowheads="1"/>
          </p:cNvSpPr>
          <p:nvPr/>
        </p:nvSpPr>
        <p:spPr bwMode="auto">
          <a:xfrm>
            <a:off x="539750" y="2702798"/>
            <a:ext cx="2519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i="0" dirty="0">
                <a:latin typeface="宋体" panose="02010600030101010101" pitchFamily="2" charset="-122"/>
              </a:rPr>
              <a:t>(1)</a:t>
            </a:r>
            <a:r>
              <a:rPr lang="zh-CN" altLang="en-US" sz="2800" b="1" i="0" dirty="0">
                <a:latin typeface="宋体" panose="02010600030101010101" pitchFamily="2" charset="-122"/>
              </a:rPr>
              <a:t>保存断点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BBF7C9F1-BC76-472A-924B-470BC49C4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3481" y="1289979"/>
            <a:ext cx="4339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子程序的调用与返回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31AF2B0-34E8-4E69-A847-79AF303B8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34950"/>
            <a:ext cx="46490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8.2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子程序的基本用法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4" grpId="0"/>
    </p:bldLst>
  </p:timing>
</p:sld>
</file>

<file path=ppt/theme/theme1.xml><?xml version="1.0" encoding="utf-8"?>
<a:theme xmlns:a="http://schemas.openxmlformats.org/drawingml/2006/main" name="model-3">
  <a:themeElements>
    <a:clrScheme name="model-3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model-3">
      <a:majorFont>
        <a:latin typeface="Tahoma"/>
        <a:ea typeface="黑体"/>
        <a:cs typeface=""/>
      </a:majorFont>
      <a:minorFont>
        <a:latin typeface="Tahoma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stealth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stealth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model-3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第五章示例</Template>
  <TotalTime>3035</TotalTime>
  <Words>3401</Words>
  <Application>Microsoft Office PowerPoint</Application>
  <PresentationFormat>全屏显示(4:3)</PresentationFormat>
  <Paragraphs>601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3" baseType="lpstr">
      <vt:lpstr>黑体</vt:lpstr>
      <vt:lpstr>华文新魏</vt:lpstr>
      <vt:lpstr>楷体_GB2312</vt:lpstr>
      <vt:lpstr>宋体</vt:lpstr>
      <vt:lpstr>新宋体</vt:lpstr>
      <vt:lpstr>Tahoma</vt:lpstr>
      <vt:lpstr>Times New Roman</vt:lpstr>
      <vt:lpstr>Wingdings</vt:lpstr>
      <vt:lpstr>model-3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变量空间分配</vt:lpstr>
      <vt:lpstr>函数调用</vt:lpstr>
      <vt:lpstr>PowerPoint 演示文稿</vt:lpstr>
      <vt:lpstr>PowerPoint 演示文稿</vt:lpstr>
      <vt:lpstr>PowerPoint 演示文稿</vt:lpstr>
      <vt:lpstr>PowerPoint 演示文稿</vt:lpstr>
      <vt:lpstr>函数调用——返回</vt:lpstr>
      <vt:lpstr>PowerPoint 演示文稿</vt:lpstr>
      <vt:lpstr>PowerPoint 演示文稿</vt:lpstr>
      <vt:lpstr>函数编译——代码优化</vt:lpstr>
      <vt:lpstr>函数编译——代码优化</vt:lpstr>
      <vt:lpstr>PowerPoint 演示文稿</vt:lpstr>
      <vt:lpstr>PowerPoint 演示文稿</vt:lpstr>
      <vt:lpstr>PowerPoint 演示文稿</vt:lpstr>
      <vt:lpstr>讨论</vt:lpstr>
      <vt:lpstr>精雕细琢——程序优化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lhb</cp:lastModifiedBy>
  <cp:revision>304</cp:revision>
  <dcterms:created xsi:type="dcterms:W3CDTF">1601-01-01T00:00:00Z</dcterms:created>
  <dcterms:modified xsi:type="dcterms:W3CDTF">2021-04-14T15:34:57Z</dcterms:modified>
</cp:coreProperties>
</file>