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86" r:id="rId2"/>
    <p:sldId id="314" r:id="rId3"/>
    <p:sldId id="315" r:id="rId4"/>
    <p:sldId id="388" r:id="rId5"/>
    <p:sldId id="303" r:id="rId6"/>
    <p:sldId id="304" r:id="rId7"/>
    <p:sldId id="257" r:id="rId8"/>
    <p:sldId id="399" r:id="rId9"/>
    <p:sldId id="394" r:id="rId10"/>
    <p:sldId id="395" r:id="rId11"/>
    <p:sldId id="396" r:id="rId12"/>
    <p:sldId id="397" r:id="rId13"/>
    <p:sldId id="398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393" r:id="rId23"/>
    <p:sldId id="282" r:id="rId24"/>
    <p:sldId id="283" r:id="rId25"/>
    <p:sldId id="284" r:id="rId26"/>
    <p:sldId id="285" r:id="rId27"/>
    <p:sldId id="287" r:id="rId28"/>
    <p:sldId id="390" r:id="rId29"/>
    <p:sldId id="392" r:id="rId30"/>
    <p:sldId id="391" r:id="rId31"/>
    <p:sldId id="313" r:id="rId32"/>
    <p:sldId id="408" r:id="rId33"/>
    <p:sldId id="409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00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9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3" descr="ne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5" descr="new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7475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77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4578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5D020AAC-7AFA-4795-87A6-767CF1C62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54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837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59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983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68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08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69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28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407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868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3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5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6" descr="new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7475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547813" y="1712913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x86</a:t>
            </a:r>
            <a:r>
              <a:rPr lang="zh-CN" altLang="en-US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汇编语言程序设计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611560" y="2492375"/>
            <a:ext cx="8184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x86 Assembly Language Programming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042988" y="3824461"/>
            <a:ext cx="756126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 i="0" dirty="0">
                <a:latin typeface="华文新魏" pitchFamily="2" charset="-122"/>
                <a:ea typeface="华文新魏" pitchFamily="2" charset="-122"/>
              </a:rPr>
              <a:t>李 海 波</a:t>
            </a:r>
          </a:p>
          <a:p>
            <a:pPr algn="ctr" eaLnBrk="1" hangingPunct="1"/>
            <a:r>
              <a:rPr lang="en-US" altLang="zh-CN" sz="3600" b="1" i="0">
                <a:latin typeface="黑体" pitchFamily="2" charset="-122"/>
                <a:ea typeface="黑体" pitchFamily="2" charset="-122"/>
              </a:rPr>
              <a:t>lihaibo@</a:t>
            </a:r>
            <a:r>
              <a:rPr lang="en-US" altLang="zh-CN" sz="3600" b="1" i="0" dirty="0">
                <a:latin typeface="黑体" pitchFamily="2" charset="-122"/>
                <a:ea typeface="黑体" pitchFamily="2" charset="-122"/>
              </a:rPr>
              <a:t>hust.edu.cn</a:t>
            </a:r>
          </a:p>
          <a:p>
            <a:pPr algn="ctr" eaLnBrk="1" hangingPunct="1"/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计算机科学与技术学院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463800" y="204788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>
                <a:solidFill>
                  <a:schemeClr val="bg1"/>
                </a:solidFill>
                <a:ea typeface="华文新魏" pitchFamily="2" charset="-122"/>
              </a:rPr>
              <a:t>国家精品课程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699" grpId="0" autoUpdateAnimBg="0"/>
      <p:bldP spid="1577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395536" y="1406381"/>
            <a:ext cx="659635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stdio.h</a:t>
            </a:r>
            <a:r>
              <a:rPr lang="en-US" altLang="zh-CN" sz="2400" b="1" i="0" dirty="0">
                <a:latin typeface="宋体" panose="02010600030101010101" pitchFamily="2" charset="-122"/>
              </a:rPr>
              <a:t>&gt;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conio.h</a:t>
            </a:r>
            <a:r>
              <a:rPr lang="en-US" altLang="zh-CN" sz="2400" b="1" i="0" dirty="0">
                <a:latin typeface="宋体" panose="02010600030101010101" pitchFamily="2" charset="-122"/>
              </a:rPr>
              <a:t>&gt;</a:t>
            </a:r>
          </a:p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void  sort (int *, int);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int main()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{	int  a[5],</a:t>
            </a:r>
            <a:r>
              <a:rPr lang="zh-CN" altLang="en-US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for 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</a:rPr>
              <a:t> = 0;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</a:rPr>
              <a:t> &lt; 5;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</a:rPr>
              <a:t>++)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scanf_s</a:t>
            </a:r>
            <a:r>
              <a:rPr lang="en-US" altLang="zh-CN" sz="2400" b="1" i="0" dirty="0">
                <a:latin typeface="宋体" panose="02010600030101010101" pitchFamily="2" charset="-122"/>
              </a:rPr>
              <a:t>("%d", &amp;a[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</a:rPr>
              <a:t>]);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("\n result after sort \n");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sort(a, 5);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for 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</a:rPr>
              <a:t> = 0;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</a:rPr>
              <a:t> &lt; 5;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</a:rPr>
              <a:t>++)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("%d ", a[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400" b="1" i="0" dirty="0">
                <a:latin typeface="宋体" panose="02010600030101010101" pitchFamily="2" charset="-122"/>
              </a:rPr>
              <a:t>]);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_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getch</a:t>
            </a:r>
            <a:r>
              <a:rPr lang="en-US" altLang="zh-CN" sz="2400" b="1" i="0" dirty="0">
                <a:latin typeface="宋体" panose="02010600030101010101" pitchFamily="2" charset="-122"/>
              </a:rPr>
              <a:t>();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return 0;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1399B-3728-4427-B2A0-1A73C0104221}"/>
              </a:ext>
            </a:extLst>
          </p:cNvPr>
          <p:cNvSpPr txBox="1"/>
          <p:nvPr/>
        </p:nvSpPr>
        <p:spPr>
          <a:xfrm>
            <a:off x="7020272" y="1438030"/>
            <a:ext cx="17281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i="0" dirty="0">
                <a:latin typeface="宋体" panose="02010600030101010101" pitchFamily="2" charset="-122"/>
              </a:rPr>
              <a:t>主程序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mainp.c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3672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395536" y="1406381"/>
            <a:ext cx="80648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.686P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.model flat, c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.code</a:t>
            </a:r>
          </a:p>
          <a:p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; sort </a:t>
            </a:r>
            <a:r>
              <a:rPr lang="zh-CN" altLang="en-US" sz="2400" b="1" i="0" dirty="0">
                <a:latin typeface="宋体" panose="02010600030101010101" pitchFamily="2" charset="-122"/>
              </a:rPr>
              <a:t>：对一个双字类型的数组按从小到大的顺序排序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400" b="1" i="0" dirty="0">
                <a:latin typeface="宋体" panose="02010600030101010101" pitchFamily="2" charset="-122"/>
              </a:rPr>
              <a:t>  : </a:t>
            </a:r>
            <a:r>
              <a:rPr lang="zh-CN" altLang="en-US" sz="2400" b="1" i="0" dirty="0">
                <a:latin typeface="宋体" panose="02010600030101010101" pitchFamily="2" charset="-122"/>
              </a:rPr>
              <a:t>输入缓冲区的首地址，也是排序结果存放的地址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; num  : </a:t>
            </a:r>
            <a:r>
              <a:rPr lang="zh-CN" altLang="en-US" sz="2400" b="1" i="0" dirty="0">
                <a:latin typeface="宋体" panose="02010600030101010101" pitchFamily="2" charset="-122"/>
              </a:rPr>
              <a:t>元素的个数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endParaRPr lang="zh-CN" altLang="en-US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sort  proc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buf:dword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num:dword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local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outloop_num:dword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.if (num&lt;2)     ; </a:t>
            </a:r>
            <a:r>
              <a:rPr lang="zh-CN" altLang="en-US" sz="2400" b="1" i="0" dirty="0">
                <a:latin typeface="宋体" panose="02010600030101010101" pitchFamily="2" charset="-122"/>
              </a:rPr>
              <a:t>元素少于</a:t>
            </a:r>
            <a:r>
              <a:rPr lang="en-US" altLang="zh-CN" sz="2400" b="1" i="0" dirty="0">
                <a:latin typeface="宋体" panose="02010600030101010101" pitchFamily="2" charset="-122"/>
              </a:rPr>
              <a:t>2</a:t>
            </a:r>
            <a:r>
              <a:rPr lang="zh-CN" altLang="en-US" sz="2400" b="1" i="0" dirty="0">
                <a:latin typeface="宋体" panose="02010600030101010101" pitchFamily="2" charset="-122"/>
              </a:rPr>
              <a:t>个，不用排序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       </a:t>
            </a:r>
            <a:r>
              <a:rPr lang="en-US" altLang="zh-CN" sz="2400" b="1" i="0" dirty="0">
                <a:latin typeface="宋体" panose="02010600030101010101" pitchFamily="2" charset="-122"/>
              </a:rPr>
              <a:t>ret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.endif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21399B-3728-4427-B2A0-1A73C0104221}"/>
              </a:ext>
            </a:extLst>
          </p:cNvPr>
          <p:cNvSpPr txBox="1"/>
          <p:nvPr/>
        </p:nvSpPr>
        <p:spPr>
          <a:xfrm>
            <a:off x="7020272" y="1438030"/>
            <a:ext cx="17281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子</a:t>
            </a:r>
            <a:r>
              <a:rPr lang="zh-CN" altLang="zh-CN" sz="2800" b="1" i="0" dirty="0">
                <a:latin typeface="宋体" panose="02010600030101010101" pitchFamily="2" charset="-122"/>
              </a:rPr>
              <a:t>程序</a:t>
            </a:r>
            <a:r>
              <a:rPr lang="en-US" altLang="zh-CN" sz="2800" b="1" i="0" dirty="0">
                <a:latin typeface="宋体" panose="02010600030101010101" pitchFamily="2" charset="-122"/>
              </a:rPr>
              <a:t>sort.asm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670475"/>
      </p:ext>
    </p:extLst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395536" y="1406381"/>
            <a:ext cx="80648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   mov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num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dec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mov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outloop_num</a:t>
            </a:r>
            <a:r>
              <a:rPr lang="en-US" altLang="zh-CN" sz="2400" b="1" i="0" dirty="0"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; </a:t>
            </a:r>
            <a:r>
              <a:rPr lang="zh-CN" altLang="en-US" sz="2400" b="1" i="0" dirty="0">
                <a:latin typeface="宋体" panose="02010600030101010101" pitchFamily="2" charset="-122"/>
              </a:rPr>
              <a:t>外循环的次数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>
                <a:latin typeface="宋体" panose="02010600030101010101" pitchFamily="2" charset="-122"/>
              </a:rPr>
              <a:t>mov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400" b="1" i="0" dirty="0">
                <a:latin typeface="宋体" panose="02010600030101010101" pitchFamily="2" charset="-122"/>
              </a:rPr>
              <a:t>  ; </a:t>
            </a:r>
            <a:r>
              <a:rPr lang="zh-CN" altLang="en-US" sz="2400" b="1" i="0" dirty="0">
                <a:latin typeface="宋体" panose="02010600030101010101" pitchFamily="2" charset="-122"/>
              </a:rPr>
              <a:t>数据缓冲区的首地址在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zh-CN" altLang="en-US" sz="2400" b="1" i="0" dirty="0">
                <a:latin typeface="宋体" panose="02010600030101010101" pitchFamily="2" charset="-122"/>
              </a:rPr>
              <a:t>中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>
                <a:latin typeface="宋体" panose="02010600030101010101" pitchFamily="2" charset="-122"/>
              </a:rPr>
              <a:t>mov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esi</a:t>
            </a:r>
            <a:r>
              <a:rPr lang="en-US" altLang="zh-CN" sz="2400" b="1" i="0" dirty="0">
                <a:latin typeface="宋体" panose="02010600030101010101" pitchFamily="2" charset="-122"/>
              </a:rPr>
              <a:t>, 0    ; </a:t>
            </a:r>
            <a:r>
              <a:rPr lang="zh-CN" altLang="en-US" sz="2400" b="1" i="0" dirty="0">
                <a:latin typeface="宋体" panose="02010600030101010101" pitchFamily="2" charset="-122"/>
              </a:rPr>
              <a:t>外循环的控制指针</a:t>
            </a:r>
          </a:p>
          <a:p>
            <a:r>
              <a:rPr lang="en-US" altLang="zh-CN" sz="2400" b="1" i="0" dirty="0" err="1">
                <a:latin typeface="宋体" panose="02010600030101010101" pitchFamily="2" charset="-122"/>
              </a:rPr>
              <a:t>Out_Loop</a:t>
            </a:r>
            <a:r>
              <a:rPr lang="en-US" altLang="zh-CN" sz="2400" b="1" i="0" dirty="0">
                <a:latin typeface="宋体" panose="02010600030101010101" pitchFamily="2" charset="-122"/>
              </a:rPr>
              <a:t>:    ; </a:t>
            </a:r>
            <a:r>
              <a:rPr lang="zh-CN" altLang="en-US" sz="2400" b="1" i="0" dirty="0">
                <a:latin typeface="宋体" panose="02010600030101010101" pitchFamily="2" charset="-122"/>
              </a:rPr>
              <a:t>外循环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esi</a:t>
            </a:r>
            <a:r>
              <a:rPr lang="en-US" altLang="zh-CN" sz="2400" b="1" i="0" dirty="0"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outloop_num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jae</a:t>
            </a:r>
            <a:r>
              <a:rPr lang="en-US" altLang="zh-CN" sz="2400" b="1" i="0" dirty="0">
                <a:latin typeface="宋体" panose="02010600030101010101" pitchFamily="2" charset="-122"/>
              </a:rPr>
              <a:t>  exit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        ; </a:t>
            </a:r>
            <a:r>
              <a:rPr lang="zh-CN" altLang="en-US" sz="2400" b="1" i="0" dirty="0">
                <a:latin typeface="宋体" panose="02010600030101010101" pitchFamily="2" charset="-122"/>
              </a:rPr>
              <a:t>下面是内循环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>
                <a:latin typeface="宋体" panose="02010600030101010101" pitchFamily="2" charset="-122"/>
              </a:rPr>
              <a:t>lea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edi</a:t>
            </a:r>
            <a:r>
              <a:rPr lang="en-US" altLang="zh-CN" sz="2400" b="1" i="0" dirty="0">
                <a:latin typeface="宋体" panose="02010600030101010101" pitchFamily="2" charset="-122"/>
              </a:rPr>
              <a:t>, [esi+1]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Inner_Loop</a:t>
            </a:r>
            <a:r>
              <a:rPr lang="en-US" altLang="zh-CN" sz="2400" b="1" i="0" dirty="0">
                <a:latin typeface="宋体" panose="02010600030101010101" pitchFamily="2" charset="-122"/>
              </a:rPr>
              <a:t>: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edi</a:t>
            </a:r>
            <a:r>
              <a:rPr lang="en-US" altLang="zh-CN" sz="2400" b="1" i="0" dirty="0">
                <a:latin typeface="宋体" panose="02010600030101010101" pitchFamily="2" charset="-122"/>
              </a:rPr>
              <a:t>, num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jae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Inner_Loop_Over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688758"/>
      </p:ext>
    </p:extLst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395536" y="1268760"/>
            <a:ext cx="7200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	   mov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][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esi</a:t>
            </a:r>
            <a:r>
              <a:rPr lang="en-US" altLang="zh-CN" sz="2400" b="1" i="0" dirty="0">
                <a:latin typeface="宋体" panose="02010600030101010101" pitchFamily="2" charset="-122"/>
              </a:rPr>
              <a:t>*4]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][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edi</a:t>
            </a:r>
            <a:r>
              <a:rPr lang="en-US" altLang="zh-CN" sz="2400" b="1" i="0" dirty="0">
                <a:latin typeface="宋体" panose="02010600030101010101" pitchFamily="2" charset="-122"/>
              </a:rPr>
              <a:t>*4]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jle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Inner_Modify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xchg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][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edi</a:t>
            </a:r>
            <a:r>
              <a:rPr lang="en-US" altLang="zh-CN" sz="2400" b="1" i="0" dirty="0">
                <a:latin typeface="宋体" panose="02010600030101010101" pitchFamily="2" charset="-122"/>
              </a:rPr>
              <a:t>*4]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mov  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][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esi</a:t>
            </a:r>
            <a:r>
              <a:rPr lang="en-US" altLang="zh-CN" sz="2400" b="1" i="0" dirty="0">
                <a:latin typeface="宋体" panose="02010600030101010101" pitchFamily="2" charset="-122"/>
              </a:rPr>
              <a:t>*4],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Inner_Modify</a:t>
            </a:r>
            <a:r>
              <a:rPr lang="en-US" altLang="zh-CN" sz="2400" b="1" i="0" dirty="0">
                <a:latin typeface="宋体" panose="02010600030101010101" pitchFamily="2" charset="-122"/>
              </a:rPr>
              <a:t>:   ; </a:t>
            </a:r>
            <a:r>
              <a:rPr lang="zh-CN" altLang="en-US" sz="2400" b="1" i="0" dirty="0">
                <a:latin typeface="宋体" panose="02010600030101010101" pitchFamily="2" charset="-122"/>
              </a:rPr>
              <a:t>修改内循环的控制变量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	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edi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jmp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Inner_Loop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Inner_Loop_Over</a:t>
            </a:r>
            <a:r>
              <a:rPr lang="en-US" altLang="zh-CN" sz="2400" b="1" i="0" dirty="0">
                <a:latin typeface="宋体" panose="02010600030101010101" pitchFamily="2" charset="-122"/>
              </a:rPr>
              <a:t>: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esi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jmp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Out_Loop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exit: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	ret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sort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endp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997040822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395536" y="1505628"/>
            <a:ext cx="8208912" cy="4908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在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语言程序的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文件后缀名为</a:t>
            </a:r>
            <a:r>
              <a:rPr lang="en-US" altLang="zh-CN" sz="24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cpp</a:t>
            </a:r>
            <a:r>
              <a:rPr lang="zh-CN" altLang="en-US" sz="2400" b="1" i="0" dirty="0">
                <a:latin typeface="宋体" panose="02010600030101010101" pitchFamily="2" charset="-122"/>
              </a:rPr>
              <a:t>时，编译时没有报错，但在链接时会报错，“无法解析的外部符号 </a:t>
            </a:r>
            <a:r>
              <a:rPr lang="en-US" altLang="zh-CN" sz="2400" b="1" i="0" dirty="0">
                <a:latin typeface="宋体" panose="02010600030101010101" pitchFamily="2" charset="-122"/>
              </a:rPr>
              <a:t>void _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cdecl</a:t>
            </a:r>
            <a:r>
              <a:rPr lang="en-US" altLang="zh-CN" sz="2400" b="1" i="0" dirty="0">
                <a:latin typeface="宋体" panose="02010600030101010101" pitchFamily="2" charset="-122"/>
              </a:rPr>
              <a:t> sort(int *,int)</a:t>
            </a:r>
            <a:r>
              <a:rPr lang="zh-CN" altLang="en-US" sz="2400" b="1" i="0" dirty="0">
                <a:latin typeface="宋体" panose="02010600030101010101" pitchFamily="2" charset="-122"/>
              </a:rPr>
              <a:t>（？</a:t>
            </a:r>
            <a:r>
              <a:rPr lang="en-US" altLang="zh-CN" sz="2400" b="1" i="0" dirty="0">
                <a:latin typeface="宋体" panose="02010600030101010101" pitchFamily="2" charset="-122"/>
              </a:rPr>
              <a:t>sort@@YAXPAHH@Z</a:t>
            </a:r>
            <a:r>
              <a:rPr lang="zh-CN" altLang="en-US" sz="2400" b="1" i="0" dirty="0">
                <a:latin typeface="宋体" panose="02010600030101010101" pitchFamily="2" charset="-122"/>
              </a:rPr>
              <a:t>）”。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编译器看到文件是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cpp</a:t>
            </a:r>
            <a:r>
              <a:rPr lang="zh-CN" altLang="en-US" sz="2400" b="1" i="0" dirty="0">
                <a:latin typeface="宋体" panose="02010600030101010101" pitchFamily="2" charset="-122"/>
              </a:rPr>
              <a:t>时，按照</a:t>
            </a:r>
            <a:r>
              <a:rPr lang="en-US" altLang="zh-CN" sz="2400" b="1" i="0" dirty="0">
                <a:latin typeface="宋体" panose="02010600030101010101" pitchFamily="2" charset="-122"/>
              </a:rPr>
              <a:t>C Plus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Plus</a:t>
            </a:r>
            <a:r>
              <a:rPr lang="en-US" altLang="zh-CN" sz="2400" b="1" i="0" dirty="0">
                <a:latin typeface="宋体" panose="02010600030101010101" pitchFamily="2" charset="-122"/>
              </a:rPr>
              <a:t> (C++)</a:t>
            </a:r>
            <a:r>
              <a:rPr lang="zh-CN" altLang="en-US" sz="2400" b="1" i="0" dirty="0">
                <a:latin typeface="宋体" panose="02010600030101010101" pitchFamily="2" charset="-122"/>
              </a:rPr>
              <a:t>的规范解析符号，会产生一个新的名称（换名机制）。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对于汇编语言程序在编译时保持了原有的名字，因而链接时出现了找不到符号的情况。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在</a:t>
            </a:r>
            <a:r>
              <a:rPr lang="en-US" altLang="zh-CN" sz="2400" b="1" i="0" dirty="0">
                <a:latin typeface="宋体" panose="02010600030101010101" pitchFamily="2" charset="-122"/>
              </a:rPr>
              <a:t>C++</a:t>
            </a:r>
            <a:r>
              <a:rPr lang="zh-CN" altLang="en-US" sz="2400" b="1" i="0" dirty="0">
                <a:latin typeface="宋体" panose="02010600030101010101" pitchFamily="2" charset="-122"/>
              </a:rPr>
              <a:t>程序中，使用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extern "C" </a:t>
            </a:r>
            <a:r>
              <a:rPr lang="zh-CN" altLang="en-US" sz="2400" b="1" i="0" dirty="0">
                <a:latin typeface="宋体" panose="02010600030101010101" pitchFamily="2" charset="-122"/>
              </a:rPr>
              <a:t>，说明按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语言的规则解析符号。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   原说明： </a:t>
            </a:r>
            <a:r>
              <a:rPr lang="en-US" altLang="zh-CN" sz="2400" b="1" i="0" dirty="0">
                <a:latin typeface="宋体" panose="02010600030101010101" pitchFamily="2" charset="-122"/>
              </a:rPr>
              <a:t>void  sort (int *, int); 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   修改后：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extern "C"</a:t>
            </a:r>
            <a:r>
              <a:rPr lang="en-US" altLang="zh-CN" sz="2400" b="1" i="0" dirty="0">
                <a:latin typeface="宋体" panose="02010600030101010101" pitchFamily="2" charset="-122"/>
              </a:rPr>
              <a:t> void  sort (int *, int); </a:t>
            </a:r>
          </a:p>
        </p:txBody>
      </p:sp>
    </p:spTree>
    <p:extLst>
      <p:ext uri="{BB962C8B-B14F-4D97-AF65-F5344CB8AC3E}">
        <p14:creationId xmlns:p14="http://schemas.microsoft.com/office/powerpoint/2010/main" val="1337440179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395536" y="1505628"/>
            <a:ext cx="8208912" cy="269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函数名的大小写要一致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在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、</a:t>
            </a:r>
            <a:r>
              <a:rPr lang="en-US" altLang="zh-CN" sz="2400" b="1" i="0" dirty="0">
                <a:latin typeface="宋体" panose="02010600030101010101" pitchFamily="2" charset="-122"/>
              </a:rPr>
              <a:t>C++</a:t>
            </a:r>
            <a:r>
              <a:rPr lang="zh-CN" altLang="en-US" sz="2400" b="1" i="0" dirty="0">
                <a:latin typeface="宋体" panose="02010600030101010101" pitchFamily="2" charset="-122"/>
              </a:rPr>
              <a:t>程序设计中，函数名称是区分大小写的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在汇编语言程序中，默认状态下名称不区分大小写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为了让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语言程序能调用汇编语言写的函数，要求两者的函数命名一致。</a:t>
            </a:r>
          </a:p>
        </p:txBody>
      </p:sp>
    </p:spTree>
    <p:extLst>
      <p:ext uri="{BB962C8B-B14F-4D97-AF65-F5344CB8AC3E}">
        <p14:creationId xmlns:p14="http://schemas.microsoft.com/office/powerpoint/2010/main" val="4162851611"/>
      </p:ext>
    </p:extLst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395536" y="1505628"/>
            <a:ext cx="8208912" cy="4908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语言类型申明要一致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在汇编语言程序中，优先采用函数定义伪指令</a:t>
            </a:r>
            <a:r>
              <a:rPr lang="en-US" altLang="zh-CN" sz="2400" b="1" i="0" dirty="0">
                <a:latin typeface="宋体" panose="02010600030101010101" pitchFamily="2" charset="-122"/>
              </a:rPr>
              <a:t>proc</a:t>
            </a:r>
            <a:r>
              <a:rPr lang="zh-CN" altLang="en-US" sz="2400" b="1" i="0" dirty="0">
                <a:latin typeface="宋体" panose="02010600030101010101" pitchFamily="2" charset="-122"/>
              </a:rPr>
              <a:t>中指定语言类型。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当</a:t>
            </a:r>
            <a:r>
              <a:rPr lang="en-US" altLang="zh-CN" sz="2400" b="1" i="0" dirty="0">
                <a:latin typeface="宋体" panose="02010600030101010101" pitchFamily="2" charset="-122"/>
              </a:rPr>
              <a:t>proc</a:t>
            </a:r>
            <a:r>
              <a:rPr lang="zh-CN" altLang="en-US" sz="2400" b="1" i="0" dirty="0">
                <a:latin typeface="宋体" panose="02010600030101010101" pitchFamily="2" charset="-122"/>
              </a:rPr>
              <a:t>中未指明语言类型时，使用模型说明伪指令</a:t>
            </a:r>
            <a:r>
              <a:rPr lang="en-US" altLang="zh-CN" sz="2400" b="1" i="0" dirty="0">
                <a:latin typeface="宋体" panose="02010600030101010101" pitchFamily="2" charset="-122"/>
              </a:rPr>
              <a:t>model</a:t>
            </a:r>
            <a:r>
              <a:rPr lang="zh-CN" altLang="en-US" sz="2400" b="1" i="0" dirty="0">
                <a:latin typeface="宋体" panose="02010600030101010101" pitchFamily="2" charset="-122"/>
              </a:rPr>
              <a:t>中的语言类型。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函数定义与函数说明中的语言类型要相同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   对于语言类型</a:t>
            </a:r>
            <a:r>
              <a:rPr lang="en-US" altLang="zh-CN" sz="2400" b="1" i="0" dirty="0">
                <a:latin typeface="宋体" panose="02010600030101010101" pitchFamily="2" charset="-122"/>
              </a:rPr>
              <a:t> C </a:t>
            </a:r>
            <a:r>
              <a:rPr lang="zh-CN" altLang="en-US" sz="2400" b="1" i="0" dirty="0">
                <a:latin typeface="宋体" panose="02010600030101010101" pitchFamily="2" charset="-122"/>
              </a:rPr>
              <a:t>，说明为：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     extern "C" void  sort (int *, int); 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         </a:t>
            </a:r>
            <a:r>
              <a:rPr lang="en-US" altLang="zh-CN" sz="2400" b="1" i="0" dirty="0">
                <a:latin typeface="宋体" panose="02010600030101010101" pitchFamily="2" charset="-122"/>
              </a:rPr>
              <a:t>extern "C" void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__</a:t>
            </a:r>
            <a:r>
              <a:rPr lang="en-US" altLang="zh-CN" sz="24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cdecl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i="0" dirty="0">
                <a:latin typeface="宋体" panose="02010600030101010101" pitchFamily="2" charset="-122"/>
              </a:rPr>
              <a:t>sort(int *,int);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   对于语言类型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stdcall</a:t>
            </a:r>
            <a:r>
              <a:rPr lang="zh-CN" altLang="en-US" sz="2400" b="1" i="0" dirty="0">
                <a:latin typeface="宋体" panose="02010600030101010101" pitchFamily="2" charset="-122"/>
              </a:rPr>
              <a:t>，说明为：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    extern "C" void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__</a:t>
            </a:r>
            <a:r>
              <a:rPr lang="en-US" altLang="zh-CN" sz="24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stdcall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i="0" dirty="0">
                <a:latin typeface="宋体" panose="02010600030101010101" pitchFamily="2" charset="-122"/>
              </a:rPr>
              <a:t>sort(int *,int);</a:t>
            </a:r>
          </a:p>
        </p:txBody>
      </p:sp>
    </p:spTree>
    <p:extLst>
      <p:ext uri="{BB962C8B-B14F-4D97-AF65-F5344CB8AC3E}">
        <p14:creationId xmlns:p14="http://schemas.microsoft.com/office/powerpoint/2010/main" val="1154888224"/>
      </p:ext>
    </p:extLst>
  </p:cSld>
  <p:clrMapOvr>
    <a:masterClrMapping/>
  </p:clrMapOvr>
  <p:transition spd="slow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395536" y="1505628"/>
            <a:ext cx="8208912" cy="1363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变量的申明和调用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在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程序中，按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语言的语法申明引用的外部全局变量；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在汇编语言程序中，按汇编语言的语法规定来写。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C6E53-91DA-438A-9624-C062739C9849}"/>
              </a:ext>
            </a:extLst>
          </p:cNvPr>
          <p:cNvSpPr txBox="1"/>
          <p:nvPr/>
        </p:nvSpPr>
        <p:spPr>
          <a:xfrm>
            <a:off x="755576" y="3212976"/>
            <a:ext cx="63367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latin typeface="宋体" panose="02010600030101010101" pitchFamily="2" charset="-122"/>
              </a:rPr>
              <a:t>在 </a:t>
            </a:r>
            <a:r>
              <a:rPr lang="en-US" altLang="zh-CN" sz="2400" b="1" i="0" dirty="0">
                <a:latin typeface="宋体" panose="02010600030101010101" pitchFamily="2" charset="-122"/>
              </a:rPr>
              <a:t>.c </a:t>
            </a:r>
            <a:r>
              <a:rPr lang="zh-CN" altLang="en-US" sz="2400" b="1" i="0" dirty="0">
                <a:latin typeface="宋体" panose="02010600030101010101" pitchFamily="2" charset="-122"/>
              </a:rPr>
              <a:t>文件中有：    </a:t>
            </a:r>
            <a:r>
              <a:rPr lang="en-US" altLang="zh-CN" sz="2400" b="1" i="0" dirty="0">
                <a:latin typeface="宋体" panose="02010600030101010101" pitchFamily="2" charset="-122"/>
              </a:rPr>
              <a:t>int  x;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              extern int y;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在 </a:t>
            </a:r>
            <a:r>
              <a:rPr lang="en-US" altLang="zh-CN" sz="2400" b="1" i="0" dirty="0">
                <a:latin typeface="宋体" panose="02010600030101010101" pitchFamily="2" charset="-122"/>
              </a:rPr>
              <a:t>.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cpp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文件中有：  </a:t>
            </a:r>
            <a:r>
              <a:rPr lang="en-US" altLang="zh-CN" sz="2400" b="1" i="0" dirty="0">
                <a:latin typeface="宋体" panose="02010600030101010101" pitchFamily="2" charset="-122"/>
              </a:rPr>
              <a:t>extern "C" int z;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在汇编源程序中有：  </a:t>
            </a:r>
            <a:r>
              <a:rPr lang="en-US" altLang="zh-CN" sz="2400" b="1" i="0" dirty="0">
                <a:latin typeface="宋体" panose="02010600030101010101" pitchFamily="2" charset="-122"/>
              </a:rPr>
              <a:t>public y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              public z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              extern x:sdword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              y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0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              z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518838167"/>
      </p:ext>
    </p:extLst>
  </p:cSld>
  <p:clrMapOvr>
    <a:masterClrMapping/>
  </p:clrMapOvr>
  <p:transition spd="slow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11.3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内嵌汇编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C6E53-91DA-438A-9624-C062739C9849}"/>
              </a:ext>
            </a:extLst>
          </p:cNvPr>
          <p:cNvSpPr txBox="1"/>
          <p:nvPr/>
        </p:nvSpPr>
        <p:spPr>
          <a:xfrm>
            <a:off x="899592" y="1700808"/>
            <a:ext cx="49685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__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asm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{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汇编语言指令序列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</a:p>
          <a:p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__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asm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zh-CN" altLang="en-US" sz="2400" b="1" i="0" dirty="0">
                <a:latin typeface="宋体" panose="02010600030101010101" pitchFamily="2" charset="-122"/>
              </a:rPr>
              <a:t>汇编语言指令</a:t>
            </a:r>
          </a:p>
          <a:p>
            <a:endParaRPr lang="en-US" altLang="zh-CN" sz="2400" b="1" i="0" dirty="0">
              <a:latin typeface="宋体" panose="02010600030101010101" pitchFamily="2" charset="-122"/>
            </a:endParaRPr>
          </a:p>
          <a:p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27166"/>
      </p:ext>
    </p:extLst>
  </p:cSld>
  <p:clrMapOvr>
    <a:masterClrMapping/>
  </p:clrMapOvr>
  <p:transition spd="slow"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11.3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内嵌汇编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C6E53-91DA-438A-9624-C062739C9849}"/>
              </a:ext>
            </a:extLst>
          </p:cNvPr>
          <p:cNvSpPr txBox="1"/>
          <p:nvPr/>
        </p:nvSpPr>
        <p:spPr>
          <a:xfrm>
            <a:off x="6660232" y="1556792"/>
            <a:ext cx="2088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latin typeface="宋体" panose="02010600030101010101" pitchFamily="2" charset="-122"/>
              </a:rPr>
              <a:t>计算从</a:t>
            </a:r>
            <a:r>
              <a:rPr lang="en-US" altLang="zh-CN" sz="2400" b="1" i="0" dirty="0">
                <a:latin typeface="宋体" panose="02010600030101010101" pitchFamily="2" charset="-122"/>
              </a:rPr>
              <a:t>1</a:t>
            </a:r>
            <a:r>
              <a:rPr lang="zh-CN" altLang="en-US" sz="2400" b="1" i="0" dirty="0">
                <a:latin typeface="宋体" panose="02010600030101010101" pitchFamily="2" charset="-122"/>
              </a:rPr>
              <a:t>累加到</a:t>
            </a:r>
            <a:r>
              <a:rPr lang="en-US" altLang="zh-CN" sz="2400" b="1" i="0" dirty="0">
                <a:latin typeface="宋体" panose="02010600030101010101" pitchFamily="2" charset="-122"/>
              </a:rPr>
              <a:t>100</a:t>
            </a:r>
            <a:r>
              <a:rPr lang="zh-CN" altLang="en-US" sz="2400" b="1" i="0" dirty="0">
                <a:latin typeface="宋体" panose="02010600030101010101" pitchFamily="2" charset="-122"/>
              </a:rPr>
              <a:t>的和，并且显示出和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7BD80F-AE9A-439D-B8B0-49A4E9E237F8}"/>
              </a:ext>
            </a:extLst>
          </p:cNvPr>
          <p:cNvSpPr txBox="1"/>
          <p:nvPr/>
        </p:nvSpPr>
        <p:spPr>
          <a:xfrm>
            <a:off x="539751" y="1340768"/>
            <a:ext cx="58324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b="1" i="0" dirty="0" err="1">
                <a:latin typeface="宋体" panose="02010600030101010101" pitchFamily="2" charset="-122"/>
              </a:rPr>
              <a:t>stdio.h</a:t>
            </a:r>
            <a:r>
              <a:rPr lang="en-US" altLang="zh-CN" b="1" i="0" dirty="0">
                <a:latin typeface="宋体" panose="02010600030101010101" pitchFamily="2" charset="-122"/>
              </a:rPr>
              <a:t>&gt;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int main(int </a:t>
            </a:r>
            <a:r>
              <a:rPr lang="en-US" altLang="zh-CN" b="1" i="0" dirty="0" err="1">
                <a:latin typeface="宋体" panose="02010600030101010101" pitchFamily="2" charset="-122"/>
              </a:rPr>
              <a:t>argc</a:t>
            </a:r>
            <a:r>
              <a:rPr lang="en-US" altLang="zh-CN" b="1" i="0" dirty="0">
                <a:latin typeface="宋体" panose="02010600030101010101" pitchFamily="2" charset="-122"/>
              </a:rPr>
              <a:t>, char* </a:t>
            </a:r>
            <a:r>
              <a:rPr lang="en-US" altLang="zh-CN" b="1" i="0" dirty="0" err="1">
                <a:latin typeface="宋体" panose="02010600030101010101" pitchFamily="2" charset="-122"/>
              </a:rPr>
              <a:t>argv</a:t>
            </a:r>
            <a:r>
              <a:rPr lang="en-US" altLang="zh-CN" b="1" i="0" dirty="0">
                <a:latin typeface="宋体" panose="02010600030101010101" pitchFamily="2" charset="-122"/>
              </a:rPr>
              <a:t>[])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{      int sum;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sum=0;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__</a:t>
            </a:r>
            <a:r>
              <a:rPr lang="en-US" altLang="zh-CN" b="1" i="0" dirty="0" err="1">
                <a:latin typeface="宋体" panose="02010600030101010101" pitchFamily="2" charset="-122"/>
              </a:rPr>
              <a:t>asm</a:t>
            </a:r>
            <a:r>
              <a:rPr lang="en-US" altLang="zh-CN" b="1" i="0" dirty="0">
                <a:latin typeface="宋体" panose="02010600030101010101" pitchFamily="2" charset="-122"/>
              </a:rPr>
              <a:t> {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       mov </a:t>
            </a:r>
            <a:r>
              <a:rPr lang="en-US" altLang="zh-CN" b="1" i="0" dirty="0" err="1">
                <a:latin typeface="宋体" panose="02010600030101010101" pitchFamily="2" charset="-122"/>
              </a:rPr>
              <a:t>eax,sum</a:t>
            </a:r>
            <a:r>
              <a:rPr lang="en-US" altLang="zh-CN" b="1" i="0" dirty="0">
                <a:latin typeface="宋体" panose="02010600030101010101" pitchFamily="2" charset="-122"/>
              </a:rPr>
              <a:t>    ;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zh-CN" altLang="en-US" b="1" i="0" dirty="0">
                <a:latin typeface="宋体" panose="02010600030101010101" pitchFamily="2" charset="-122"/>
              </a:rPr>
              <a:t>用来存放和</a:t>
            </a:r>
          </a:p>
          <a:p>
            <a:r>
              <a:rPr lang="zh-CN" altLang="en-US" b="1" i="0" dirty="0">
                <a:latin typeface="宋体" panose="02010600030101010101" pitchFamily="2" charset="-122"/>
              </a:rPr>
              <a:t>	   </a:t>
            </a:r>
            <a:r>
              <a:rPr lang="en-US" altLang="zh-CN" b="1" i="0" dirty="0">
                <a:latin typeface="宋体" panose="02010600030101010101" pitchFamily="2" charset="-122"/>
              </a:rPr>
              <a:t>mov ebx,1      ; </a:t>
            </a:r>
            <a:r>
              <a:rPr lang="en-US" altLang="zh-CN" b="1" i="0" dirty="0" err="1">
                <a:latin typeface="宋体" panose="02010600030101010101" pitchFamily="2" charset="-122"/>
              </a:rPr>
              <a:t>ebx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zh-CN" altLang="en-US" b="1" i="0" dirty="0">
                <a:latin typeface="宋体" panose="02010600030101010101" pitchFamily="2" charset="-122"/>
              </a:rPr>
              <a:t>为循环计算器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  L1:  </a:t>
            </a:r>
            <a:r>
              <a:rPr lang="en-US" altLang="zh-CN" b="1" i="0" dirty="0" err="1">
                <a:latin typeface="宋体" panose="02010600030101010101" pitchFamily="2" charset="-122"/>
              </a:rPr>
              <a:t>cmp</a:t>
            </a:r>
            <a:r>
              <a:rPr lang="en-US" altLang="zh-CN" b="1" i="0" dirty="0">
                <a:latin typeface="宋体" panose="02010600030101010101" pitchFamily="2" charset="-122"/>
              </a:rPr>
              <a:t>  ebx,100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   </a:t>
            </a:r>
            <a:r>
              <a:rPr lang="en-US" altLang="zh-CN" b="1" i="0" dirty="0" err="1">
                <a:latin typeface="宋体" panose="02010600030101010101" pitchFamily="2" charset="-122"/>
              </a:rPr>
              <a:t>jg</a:t>
            </a:r>
            <a:r>
              <a:rPr lang="en-US" altLang="zh-CN" b="1" i="0" dirty="0">
                <a:latin typeface="宋体" panose="02010600030101010101" pitchFamily="2" charset="-122"/>
              </a:rPr>
              <a:t>   L2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   add  </a:t>
            </a:r>
            <a:r>
              <a:rPr lang="en-US" altLang="zh-CN" b="1" i="0" dirty="0" err="1">
                <a:latin typeface="宋体" panose="02010600030101010101" pitchFamily="2" charset="-122"/>
              </a:rPr>
              <a:t>eax,ebx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   </a:t>
            </a:r>
            <a:r>
              <a:rPr lang="en-US" altLang="zh-CN" b="1" i="0" dirty="0" err="1">
                <a:latin typeface="宋体" panose="02010600030101010101" pitchFamily="2" charset="-122"/>
              </a:rPr>
              <a:t>inc</a:t>
            </a:r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ebx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	   </a:t>
            </a:r>
            <a:r>
              <a:rPr lang="en-US" altLang="zh-CN" b="1" i="0" dirty="0" err="1">
                <a:latin typeface="宋体" panose="02010600030101010101" pitchFamily="2" charset="-122"/>
              </a:rPr>
              <a:t>jmp</a:t>
            </a:r>
            <a:r>
              <a:rPr lang="en-US" altLang="zh-CN" b="1" i="0" dirty="0">
                <a:latin typeface="宋体" panose="02010600030101010101" pitchFamily="2" charset="-122"/>
              </a:rPr>
              <a:t>  L1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  L2:  mov  </a:t>
            </a:r>
            <a:r>
              <a:rPr lang="en-US" altLang="zh-CN" b="1" i="0" dirty="0" err="1">
                <a:latin typeface="宋体" panose="02010600030101010101" pitchFamily="2" charset="-122"/>
              </a:rPr>
              <a:t>sum,eax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    }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    </a:t>
            </a:r>
            <a:r>
              <a:rPr lang="en-US" altLang="zh-CN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b="1" i="0" dirty="0">
                <a:latin typeface="宋体" panose="02010600030101010101" pitchFamily="2" charset="-122"/>
              </a:rPr>
              <a:t>("%d\</a:t>
            </a:r>
            <a:r>
              <a:rPr lang="en-US" altLang="zh-CN" b="1" i="0" dirty="0" err="1">
                <a:latin typeface="宋体" panose="02010600030101010101" pitchFamily="2" charset="-122"/>
              </a:rPr>
              <a:t>n",sum</a:t>
            </a:r>
            <a:r>
              <a:rPr lang="en-US" altLang="zh-CN" b="1" i="0" dirty="0">
                <a:latin typeface="宋体" panose="02010600030101010101" pitchFamily="2" charset="-122"/>
              </a:rPr>
              <a:t>);  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    return 0;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666110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61926" y="311733"/>
            <a:ext cx="72723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程序设计的其他方法</a:t>
            </a:r>
          </a:p>
        </p:txBody>
      </p:sp>
      <p:pic>
        <p:nvPicPr>
          <p:cNvPr id="4101" name="Picture 5" descr="n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195263"/>
            <a:ext cx="10620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logo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26163"/>
            <a:ext cx="103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66738" y="1597025"/>
            <a:ext cx="8253412" cy="405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一、学习内容</a:t>
            </a:r>
            <a:endParaRPr lang="zh-CN" altLang="en-US" sz="3600" b="1" i="0" dirty="0">
              <a:solidFill>
                <a:srgbClr val="000066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i="0" dirty="0">
                <a:ea typeface="楷体_GB2312" pitchFamily="49" charset="-122"/>
              </a:rPr>
              <a:t>     </a:t>
            </a:r>
            <a:r>
              <a:rPr lang="zh-CN" altLang="en-US" sz="2800" b="1" i="0" dirty="0">
                <a:ea typeface="楷体_GB2312" pitchFamily="49" charset="-122"/>
              </a:rPr>
              <a:t>汇编语言多模块化程序设计</a:t>
            </a:r>
            <a:endParaRPr lang="en-US" altLang="zh-CN" sz="2800" b="1" i="0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i="0" dirty="0">
                <a:ea typeface="楷体_GB2312" pitchFamily="49" charset="-122"/>
              </a:rPr>
              <a:t>     C</a:t>
            </a:r>
            <a:r>
              <a:rPr lang="zh-CN" altLang="en-US" sz="2800" b="1" i="0" dirty="0">
                <a:ea typeface="楷体_GB2312" pitchFamily="49" charset="-122"/>
              </a:rPr>
              <a:t>程序和汇编语言程序的混合</a:t>
            </a:r>
            <a:endParaRPr lang="en-US" altLang="zh-CN" sz="2800" b="1" i="0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ea typeface="楷体_GB2312" pitchFamily="49" charset="-122"/>
              </a:rPr>
              <a:t>     内嵌汇编</a:t>
            </a:r>
            <a:endParaRPr lang="en-US" altLang="zh-CN" sz="2800" b="1" i="0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i="0" dirty="0">
                <a:ea typeface="楷体_GB2312" pitchFamily="49" charset="-122"/>
              </a:rPr>
              <a:t>     模块程序设计中的注意事项</a:t>
            </a:r>
            <a:endParaRPr lang="en-US" altLang="zh-CN" sz="2800" b="1" i="0" dirty="0"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i="0" dirty="0">
                <a:ea typeface="楷体_GB2312" pitchFamily="49" charset="-122"/>
              </a:rPr>
              <a:t>     </a:t>
            </a:r>
            <a:r>
              <a:rPr lang="zh-CN" altLang="en-US" sz="2800" b="1" i="0" dirty="0">
                <a:ea typeface="楷体_GB2312" pitchFamily="49" charset="-122"/>
              </a:rPr>
              <a:t>宏功能程序设计</a:t>
            </a:r>
            <a:endParaRPr lang="en-US" altLang="zh-CN" sz="2800" b="1" i="0" dirty="0">
              <a:ea typeface="楷体_GB2312" pitchFamily="49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800" b="1" i="0" dirty="0">
                <a:ea typeface="楷体_GB2312" pitchFamily="49" charset="-122"/>
              </a:rPr>
              <a:t>目标：提高编程效率和质量，简化程序设计工作</a:t>
            </a:r>
            <a:r>
              <a:rPr lang="zh-CN" altLang="en-US" b="1" i="0" dirty="0"/>
              <a:t>。</a:t>
            </a:r>
          </a:p>
        </p:txBody>
      </p:sp>
    </p:spTree>
  </p:cSld>
  <p:clrMapOvr>
    <a:masterClrMapping/>
  </p:clrMapOvr>
  <p:transition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11.4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模块程序设计中的注意事项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C6E53-91DA-438A-9624-C062739C9849}"/>
              </a:ext>
            </a:extLst>
          </p:cNvPr>
          <p:cNvSpPr txBox="1"/>
          <p:nvPr/>
        </p:nvSpPr>
        <p:spPr>
          <a:xfrm>
            <a:off x="683568" y="1700808"/>
            <a:ext cx="7344618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模块的划分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模块内具有高内聚度、模块间具有低耦合度。</a:t>
            </a:r>
          </a:p>
        </p:txBody>
      </p:sp>
    </p:spTree>
    <p:extLst>
      <p:ext uri="{BB962C8B-B14F-4D97-AF65-F5344CB8AC3E}">
        <p14:creationId xmlns:p14="http://schemas.microsoft.com/office/powerpoint/2010/main" val="1824771644"/>
      </p:ext>
    </p:extLst>
  </p:cSld>
  <p:clrMapOvr>
    <a:masterClrMapping/>
  </p:clrMapOvr>
  <p:transition spd="slow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11.4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模块程序设计中的注意事项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C6E53-91DA-438A-9624-C062739C9849}"/>
              </a:ext>
            </a:extLst>
          </p:cNvPr>
          <p:cNvSpPr txBox="1"/>
          <p:nvPr/>
        </p:nvSpPr>
        <p:spPr>
          <a:xfrm>
            <a:off x="683568" y="1700808"/>
            <a:ext cx="7344618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模块的划分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模块内具有高内聚度、模块间具有低耦合度。</a:t>
            </a:r>
          </a:p>
        </p:txBody>
      </p:sp>
    </p:spTree>
    <p:extLst>
      <p:ext uri="{BB962C8B-B14F-4D97-AF65-F5344CB8AC3E}">
        <p14:creationId xmlns:p14="http://schemas.microsoft.com/office/powerpoint/2010/main" val="1188147663"/>
      </p:ext>
    </p:extLst>
  </p:cSld>
  <p:clrMapOvr>
    <a:masterClrMapping/>
  </p:clrMapOvr>
  <p:transition spd="slow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5327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11.5 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宏功能程序设计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2974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1.  </a:t>
            </a:r>
            <a:r>
              <a:rPr lang="zh-CN" altLang="en-US" sz="2800" b="1" i="0">
                <a:latin typeface="宋体" panose="02010600030101010101" pitchFamily="2" charset="-122"/>
              </a:rPr>
              <a:t>宏定义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617538" y="2314575"/>
            <a:ext cx="2968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2.  </a:t>
            </a:r>
            <a:r>
              <a:rPr lang="zh-CN" altLang="en-US" sz="2800" b="1" i="0">
                <a:latin typeface="宋体" panose="02010600030101010101" pitchFamily="2" charset="-122"/>
              </a:rPr>
              <a:t>宏调用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617538" y="3000375"/>
            <a:ext cx="6065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3.  </a:t>
            </a:r>
            <a:r>
              <a:rPr lang="zh-CN" altLang="en-US" sz="2800" b="1" i="0">
                <a:latin typeface="宋体" panose="02010600030101010101" pitchFamily="2" charset="-122"/>
              </a:rPr>
              <a:t>宏定义和宏调用中的参数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619125" y="3640138"/>
            <a:ext cx="5632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4.  </a:t>
            </a:r>
            <a:r>
              <a:rPr lang="zh-CN" altLang="en-US" sz="2800" b="1" i="0" dirty="0">
                <a:latin typeface="宋体" panose="02010600030101010101" pitchFamily="2" charset="-122"/>
              </a:rPr>
              <a:t>宏指令与子程序的比较</a:t>
            </a:r>
          </a:p>
        </p:txBody>
      </p:sp>
    </p:spTree>
    <p:extLst>
      <p:ext uri="{BB962C8B-B14F-4D97-AF65-F5344CB8AC3E}">
        <p14:creationId xmlns:p14="http://schemas.microsoft.com/office/powerpoint/2010/main" val="3227820980"/>
      </p:ext>
    </p:extLst>
  </p:cSld>
  <p:clrMapOvr>
    <a:masterClrMapping/>
  </p:clrMapOvr>
  <p:transition spd="slow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3457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  11.5.1 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宏定义</a:t>
            </a:r>
          </a:p>
        </p:txBody>
      </p:sp>
      <p:sp>
        <p:nvSpPr>
          <p:cNvPr id="36867" name="Text Box 8"/>
          <p:cNvSpPr txBox="1">
            <a:spLocks noChangeArrowheads="1"/>
          </p:cNvSpPr>
          <p:nvPr/>
        </p:nvSpPr>
        <p:spPr bwMode="auto">
          <a:xfrm>
            <a:off x="609600" y="1581150"/>
            <a:ext cx="7229864" cy="157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宏指令名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MACRO [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形式参数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[,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形式参数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]]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宏体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 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ENDM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09600" y="3262960"/>
            <a:ext cx="59811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例：将字类型数据 （</a:t>
            </a:r>
            <a:r>
              <a:rPr lang="en-US" altLang="zh-CN" sz="2800" b="1" i="0" dirty="0">
                <a:latin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</a:rPr>
              <a:t>）</a:t>
            </a:r>
            <a:r>
              <a:rPr lang="en-US" altLang="zh-CN" sz="2800" b="1" i="0" dirty="0">
                <a:latin typeface="宋体" panose="02010600030101010101" pitchFamily="2" charset="-122"/>
              </a:rPr>
              <a:t>+</a:t>
            </a: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宋体" panose="02010600030101010101" pitchFamily="2" charset="-122"/>
              </a:rPr>
              <a:t>）</a:t>
            </a:r>
            <a:r>
              <a:rPr lang="en-US" altLang="zh-CN" sz="2800" b="1" i="0" dirty="0">
                <a:latin typeface="宋体" panose="02010600030101010101" pitchFamily="2" charset="-122"/>
              </a:rPr>
              <a:t>-&gt; Z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WORD_ADD   MACRO  X, Y, Z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       MOV   AX,  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       ADD   AX,  Y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       MOV   Z,   AX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       ENDM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187624" y="6047571"/>
            <a:ext cx="51967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特别注意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: ENDM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前有什么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  <p:bldP spid="297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4213" y="1481138"/>
            <a:ext cx="4462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宏定义中注意的问题：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9750" y="2017713"/>
            <a:ext cx="80645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FontTx/>
              <a:buAutoNum type="arabicParenBoth"/>
            </a:pPr>
            <a:r>
              <a:rPr lang="zh-CN" altLang="en-US" sz="2800" b="1" i="0" dirty="0">
                <a:latin typeface="宋体" panose="02010600030101010101" pitchFamily="2" charset="-122"/>
              </a:rPr>
              <a:t>宏段的结束处，没有宏指令名</a:t>
            </a:r>
          </a:p>
          <a:p>
            <a:pPr marL="457200" indent="-457200">
              <a:lnSpc>
                <a:spcPct val="125000"/>
              </a:lnSpc>
              <a:buFontTx/>
              <a:buAutoNum type="arabicParenBoth"/>
            </a:pPr>
            <a:r>
              <a:rPr lang="zh-CN" altLang="en-US" sz="2800" b="1" i="0" dirty="0">
                <a:latin typeface="宋体" panose="02010600030101010101" pitchFamily="2" charset="-122"/>
              </a:rPr>
              <a:t>形参可有可无，有多个时，之间以逗号分隔</a:t>
            </a:r>
          </a:p>
          <a:p>
            <a:pPr marL="457200" indent="-457200">
              <a:lnSpc>
                <a:spcPct val="125000"/>
              </a:lnSpc>
              <a:buFontTx/>
              <a:buAutoNum type="arabicParenBoth"/>
            </a:pPr>
            <a:r>
              <a:rPr lang="en-US" altLang="zh-CN" sz="2800" b="1" i="0" dirty="0">
                <a:latin typeface="宋体" panose="02010600030101010101" pitchFamily="2" charset="-122"/>
              </a:rPr>
              <a:t>ENDM</a:t>
            </a:r>
            <a:r>
              <a:rPr lang="zh-CN" altLang="en-US" sz="2800" b="1" i="0" dirty="0">
                <a:latin typeface="宋体" panose="02010600030101010101" pitchFamily="2" charset="-122"/>
              </a:rPr>
              <a:t>与</a:t>
            </a:r>
            <a:r>
              <a:rPr lang="en-US" altLang="zh-CN" sz="2800" b="1" i="0" dirty="0">
                <a:latin typeface="宋体" panose="02010600030101010101" pitchFamily="2" charset="-122"/>
              </a:rPr>
              <a:t>MACRO</a:t>
            </a:r>
            <a:r>
              <a:rPr lang="zh-CN" altLang="en-US" sz="2800" b="1" i="0" dirty="0">
                <a:latin typeface="宋体" panose="02010600030101010101" pitchFamily="2" charset="-122"/>
              </a:rPr>
              <a:t>必须成对出现 </a:t>
            </a:r>
          </a:p>
          <a:p>
            <a:pPr marL="457200" indent="-457200" algn="just">
              <a:lnSpc>
                <a:spcPct val="125000"/>
              </a:lnSpc>
              <a:buFontTx/>
              <a:buAutoNum type="arabicParenBoth"/>
            </a:pPr>
            <a:r>
              <a:rPr lang="zh-CN" altLang="en-US" sz="2800" b="1" i="0" dirty="0">
                <a:latin typeface="宋体" panose="02010600030101010101" pitchFamily="2" charset="-122"/>
              </a:rPr>
              <a:t>宏名字可以与其它变量、标号、保留字同名，汇编程序在处理时，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宏名字优先级最高</a:t>
            </a:r>
            <a:r>
              <a:rPr lang="zh-CN" altLang="en-US" sz="2800" b="1" i="0" dirty="0">
                <a:latin typeface="宋体" panose="02010600030101010101" pitchFamily="2" charset="-122"/>
              </a:rPr>
              <a:t>，利用这一特点，可设计新的指令系统。</a:t>
            </a:r>
          </a:p>
          <a:p>
            <a:pPr marL="457200" indent="-457200">
              <a:lnSpc>
                <a:spcPct val="125000"/>
              </a:lnSpc>
              <a:buFontTx/>
              <a:buAutoNum type="arabicParenBoth"/>
            </a:pPr>
            <a:r>
              <a:rPr lang="zh-CN" altLang="en-US" sz="2800" b="1" i="0" dirty="0">
                <a:latin typeface="宋体" panose="02010600030101010101" pitchFamily="2" charset="-122"/>
              </a:rPr>
              <a:t>宏指令在使用之前要先定义</a:t>
            </a:r>
            <a:r>
              <a:rPr lang="en-US" altLang="zh-CN" sz="2800" b="1" i="0" dirty="0">
                <a:latin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宋体" panose="02010600030101010101" pitchFamily="2" charset="-122"/>
              </a:rPr>
              <a:t>与子程序可写在调用指令后不同。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34575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  11.5.1 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宏定义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571500" y="1628775"/>
            <a:ext cx="788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i="0">
                <a:latin typeface="宋体" pitchFamily="2" charset="-122"/>
              </a:rPr>
              <a:t>调用格式：</a:t>
            </a:r>
            <a:r>
              <a:rPr lang="zh-CN" altLang="en-US" sz="2800" b="1" i="0">
                <a:solidFill>
                  <a:srgbClr val="FF3300"/>
                </a:solidFill>
                <a:latin typeface="宋体" pitchFamily="2" charset="-122"/>
              </a:rPr>
              <a:t>宏指令名</a:t>
            </a:r>
            <a:r>
              <a:rPr lang="zh-CN" altLang="en-US" sz="2800" b="1" i="0">
                <a:latin typeface="宋体" pitchFamily="2" charset="-122"/>
              </a:rPr>
              <a:t> </a:t>
            </a:r>
            <a:r>
              <a:rPr lang="en-US" altLang="zh-CN" sz="2800" b="1" i="0">
                <a:latin typeface="宋体" pitchFamily="2" charset="-122"/>
              </a:rPr>
              <a:t>[</a:t>
            </a:r>
            <a:r>
              <a:rPr lang="zh-CN" altLang="en-US" sz="2800" b="1" i="0">
                <a:latin typeface="宋体" pitchFamily="2" charset="-122"/>
              </a:rPr>
              <a:t>实在参数</a:t>
            </a:r>
            <a:r>
              <a:rPr lang="en-US" altLang="zh-CN" sz="2800" b="1" i="0">
                <a:latin typeface="宋体" pitchFamily="2" charset="-122"/>
              </a:rPr>
              <a:t>[</a:t>
            </a:r>
            <a:r>
              <a:rPr lang="zh-CN" altLang="en-US" sz="2800" b="1" i="0">
                <a:latin typeface="宋体" pitchFamily="2" charset="-122"/>
              </a:rPr>
              <a:t>，实在参数</a:t>
            </a:r>
            <a:r>
              <a:rPr lang="en-US" altLang="zh-CN" sz="2800" b="1" i="0">
                <a:latin typeface="宋体" pitchFamily="2" charset="-122"/>
              </a:rPr>
              <a:t>]]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533400" y="333375"/>
            <a:ext cx="317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11.5.2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宏调用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33400" y="2217738"/>
            <a:ext cx="699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>
                <a:latin typeface="宋体" pitchFamily="2" charset="-122"/>
              </a:rPr>
              <a:t>（</a:t>
            </a:r>
            <a:r>
              <a:rPr lang="en-US" altLang="zh-CN" sz="2800" b="1" i="0">
                <a:latin typeface="宋体" pitchFamily="2" charset="-122"/>
              </a:rPr>
              <a:t>1</a:t>
            </a:r>
            <a:r>
              <a:rPr lang="zh-CN" altLang="en-US" sz="2800" b="1" i="0">
                <a:latin typeface="宋体" pitchFamily="2" charset="-122"/>
              </a:rPr>
              <a:t>）宏指令名要与原宏定义的名字一致；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33400" y="2882900"/>
            <a:ext cx="7999413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>
                <a:latin typeface="宋体" pitchFamily="2" charset="-122"/>
              </a:rPr>
              <a:t>（</a:t>
            </a:r>
            <a:r>
              <a:rPr lang="en-US" altLang="zh-CN" sz="2800" b="1" i="0">
                <a:latin typeface="宋体" pitchFamily="2" charset="-122"/>
              </a:rPr>
              <a:t>2</a:t>
            </a:r>
            <a:r>
              <a:rPr lang="zh-CN" altLang="en-US" sz="2800" b="1" i="0">
                <a:latin typeface="宋体" pitchFamily="2" charset="-122"/>
              </a:rPr>
              <a:t>）实参与形参应按位置关系一一对应：</a:t>
            </a:r>
          </a:p>
          <a:p>
            <a:r>
              <a:rPr lang="zh-CN" altLang="en-US" sz="2800" b="1" i="0">
                <a:latin typeface="宋体" pitchFamily="2" charset="-122"/>
              </a:rPr>
              <a:t>     </a:t>
            </a:r>
            <a:r>
              <a:rPr lang="en-US" altLang="zh-CN" sz="2800" b="1" i="0">
                <a:latin typeface="宋体" pitchFamily="2" charset="-122"/>
              </a:rPr>
              <a:t>a.</a:t>
            </a:r>
            <a:r>
              <a:rPr lang="zh-CN" altLang="en-US" sz="2800" b="1" i="0">
                <a:latin typeface="宋体" pitchFamily="2" charset="-122"/>
              </a:rPr>
              <a:t>实参个数多于形参，多余实参被忽略；</a:t>
            </a:r>
          </a:p>
          <a:p>
            <a:r>
              <a:rPr lang="zh-CN" altLang="en-US" sz="2800" b="1" i="0">
                <a:latin typeface="宋体" pitchFamily="2" charset="-122"/>
              </a:rPr>
              <a:t>     </a:t>
            </a:r>
            <a:r>
              <a:rPr lang="en-US" altLang="zh-CN" sz="2800" b="1" i="0">
                <a:latin typeface="宋体" pitchFamily="2" charset="-122"/>
              </a:rPr>
              <a:t>b.</a:t>
            </a:r>
            <a:r>
              <a:rPr lang="zh-CN" altLang="en-US" sz="2800" b="1" i="0">
                <a:latin typeface="宋体" pitchFamily="2" charset="-122"/>
              </a:rPr>
              <a:t>实参个数小于形参，缺少的实参被处理为</a:t>
            </a:r>
          </a:p>
          <a:p>
            <a:r>
              <a:rPr lang="zh-CN" altLang="en-US" sz="2800" b="1" i="0">
                <a:latin typeface="宋体" pitchFamily="2" charset="-122"/>
              </a:rPr>
              <a:t>       空白（没有字符）。</a:t>
            </a:r>
          </a:p>
          <a:p>
            <a:endParaRPr lang="en-US" altLang="zh-CN" sz="2800" b="1" i="0">
              <a:latin typeface="宋体" pitchFamily="2" charset="-122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95536" y="3573016"/>
            <a:ext cx="7633344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i="0" dirty="0">
                <a:latin typeface="宋体" panose="02010600030101010101" pitchFamily="2" charset="-122"/>
              </a:rPr>
              <a:t>BUF1  DW  10, 30, 0</a:t>
            </a:r>
          </a:p>
          <a:p>
            <a:pPr>
              <a:lnSpc>
                <a:spcPct val="90000"/>
              </a:lnSpc>
            </a:pPr>
            <a:r>
              <a:rPr lang="en-US" altLang="zh-CN" sz="2800" i="0" dirty="0">
                <a:latin typeface="宋体" panose="02010600030101010101" pitchFamily="2" charset="-122"/>
              </a:rPr>
              <a:t>     BUF2  DW   20,40</a:t>
            </a:r>
            <a:r>
              <a:rPr lang="zh-CN" altLang="en-US" sz="2800" i="0" dirty="0">
                <a:latin typeface="宋体" panose="02010600030101010101" pitchFamily="2" charset="-122"/>
              </a:rPr>
              <a:t>， </a:t>
            </a:r>
            <a:r>
              <a:rPr lang="en-US" altLang="zh-CN" sz="2800" i="0" dirty="0">
                <a:latin typeface="宋体" panose="02010600030101010101" pitchFamily="2" charset="-122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</a:p>
          <a:p>
            <a:pPr>
              <a:lnSpc>
                <a:spcPct val="9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WORD_ADD  BUF1, BUF1+2, BUF1+4</a:t>
            </a:r>
          </a:p>
          <a:p>
            <a:pPr>
              <a:lnSpc>
                <a:spcPct val="9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……</a:t>
            </a:r>
          </a:p>
          <a:p>
            <a:pPr>
              <a:lnSpc>
                <a:spcPct val="9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WORD_ADD  BUF2, BUF2+2, BUF2+4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33400" y="333375"/>
            <a:ext cx="317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11.5.2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宏调用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83568" y="1556792"/>
            <a:ext cx="42274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WORD_ADD   MACRO  X, Y, Z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        MOV   AX,  X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        ADD   AX,  Y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        MOV   Z,   AX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        ENDM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12775" y="2205038"/>
            <a:ext cx="77755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     WORD_ADD  BUF1, BUF1+2, BUF1+4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+  MOV   AX,  BUF1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+  ADD   AX,  BUF1+2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+  MOV   BUF1+4, AX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……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WORD_ADD  BUF2, BUF2+2, BUF2+4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+  MOV   AX,  BUF2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+  ADD   AX,  BUF2+2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+  MOV   BUF2+4,  AX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3400" y="333375"/>
            <a:ext cx="317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11.5.2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宏调用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39750" y="155733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宏调用经汇编程序扩展后的形式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3400" y="333375"/>
            <a:ext cx="317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11.5.2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宏调用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1438405"/>
            <a:ext cx="763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函数会改变一些寄存器的值，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写一个不改变寄存器的宏，方便使用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846336" y="2412345"/>
            <a:ext cx="4733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PRINT_MYSELF MACRO A, B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PUSHAD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invoke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, A, B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POPAD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  ENDM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0929" y="5942878"/>
            <a:ext cx="5004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PRINT_MYSELF  offset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outfmt</a:t>
            </a:r>
            <a:r>
              <a:rPr lang="en-US" altLang="zh-CN" sz="2400" b="1" i="0" dirty="0">
                <a:latin typeface="宋体" panose="02010600030101010101" pitchFamily="2" charset="-122"/>
              </a:rPr>
              <a:t>,  x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785" y="4358430"/>
            <a:ext cx="5599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.data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x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dd</a:t>
            </a:r>
            <a:r>
              <a:rPr lang="en-US" altLang="zh-CN" sz="2400" b="1" i="0" dirty="0">
                <a:latin typeface="宋体" panose="02010600030101010101" pitchFamily="2" charset="-122"/>
              </a:rPr>
              <a:t> -3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y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dd</a:t>
            </a:r>
            <a:r>
              <a:rPr lang="en-US" altLang="zh-CN" sz="2400" b="1" i="0" dirty="0">
                <a:latin typeface="宋体" panose="02010600030101010101" pitchFamily="2" charset="-122"/>
              </a:rPr>
              <a:t> 5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outfmt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db</a:t>
            </a:r>
            <a:r>
              <a:rPr lang="en-US" altLang="zh-CN" sz="2400" b="1" i="0" dirty="0">
                <a:latin typeface="宋体" panose="02010600030101010101" pitchFamily="2" charset="-122"/>
              </a:rPr>
              <a:t> '%d ',0dh,0ah,0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092543"/>
      </p:ext>
    </p:extLst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3400" y="333375"/>
            <a:ext cx="317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11.5.2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宏调用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3361076"/>
            <a:ext cx="4166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PRINT_MYSELF MACRO A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PUSHAD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invoke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, A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POPAD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ENDM</a:t>
            </a:r>
            <a:endParaRPr lang="zh-CN" altLang="en-US" sz="2400" b="1" i="0" dirty="0"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210" y="5805264"/>
            <a:ext cx="578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latin typeface="宋体" panose="02010600030101010101" pitchFamily="2" charset="-122"/>
              </a:rPr>
              <a:t>PRINT_MYSELF 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&lt;offset </a:t>
            </a:r>
            <a:r>
              <a:rPr lang="en-US" altLang="zh-CN" sz="24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outfmt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,  x, y&gt;</a:t>
            </a:r>
            <a:endParaRPr lang="zh-CN" altLang="en-US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500201"/>
            <a:ext cx="58326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/>
              <a:t>.data</a:t>
            </a:r>
          </a:p>
          <a:p>
            <a:r>
              <a:rPr lang="en-US" altLang="zh-CN" b="1" i="0" dirty="0"/>
              <a:t>  x </a:t>
            </a:r>
            <a:r>
              <a:rPr lang="en-US" altLang="zh-CN" b="1" i="0" dirty="0" err="1"/>
              <a:t>dd</a:t>
            </a:r>
            <a:r>
              <a:rPr lang="en-US" altLang="zh-CN" b="1" i="0" dirty="0"/>
              <a:t> -3</a:t>
            </a:r>
          </a:p>
          <a:p>
            <a:r>
              <a:rPr lang="en-US" altLang="zh-CN" b="1" i="0" dirty="0"/>
              <a:t>  y </a:t>
            </a:r>
            <a:r>
              <a:rPr lang="en-US" altLang="zh-CN" b="1" i="0" dirty="0" err="1"/>
              <a:t>dd</a:t>
            </a:r>
            <a:r>
              <a:rPr lang="en-US" altLang="zh-CN" b="1" i="0" dirty="0"/>
              <a:t> 5</a:t>
            </a:r>
          </a:p>
          <a:p>
            <a:r>
              <a:rPr lang="en-US" altLang="zh-CN" b="1" i="0" dirty="0"/>
              <a:t>  </a:t>
            </a:r>
            <a:r>
              <a:rPr lang="en-US" altLang="zh-CN" b="1" i="0" dirty="0" err="1"/>
              <a:t>outfmt</a:t>
            </a:r>
            <a:r>
              <a:rPr lang="en-US" altLang="zh-CN" b="1" i="0" dirty="0"/>
              <a:t> </a:t>
            </a:r>
            <a:r>
              <a:rPr lang="en-US" altLang="zh-CN" b="1" i="0" dirty="0" err="1"/>
              <a:t>db</a:t>
            </a:r>
            <a:r>
              <a:rPr lang="en-US" altLang="zh-CN" b="1" i="0" dirty="0"/>
              <a:t> '%d  %d', 0dh,0ah,0</a:t>
            </a:r>
          </a:p>
        </p:txBody>
      </p:sp>
      <p:sp>
        <p:nvSpPr>
          <p:cNvPr id="6" name="矩形 5"/>
          <p:cNvSpPr/>
          <p:nvPr/>
        </p:nvSpPr>
        <p:spPr>
          <a:xfrm>
            <a:off x="781262" y="2853507"/>
            <a:ext cx="4371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</a:rPr>
              <a:t>invoke </a:t>
            </a:r>
            <a:r>
              <a:rPr lang="en-US" altLang="zh-CN" b="1" i="0" dirty="0" err="1">
                <a:solidFill>
                  <a:srgbClr val="FF0000"/>
                </a:solidFill>
              </a:rPr>
              <a:t>printf</a:t>
            </a:r>
            <a:r>
              <a:rPr lang="en-US" altLang="zh-CN" b="1" i="0" dirty="0">
                <a:solidFill>
                  <a:srgbClr val="FF0000"/>
                </a:solidFill>
              </a:rPr>
              <a:t>, offset </a:t>
            </a:r>
            <a:r>
              <a:rPr lang="en-US" altLang="zh-CN" b="1" i="0" dirty="0" err="1">
                <a:solidFill>
                  <a:srgbClr val="FF0000"/>
                </a:solidFill>
              </a:rPr>
              <a:t>outfmt</a:t>
            </a:r>
            <a:r>
              <a:rPr lang="en-US" altLang="zh-CN" b="1" i="0" dirty="0">
                <a:solidFill>
                  <a:srgbClr val="FF0000"/>
                </a:solidFill>
              </a:rPr>
              <a:t>,  x, y</a:t>
            </a:r>
            <a:endParaRPr lang="zh-CN" altLang="en-US" b="1" i="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0112" y="27809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参数个数不定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35896" y="5082310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带间隔符的参数，用</a:t>
            </a:r>
            <a:r>
              <a:rPr lang="en-US" altLang="zh-CN" sz="2800" b="1" i="0" dirty="0">
                <a:solidFill>
                  <a:srgbClr val="FF0000"/>
                </a:solidFill>
              </a:rPr>
              <a:t>&lt;…&gt;</a:t>
            </a:r>
            <a:endParaRPr lang="zh-CN" altLang="en-US" sz="28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60472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5" name="Picture 5" descr="n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5263"/>
            <a:ext cx="106203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logo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26163"/>
            <a:ext cx="103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66738" y="1584325"/>
            <a:ext cx="7993062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二、本章的学习重点</a:t>
            </a:r>
            <a:endParaRPr lang="zh-CN" altLang="en-US" sz="3600" b="1" i="0" dirty="0">
              <a:solidFill>
                <a:srgbClr val="000066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spcBef>
                <a:spcPct val="70000"/>
              </a:spcBef>
              <a:spcAft>
                <a:spcPct val="30000"/>
              </a:spcAft>
            </a:pP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 i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zh-CN" sz="2800" b="1" i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简单</a:t>
            </a:r>
            <a:r>
              <a:rPr lang="zh-CN" altLang="zh-CN" sz="2800" b="1" i="0" dirty="0">
                <a:latin typeface="楷体_GB2312" pitchFamily="49" charset="-122"/>
                <a:ea typeface="楷体_GB2312" pitchFamily="49" charset="-122"/>
              </a:rPr>
              <a:t>宏指令的定义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zh-CN" sz="2800" b="1" i="0" dirty="0"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方式</a:t>
            </a:r>
            <a:endParaRPr lang="zh-CN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zh-CN" sz="2800" b="1" i="0" dirty="0"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zh-CN" sz="2800" b="1" i="0" dirty="0">
                <a:latin typeface="楷体_GB2312" pitchFamily="49" charset="-122"/>
                <a:ea typeface="楷体_GB2312" pitchFamily="49" charset="-122"/>
              </a:rPr>
              <a:t>）模块程序设计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sz="2800" b="1" i="0" dirty="0">
                <a:latin typeface="楷体_GB2312" pitchFamily="49" charset="-122"/>
                <a:ea typeface="楷体_GB2312" pitchFamily="49" charset="-122"/>
              </a:rPr>
              <a:t>方法</a:t>
            </a:r>
            <a:endParaRPr lang="zh-CN" altLang="en-US" sz="2800" b="1" i="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9F374C6-46F6-4C09-B3C7-3CA5184A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311733"/>
            <a:ext cx="72723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程序设计的其他方法</a:t>
            </a:r>
          </a:p>
        </p:txBody>
      </p:sp>
    </p:spTree>
  </p:cSld>
  <p:clrMapOvr>
    <a:masterClrMapping/>
  </p:clrMapOvr>
  <p:transition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3400" y="333375"/>
            <a:ext cx="317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11.5.2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宏调用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3" y="1556792"/>
            <a:ext cx="7772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87662"/>
      </p:ext>
    </p:extLst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755650" y="1700213"/>
            <a:ext cx="5545138" cy="283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zh-CN" altLang="en-US" sz="2800" b="1" i="0" dirty="0">
                <a:latin typeface="Times New Roman" pitchFamily="18" charset="0"/>
              </a:rPr>
              <a:t> 处理时间不同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zh-CN" altLang="en-US" sz="2800" b="1" i="0" dirty="0">
                <a:latin typeface="Times New Roman" pitchFamily="18" charset="0"/>
              </a:rPr>
              <a:t> 处理方式不同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zh-CN" altLang="en-US" sz="2800" b="1" i="0" dirty="0">
                <a:latin typeface="Times New Roman" pitchFamily="18" charset="0"/>
              </a:rPr>
              <a:t> 目标程序的长度不同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zh-CN" altLang="en-US" sz="2800" b="1" i="0" dirty="0">
                <a:latin typeface="Times New Roman" pitchFamily="18" charset="0"/>
              </a:rPr>
              <a:t> 执行速度不同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zh-CN" altLang="en-US" sz="2800" b="1" i="0" dirty="0">
                <a:latin typeface="Times New Roman" pitchFamily="18" charset="0"/>
              </a:rPr>
              <a:t> 参数传递方式不同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755650" y="317500"/>
            <a:ext cx="60454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11.5.3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宏指令与子程序的比较</a:t>
            </a:r>
          </a:p>
        </p:txBody>
      </p:sp>
    </p:spTree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395536" y="1484784"/>
            <a:ext cx="7920880" cy="395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Times New Roman" pitchFamily="18" charset="0"/>
              </a:rPr>
              <a:t>运行在</a:t>
            </a:r>
            <a:r>
              <a:rPr lang="en-US" altLang="zh-CN" sz="2800" b="1" i="0" dirty="0">
                <a:latin typeface="Times New Roman" pitchFamily="18" charset="0"/>
              </a:rPr>
              <a:t>Windows</a:t>
            </a:r>
            <a:r>
              <a:rPr lang="zh-CN" altLang="en-US" sz="2800" b="1" i="0" dirty="0">
                <a:latin typeface="Times New Roman" pitchFamily="18" charset="0"/>
              </a:rPr>
              <a:t>操作系统下的可执行二进制文件采用</a:t>
            </a:r>
            <a:r>
              <a:rPr lang="en-US" altLang="zh-CN" sz="2800" b="1" i="0" dirty="0">
                <a:latin typeface="Times New Roman" pitchFamily="18" charset="0"/>
              </a:rPr>
              <a:t>PE</a:t>
            </a:r>
            <a:r>
              <a:rPr lang="zh-CN" altLang="en-US" sz="2800" b="1" i="0" dirty="0">
                <a:latin typeface="Times New Roman" pitchFamily="18" charset="0"/>
              </a:rPr>
              <a:t>（</a:t>
            </a:r>
            <a:r>
              <a:rPr lang="en-US" altLang="zh-CN" sz="2800" b="1" i="0" dirty="0">
                <a:latin typeface="Times New Roman" pitchFamily="18" charset="0"/>
              </a:rPr>
              <a:t>Portable Executable</a:t>
            </a:r>
            <a:r>
              <a:rPr lang="zh-CN" altLang="en-US" sz="2800" b="1" i="0" dirty="0">
                <a:latin typeface="Times New Roman" pitchFamily="18" charset="0"/>
              </a:rPr>
              <a:t>，可移植的执行体）格式。</a:t>
            </a:r>
            <a:endParaRPr lang="en-US" altLang="zh-CN" sz="2800" b="1" i="0" dirty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Times New Roman" pitchFamily="18" charset="0"/>
              </a:rPr>
              <a:t>分析二进制的执行文件，可以了解各种信息的存放规律，探索文件格式设计的奥秘。</a:t>
            </a:r>
            <a:endParaRPr lang="en-US" altLang="zh-CN" sz="2800" b="1" i="0" dirty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Times New Roman" pitchFamily="18" charset="0"/>
              </a:rPr>
              <a:t>对于分析和防治</a:t>
            </a:r>
            <a:r>
              <a:rPr lang="en-US" altLang="zh-CN" sz="2800" b="1" i="0" dirty="0">
                <a:latin typeface="Times New Roman" pitchFamily="18" charset="0"/>
              </a:rPr>
              <a:t>PE</a:t>
            </a:r>
            <a:r>
              <a:rPr lang="zh-CN" altLang="en-US" sz="2800" b="1" i="0" dirty="0">
                <a:latin typeface="Times New Roman" pitchFamily="18" charset="0"/>
              </a:rPr>
              <a:t>文件病毒、文件加密和解密任务，则需要更深入地掌握</a:t>
            </a:r>
            <a:r>
              <a:rPr lang="en-US" altLang="zh-CN" sz="2800" b="1" i="0" dirty="0">
                <a:latin typeface="Times New Roman" pitchFamily="18" charset="0"/>
              </a:rPr>
              <a:t>PE</a:t>
            </a:r>
            <a:r>
              <a:rPr lang="zh-CN" altLang="en-US" sz="2800" b="1" i="0" dirty="0">
                <a:latin typeface="Times New Roman" pitchFamily="18" charset="0"/>
              </a:rPr>
              <a:t>文件格式。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755650" y="317500"/>
            <a:ext cx="4775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11.6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可执行文件的格式</a:t>
            </a:r>
          </a:p>
        </p:txBody>
      </p:sp>
    </p:spTree>
    <p:extLst>
      <p:ext uri="{BB962C8B-B14F-4D97-AF65-F5344CB8AC3E}">
        <p14:creationId xmlns:p14="http://schemas.microsoft.com/office/powerpoint/2010/main" val="2683778587"/>
      </p:ext>
    </p:extLst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5531509" y="1124744"/>
            <a:ext cx="2496875" cy="5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i="0" dirty="0" err="1">
                <a:latin typeface="Times New Roman" pitchFamily="18" charset="0"/>
              </a:rPr>
              <a:t>PEViewer</a:t>
            </a:r>
            <a:endParaRPr lang="zh-CN" altLang="en-US" sz="2800" b="1" i="0" dirty="0">
              <a:latin typeface="Times New Roman" pitchFamily="18" charset="0"/>
            </a:endParaRP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755650" y="317500"/>
            <a:ext cx="4775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11.6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可执行文件的格式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D113F-CB3E-4F3E-BC03-E307A9BF2B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6424" y="1721318"/>
            <a:ext cx="7737984" cy="50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24166"/>
      </p:ext>
    </p:extLst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611188" y="260350"/>
            <a:ext cx="5473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11.1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多模块程序设计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660400" y="1647825"/>
            <a:ext cx="477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0">
                <a:latin typeface="楷体_GB2312" pitchFamily="49" charset="-122"/>
                <a:ea typeface="楷体_GB2312" pitchFamily="49" charset="-122"/>
              </a:rPr>
              <a:t>  1.  </a:t>
            </a:r>
            <a:r>
              <a:rPr lang="zh-CN" altLang="en-US" sz="3200" b="1" i="0">
                <a:latin typeface="楷体_GB2312" pitchFamily="49" charset="-122"/>
                <a:ea typeface="楷体_GB2312" pitchFamily="49" charset="-122"/>
              </a:rPr>
              <a:t>模块的划分与设计</a:t>
            </a:r>
          </a:p>
        </p:txBody>
      </p:sp>
      <p:sp>
        <p:nvSpPr>
          <p:cNvPr id="55302" name="Text Box 7"/>
          <p:cNvSpPr txBox="1">
            <a:spLocks noChangeArrowheads="1"/>
          </p:cNvSpPr>
          <p:nvPr/>
        </p:nvSpPr>
        <p:spPr bwMode="auto">
          <a:xfrm>
            <a:off x="668536" y="2227263"/>
            <a:ext cx="332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0" dirty="0">
                <a:latin typeface="楷体_GB2312" pitchFamily="49" charset="-122"/>
                <a:ea typeface="楷体_GB2312" pitchFamily="49" charset="-122"/>
              </a:rPr>
              <a:t>  2.  </a:t>
            </a:r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通讯方式</a:t>
            </a:r>
          </a:p>
        </p:txBody>
      </p:sp>
    </p:spTree>
    <p:extLst>
      <p:ext uri="{BB962C8B-B14F-4D97-AF65-F5344CB8AC3E}">
        <p14:creationId xmlns:p14="http://schemas.microsoft.com/office/powerpoint/2010/main" val="1227906031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9552" y="2000978"/>
            <a:ext cx="7920880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外部符号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</a:rPr>
              <a:t>在一个模块内访问而不在该模块内定义的符号。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23888" y="3501008"/>
            <a:ext cx="770535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语句格式：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EXTERN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符号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类型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[,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符号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类型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]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例如：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EXTERN  AVG : WORD, COUNT : WORD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EXTERN  SUB_P : NEAR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75973" y="1477029"/>
            <a:ext cx="4319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1.  </a:t>
            </a:r>
            <a:r>
              <a:rPr lang="zh-CN" altLang="en-US" sz="3200" b="1" i="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公共符号与外部符号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A6B30E6-DCBE-4BF7-8DFC-EBCFF7FD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5473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11.1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多模块程序设计</a:t>
            </a:r>
          </a:p>
        </p:txBody>
      </p:sp>
    </p:spTree>
    <p:extLst>
      <p:ext uri="{BB962C8B-B14F-4D97-AF65-F5344CB8AC3E}">
        <p14:creationId xmlns:p14="http://schemas.microsoft.com/office/powerpoint/2010/main" val="1196538096"/>
      </p:ext>
    </p:extLst>
  </p:cSld>
  <p:clrMapOvr>
    <a:masterClrMapping/>
  </p:clrMapOvr>
  <p:transition spd="med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15054" y="1956077"/>
            <a:ext cx="801687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公共符号</a:t>
            </a:r>
            <a:r>
              <a:rPr lang="zh-CN" altLang="en-US" sz="2400" b="1" i="0" dirty="0">
                <a:latin typeface="宋体" pitchFamily="2" charset="-122"/>
              </a:rPr>
              <a:t>：在一个模块中定义，其它模块要用到的符号。</a:t>
            </a:r>
            <a:endParaRPr lang="en-US" altLang="zh-CN" sz="2400" b="1" i="0" dirty="0">
              <a:latin typeface="宋体" pitchFamily="2" charset="-122"/>
            </a:endParaRPr>
          </a:p>
          <a:p>
            <a:pPr eaLnBrk="1" hangingPunct="1"/>
            <a:endParaRPr lang="en-US" altLang="zh-CN" sz="2400" b="1" i="0" dirty="0">
              <a:latin typeface="宋体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itchFamily="2" charset="-122"/>
              </a:rPr>
              <a:t>  PUBLIC  </a:t>
            </a:r>
            <a:r>
              <a:rPr lang="zh-CN" altLang="en-US" sz="24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[,</a:t>
            </a:r>
            <a:r>
              <a:rPr lang="zh-CN" altLang="en-US" sz="24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endParaRPr lang="en-US" altLang="zh-CN" sz="2400" b="1" i="0" dirty="0">
              <a:latin typeface="宋体" pitchFamily="2" charset="-122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85139" y="1337395"/>
            <a:ext cx="4319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1.  </a:t>
            </a:r>
            <a:r>
              <a:rPr lang="zh-CN" altLang="en-US" sz="3200" b="1" i="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公共符号与外部符号</a:t>
            </a:r>
          </a:p>
        </p:txBody>
      </p:sp>
      <p:sp>
        <p:nvSpPr>
          <p:cNvPr id="2" name="矩形 1"/>
          <p:cNvSpPr/>
          <p:nvPr/>
        </p:nvSpPr>
        <p:spPr>
          <a:xfrm>
            <a:off x="971599" y="3377368"/>
            <a:ext cx="2720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0" dirty="0">
                <a:latin typeface="宋体" pitchFamily="2" charset="-122"/>
              </a:rPr>
              <a:t>public </a:t>
            </a:r>
            <a:r>
              <a:rPr lang="en-US" altLang="zh-CN" sz="2800" b="1" i="0" dirty="0" err="1">
                <a:latin typeface="宋体" pitchFamily="2" charset="-122"/>
              </a:rPr>
              <a:t>asm_avg</a:t>
            </a:r>
            <a:endParaRPr lang="zh-CN" altLang="en-US" sz="2800" b="1" i="0" dirty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599" y="4008083"/>
            <a:ext cx="76564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0" dirty="0" err="1">
                <a:latin typeface="宋体" pitchFamily="2" charset="-122"/>
              </a:rPr>
              <a:t>asm_avg</a:t>
            </a:r>
            <a:r>
              <a:rPr lang="en-US" altLang="zh-CN" sz="2800" b="1" i="0" dirty="0">
                <a:latin typeface="宋体" pitchFamily="2" charset="-122"/>
              </a:rPr>
              <a:t> </a:t>
            </a:r>
            <a:r>
              <a:rPr lang="en-US" altLang="zh-CN" sz="2800" b="1" i="0" dirty="0" err="1">
                <a:latin typeface="宋体" pitchFamily="2" charset="-122"/>
              </a:rPr>
              <a:t>proc</a:t>
            </a:r>
            <a:r>
              <a:rPr lang="en-US" altLang="zh-CN" sz="2800" b="1" i="0" dirty="0">
                <a:latin typeface="宋体" pitchFamily="2" charset="-122"/>
              </a:rPr>
              <a:t> num1:dword,num2:dword</a:t>
            </a:r>
          </a:p>
          <a:p>
            <a:r>
              <a:rPr lang="en-US" altLang="zh-CN" sz="2800" b="1" i="0" dirty="0">
                <a:latin typeface="宋体" pitchFamily="2" charset="-122"/>
              </a:rPr>
              <a:t>    ……</a:t>
            </a:r>
          </a:p>
          <a:p>
            <a:r>
              <a:rPr lang="en-US" altLang="zh-CN" sz="2800" b="1" i="0" dirty="0">
                <a:latin typeface="宋体" pitchFamily="2" charset="-122"/>
              </a:rPr>
              <a:t>    RET</a:t>
            </a:r>
          </a:p>
          <a:p>
            <a:r>
              <a:rPr lang="en-US" altLang="zh-CN" sz="2800" b="1" i="0" dirty="0" err="1">
                <a:latin typeface="宋体" pitchFamily="2" charset="-122"/>
              </a:rPr>
              <a:t>asm_avg</a:t>
            </a:r>
            <a:r>
              <a:rPr lang="en-US" altLang="zh-CN" sz="2800" b="1" i="0" dirty="0">
                <a:latin typeface="宋体" pitchFamily="2" charset="-122"/>
              </a:rPr>
              <a:t> </a:t>
            </a:r>
            <a:r>
              <a:rPr lang="en-US" altLang="zh-CN" sz="2800" b="1" i="0" dirty="0" err="1">
                <a:latin typeface="宋体" pitchFamily="2" charset="-122"/>
              </a:rPr>
              <a:t>endp</a:t>
            </a:r>
            <a:endParaRPr lang="zh-CN" altLang="en-US" sz="2800" b="1" i="0" dirty="0">
              <a:latin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599" y="5909210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extern “C” </a:t>
            </a:r>
            <a:r>
              <a:rPr lang="en-US" altLang="zh-CN" b="1" i="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asm_avg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i="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num1,</a:t>
            </a:r>
            <a:r>
              <a:rPr lang="en-US" altLang="zh-CN" b="1" i="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num2);</a:t>
            </a:r>
            <a:endParaRPr lang="zh-CN" altLang="en-US" b="1" i="0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16EAF19-3C14-4730-BE2C-84A2D14E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5473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11.1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多模块程序设计</a:t>
            </a:r>
          </a:p>
        </p:txBody>
      </p:sp>
    </p:spTree>
    <p:extLst>
      <p:ext uri="{BB962C8B-B14F-4D97-AF65-F5344CB8AC3E}">
        <p14:creationId xmlns:p14="http://schemas.microsoft.com/office/powerpoint/2010/main" val="3365723597"/>
      </p:ext>
    </p:extLst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42B58E-6F38-4F17-8399-33364AE19848}"/>
              </a:ext>
            </a:extLst>
          </p:cNvPr>
          <p:cNvSpPr txBox="1"/>
          <p:nvPr/>
        </p:nvSpPr>
        <p:spPr>
          <a:xfrm>
            <a:off x="971600" y="1628800"/>
            <a:ext cx="4575686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函数的申明和调用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变量的申明和调用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541026" y="3442453"/>
            <a:ext cx="7920880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在汇编语言程序中，调用 </a:t>
            </a:r>
            <a:r>
              <a:rPr lang="en-US" altLang="zh-CN" sz="2800" b="1" i="0" dirty="0">
                <a:latin typeface="宋体" panose="02010600030101010101" pitchFamily="2" charset="-122"/>
              </a:rPr>
              <a:t>C </a:t>
            </a:r>
            <a:r>
              <a:rPr lang="zh-CN" altLang="en-US" sz="2800" b="1" i="0" dirty="0">
                <a:latin typeface="宋体" panose="02010600030101010101" pitchFamily="2" charset="-122"/>
              </a:rPr>
              <a:t>库函数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在 </a:t>
            </a:r>
            <a:r>
              <a:rPr lang="en-US" altLang="zh-CN" sz="2800" b="1" i="0" dirty="0">
                <a:latin typeface="宋体" panose="02010600030101010101" pitchFamily="2" charset="-122"/>
              </a:rPr>
              <a:t>C 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语言程序中，调用汇编语言编写的函数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395536" y="1505628"/>
            <a:ext cx="7920880" cy="451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在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程序中调用汇编语言编写的函数与调用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函数没有差别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对要被外部调用的函数，在定义文件中，可以不用做特别的说明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在调用函数的文件中，按各自文件的要求，进行函数原型说明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在汇编程序中，函数原型说明伪指令</a:t>
            </a:r>
            <a:r>
              <a:rPr lang="en-US" altLang="zh-CN" sz="2800" b="1" i="0" dirty="0">
                <a:latin typeface="宋体" panose="02010600030101010101" pitchFamily="2" charset="-122"/>
              </a:rPr>
              <a:t>proto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44771192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7344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11.2   C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程序和汇编语言程序的混合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070F0C-E5CD-4BCA-B2B1-C37022DF33E4}"/>
              </a:ext>
            </a:extLst>
          </p:cNvPr>
          <p:cNvSpPr txBox="1"/>
          <p:nvPr/>
        </p:nvSpPr>
        <p:spPr>
          <a:xfrm>
            <a:off x="539750" y="1700808"/>
            <a:ext cx="7920880" cy="322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编写一个程序，输入</a:t>
            </a:r>
            <a:r>
              <a:rPr lang="en-US" altLang="zh-CN" sz="2800" b="1" i="0" dirty="0">
                <a:latin typeface="宋体" panose="02010600030101010101" pitchFamily="2" charset="-122"/>
              </a:rPr>
              <a:t>5</a:t>
            </a:r>
            <a:r>
              <a:rPr lang="zh-CN" altLang="en-US" sz="2800" b="1" i="0" dirty="0">
                <a:latin typeface="宋体" panose="02010600030101010101" pitchFamily="2" charset="-122"/>
              </a:rPr>
              <a:t>个整型数据，对它们按从小到大的顺序排序，输出排序结果。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主程序实现数据的输入和输出，用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语言编写。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排序函数</a:t>
            </a:r>
            <a:r>
              <a:rPr lang="en-US" altLang="zh-CN" sz="2800" b="1" i="0" dirty="0">
                <a:latin typeface="宋体" panose="02010600030101010101" pitchFamily="2" charset="-122"/>
              </a:rPr>
              <a:t>sort</a:t>
            </a:r>
            <a:r>
              <a:rPr lang="zh-CN" altLang="en-US" sz="2800" b="1" i="0" dirty="0">
                <a:latin typeface="宋体" panose="02010600030101010101" pitchFamily="2" charset="-122"/>
              </a:rPr>
              <a:t>用汇编语言编写</a:t>
            </a:r>
          </a:p>
        </p:txBody>
      </p:sp>
    </p:spTree>
    <p:extLst>
      <p:ext uri="{BB962C8B-B14F-4D97-AF65-F5344CB8AC3E}">
        <p14:creationId xmlns:p14="http://schemas.microsoft.com/office/powerpoint/2010/main" val="717441079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1487</TotalTime>
  <Words>1835</Words>
  <Application>Microsoft Office PowerPoint</Application>
  <PresentationFormat>全屏显示(4:3)</PresentationFormat>
  <Paragraphs>280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华文新魏</vt:lpstr>
      <vt:lpstr>楷体_GB2312</vt:lpstr>
      <vt:lpstr>宋体</vt:lpstr>
      <vt:lpstr>新宋体</vt:lpstr>
      <vt:lpstr>Arial</vt:lpstr>
      <vt:lpstr>Tahoma</vt:lpstr>
      <vt:lpstr>Times New Roman</vt:lpstr>
      <vt:lpstr>Wingdings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达梦数据库股份有限责任公司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许向阳</dc:creator>
  <cp:lastModifiedBy>lhb</cp:lastModifiedBy>
  <cp:revision>149</cp:revision>
  <dcterms:created xsi:type="dcterms:W3CDTF">2002-01-28T07:07:35Z</dcterms:created>
  <dcterms:modified xsi:type="dcterms:W3CDTF">2021-03-29T00:58:21Z</dcterms:modified>
</cp:coreProperties>
</file>