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6"/>
  </p:handoutMasterIdLst>
  <p:sldIdLst>
    <p:sldId id="601" r:id="rId2"/>
    <p:sldId id="406" r:id="rId3"/>
    <p:sldId id="605" r:id="rId4"/>
    <p:sldId id="506" r:id="rId5"/>
    <p:sldId id="606" r:id="rId6"/>
    <p:sldId id="507" r:id="rId7"/>
    <p:sldId id="508" r:id="rId8"/>
    <p:sldId id="510" r:id="rId9"/>
    <p:sldId id="610" r:id="rId10"/>
    <p:sldId id="612" r:id="rId11"/>
    <p:sldId id="613" r:id="rId12"/>
    <p:sldId id="615" r:id="rId13"/>
    <p:sldId id="616" r:id="rId14"/>
    <p:sldId id="511" r:id="rId15"/>
    <p:sldId id="512" r:id="rId16"/>
    <p:sldId id="513" r:id="rId17"/>
    <p:sldId id="582" r:id="rId18"/>
    <p:sldId id="515" r:id="rId19"/>
    <p:sldId id="583" r:id="rId20"/>
    <p:sldId id="516" r:id="rId21"/>
    <p:sldId id="517" r:id="rId22"/>
    <p:sldId id="518" r:id="rId23"/>
    <p:sldId id="520" r:id="rId24"/>
    <p:sldId id="575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</p:sldIdLst>
  <p:sldSz cx="9144000" cy="6858000" type="screen4x3"/>
  <p:notesSz cx="6854825" cy="9631363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40458C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FFCC"/>
    <a:srgbClr val="99CCFF"/>
    <a:srgbClr val="FF99FF"/>
    <a:srgbClr val="990099"/>
    <a:srgbClr val="FF3300"/>
    <a:srgbClr val="40458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1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5D062BD-A9D0-4DB1-A143-A658E4F69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371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2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5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1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2" descr="logo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4" descr="new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5" descr="图片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94" name="Rectangle 66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9395" name="Rectangle 6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7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CFAF3F9-A669-4923-8050-D275B302E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3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4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598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2727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8302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11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11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81000" y="3848100"/>
            <a:ext cx="411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48100"/>
            <a:ext cx="411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01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87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96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426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77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6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05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2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5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6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6" name="Arc 6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6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72" descr="new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7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70" descr="logo3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75" descr="图片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9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sz="4400" b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431540" y="2492375"/>
            <a:ext cx="8364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6600"/>
                </a:solidFill>
              </a:rPr>
              <a:t>x86 Assembly Language Programming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1016605" y="3609020"/>
            <a:ext cx="7561262" cy="213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李 海 波</a:t>
            </a:r>
          </a:p>
          <a:p>
            <a:pPr algn="ctr" eaLnBrk="1" hangingPunct="1"/>
            <a:r>
              <a:rPr lang="en-US" altLang="zh-CN" sz="3600">
                <a:latin typeface="黑体" pitchFamily="2" charset="-122"/>
                <a:ea typeface="黑体" pitchFamily="2" charset="-122"/>
              </a:rPr>
              <a:t>lihaibo</a:t>
            </a:r>
            <a:r>
              <a:rPr lang="en-US" altLang="zh-CN" sz="36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@</a:t>
            </a:r>
            <a:r>
              <a:rPr lang="en-US" altLang="zh-CN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hust.edu.cn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000066"/>
                </a:solidFill>
              </a:rPr>
              <a:t>华中科技大学计算机科学与技术学院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autoUpdateAnimBg="0"/>
      <p:bldP spid="479235" grpId="0" autoUpdateAnimBg="0"/>
      <p:bldP spid="479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6AF4B6F-300F-4DC5-AFED-E050424BF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31BFD1-1E26-4638-84AA-3E694B3DB4DF}"/>
              </a:ext>
            </a:extLst>
          </p:cNvPr>
          <p:cNvSpPr txBox="1"/>
          <p:nvPr/>
        </p:nvSpPr>
        <p:spPr>
          <a:xfrm>
            <a:off x="431540" y="1448780"/>
            <a:ext cx="8100900" cy="418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异常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 ——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故障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故障异常是在引起异常的指令之前或者指令执行期间，在检测到故障或者预先定义的条件不能满足时产生。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常见的故障异常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除法出错（除数为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；除数很小被除数很大，商溢出）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数据访问越界（访问一个不准本程序访问的内存单元）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缺页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故障异常通常可以纠正，处理完异常时，引起故障的指令被重新执行。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27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6AF4B6F-300F-4DC5-AFED-E050424BF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31BFD1-1E26-4638-84AA-3E694B3DB4DF}"/>
              </a:ext>
            </a:extLst>
          </p:cNvPr>
          <p:cNvSpPr txBox="1"/>
          <p:nvPr/>
        </p:nvSpPr>
        <p:spPr>
          <a:xfrm>
            <a:off x="431540" y="1448780"/>
            <a:ext cx="8100900" cy="510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异常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 ——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陷阱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在执行引起异常的指令之后，把异常情况通知给系统。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对于软中断之类的陷阱异常，实际上就是产生异常信号指令之下的一条语句的地址。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所有软中断，就是在程序中写了中断指令，执行该语句就会去调用中断处理程序，中断处理完后又继续运行下面的程序。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软中断调用与调用一般的子程序非常类似。借助于中断处理这一模式，可以调用操作系统提供的很多服务程序。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另外一种常见的陷阱异常是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单步异常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，用于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防止一步步跟踪程序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67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6AF4B6F-300F-4DC5-AFED-E050424BF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31BFD1-1E26-4638-84AA-3E694B3DB4DF}"/>
              </a:ext>
            </a:extLst>
          </p:cNvPr>
          <p:cNvSpPr txBox="1"/>
          <p:nvPr/>
        </p:nvSpPr>
        <p:spPr>
          <a:xfrm>
            <a:off x="431540" y="1448780"/>
            <a:ext cx="8100900" cy="372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异常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 ——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中止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中止是在系统出现严重问题时通知系统的一种异常；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引起中止的指令是无法确定的；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产生中止时，正执行的程序不能被恢复执行。系统接收中止信号后，处理程序要重新建立各种系统表格，并可能重新启动操作系统；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中止的例子包括硬件故障和系统表中出现非法值或不一致的值；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9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31BFD1-1E26-4638-84AA-3E694B3DB4DF}"/>
              </a:ext>
            </a:extLst>
          </p:cNvPr>
          <p:cNvSpPr txBox="1"/>
          <p:nvPr/>
        </p:nvSpPr>
        <p:spPr>
          <a:xfrm>
            <a:off x="431539" y="1448780"/>
            <a:ext cx="8190911" cy="464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每一个中断或异常处理程序都有一个入口地址；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将中断和异常处理程序的入口地址等信息称为门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(gate)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，就像一栋楼房的门代表了该楼房的入口一样；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根据中断和异常处理程序的类别，将与之连接的中断描述符划分为三种门：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任务门（执行中断处理程序时将发生任务转移）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中断门（主要用于处理外部中断）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陷阱门（主要用于处理异常）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CPU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根据门提供的信息（由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IDT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中的门属性字节提供）进行切换，对不同的门，处理过程是有些差异的。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BC00EAEE-5F02-4FCE-92A8-C21C2AD9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673074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12.1.2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中断描述符表</a:t>
            </a:r>
          </a:p>
        </p:txBody>
      </p:sp>
    </p:spTree>
    <p:extLst>
      <p:ext uri="{BB962C8B-B14F-4D97-AF65-F5344CB8AC3E}">
        <p14:creationId xmlns:p14="http://schemas.microsoft.com/office/powerpoint/2010/main" val="142115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93838"/>
            <a:ext cx="8362950" cy="4959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800" b="1">
              <a:solidFill>
                <a:schemeClr val="bg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b="1">
              <a:solidFill>
                <a:schemeClr val="bg1"/>
              </a:solidFill>
            </a:endParaRPr>
          </a:p>
        </p:txBody>
      </p:sp>
      <p:graphicFrame>
        <p:nvGraphicFramePr>
          <p:cNvPr id="373829" name="Group 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1373271"/>
              </p:ext>
            </p:extLst>
          </p:nvPr>
        </p:nvGraphicFramePr>
        <p:xfrm>
          <a:off x="468313" y="1718810"/>
          <a:ext cx="8064500" cy="432276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中断号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名  称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类型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相关指令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DOS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下名称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除法出错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DIV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IDIV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除法出错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调试异常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任何指令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单步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非屏蔽中断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中断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-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非屏蔽中断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断点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3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断点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溢出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INTO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溢出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边界检查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BOUND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打印屏幕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非法操作码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非法指令编码或操作数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协处理器无效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浮点指令或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WAIT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保留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643" name="Rectangle 70"/>
          <p:cNvSpPr>
            <a:spLocks noChangeArrowheads="1"/>
          </p:cNvSpPr>
          <p:nvPr/>
        </p:nvSpPr>
        <p:spPr bwMode="auto">
          <a:xfrm>
            <a:off x="566738" y="323850"/>
            <a:ext cx="4673074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12.1.2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中断描述符表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6" name="Group 2"/>
          <p:cNvGraphicFramePr>
            <a:graphicFrameLocks noGrp="1"/>
          </p:cNvGraphicFramePr>
          <p:nvPr>
            <p:ph idx="1"/>
          </p:nvPr>
        </p:nvGraphicFramePr>
        <p:xfrm>
          <a:off x="287338" y="188913"/>
          <a:ext cx="8856662" cy="6326189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8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双重故障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任何指令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时钟中断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9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协处理器段超越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访问存储器的浮点指令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键盘中断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0DH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通用保护异常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任何访问存储器的指令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任何特权指令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硬盘（并行口）中断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10H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协处理器出错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浮点指令或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WAIT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显示器驱动程序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13H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保留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软盘驱动程序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14H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保留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串口驱动程序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16H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保留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键盘驱动程序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17H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保留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打印驱动程序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19H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保留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系统自举程序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1AH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时钟管理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1CH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保留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定时处理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1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20H~2FH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其它软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硬件中断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DOS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使用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0~0FFH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软中断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 n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软中断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4"/>
          <p:cNvSpPr>
            <a:spLocks noChangeArrowheads="1"/>
          </p:cNvSpPr>
          <p:nvPr/>
        </p:nvSpPr>
        <p:spPr bwMode="auto">
          <a:xfrm>
            <a:off x="566738" y="1708150"/>
            <a:ext cx="792003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</a:rPr>
              <a:t>中断类型码</a:t>
            </a:r>
            <a:r>
              <a:rPr lang="zh-CN" altLang="en-US"/>
              <a:t>与对应的</a:t>
            </a:r>
            <a:r>
              <a:rPr lang="zh-CN" altLang="en-US">
                <a:solidFill>
                  <a:srgbClr val="FF3300"/>
                </a:solidFill>
              </a:rPr>
              <a:t>中断处理程序</a:t>
            </a:r>
            <a:r>
              <a:rPr lang="zh-CN" altLang="en-US"/>
              <a:t>之间的连接表，存放的是中断处理程序的入口地址（也称为中断矢量或中断向量）。</a:t>
            </a:r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3CE0F141-540C-4588-926E-34825D05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673074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12.1.2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中断描述符表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844550" y="3019425"/>
            <a:ext cx="6697663" cy="2974975"/>
            <a:chOff x="748" y="2055"/>
            <a:chExt cx="4219" cy="1874"/>
          </a:xfrm>
        </p:grpSpPr>
        <p:sp>
          <p:nvSpPr>
            <p:cNvPr id="27654" name="Text Box 3"/>
            <p:cNvSpPr txBox="1">
              <a:spLocks noChangeArrowheads="1"/>
            </p:cNvSpPr>
            <p:nvPr/>
          </p:nvSpPr>
          <p:spPr bwMode="auto">
            <a:xfrm>
              <a:off x="1455" y="2283"/>
              <a:ext cx="1390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中断处理程序入口地址  </a:t>
              </a:r>
              <a:endParaRPr kumimoji="0" lang="zh-CN" altLang="en-US" sz="16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55" name="Line 4"/>
            <p:cNvSpPr>
              <a:spLocks noChangeShapeType="1"/>
            </p:cNvSpPr>
            <p:nvPr/>
          </p:nvSpPr>
          <p:spPr bwMode="auto">
            <a:xfrm>
              <a:off x="2753" y="2457"/>
              <a:ext cx="5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>
              <a:off x="1477" y="2376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>
              <a:off x="2798" y="2376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>
              <a:off x="1477" y="2538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>
              <a:off x="2798" y="2538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454" y="2620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中断处理程序入口地址  </a:t>
              </a:r>
              <a:endParaRPr kumimoji="0" lang="zh-CN" altLang="en-US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>
              <a:off x="1454" y="2782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>
              <a:off x="2730" y="2782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>
              <a:off x="1477" y="2701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2798" y="2701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4"/>
            <p:cNvSpPr>
              <a:spLocks noChangeShapeType="1"/>
            </p:cNvSpPr>
            <p:nvPr/>
          </p:nvSpPr>
          <p:spPr bwMode="auto">
            <a:xfrm>
              <a:off x="1477" y="286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5"/>
            <p:cNvSpPr>
              <a:spLocks noChangeShapeType="1"/>
            </p:cNvSpPr>
            <p:nvPr/>
          </p:nvSpPr>
          <p:spPr bwMode="auto">
            <a:xfrm>
              <a:off x="2798" y="286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1454" y="2944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中断处理程序入口地址  </a:t>
              </a:r>
              <a:endParaRPr kumimoji="0" lang="zh-CN" altLang="en-US" sz="16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68" name="Line 17"/>
            <p:cNvSpPr>
              <a:spLocks noChangeShapeType="1"/>
            </p:cNvSpPr>
            <p:nvPr/>
          </p:nvSpPr>
          <p:spPr bwMode="auto">
            <a:xfrm>
              <a:off x="1454" y="3106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>
              <a:off x="2730" y="3106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1477" y="302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>
              <a:off x="2798" y="302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1477" y="3187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>
              <a:off x="2798" y="3187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23"/>
            <p:cNvSpPr txBox="1">
              <a:spLocks noChangeArrowheads="1"/>
            </p:cNvSpPr>
            <p:nvPr/>
          </p:nvSpPr>
          <p:spPr bwMode="auto">
            <a:xfrm>
              <a:off x="1463" y="3266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9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      </a:t>
              </a:r>
              <a:endParaRPr kumimoji="0" lang="en-US" altLang="zh-CN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75" name="Text Box 24"/>
            <p:cNvSpPr txBox="1">
              <a:spLocks noChangeArrowheads="1"/>
            </p:cNvSpPr>
            <p:nvPr/>
          </p:nvSpPr>
          <p:spPr bwMode="auto">
            <a:xfrm>
              <a:off x="1454" y="3592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255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中断处理程序入口地址 </a:t>
              </a:r>
              <a:endParaRPr kumimoji="0" lang="zh-CN" altLang="en-US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>
              <a:off x="1454" y="3754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6"/>
            <p:cNvSpPr>
              <a:spLocks noChangeShapeType="1"/>
            </p:cNvSpPr>
            <p:nvPr/>
          </p:nvSpPr>
          <p:spPr bwMode="auto">
            <a:xfrm>
              <a:off x="2730" y="3754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>
              <a:off x="1477" y="367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2798" y="367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>
              <a:off x="1477" y="383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>
              <a:off x="2798" y="383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Text Box 31"/>
            <p:cNvSpPr txBox="1">
              <a:spLocks noChangeArrowheads="1"/>
            </p:cNvSpPr>
            <p:nvPr/>
          </p:nvSpPr>
          <p:spPr bwMode="auto">
            <a:xfrm>
              <a:off x="2835" y="2282"/>
              <a:ext cx="410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IP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CS</a:t>
              </a:r>
              <a:r>
                <a:rPr kumimoji="0" lang="en-US" altLang="zh-CN" sz="1600" b="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kumimoji="0" lang="en-US" altLang="zh-CN" sz="1600" b="0">
                <a:solidFill>
                  <a:schemeClr val="accent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83" name="Line 32"/>
            <p:cNvSpPr>
              <a:spLocks noChangeShapeType="1"/>
            </p:cNvSpPr>
            <p:nvPr/>
          </p:nvSpPr>
          <p:spPr bwMode="auto">
            <a:xfrm>
              <a:off x="3208" y="2376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33"/>
            <p:cNvSpPr>
              <a:spLocks noChangeShapeType="1"/>
            </p:cNvSpPr>
            <p:nvPr/>
          </p:nvSpPr>
          <p:spPr bwMode="auto">
            <a:xfrm>
              <a:off x="3208" y="2538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748" y="2146"/>
              <a:ext cx="683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00000H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 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00004H </a:t>
              </a:r>
              <a:endParaRPr kumimoji="0" lang="en-US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86" name="Text Box 35"/>
            <p:cNvSpPr txBox="1">
              <a:spLocks noChangeArrowheads="1"/>
            </p:cNvSpPr>
            <p:nvPr/>
          </p:nvSpPr>
          <p:spPr bwMode="auto">
            <a:xfrm>
              <a:off x="748" y="3507"/>
              <a:ext cx="683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003FCH 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003FFH</a:t>
              </a:r>
              <a:r>
                <a:rPr kumimoji="0" lang="en-US" altLang="zh-CN" sz="1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kumimoji="0" lang="en-US" altLang="zh-CN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87" name="Text Box 36"/>
            <p:cNvSpPr txBox="1">
              <a:spLocks noChangeArrowheads="1"/>
            </p:cNvSpPr>
            <p:nvPr/>
          </p:nvSpPr>
          <p:spPr bwMode="auto">
            <a:xfrm>
              <a:off x="748" y="2691"/>
              <a:ext cx="68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</a:t>
              </a:r>
              <a:r>
                <a:rPr kumimoji="0" lang="en-US" altLang="zh-CN" sz="15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00008H </a:t>
              </a:r>
              <a:endParaRPr kumimoji="0" lang="en-US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884" y="3235"/>
              <a:ext cx="38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kumimoji="0" lang="en-US" altLang="zh-CN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1746" y="2055"/>
              <a:ext cx="68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主存</a:t>
              </a:r>
              <a:r>
                <a:rPr kumimoji="0" lang="zh-CN" altLang="en-US" sz="1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endParaRPr kumimoji="0" lang="zh-CN" altLang="en-US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90" name="Line 39"/>
            <p:cNvSpPr>
              <a:spLocks noChangeShapeType="1"/>
            </p:cNvSpPr>
            <p:nvPr/>
          </p:nvSpPr>
          <p:spPr bwMode="auto">
            <a:xfrm>
              <a:off x="1477" y="2455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Text Box 40"/>
            <p:cNvSpPr txBox="1">
              <a:spLocks noChangeArrowheads="1"/>
            </p:cNvSpPr>
            <p:nvPr/>
          </p:nvSpPr>
          <p:spPr bwMode="auto">
            <a:xfrm>
              <a:off x="3833" y="3053"/>
              <a:ext cx="1134" cy="7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中断号为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的中断处理程序的代码段</a:t>
              </a:r>
              <a:endParaRPr kumimoji="0" lang="zh-CN" altLang="en-US" sz="20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92" name="Line 41"/>
            <p:cNvSpPr>
              <a:spLocks noChangeShapeType="1"/>
            </p:cNvSpPr>
            <p:nvPr/>
          </p:nvSpPr>
          <p:spPr bwMode="auto">
            <a:xfrm>
              <a:off x="2835" y="2781"/>
              <a:ext cx="907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Rectangle 45"/>
          <p:cNvSpPr>
            <a:spLocks noChangeArrowheads="1"/>
          </p:cNvSpPr>
          <p:nvPr/>
        </p:nvSpPr>
        <p:spPr bwMode="auto">
          <a:xfrm>
            <a:off x="881063" y="2274888"/>
            <a:ext cx="7696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/>
              <a:t>大小为</a:t>
            </a:r>
            <a:r>
              <a:rPr lang="en-US" altLang="zh-CN"/>
              <a:t>1KB</a:t>
            </a:r>
            <a:r>
              <a:rPr lang="zh-CN" altLang="en-US"/>
              <a:t>，起始位置固定地从物理地址</a:t>
            </a:r>
            <a:r>
              <a:rPr lang="en-US" altLang="zh-CN"/>
              <a:t>0</a:t>
            </a:r>
            <a:r>
              <a:rPr lang="zh-CN" altLang="en-US"/>
              <a:t>开始</a:t>
            </a:r>
          </a:p>
        </p:txBody>
      </p:sp>
      <p:sp>
        <p:nvSpPr>
          <p:cNvPr id="27653" name="Rectangle 46"/>
          <p:cNvSpPr>
            <a:spLocks noChangeArrowheads="1"/>
          </p:cNvSpPr>
          <p:nvPr/>
        </p:nvSpPr>
        <p:spPr bwMode="auto">
          <a:xfrm>
            <a:off x="833438" y="1563688"/>
            <a:ext cx="40989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rgbClr val="FF3300"/>
                </a:solidFill>
              </a:rPr>
              <a:t>实方式下的中断矢量表</a:t>
            </a:r>
          </a:p>
        </p:txBody>
      </p:sp>
      <p:sp>
        <p:nvSpPr>
          <p:cNvPr id="45" name="Rectangle 70">
            <a:extLst>
              <a:ext uri="{FF2B5EF4-FFF2-40B4-BE49-F238E27FC236}">
                <a16:creationId xmlns:a16="http://schemas.microsoft.com/office/drawing/2014/main" id="{EEAA4E83-4AAA-492C-9FCF-47CD249D0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673074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12.1.2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中断描述符表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96863" y="1196975"/>
            <a:ext cx="8328025" cy="2997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/>
              <a:t>       </a:t>
            </a:r>
          </a:p>
        </p:txBody>
      </p:sp>
      <p:sp>
        <p:nvSpPr>
          <p:cNvPr id="29699" name="Rectangle 47"/>
          <p:cNvSpPr>
            <a:spLocks noChangeArrowheads="1"/>
          </p:cNvSpPr>
          <p:nvPr/>
        </p:nvSpPr>
        <p:spPr bwMode="auto">
          <a:xfrm>
            <a:off x="638175" y="1584325"/>
            <a:ext cx="44561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rgbClr val="FF3300"/>
                </a:solidFill>
              </a:rPr>
              <a:t>保护方式下的中断矢量表</a:t>
            </a:r>
          </a:p>
        </p:txBody>
      </p:sp>
      <p:sp>
        <p:nvSpPr>
          <p:cNvPr id="29700" name="Rectangle 48"/>
          <p:cNvSpPr>
            <a:spLocks noChangeArrowheads="1"/>
          </p:cNvSpPr>
          <p:nvPr/>
        </p:nvSpPr>
        <p:spPr bwMode="auto">
          <a:xfrm>
            <a:off x="522288" y="2393950"/>
            <a:ext cx="7920037" cy="312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在保护方式下，中断矢量表称作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中断描述符表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(IDT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Interrupt Descriptor Table)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按照统一的描述符风格定义其中的表项；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每个表项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称作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描述符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存放中断处理程序的入口地址以及类别、权限等信息，占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个字节，共占用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2KB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的主存空间。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F3202404-E7A4-4FDA-BE89-B56B802A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673074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12.1.2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中断描述符表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96863" y="1196975"/>
            <a:ext cx="8328025" cy="2997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400" b="1"/>
              <a:t>       </a:t>
            </a:r>
          </a:p>
        </p:txBody>
      </p:sp>
      <p:grpSp>
        <p:nvGrpSpPr>
          <p:cNvPr id="448515" name="Group 3"/>
          <p:cNvGrpSpPr>
            <a:grpSpLocks/>
          </p:cNvGrpSpPr>
          <p:nvPr/>
        </p:nvGrpSpPr>
        <p:grpSpPr bwMode="auto">
          <a:xfrm>
            <a:off x="657225" y="2185988"/>
            <a:ext cx="6840538" cy="3268662"/>
            <a:chOff x="2094" y="1638"/>
            <a:chExt cx="4896" cy="2876"/>
          </a:xfrm>
        </p:grpSpPr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2838" y="1938"/>
              <a:ext cx="1464" cy="5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中断处理程序入口信息  </a:t>
              </a:r>
              <a:endParaRPr kumimoji="0" lang="zh-CN" altLang="en-US" sz="16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28" name="Line 5"/>
            <p:cNvSpPr>
              <a:spLocks noChangeShapeType="1"/>
            </p:cNvSpPr>
            <p:nvPr/>
          </p:nvSpPr>
          <p:spPr bwMode="auto">
            <a:xfrm flipV="1">
              <a:off x="4206" y="2189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>
              <a:off x="2862" y="206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4254" y="2064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>
              <a:off x="2862" y="2313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>
              <a:off x="4254" y="2313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Text Box 10"/>
            <p:cNvSpPr txBox="1">
              <a:spLocks noChangeArrowheads="1"/>
            </p:cNvSpPr>
            <p:nvPr/>
          </p:nvSpPr>
          <p:spPr bwMode="auto">
            <a:xfrm>
              <a:off x="2838" y="2438"/>
              <a:ext cx="1464" cy="50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中断处理程序入口信息  </a:t>
              </a:r>
              <a:endParaRPr kumimoji="0" lang="zh-CN" altLang="en-US" sz="16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34" name="Line 11"/>
            <p:cNvSpPr>
              <a:spLocks noChangeShapeType="1"/>
            </p:cNvSpPr>
            <p:nvPr/>
          </p:nvSpPr>
          <p:spPr bwMode="auto">
            <a:xfrm>
              <a:off x="2838" y="2689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2"/>
            <p:cNvSpPr>
              <a:spLocks noChangeShapeType="1"/>
            </p:cNvSpPr>
            <p:nvPr/>
          </p:nvSpPr>
          <p:spPr bwMode="auto">
            <a:xfrm>
              <a:off x="4182" y="2689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>
              <a:off x="2862" y="2563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>
              <a:off x="4254" y="2563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2862" y="281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6"/>
            <p:cNvSpPr>
              <a:spLocks noChangeShapeType="1"/>
            </p:cNvSpPr>
            <p:nvPr/>
          </p:nvSpPr>
          <p:spPr bwMode="auto">
            <a:xfrm>
              <a:off x="4254" y="281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2837" y="2937"/>
              <a:ext cx="1465" cy="5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中断处理程序入口信息</a:t>
              </a:r>
              <a:r>
                <a:rPr kumimoji="0" lang="zh-CN" altLang="en-US" sz="1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endParaRPr kumimoji="0" lang="zh-CN" altLang="en-US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41" name="Line 18"/>
            <p:cNvSpPr>
              <a:spLocks noChangeShapeType="1"/>
            </p:cNvSpPr>
            <p:nvPr/>
          </p:nvSpPr>
          <p:spPr bwMode="auto">
            <a:xfrm>
              <a:off x="2838" y="3189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19"/>
            <p:cNvSpPr>
              <a:spLocks noChangeShapeType="1"/>
            </p:cNvSpPr>
            <p:nvPr/>
          </p:nvSpPr>
          <p:spPr bwMode="auto">
            <a:xfrm>
              <a:off x="4182" y="3189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0"/>
            <p:cNvSpPr>
              <a:spLocks noChangeShapeType="1"/>
            </p:cNvSpPr>
            <p:nvPr/>
          </p:nvSpPr>
          <p:spPr bwMode="auto">
            <a:xfrm>
              <a:off x="2862" y="306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1"/>
            <p:cNvSpPr>
              <a:spLocks noChangeShapeType="1"/>
            </p:cNvSpPr>
            <p:nvPr/>
          </p:nvSpPr>
          <p:spPr bwMode="auto">
            <a:xfrm>
              <a:off x="4254" y="306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2"/>
            <p:cNvSpPr>
              <a:spLocks noChangeShapeType="1"/>
            </p:cNvSpPr>
            <p:nvPr/>
          </p:nvSpPr>
          <p:spPr bwMode="auto">
            <a:xfrm>
              <a:off x="2862" y="331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3"/>
            <p:cNvSpPr>
              <a:spLocks noChangeShapeType="1"/>
            </p:cNvSpPr>
            <p:nvPr/>
          </p:nvSpPr>
          <p:spPr bwMode="auto">
            <a:xfrm>
              <a:off x="4254" y="3297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Text Box 24"/>
            <p:cNvSpPr txBox="1">
              <a:spLocks noChangeArrowheads="1"/>
            </p:cNvSpPr>
            <p:nvPr/>
          </p:nvSpPr>
          <p:spPr bwMode="auto">
            <a:xfrm>
              <a:off x="2838" y="3439"/>
              <a:ext cx="1464" cy="5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9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      </a:t>
              </a:r>
              <a:endParaRPr kumimoji="0" lang="en-US" altLang="zh-CN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48" name="Text Box 25"/>
            <p:cNvSpPr txBox="1">
              <a:spLocks noChangeArrowheads="1"/>
            </p:cNvSpPr>
            <p:nvPr/>
          </p:nvSpPr>
          <p:spPr bwMode="auto">
            <a:xfrm>
              <a:off x="2838" y="3939"/>
              <a:ext cx="1464" cy="5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255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中断处理程序入口信息 </a:t>
              </a:r>
              <a:endParaRPr kumimoji="0" lang="zh-CN" altLang="en-US" sz="16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49" name="Line 26"/>
            <p:cNvSpPr>
              <a:spLocks noChangeShapeType="1"/>
            </p:cNvSpPr>
            <p:nvPr/>
          </p:nvSpPr>
          <p:spPr bwMode="auto">
            <a:xfrm>
              <a:off x="2838" y="4189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27"/>
            <p:cNvSpPr>
              <a:spLocks noChangeShapeType="1"/>
            </p:cNvSpPr>
            <p:nvPr/>
          </p:nvSpPr>
          <p:spPr bwMode="auto">
            <a:xfrm>
              <a:off x="4182" y="4189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28"/>
            <p:cNvSpPr>
              <a:spLocks noChangeShapeType="1"/>
            </p:cNvSpPr>
            <p:nvPr/>
          </p:nvSpPr>
          <p:spPr bwMode="auto">
            <a:xfrm>
              <a:off x="2862" y="406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29"/>
            <p:cNvSpPr>
              <a:spLocks noChangeShapeType="1"/>
            </p:cNvSpPr>
            <p:nvPr/>
          </p:nvSpPr>
          <p:spPr bwMode="auto">
            <a:xfrm>
              <a:off x="4254" y="406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30"/>
            <p:cNvSpPr>
              <a:spLocks noChangeShapeType="1"/>
            </p:cNvSpPr>
            <p:nvPr/>
          </p:nvSpPr>
          <p:spPr bwMode="auto">
            <a:xfrm>
              <a:off x="2862" y="431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31"/>
            <p:cNvSpPr>
              <a:spLocks noChangeShapeType="1"/>
            </p:cNvSpPr>
            <p:nvPr/>
          </p:nvSpPr>
          <p:spPr bwMode="auto">
            <a:xfrm>
              <a:off x="4254" y="431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Text Box 32"/>
            <p:cNvSpPr txBox="1">
              <a:spLocks noChangeArrowheads="1"/>
            </p:cNvSpPr>
            <p:nvPr/>
          </p:nvSpPr>
          <p:spPr bwMode="auto">
            <a:xfrm>
              <a:off x="4302" y="1937"/>
              <a:ext cx="2496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偏移值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门属性   未用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endParaRPr kumimoji="0" lang="zh-CN" altLang="en-US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56" name="Line 33"/>
            <p:cNvSpPr>
              <a:spLocks noChangeShapeType="1"/>
            </p:cNvSpPr>
            <p:nvPr/>
          </p:nvSpPr>
          <p:spPr bwMode="auto">
            <a:xfrm>
              <a:off x="6750" y="2312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Text Box 34"/>
            <p:cNvSpPr txBox="1">
              <a:spLocks noChangeArrowheads="1"/>
            </p:cNvSpPr>
            <p:nvPr/>
          </p:nvSpPr>
          <p:spPr bwMode="auto">
            <a:xfrm>
              <a:off x="2094" y="1863"/>
              <a:ext cx="72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00000H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  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00008H </a:t>
              </a:r>
              <a:endParaRPr kumimoji="0" lang="en-US" altLang="zh-CN" sz="16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58" name="Text Box 35"/>
            <p:cNvSpPr txBox="1">
              <a:spLocks noChangeArrowheads="1"/>
            </p:cNvSpPr>
            <p:nvPr/>
          </p:nvSpPr>
          <p:spPr bwMode="auto">
            <a:xfrm>
              <a:off x="2094" y="3864"/>
              <a:ext cx="720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007F8H  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007FFH</a:t>
              </a:r>
              <a:r>
                <a:rPr kumimoji="0" lang="en-US" altLang="zh-CN" sz="16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kumimoji="0" lang="en-US" altLang="zh-CN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59" name="Text Box 36"/>
            <p:cNvSpPr txBox="1">
              <a:spLocks noChangeArrowheads="1"/>
            </p:cNvSpPr>
            <p:nvPr/>
          </p:nvSpPr>
          <p:spPr bwMode="auto">
            <a:xfrm>
              <a:off x="2094" y="2614"/>
              <a:ext cx="72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 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00010H</a:t>
              </a:r>
              <a:r>
                <a:rPr kumimoji="0" lang="en-US" altLang="zh-CN" sz="1600" b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kumimoji="0" lang="en-US" altLang="zh-CN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60" name="Text Box 37"/>
            <p:cNvSpPr txBox="1">
              <a:spLocks noChangeArrowheads="1"/>
            </p:cNvSpPr>
            <p:nvPr/>
          </p:nvSpPr>
          <p:spPr bwMode="auto">
            <a:xfrm>
              <a:off x="2262" y="3139"/>
              <a:ext cx="40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┇ </a:t>
              </a:r>
              <a:endParaRPr kumimoji="0" lang="en-US" altLang="zh-CN" sz="160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61" name="Text Box 38"/>
            <p:cNvSpPr txBox="1">
              <a:spLocks noChangeArrowheads="1"/>
            </p:cNvSpPr>
            <p:nvPr/>
          </p:nvSpPr>
          <p:spPr bwMode="auto">
            <a:xfrm>
              <a:off x="3174" y="1638"/>
              <a:ext cx="720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主存 </a:t>
              </a:r>
              <a:r>
                <a:rPr kumimoji="0" lang="zh-CN" altLang="en-US" sz="1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endParaRPr kumimoji="0" lang="zh-CN" altLang="en-US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62" name="Line 39"/>
            <p:cNvSpPr>
              <a:spLocks noChangeShapeType="1"/>
            </p:cNvSpPr>
            <p:nvPr/>
          </p:nvSpPr>
          <p:spPr bwMode="auto">
            <a:xfrm>
              <a:off x="5550" y="1937"/>
              <a:ext cx="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Text Box 40"/>
            <p:cNvSpPr txBox="1">
              <a:spLocks noChangeArrowheads="1"/>
            </p:cNvSpPr>
            <p:nvPr/>
          </p:nvSpPr>
          <p:spPr bwMode="auto">
            <a:xfrm>
              <a:off x="4302" y="2189"/>
              <a:ext cx="2496" cy="2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段选择符</a:t>
              </a: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(16</a:t>
              </a:r>
              <a:r>
                <a:rPr kumimoji="0" lang="zh-CN" altLang="en-US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位</a:t>
              </a:r>
              <a:r>
                <a:rPr kumimoji="0" lang="en-US" altLang="zh-CN"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kumimoji="0" lang="en-US" altLang="zh-CN" sz="1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偏移值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  </a:t>
              </a:r>
              <a:endParaRPr kumimoji="0" lang="en-US" altLang="zh-CN" sz="24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64" name="Line 41"/>
            <p:cNvSpPr>
              <a:spLocks noChangeShapeType="1"/>
            </p:cNvSpPr>
            <p:nvPr/>
          </p:nvSpPr>
          <p:spPr bwMode="auto">
            <a:xfrm>
              <a:off x="5526" y="206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42"/>
            <p:cNvSpPr>
              <a:spLocks noChangeShapeType="1"/>
            </p:cNvSpPr>
            <p:nvPr/>
          </p:nvSpPr>
          <p:spPr bwMode="auto">
            <a:xfrm>
              <a:off x="5526" y="2312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43"/>
            <p:cNvSpPr>
              <a:spLocks noChangeShapeType="1"/>
            </p:cNvSpPr>
            <p:nvPr/>
          </p:nvSpPr>
          <p:spPr bwMode="auto">
            <a:xfrm>
              <a:off x="6198" y="1937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Text Box 44"/>
            <p:cNvSpPr txBox="1">
              <a:spLocks noChangeArrowheads="1"/>
            </p:cNvSpPr>
            <p:nvPr/>
          </p:nvSpPr>
          <p:spPr bwMode="auto">
            <a:xfrm>
              <a:off x="4230" y="1712"/>
              <a:ext cx="276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itchFamily="2" charset="2"/>
                <a:defRPr kumimoji="1" sz="2800" b="1">
                  <a:solidFill>
                    <a:srgbClr val="40458C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rgbClr val="FF5050"/>
                  </a:solidFill>
                  <a:latin typeface="宋体" pitchFamily="2" charset="-122"/>
                  <a:ea typeface="宋体" pitchFamily="2" charset="-122"/>
                </a:rPr>
                <a:t>31               15       7       0   </a:t>
              </a:r>
              <a:endParaRPr kumimoji="0" lang="en-US" altLang="zh-CN" sz="2400" b="0">
                <a:solidFill>
                  <a:srgbClr val="FF505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68" name="Line 45"/>
            <p:cNvSpPr>
              <a:spLocks noChangeShapeType="1"/>
            </p:cNvSpPr>
            <p:nvPr/>
          </p:nvSpPr>
          <p:spPr bwMode="auto">
            <a:xfrm>
              <a:off x="2838" y="221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4" name="Rectangle 48"/>
          <p:cNvSpPr>
            <a:spLocks noChangeArrowheads="1"/>
          </p:cNvSpPr>
          <p:nvPr/>
        </p:nvSpPr>
        <p:spPr bwMode="auto">
          <a:xfrm>
            <a:off x="4348163" y="4302125"/>
            <a:ext cx="37719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IDTR</a:t>
            </a:r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决定</a:t>
            </a:r>
            <a:r>
              <a:rPr lang="en-US" altLang="zh-CN" sz="240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IDT</a:t>
            </a:r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的起始</a:t>
            </a:r>
            <a:r>
              <a:rPr lang="en-US" altLang="zh-CN" sz="240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PA</a:t>
            </a:r>
            <a:r>
              <a:rPr lang="zh-CN" altLang="en-US" sz="240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。</a:t>
            </a:r>
          </a:p>
        </p:txBody>
      </p:sp>
      <p:sp>
        <p:nvSpPr>
          <p:cNvPr id="30726" name="Rectangle 50"/>
          <p:cNvSpPr>
            <a:spLocks noChangeArrowheads="1"/>
          </p:cNvSpPr>
          <p:nvPr/>
        </p:nvSpPr>
        <p:spPr bwMode="auto">
          <a:xfrm>
            <a:off x="836613" y="1547813"/>
            <a:ext cx="44513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>
                <a:solidFill>
                  <a:srgbClr val="FF3300"/>
                </a:solidFill>
                <a:latin typeface="Tahoma" pitchFamily="34" charset="0"/>
                <a:ea typeface="华文新魏" pitchFamily="2" charset="-122"/>
              </a:rPr>
              <a:t>保护方式下的中断描述符表</a:t>
            </a:r>
          </a:p>
        </p:txBody>
      </p:sp>
      <p:sp>
        <p:nvSpPr>
          <p:cNvPr id="49" name="Rectangle 70">
            <a:extLst>
              <a:ext uri="{FF2B5EF4-FFF2-40B4-BE49-F238E27FC236}">
                <a16:creationId xmlns:a16="http://schemas.microsoft.com/office/drawing/2014/main" id="{5782BB41-3F9B-4A2C-883D-FAB354A1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673074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12.1.2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中断描述符表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26163"/>
            <a:ext cx="103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476250" y="323850"/>
            <a:ext cx="5423280" cy="60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4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4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中断和异常处理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B2C4C4-D4C6-44B8-BE7E-C83DF7DC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35" y="1448780"/>
            <a:ext cx="7155795" cy="524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12.1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中断与异常的基础知识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  中断和异常的概念、中断描述符表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  中断和异常的响应过程、软中断指令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12.2 Windows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中的结构化异常处理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	编写异常处理函数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 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异常处理程序的注册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 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全局异常处理程序的注册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12.3 C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异常处理程序反汇编分析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12.2 – 12.3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太复杂，不做要求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48" name="Group 68"/>
          <p:cNvGraphicFramePr>
            <a:graphicFrameLocks noGrp="1"/>
          </p:cNvGraphicFramePr>
          <p:nvPr>
            <p:ph sz="half" idx="1"/>
          </p:nvPr>
        </p:nvGraphicFramePr>
        <p:xfrm>
          <a:off x="4351338" y="2165350"/>
          <a:ext cx="1255712" cy="2746377"/>
        </p:xfrm>
        <a:graphic>
          <a:graphicData uri="http://schemas.openxmlformats.org/drawingml/2006/table">
            <a:tbl>
              <a:tblPr/>
              <a:tblGrid>
                <a:gridCol w="12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段描述符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902" name="Text Box 22"/>
          <p:cNvSpPr txBox="1">
            <a:spLocks noChangeArrowheads="1"/>
          </p:cNvSpPr>
          <p:nvPr/>
        </p:nvSpPr>
        <p:spPr bwMode="auto">
          <a:xfrm>
            <a:off x="835025" y="3756025"/>
            <a:ext cx="7921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n*8</a:t>
            </a:r>
            <a:r>
              <a:rPr kumimoji="0" lang="en-US" altLang="zh-CN"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</a:t>
            </a:r>
            <a:endParaRPr kumimoji="0" lang="en-US" altLang="zh-CN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8903" name="Text Box 23"/>
          <p:cNvSpPr txBox="1">
            <a:spLocks noChangeArrowheads="1"/>
          </p:cNvSpPr>
          <p:nvPr/>
        </p:nvSpPr>
        <p:spPr bwMode="auto">
          <a:xfrm>
            <a:off x="2232025" y="2225675"/>
            <a:ext cx="811213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5050"/>
                </a:solidFill>
                <a:latin typeface="宋体" pitchFamily="2" charset="-122"/>
                <a:ea typeface="宋体" pitchFamily="2" charset="-122"/>
              </a:rPr>
              <a:t>IDT</a:t>
            </a:r>
            <a:r>
              <a:rPr kumimoji="0"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</a:t>
            </a:r>
            <a:endParaRPr kumimoji="0" lang="en-US" altLang="zh-CN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8904" name="Text Box 24"/>
          <p:cNvSpPr txBox="1">
            <a:spLocks noChangeArrowheads="1"/>
          </p:cNvSpPr>
          <p:nvPr/>
        </p:nvSpPr>
        <p:spPr bwMode="auto">
          <a:xfrm>
            <a:off x="4392613" y="1584325"/>
            <a:ext cx="1141412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FF5050"/>
                </a:solidFill>
                <a:latin typeface="宋体" pitchFamily="2" charset="-122"/>
                <a:ea typeface="宋体" pitchFamily="2" charset="-122"/>
              </a:rPr>
              <a:t>LDT</a:t>
            </a:r>
            <a:r>
              <a:rPr kumimoji="0" lang="zh-CN" altLang="en-US" sz="2000">
                <a:solidFill>
                  <a:srgbClr val="FF5050"/>
                </a:solidFill>
                <a:latin typeface="宋体" pitchFamily="2" charset="-122"/>
                <a:ea typeface="宋体" pitchFamily="2" charset="-122"/>
              </a:rPr>
              <a:t>或</a:t>
            </a:r>
            <a:r>
              <a:rPr kumimoji="0" lang="en-US" altLang="zh-CN" sz="2000">
                <a:solidFill>
                  <a:srgbClr val="FF5050"/>
                </a:solidFill>
                <a:latin typeface="宋体" pitchFamily="2" charset="-122"/>
                <a:ea typeface="宋体" pitchFamily="2" charset="-122"/>
              </a:rPr>
              <a:t>GDT</a:t>
            </a:r>
          </a:p>
        </p:txBody>
      </p:sp>
      <p:sp>
        <p:nvSpPr>
          <p:cNvPr id="378905" name="Line 25"/>
          <p:cNvSpPr>
            <a:spLocks noChangeShapeType="1"/>
          </p:cNvSpPr>
          <p:nvPr/>
        </p:nvSpPr>
        <p:spPr bwMode="auto">
          <a:xfrm>
            <a:off x="3779838" y="3395663"/>
            <a:ext cx="561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06" name="Text Box 26"/>
          <p:cNvSpPr txBox="1">
            <a:spLocks noChangeArrowheads="1"/>
          </p:cNvSpPr>
          <p:nvPr/>
        </p:nvSpPr>
        <p:spPr bwMode="auto">
          <a:xfrm>
            <a:off x="7137400" y="2243138"/>
            <a:ext cx="1295400" cy="2133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rIns="180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accent2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accent2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入口点   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0" lang="zh-CN" altLang="en-US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处理代码</a:t>
            </a:r>
            <a:r>
              <a:rPr kumimoji="0" lang="en-US" altLang="zh-CN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0" lang="en-US" altLang="zh-CN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kumimoji="0" lang="en-US" altLang="zh-CN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6992938" y="1668463"/>
            <a:ext cx="10810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可执行段</a:t>
            </a:r>
          </a:p>
        </p:txBody>
      </p:sp>
      <p:sp>
        <p:nvSpPr>
          <p:cNvPr id="378908" name="Line 28"/>
          <p:cNvSpPr>
            <a:spLocks noChangeShapeType="1"/>
          </p:cNvSpPr>
          <p:nvPr/>
        </p:nvSpPr>
        <p:spPr bwMode="auto">
          <a:xfrm flipV="1">
            <a:off x="6057900" y="2387600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6200775" y="1811338"/>
            <a:ext cx="6016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基址</a:t>
            </a:r>
          </a:p>
        </p:txBody>
      </p:sp>
      <p:sp>
        <p:nvSpPr>
          <p:cNvPr id="378910" name="Line 30"/>
          <p:cNvSpPr>
            <a:spLocks noChangeShapeType="1"/>
          </p:cNvSpPr>
          <p:nvPr/>
        </p:nvSpPr>
        <p:spPr bwMode="auto">
          <a:xfrm flipV="1">
            <a:off x="6489700" y="3611563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1" name="Line 31"/>
          <p:cNvSpPr>
            <a:spLocks noChangeShapeType="1"/>
          </p:cNvSpPr>
          <p:nvPr/>
        </p:nvSpPr>
        <p:spPr bwMode="auto">
          <a:xfrm>
            <a:off x="5697538" y="3395663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2" name="Line 32"/>
          <p:cNvSpPr>
            <a:spLocks noChangeShapeType="1"/>
          </p:cNvSpPr>
          <p:nvPr/>
        </p:nvSpPr>
        <p:spPr bwMode="auto">
          <a:xfrm flipV="1">
            <a:off x="6057900" y="2387600"/>
            <a:ext cx="0" cy="989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6462713" y="3609975"/>
            <a:ext cx="0" cy="187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3762375" y="5499100"/>
            <a:ext cx="2700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3348038" y="40433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>
            <a:off x="3779838" y="4043363"/>
            <a:ext cx="0" cy="144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3348038" y="39004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 flipH="1" flipV="1">
            <a:off x="3779838" y="3395663"/>
            <a:ext cx="14287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9" name="Text Box 39"/>
          <p:cNvSpPr txBox="1">
            <a:spLocks noChangeArrowheads="1"/>
          </p:cNvSpPr>
          <p:nvPr/>
        </p:nvSpPr>
        <p:spPr bwMode="auto">
          <a:xfrm>
            <a:off x="6200775" y="3251200"/>
            <a:ext cx="84455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偏移</a:t>
            </a:r>
          </a:p>
        </p:txBody>
      </p:sp>
      <p:sp>
        <p:nvSpPr>
          <p:cNvPr id="378920" name="Text Box 40"/>
          <p:cNvSpPr txBox="1">
            <a:spLocks noChangeArrowheads="1"/>
          </p:cNvSpPr>
          <p:nvPr/>
        </p:nvSpPr>
        <p:spPr bwMode="auto">
          <a:xfrm>
            <a:off x="3779838" y="2603500"/>
            <a:ext cx="4254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FF5050"/>
                </a:solidFill>
                <a:latin typeface="宋体" pitchFamily="2" charset="-122"/>
                <a:ea typeface="宋体" pitchFamily="2" charset="-122"/>
              </a:rPr>
              <a:t>CS</a:t>
            </a:r>
          </a:p>
        </p:txBody>
      </p:sp>
      <p:sp>
        <p:nvSpPr>
          <p:cNvPr id="378921" name="Text Box 41"/>
          <p:cNvSpPr txBox="1">
            <a:spLocks noChangeArrowheads="1"/>
          </p:cNvSpPr>
          <p:nvPr/>
        </p:nvSpPr>
        <p:spPr bwMode="auto">
          <a:xfrm>
            <a:off x="4067175" y="5051425"/>
            <a:ext cx="4270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FF5050"/>
                </a:solidFill>
                <a:latin typeface="宋体" pitchFamily="2" charset="-122"/>
                <a:ea typeface="宋体" pitchFamily="2" charset="-122"/>
              </a:rPr>
              <a:t>EIP</a:t>
            </a:r>
          </a:p>
        </p:txBody>
      </p:sp>
      <p:sp>
        <p:nvSpPr>
          <p:cNvPr id="378922" name="Rectangle 42"/>
          <p:cNvSpPr>
            <a:spLocks noChangeArrowheads="1"/>
          </p:cNvSpPr>
          <p:nvPr/>
        </p:nvSpPr>
        <p:spPr bwMode="auto">
          <a:xfrm>
            <a:off x="522288" y="2676525"/>
            <a:ext cx="922337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IDTR</a:t>
            </a:r>
          </a:p>
        </p:txBody>
      </p:sp>
      <p:sp>
        <p:nvSpPr>
          <p:cNvPr id="378923" name="Line 43"/>
          <p:cNvSpPr>
            <a:spLocks noChangeShapeType="1"/>
          </p:cNvSpPr>
          <p:nvPr/>
        </p:nvSpPr>
        <p:spPr bwMode="auto">
          <a:xfrm flipV="1">
            <a:off x="1511300" y="27654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4" name="Line 44"/>
          <p:cNvSpPr>
            <a:spLocks noChangeShapeType="1"/>
          </p:cNvSpPr>
          <p:nvPr/>
        </p:nvSpPr>
        <p:spPr bwMode="auto">
          <a:xfrm flipV="1">
            <a:off x="1555750" y="39719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8947" name="Group 67"/>
          <p:cNvGraphicFramePr>
            <a:graphicFrameLocks noGrp="1"/>
          </p:cNvGraphicFramePr>
          <p:nvPr>
            <p:ph sz="half" idx="2"/>
          </p:nvPr>
        </p:nvGraphicFramePr>
        <p:xfrm>
          <a:off x="2006600" y="2736850"/>
          <a:ext cx="1319213" cy="3171824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中断门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陷阱门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810" name="Text Box 69"/>
          <p:cNvSpPr txBox="1">
            <a:spLocks noChangeArrowheads="1"/>
          </p:cNvSpPr>
          <p:nvPr/>
        </p:nvSpPr>
        <p:spPr bwMode="auto">
          <a:xfrm>
            <a:off x="1779588" y="5970588"/>
            <a:ext cx="58991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从中断号到中断处理程序的转换过程</a:t>
            </a:r>
          </a:p>
        </p:txBody>
      </p:sp>
      <p:sp>
        <p:nvSpPr>
          <p:cNvPr id="29" name="Rectangle 70">
            <a:extLst>
              <a:ext uri="{FF2B5EF4-FFF2-40B4-BE49-F238E27FC236}">
                <a16:creationId xmlns:a16="http://schemas.microsoft.com/office/drawing/2014/main" id="{F882BD86-3212-4A5C-8A41-CA65DAE2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673074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12.1.2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中断描述符表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2" grpId="0" autoUpdateAnimBg="0"/>
      <p:bldP spid="378903" grpId="0" autoUpdateAnimBg="0"/>
      <p:bldP spid="378904" grpId="0" autoUpdateAnimBg="0"/>
      <p:bldP spid="378905" grpId="0" animBg="1"/>
      <p:bldP spid="378906" grpId="0" animBg="1" autoUpdateAnimBg="0"/>
      <p:bldP spid="378907" grpId="0" autoUpdateAnimBg="0"/>
      <p:bldP spid="378908" grpId="0" animBg="1"/>
      <p:bldP spid="378909" grpId="0" autoUpdateAnimBg="0"/>
      <p:bldP spid="378910" grpId="0" animBg="1"/>
      <p:bldP spid="378911" grpId="0" animBg="1"/>
      <p:bldP spid="378912" grpId="0" animBg="1"/>
      <p:bldP spid="378913" grpId="0" animBg="1"/>
      <p:bldP spid="378914" grpId="0" animBg="1"/>
      <p:bldP spid="378915" grpId="0" animBg="1"/>
      <p:bldP spid="378916" grpId="0" animBg="1"/>
      <p:bldP spid="378917" grpId="0" animBg="1"/>
      <p:bldP spid="378918" grpId="0" animBg="1"/>
      <p:bldP spid="378919" grpId="0" autoUpdateAnimBg="0"/>
      <p:bldP spid="378920" grpId="0" autoUpdateAnimBg="0"/>
      <p:bldP spid="378921" grpId="0" autoUpdateAnimBg="0"/>
      <p:bldP spid="378922" grpId="0" animBg="1" autoUpdateAnimBg="0"/>
      <p:bldP spid="378923" grpId="0" animBg="1"/>
      <p:bldP spid="3789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746125" y="2933700"/>
            <a:ext cx="7561263" cy="29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软中断指令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格式：</a:t>
            </a: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 n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）→↓（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0→TF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 中断门还要将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0→IF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57226" y="1673225"/>
            <a:ext cx="783021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软中断通过程序中的</a:t>
            </a:r>
            <a:r>
              <a:rPr lang="zh-CN" altLang="en-US" dirty="0">
                <a:solidFill>
                  <a:schemeClr val="accent2"/>
                </a:solidFill>
                <a:latin typeface="Tahoma" pitchFamily="34" charset="0"/>
                <a:ea typeface="华文新魏" pitchFamily="2" charset="-122"/>
              </a:rPr>
              <a:t>软中断指令</a:t>
            </a:r>
            <a:r>
              <a:rPr lang="zh-CN" altLang="en-US" dirty="0">
                <a:solidFill>
                  <a:srgbClr val="000066"/>
                </a:solidFill>
                <a:latin typeface="Tahoma" pitchFamily="34" charset="0"/>
                <a:ea typeface="华文新魏" pitchFamily="2" charset="-122"/>
              </a:rPr>
              <a:t>实现，所以又称它为</a:t>
            </a:r>
            <a:r>
              <a:rPr lang="zh-CN" altLang="en-US" dirty="0">
                <a:solidFill>
                  <a:srgbClr val="FF5050"/>
                </a:solidFill>
                <a:latin typeface="Tahoma" pitchFamily="34" charset="0"/>
                <a:ea typeface="华文新魏" pitchFamily="2" charset="-122"/>
              </a:rPr>
              <a:t>程序自中断。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D3FFACA-025A-4A6A-B4B7-0EDA199C1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160113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12.1.4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软中断指令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476251" y="1804988"/>
            <a:ext cx="7066080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）扩展成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位→↓（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	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从门或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描述符中分离出的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段选择符→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76250" y="4014788"/>
            <a:ext cx="7650163" cy="11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）→↓（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  从门或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TSS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描述符中分离出的偏移值→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EIP</a:t>
            </a: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AA254556-75C0-4350-A759-98926652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160113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12.1.4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软中断指令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AutoShape 3"/>
          <p:cNvSpPr>
            <a:spLocks/>
          </p:cNvSpPr>
          <p:nvPr/>
        </p:nvSpPr>
        <p:spPr bwMode="auto">
          <a:xfrm>
            <a:off x="6090315" y="2332830"/>
            <a:ext cx="88900" cy="1484313"/>
          </a:xfrm>
          <a:prstGeom prst="rightBrace">
            <a:avLst>
              <a:gd name="adj1" fmla="val 1391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80" name="AutoShape 4"/>
          <p:cNvSpPr>
            <a:spLocks/>
          </p:cNvSpPr>
          <p:nvPr/>
        </p:nvSpPr>
        <p:spPr bwMode="auto">
          <a:xfrm>
            <a:off x="6073926" y="4297363"/>
            <a:ext cx="168275" cy="487363"/>
          </a:xfrm>
          <a:prstGeom prst="rightBrace">
            <a:avLst>
              <a:gd name="adj1" fmla="val 2413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6391275" y="2663823"/>
            <a:ext cx="115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5050"/>
                </a:solidFill>
                <a:latin typeface="Arial" charset="0"/>
                <a:ea typeface="宋体" pitchFamily="2" charset="-122"/>
              </a:rPr>
              <a:t>恢复断点地址</a:t>
            </a: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6395884" y="4158456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rgbClr val="FF5050"/>
                </a:solidFill>
                <a:latin typeface="Arial" charset="0"/>
                <a:ea typeface="宋体" pitchFamily="2" charset="-122"/>
              </a:rPr>
              <a:t>恢复标志寄存器的内容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0" y="3005138"/>
            <a:ext cx="6391275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zh-CN" sz="2400">
              <a:solidFill>
                <a:schemeClr val="accent2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lnSpc>
                <a:spcPct val="90000"/>
              </a:lnSpc>
            </a:pPr>
            <a:endParaRPr kumimoji="0" lang="en-US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566738" y="140335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zh-CN" sz="32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32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中断返回指令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476250" y="2124075"/>
            <a:ext cx="5490905" cy="154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400" dirty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IRET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↑（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EIP</a:t>
            </a:r>
          </a:p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	②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↑（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）取低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376364" y="4297363"/>
            <a:ext cx="4410772" cy="51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↑（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EFLAGS</a:t>
            </a:r>
          </a:p>
        </p:txBody>
      </p:sp>
      <p:sp>
        <p:nvSpPr>
          <p:cNvPr id="11" name="Rectangle 70">
            <a:extLst>
              <a:ext uri="{FF2B5EF4-FFF2-40B4-BE49-F238E27FC236}">
                <a16:creationId xmlns:a16="http://schemas.microsoft.com/office/drawing/2014/main" id="{1BEA1793-E9B4-493B-9EED-DD1608CC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160113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12.1.4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软中断指令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animBg="1"/>
      <p:bldP spid="382980" grpId="0" animBg="1"/>
      <p:bldP spid="382981" grpId="0"/>
      <p:bldP spid="382982" grpId="0"/>
      <p:bldP spid="3829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673225"/>
            <a:ext cx="3527425" cy="2952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</a:rPr>
              <a:t>…</a:t>
            </a:r>
            <a:endParaRPr lang="en-US" altLang="zh-CN" b="1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/>
              <a:t>MOV  SS</a:t>
            </a:r>
            <a:r>
              <a:rPr lang="zh-CN" altLang="en-US" b="1"/>
              <a:t>，</a:t>
            </a:r>
            <a:r>
              <a:rPr lang="en-US" altLang="zh-CN" b="1"/>
              <a:t>AX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/>
              <a:t>MOV  SP</a:t>
            </a:r>
            <a:r>
              <a:rPr lang="zh-CN" altLang="en-US" b="1"/>
              <a:t>，</a:t>
            </a:r>
            <a:r>
              <a:rPr lang="en-US" altLang="zh-CN" b="1"/>
              <a:t>BX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</a:rPr>
              <a:t>…</a:t>
            </a:r>
            <a:endParaRPr lang="en-US" altLang="zh-CN" b="1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4859338" y="1673225"/>
            <a:ext cx="3600450" cy="287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algn="just" eaLnBrk="1" hangingPunct="1">
              <a:lnSpc>
                <a:spcPct val="100000"/>
              </a:lnSpc>
            </a:pP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lvl="1" algn="just" eaLnBrk="1" hangingPunct="1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CLI 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MOV  SS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AX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MOV  SP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BX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STI</a:t>
            </a:r>
            <a:endParaRPr lang="en-US" altLang="zh-CN">
              <a:solidFill>
                <a:schemeClr val="tx1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522288" y="4886325"/>
            <a:ext cx="80645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  </a:t>
            </a:r>
            <a:r>
              <a:rPr lang="zh-CN" altLang="en-US"/>
              <a:t>在进行不能打断的操作前一定要先关闭中断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  </a:t>
            </a:r>
            <a:r>
              <a:rPr lang="en-US" altLang="zh-CN"/>
              <a:t>(CLI</a:t>
            </a:r>
            <a:r>
              <a:rPr lang="zh-CN" altLang="en-US"/>
              <a:t>指令使</a:t>
            </a:r>
            <a:r>
              <a:rPr lang="en-US" altLang="zh-CN"/>
              <a:t>IF=0</a:t>
            </a:r>
            <a:r>
              <a:rPr lang="zh-CN" altLang="en-US"/>
              <a:t>，不会响应</a:t>
            </a:r>
            <a:r>
              <a:rPr lang="en-US" altLang="zh-CN"/>
              <a:t>INTR</a:t>
            </a:r>
            <a:r>
              <a:rPr lang="zh-CN" altLang="en-US"/>
              <a:t>了），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  之后再开中断，即  </a:t>
            </a:r>
            <a:r>
              <a:rPr lang="en-US" altLang="zh-CN"/>
              <a:t>STI</a:t>
            </a:r>
            <a:r>
              <a:rPr lang="zh-CN" altLang="en-US"/>
              <a:t>。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4160113" cy="59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12.1.4 </a:t>
            </a:r>
            <a:r>
              <a:rPr lang="zh-CN" altLang="en-US" sz="40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软中断指令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7092967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 Windows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中的结构化异常处理</a:t>
            </a:r>
          </a:p>
        </p:txBody>
      </p:sp>
    </p:spTree>
    <p:extLst>
      <p:ext uri="{BB962C8B-B14F-4D97-AF65-F5344CB8AC3E}">
        <p14:creationId xmlns:p14="http://schemas.microsoft.com/office/powerpoint/2010/main" val="291521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5147563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12.2.1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编写异常处理函数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6B82B-C11D-4085-ADA9-5A4366431715}"/>
              </a:ext>
            </a:extLst>
          </p:cNvPr>
          <p:cNvSpPr txBox="1"/>
          <p:nvPr/>
        </p:nvSpPr>
        <p:spPr>
          <a:xfrm>
            <a:off x="566739" y="1538790"/>
            <a:ext cx="8100716" cy="486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当执行一条指令出现异常时，操作系统可以自动调用程序开发者编写的一个异常处理函数。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程序员编写出接口符合规范的异常处理函数；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向操作系统注册该函数；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回调函数可以显示错误信息、修复错误或者完成其他任务；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回调函数最后都要返回一个值来告诉操作系统下一步做什么。</a:t>
            </a:r>
          </a:p>
        </p:txBody>
      </p:sp>
    </p:spTree>
    <p:extLst>
      <p:ext uri="{BB962C8B-B14F-4D97-AF65-F5344CB8AC3E}">
        <p14:creationId xmlns:p14="http://schemas.microsoft.com/office/powerpoint/2010/main" val="213061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5147563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12.2.1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编写异常处理函数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6B82B-C11D-4085-ADA9-5A4366431715}"/>
              </a:ext>
            </a:extLst>
          </p:cNvPr>
          <p:cNvSpPr txBox="1"/>
          <p:nvPr/>
        </p:nvSpPr>
        <p:spPr>
          <a:xfrm>
            <a:off x="431540" y="1628800"/>
            <a:ext cx="8100716" cy="3414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异常处理回调函数的格式：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EXCEPTION_DISPOSITION  __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cdecl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_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except_handler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struct  _EXCEPTION_RECORD  *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ExceptionRecord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void   *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EstablisherFrame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struct  _CONTEXT  *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ContextRecord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void   *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DispatcherContext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541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5147563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12.2.1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编写异常处理函数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6B82B-C11D-4085-ADA9-5A4366431715}"/>
              </a:ext>
            </a:extLst>
          </p:cNvPr>
          <p:cNvSpPr txBox="1"/>
          <p:nvPr/>
        </p:nvSpPr>
        <p:spPr>
          <a:xfrm>
            <a:off x="341529" y="1538790"/>
            <a:ext cx="8325925" cy="510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EXCEPTION_RECORD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定义在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winnt.h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中，含有异常的编码、异常标志、异常发生的地址、参数个数、异常信息。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typedef struct _EXCEPTION_RECORD {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DWORD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ExceptionCode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DWORD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ExceptionFlags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struct  _EXCEPTION_RECORD  *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ExceptionRecord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PVOID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ExceptionAddress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DWORD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NumberParameters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ULONG_PTR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ExceptionInformation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[EXCEPTION_MAXIMUM_PARAMETERS];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EXCEPTION_RECORD;</a:t>
            </a:r>
          </a:p>
        </p:txBody>
      </p:sp>
    </p:spTree>
    <p:extLst>
      <p:ext uri="{BB962C8B-B14F-4D97-AF65-F5344CB8AC3E}">
        <p14:creationId xmlns:p14="http://schemas.microsoft.com/office/powerpoint/2010/main" val="4021052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5147563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12.2.1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编写异常处理函数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6B82B-C11D-4085-ADA9-5A4366431715}"/>
              </a:ext>
            </a:extLst>
          </p:cNvPr>
          <p:cNvSpPr txBox="1"/>
          <p:nvPr/>
        </p:nvSpPr>
        <p:spPr>
          <a:xfrm>
            <a:off x="476545" y="1538790"/>
            <a:ext cx="7965702" cy="510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typedef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enum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_EXCEPTION_DISPOSITION {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ExceptionContinueExecution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//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已经处理了异常，回到异常触发点继续执行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ExceptionContinueSearch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继续遍历异常链表，寻找其他的异常处理方法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ExceptionNestedException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在处理过程中再次触发异常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ExceptionCollidedUnwind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EXCEPTION_DISPOSITION;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下一步准备采取的动作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736685" y="2301702"/>
            <a:ext cx="4267201" cy="44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日常生活当中的“中断”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C7DFB5-E92D-458C-83B7-E20860A3BD6A}"/>
              </a:ext>
            </a:extLst>
          </p:cNvPr>
          <p:cNvSpPr txBox="1"/>
          <p:nvPr/>
        </p:nvSpPr>
        <p:spPr>
          <a:xfrm>
            <a:off x="528127" y="1572468"/>
            <a:ext cx="4538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12.1.1 </a:t>
            </a:r>
            <a:r>
              <a:rPr lang="zh-CN" altLang="en-US" dirty="0">
                <a:solidFill>
                  <a:srgbClr val="FF0000"/>
                </a:solidFill>
              </a:rPr>
              <a:t>中断和异常的概念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33B70E-6AC9-4E16-90D5-19958F558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07" y="3924055"/>
            <a:ext cx="7065785" cy="19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中断是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CPU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所具有的能打断当前执行的程序，转而为临时出现的事件服务，事后又能自动按要求恢复执行原来程序的一种功能。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8571431-0C7C-4FFD-B1E4-9687E042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862" y="3015261"/>
            <a:ext cx="4267201" cy="44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计算机世界中的“中断”</a:t>
            </a:r>
          </a:p>
        </p:txBody>
      </p:sp>
    </p:spTree>
    <p:extLst>
      <p:ext uri="{BB962C8B-B14F-4D97-AF65-F5344CB8AC3E}">
        <p14:creationId xmlns:p14="http://schemas.microsoft.com/office/powerpoint/2010/main" val="3974706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5609228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12.2.2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异常处理程序的注册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6B82B-C11D-4085-ADA9-5A4366431715}"/>
              </a:ext>
            </a:extLst>
          </p:cNvPr>
          <p:cNvSpPr txBox="1"/>
          <p:nvPr/>
        </p:nvSpPr>
        <p:spPr>
          <a:xfrm>
            <a:off x="476544" y="1538790"/>
            <a:ext cx="8235915" cy="326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系统中，对每一个进程都创建一个线程信息块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TIB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 Information Block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）来保存与线程有关的信息。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线程信息块的数据结构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NT_TIB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的定义在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winnt.h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TIB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的第一个字段：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 _EXCEPTION_REGISTRATION_RECORD *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ExceptionList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43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5609228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12.2.2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异常处理程序的注册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1E021-73E7-468C-900C-F422F8438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583795"/>
            <a:ext cx="7650850" cy="4635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33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5609228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12.2.2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异常处理程序的注册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26B82B-C11D-4085-ADA9-5A4366431715}"/>
              </a:ext>
            </a:extLst>
          </p:cNvPr>
          <p:cNvSpPr txBox="1"/>
          <p:nvPr/>
        </p:nvSpPr>
        <p:spPr>
          <a:xfrm>
            <a:off x="476544" y="1538790"/>
            <a:ext cx="8235915" cy="464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在程序执行过程中遇到异常事件时，操作系统中的函数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RtlDispatchException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会从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FS:[0]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指向的链表表头开始，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依次调用每个节点指明的异常处理回调函数，直到某个异常处理回调函数的返回值为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为止（即函数的返回值为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ExceptionContinueExecution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异常处理回调函数的返回值为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，表示已经处理了该异常，该线程可以恢复执行。链表最末一项是操作系统在装入线程时设置的指向</a:t>
            </a:r>
            <a:r>
              <a:rPr lang="en-US" altLang="zh-CN" sz="2400" dirty="0" err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UnhandledExceptionFilter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函数，该函数总是向用户显示“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 error”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对话框。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67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6532558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12.2.3 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全局异常处理程序的注册</a:t>
            </a:r>
          </a:p>
        </p:txBody>
      </p:sp>
    </p:spTree>
    <p:extLst>
      <p:ext uri="{BB962C8B-B14F-4D97-AF65-F5344CB8AC3E}">
        <p14:creationId xmlns:p14="http://schemas.microsoft.com/office/powerpoint/2010/main" val="3670987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>
            <a:extLst>
              <a:ext uri="{FF2B5EF4-FFF2-40B4-BE49-F238E27FC236}">
                <a16:creationId xmlns:a16="http://schemas.microsoft.com/office/drawing/2014/main" id="{2BEC76EC-D61F-4A19-95B0-ADF68B6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323850"/>
            <a:ext cx="6635150" cy="5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12.3  C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异常处理程序反汇编分析</a:t>
            </a:r>
          </a:p>
        </p:txBody>
      </p:sp>
    </p:spTree>
    <p:extLst>
      <p:ext uri="{BB962C8B-B14F-4D97-AF65-F5344CB8AC3E}">
        <p14:creationId xmlns:p14="http://schemas.microsoft.com/office/powerpoint/2010/main" val="369286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212850" y="2426707"/>
            <a:ext cx="1281113" cy="2028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┇</a:t>
            </a:r>
            <a:endParaRPr kumimoji="0" lang="en-US" altLang="zh-CN" sz="1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DK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┇</a:t>
            </a:r>
            <a:endParaRPr kumimoji="0" lang="en-US" altLang="zh-CN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892800" y="2571170"/>
            <a:ext cx="877888" cy="915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775"/>
              </a:spcBef>
              <a:buClrTx/>
              <a:buSzTx/>
              <a:buFontTx/>
              <a:buNone/>
            </a:pPr>
            <a:r>
              <a:rPr kumimoji="0" lang="en-US" altLang="zh-CN" sz="1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endParaRPr kumimoji="0" lang="en-US" altLang="zh-CN" sz="1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endParaRPr kumimoji="0" lang="en-US" altLang="zh-CN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rot="68200" flipV="1">
            <a:off x="2555875" y="2661657"/>
            <a:ext cx="3240088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rot="140432" flipH="1">
            <a:off x="2554288" y="3310945"/>
            <a:ext cx="3309937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589213" y="2355270"/>
            <a:ext cx="29448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响应</a:t>
            </a:r>
            <a:r>
              <a:rPr lang="zh-CN" altLang="en-US" dirty="0">
                <a:solidFill>
                  <a:srgbClr val="FF3300"/>
                </a:solidFill>
                <a:latin typeface="Tahoma" pitchFamily="34" charset="0"/>
                <a:ea typeface="华文新魏" pitchFamily="2" charset="-122"/>
              </a:rPr>
              <a:t>随机</a:t>
            </a:r>
            <a:r>
              <a:rPr kumimoji="0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发生的事件</a:t>
            </a:r>
            <a:endParaRPr kumimoji="0" lang="zh-CN" altLang="en-US" sz="24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771775" y="3455407"/>
            <a:ext cx="28336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处理结束，返回断点</a:t>
            </a:r>
            <a:endParaRPr kumimoji="0" lang="zh-CN" altLang="en-US" sz="24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795963" y="2086982"/>
            <a:ext cx="251145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处理事件的程序</a:t>
            </a:r>
            <a:endParaRPr kumimoji="0" lang="zh-CN" altLang="en-US" sz="24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187450" y="4679370"/>
            <a:ext cx="13684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现行程序</a:t>
            </a:r>
            <a:endParaRPr kumimoji="0" lang="zh-CN" altLang="en-US" sz="2400" b="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493713" y="1515482"/>
            <a:ext cx="2770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</a:pPr>
            <a:r>
              <a:rPr lang="zh-CN" altLang="en-US" sz="3200" dirty="0">
                <a:solidFill>
                  <a:srgbClr val="FF3300"/>
                </a:solidFill>
                <a:latin typeface="Tahoma" pitchFamily="34" charset="0"/>
                <a:ea typeface="华文新魏" pitchFamily="2" charset="-122"/>
              </a:rPr>
              <a:t>中断处理过程</a:t>
            </a:r>
            <a:r>
              <a:rPr lang="en-US" altLang="zh-CN" sz="3200" dirty="0">
                <a:solidFill>
                  <a:srgbClr val="FF3300"/>
                </a:solidFill>
                <a:latin typeface="Tahoma" pitchFamily="34" charset="0"/>
                <a:ea typeface="华文新魏" pitchFamily="2" charset="-122"/>
              </a:rPr>
              <a:t>: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DF8A542-27BF-4657-AA8B-31E4F5509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4D9C6CA-76AC-498A-AA2F-33563AC3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78" y="5184195"/>
            <a:ext cx="51283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：与子程序调用有什么差别？</a:t>
            </a:r>
            <a:endParaRPr lang="en-US" altLang="zh-CN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F98AD68-A58A-4ECA-82DE-797663057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45" y="5859560"/>
            <a:ext cx="5780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：事先安排好的  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 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随机发生的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C7DFB5-E92D-458C-83B7-E20860A3BD6A}"/>
              </a:ext>
            </a:extLst>
          </p:cNvPr>
          <p:cNvSpPr txBox="1"/>
          <p:nvPr/>
        </p:nvSpPr>
        <p:spPr>
          <a:xfrm>
            <a:off x="528127" y="1572468"/>
            <a:ext cx="4538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12.1.1 </a:t>
            </a:r>
            <a:r>
              <a:rPr lang="zh-CN" altLang="en-US" dirty="0">
                <a:solidFill>
                  <a:srgbClr val="FF0000"/>
                </a:solidFill>
              </a:rPr>
              <a:t>中断和异常的概念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33B70E-6AC9-4E16-90D5-19958F558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95" y="2123855"/>
            <a:ext cx="7808368" cy="451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(1)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为什么要引入中断机制？</a:t>
            </a:r>
            <a:endParaRPr lang="en-US" altLang="zh-CN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(2)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有哪些事情会引起中断？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中断源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(3)  CPU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为什么能感知中断？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中断系统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(4)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在何处去找中断处理程序？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中断描述符表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                        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中断矢量表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(5)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如何从中断处理程序返回？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(6)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如何使用中断？</a:t>
            </a:r>
          </a:p>
        </p:txBody>
      </p:sp>
    </p:spTree>
    <p:extLst>
      <p:ext uri="{BB962C8B-B14F-4D97-AF65-F5344CB8AC3E}">
        <p14:creationId xmlns:p14="http://schemas.microsoft.com/office/powerpoint/2010/main" val="22585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AutoShape 3"/>
          <p:cNvSpPr>
            <a:spLocks/>
          </p:cNvSpPr>
          <p:nvPr/>
        </p:nvSpPr>
        <p:spPr bwMode="auto">
          <a:xfrm>
            <a:off x="1692275" y="2411413"/>
            <a:ext cx="142875" cy="2665412"/>
          </a:xfrm>
          <a:prstGeom prst="leftBrace">
            <a:avLst>
              <a:gd name="adj1" fmla="val 15546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1979613" y="2411413"/>
            <a:ext cx="1655762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外部中断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（中断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，随机性）</a:t>
            </a:r>
            <a:endParaRPr kumimoji="0" lang="zh-CN" altLang="en-US" sz="20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内部中断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（异常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，与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的状态和当前执行的指令有关）</a:t>
            </a:r>
            <a:endParaRPr kumimoji="0" lang="zh-CN" altLang="en-US" sz="20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9669" name="AutoShape 5"/>
          <p:cNvSpPr>
            <a:spLocks/>
          </p:cNvSpPr>
          <p:nvPr/>
        </p:nvSpPr>
        <p:spPr bwMode="auto">
          <a:xfrm>
            <a:off x="3779838" y="2339975"/>
            <a:ext cx="71437" cy="1295400"/>
          </a:xfrm>
          <a:prstGeom prst="leftBrace">
            <a:avLst>
              <a:gd name="adj1" fmla="val 15111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0" name="AutoShape 6"/>
          <p:cNvSpPr>
            <a:spLocks/>
          </p:cNvSpPr>
          <p:nvPr/>
        </p:nvSpPr>
        <p:spPr bwMode="auto">
          <a:xfrm>
            <a:off x="3779838" y="4284663"/>
            <a:ext cx="144462" cy="1800225"/>
          </a:xfrm>
          <a:prstGeom prst="leftBrace">
            <a:avLst>
              <a:gd name="adj1" fmla="val 10384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3995738" y="2339975"/>
            <a:ext cx="431165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</a:rPr>
              <a:t>不可屏蔽中断</a:t>
            </a:r>
            <a:r>
              <a:rPr kumimoji="0" lang="en-US" altLang="zh-CN" sz="2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</a:rPr>
              <a:t>NMI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电源掉电、存储器出错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或者总线奇偶校验错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</a:rPr>
              <a:t>可屏蔽中断</a:t>
            </a:r>
            <a:r>
              <a:rPr kumimoji="0" lang="en-US" altLang="zh-CN" sz="2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</a:rPr>
              <a:t>INTR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0" lang="zh-CN" altLang="en-US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开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中断状态（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STI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IF=1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kumimoji="0" lang="zh-CN" altLang="en-US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关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中断状态（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CLI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IF=0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4067175" y="4356100"/>
            <a:ext cx="36544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kumimoji="0" lang="zh-CN" altLang="en-US" sz="2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</a:rPr>
              <a:t>检测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除法出错、单步中断、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协处理器段超越等。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800080"/>
                </a:solidFill>
                <a:latin typeface="Times New Roman" pitchFamily="18" charset="0"/>
                <a:ea typeface="宋体" pitchFamily="2" charset="-122"/>
              </a:rPr>
              <a:t>程序检测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软中断，包括指令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INTO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n 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BOUND</a:t>
            </a: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等。</a:t>
            </a:r>
            <a:endParaRPr kumimoji="0" lang="zh-CN" altLang="en-US" sz="20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539750" y="349250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中断源</a:t>
            </a: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566738" y="1403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中断源分类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84E343-5796-4CFF-9705-B91E73B4C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animBg="1"/>
      <p:bldP spid="369668" grpId="0"/>
      <p:bldP spid="369669" grpId="0" animBg="1"/>
      <p:bldP spid="369670" grpId="0" animBg="1"/>
      <p:bldP spid="369671" grpId="0"/>
      <p:bldP spid="369672" grpId="0"/>
      <p:bldP spid="3696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359150" y="6088063"/>
            <a:ext cx="257175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9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  <a:endParaRPr kumimoji="0" lang="en-US" altLang="zh-CN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71550" y="2373313"/>
            <a:ext cx="3162300" cy="3527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484438" y="2084388"/>
            <a:ext cx="766762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NMI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170363" y="2373313"/>
            <a:ext cx="8334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INTR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84888" y="2444750"/>
            <a:ext cx="7175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键盘</a:t>
            </a:r>
            <a:endParaRPr kumimoji="0" lang="zh-CN" altLang="en-US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084888" y="3236913"/>
            <a:ext cx="8223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鼠标</a:t>
            </a:r>
            <a:endParaRPr kumimoji="0" lang="zh-CN" altLang="en-US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3059113" y="2876550"/>
            <a:ext cx="0" cy="211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116013" y="3236913"/>
            <a:ext cx="514350" cy="1868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除法出错处理</a:t>
            </a:r>
            <a:r>
              <a:rPr kumimoji="0" lang="zh-CN" altLang="en-US" sz="20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zh-CN" altLang="en-US" sz="20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762125" y="3233738"/>
            <a:ext cx="506413" cy="187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溢出中断处理</a:t>
            </a:r>
            <a:r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zh-CN" altLang="en-US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276600" y="3236913"/>
            <a:ext cx="533400" cy="1871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单步中断处理</a:t>
            </a:r>
            <a:r>
              <a:rPr kumimoji="0" lang="zh-CN" altLang="en-US" sz="20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zh-CN" altLang="en-US" sz="20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411413" y="3236913"/>
            <a:ext cx="446087" cy="1871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软 中断处理</a:t>
            </a:r>
            <a:r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zh-CN" altLang="en-US" sz="24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2074863" y="2916238"/>
            <a:ext cx="0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573338" y="2916238"/>
            <a:ext cx="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1476375" y="2874963"/>
            <a:ext cx="322263" cy="344487"/>
            <a:chOff x="930" y="1569"/>
            <a:chExt cx="203" cy="217"/>
          </a:xfrm>
        </p:grpSpPr>
        <p:sp>
          <p:nvSpPr>
            <p:cNvPr id="22563" name="Line 17"/>
            <p:cNvSpPr>
              <a:spLocks noChangeShapeType="1"/>
            </p:cNvSpPr>
            <p:nvPr/>
          </p:nvSpPr>
          <p:spPr bwMode="auto">
            <a:xfrm flipV="1">
              <a:off x="1133" y="1569"/>
              <a:ext cx="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18"/>
            <p:cNvSpPr>
              <a:spLocks noChangeShapeType="1"/>
            </p:cNvSpPr>
            <p:nvPr/>
          </p:nvSpPr>
          <p:spPr bwMode="auto">
            <a:xfrm>
              <a:off x="930" y="1706"/>
              <a:ext cx="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19"/>
            <p:cNvSpPr>
              <a:spLocks noChangeShapeType="1"/>
            </p:cNvSpPr>
            <p:nvPr/>
          </p:nvSpPr>
          <p:spPr bwMode="auto">
            <a:xfrm>
              <a:off x="930" y="1706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5" name="Group 20"/>
          <p:cNvGrpSpPr>
            <a:grpSpLocks/>
          </p:cNvGrpSpPr>
          <p:nvPr/>
        </p:nvGrpSpPr>
        <p:grpSpPr bwMode="auto">
          <a:xfrm>
            <a:off x="3059113" y="3092450"/>
            <a:ext cx="508000" cy="141288"/>
            <a:chOff x="1927" y="1706"/>
            <a:chExt cx="320" cy="89"/>
          </a:xfrm>
        </p:grpSpPr>
        <p:sp>
          <p:nvSpPr>
            <p:cNvPr id="22561" name="Line 21"/>
            <p:cNvSpPr>
              <a:spLocks noChangeShapeType="1"/>
            </p:cNvSpPr>
            <p:nvPr/>
          </p:nvSpPr>
          <p:spPr bwMode="auto">
            <a:xfrm flipH="1">
              <a:off x="2247" y="1715"/>
              <a:ext cx="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22"/>
            <p:cNvSpPr>
              <a:spLocks noChangeShapeType="1"/>
            </p:cNvSpPr>
            <p:nvPr/>
          </p:nvSpPr>
          <p:spPr bwMode="auto">
            <a:xfrm flipV="1">
              <a:off x="1927" y="1706"/>
              <a:ext cx="3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1503363" y="2562225"/>
            <a:ext cx="1866900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中断逻辑</a:t>
            </a:r>
            <a:endParaRPr kumimoji="0" lang="zh-CN" altLang="en-US" sz="20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47" name="Text Box 24"/>
          <p:cNvSpPr txBox="1">
            <a:spLocks noChangeArrowheads="1"/>
          </p:cNvSpPr>
          <p:nvPr/>
        </p:nvSpPr>
        <p:spPr bwMode="auto">
          <a:xfrm>
            <a:off x="1258888" y="1581150"/>
            <a:ext cx="2459037" cy="382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2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不可屏蔽中断请求</a:t>
            </a:r>
          </a:p>
        </p:txBody>
      </p:sp>
      <p:sp>
        <p:nvSpPr>
          <p:cNvPr id="22548" name="Line 25"/>
          <p:cNvSpPr>
            <a:spLocks noChangeShapeType="1"/>
          </p:cNvSpPr>
          <p:nvPr/>
        </p:nvSpPr>
        <p:spPr bwMode="auto">
          <a:xfrm>
            <a:off x="2339975" y="1941513"/>
            <a:ext cx="1588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6"/>
          <p:cNvSpPr txBox="1">
            <a:spLocks noChangeArrowheads="1"/>
          </p:cNvSpPr>
          <p:nvPr/>
        </p:nvSpPr>
        <p:spPr bwMode="auto">
          <a:xfrm>
            <a:off x="4859338" y="2157413"/>
            <a:ext cx="792162" cy="139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9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中断 控制器</a:t>
            </a: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8259A</a:t>
            </a:r>
            <a:endParaRPr kumimoji="0" lang="en-US" altLang="zh-CN" sz="20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 flipH="1" flipV="1">
            <a:off x="3443288" y="2789238"/>
            <a:ext cx="1416050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28"/>
          <p:cNvSpPr>
            <a:spLocks noChangeShapeType="1"/>
          </p:cNvSpPr>
          <p:nvPr/>
        </p:nvSpPr>
        <p:spPr bwMode="auto">
          <a:xfrm flipH="1" flipV="1">
            <a:off x="5651500" y="222885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Line 29"/>
          <p:cNvSpPr>
            <a:spLocks noChangeShapeType="1"/>
          </p:cNvSpPr>
          <p:nvPr/>
        </p:nvSpPr>
        <p:spPr bwMode="auto">
          <a:xfrm flipH="1" flipV="1">
            <a:off x="5651500" y="2589213"/>
            <a:ext cx="322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30"/>
          <p:cNvSpPr>
            <a:spLocks noChangeShapeType="1"/>
          </p:cNvSpPr>
          <p:nvPr/>
        </p:nvSpPr>
        <p:spPr bwMode="auto">
          <a:xfrm flipH="1" flipV="1">
            <a:off x="5649913" y="3381375"/>
            <a:ext cx="398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AutoShape 31"/>
          <p:cNvSpPr>
            <a:spLocks/>
          </p:cNvSpPr>
          <p:nvPr/>
        </p:nvSpPr>
        <p:spPr bwMode="auto">
          <a:xfrm>
            <a:off x="6732588" y="2228850"/>
            <a:ext cx="174625" cy="1185863"/>
          </a:xfrm>
          <a:prstGeom prst="rightBrace">
            <a:avLst>
              <a:gd name="adj1" fmla="val 5659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Text Box 32"/>
          <p:cNvSpPr txBox="1">
            <a:spLocks noChangeArrowheads="1"/>
          </p:cNvSpPr>
          <p:nvPr/>
        </p:nvSpPr>
        <p:spPr bwMode="auto">
          <a:xfrm>
            <a:off x="6877050" y="2517775"/>
            <a:ext cx="14398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0066FF"/>
                </a:solidFill>
                <a:latin typeface="Times New Roman" pitchFamily="18" charset="0"/>
                <a:ea typeface="宋体" pitchFamily="2" charset="-122"/>
              </a:rPr>
              <a:t>可屏蔽 中断请求</a:t>
            </a:r>
          </a:p>
        </p:txBody>
      </p:sp>
      <p:sp>
        <p:nvSpPr>
          <p:cNvPr id="22556" name="Text Box 33"/>
          <p:cNvSpPr txBox="1">
            <a:spLocks noChangeArrowheads="1"/>
          </p:cNvSpPr>
          <p:nvPr/>
        </p:nvSpPr>
        <p:spPr bwMode="auto">
          <a:xfrm>
            <a:off x="6156325" y="2876550"/>
            <a:ext cx="3238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┇</a:t>
            </a:r>
            <a:endParaRPr kumimoji="0" lang="en-US" altLang="zh-CN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57" name="Text Box 34"/>
          <p:cNvSpPr txBox="1">
            <a:spLocks noChangeArrowheads="1"/>
          </p:cNvSpPr>
          <p:nvPr/>
        </p:nvSpPr>
        <p:spPr bwMode="auto">
          <a:xfrm>
            <a:off x="2916238" y="3741738"/>
            <a:ext cx="3238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  <a:endParaRPr kumimoji="0" lang="en-US" altLang="zh-CN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558" name="Text Box 35"/>
          <p:cNvSpPr txBox="1">
            <a:spLocks noChangeArrowheads="1"/>
          </p:cNvSpPr>
          <p:nvPr/>
        </p:nvSpPr>
        <p:spPr bwMode="auto">
          <a:xfrm>
            <a:off x="1979613" y="5397500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CPU</a:t>
            </a:r>
          </a:p>
        </p:txBody>
      </p:sp>
      <p:sp>
        <p:nvSpPr>
          <p:cNvPr id="22559" name="Text Box 36"/>
          <p:cNvSpPr txBox="1">
            <a:spLocks noChangeArrowheads="1"/>
          </p:cNvSpPr>
          <p:nvPr/>
        </p:nvSpPr>
        <p:spPr bwMode="auto">
          <a:xfrm>
            <a:off x="6075363" y="2084388"/>
            <a:ext cx="7921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>
            <a:lvl1pPr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800" b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时钟</a:t>
            </a:r>
            <a:endParaRPr kumimoji="0" lang="zh-CN" altLang="en-US" sz="20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8153C23-9DED-4305-870F-ED5C2E4D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880" y="4199276"/>
            <a:ext cx="3775075" cy="11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中断系统：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实现中断功能的软、硬件装置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itchFamily="2" charset="-122"/>
              </a:rPr>
              <a:t>。    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02422680-580A-46ED-830C-DAF4EDA5D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52" name="Group 16"/>
          <p:cNvGraphicFramePr>
            <a:graphicFrameLocks noGrp="1"/>
          </p:cNvGraphicFramePr>
          <p:nvPr>
            <p:ph sz="half" idx="2"/>
          </p:nvPr>
        </p:nvGraphicFramePr>
        <p:xfrm>
          <a:off x="755650" y="2300288"/>
          <a:ext cx="7632700" cy="3738562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中断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异常类型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优先级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除调试故障以外的异常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异常指令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INTO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n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对当前指令的调试异常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对下条指令的调试异常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INTR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最高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最低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65" name="Line 14"/>
          <p:cNvSpPr>
            <a:spLocks noChangeShapeType="1"/>
          </p:cNvSpPr>
          <p:nvPr/>
        </p:nvSpPr>
        <p:spPr bwMode="auto">
          <a:xfrm>
            <a:off x="7272338" y="34290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701675" y="1535113"/>
            <a:ext cx="2068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sz="3200">
                <a:solidFill>
                  <a:schemeClr val="accent2"/>
                </a:solidFill>
                <a:latin typeface="Tahoma" pitchFamily="34" charset="0"/>
                <a:ea typeface="华文新魏" pitchFamily="2" charset="-122"/>
              </a:rPr>
              <a:t>、优先级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B3BBD0-A14C-4F98-9A64-57B71BFAC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6AF4B6F-300F-4DC5-AFED-E050424BF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12.1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中断与异常的基础知识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31BFD1-1E26-4638-84AA-3E694B3DB4DF}"/>
              </a:ext>
            </a:extLst>
          </p:cNvPr>
          <p:cNvSpPr txBox="1"/>
          <p:nvPr/>
        </p:nvSpPr>
        <p:spPr>
          <a:xfrm>
            <a:off x="431540" y="1448780"/>
            <a:ext cx="8100900" cy="510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异常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指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CPU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内部出现的中断，也称为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同步中断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一条指令的执行过程中，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CPU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检测到了某种预先定义条件，要终止该指令的执行而产生的一个异常信号，进而调用异常处理程序对该异常进行处理。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在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Intel CPU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中，异常分为三类：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故障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faults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）、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陷阱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traps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）、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中止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aborts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）。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在异常处理程序执行后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后续操作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取决于异常的类型：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重新执行引起异常的指令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执行引起异常指令之下的指令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itchFamily="2" charset="-122"/>
              </a:rPr>
              <a:t>终止程序运行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itchFamily="2" charset="-122"/>
              </a:rPr>
              <a:t>中断处理程序执行后会返回到被中断处继续执行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88113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-3">
  <a:themeElements>
    <a:clrScheme name="model-3 9">
      <a:dk1>
        <a:srgbClr val="003D62"/>
      </a:dk1>
      <a:lt1>
        <a:srgbClr val="FFFFFF"/>
      </a:lt1>
      <a:dk2>
        <a:srgbClr val="FFFFFF"/>
      </a:dk2>
      <a:lt2>
        <a:srgbClr val="C8D1DA"/>
      </a:lt2>
      <a:accent1>
        <a:srgbClr val="9AC0EA"/>
      </a:accent1>
      <a:accent2>
        <a:srgbClr val="FF3300"/>
      </a:accent2>
      <a:accent3>
        <a:srgbClr val="FFFFFF"/>
      </a:accent3>
      <a:accent4>
        <a:srgbClr val="003353"/>
      </a:accent4>
      <a:accent5>
        <a:srgbClr val="CADCF3"/>
      </a:accent5>
      <a:accent6>
        <a:srgbClr val="E72D00"/>
      </a:accent6>
      <a:hlink>
        <a:srgbClr val="81ABCB"/>
      </a:hlink>
      <a:folHlink>
        <a:srgbClr val="B6CBD6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40458C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45720" rIns="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40458C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9">
        <a:dk1>
          <a:srgbClr val="003D62"/>
        </a:dk1>
        <a:lt1>
          <a:srgbClr val="FFFFFF"/>
        </a:lt1>
        <a:dk2>
          <a:srgbClr val="FFFFFF"/>
        </a:dk2>
        <a:lt2>
          <a:srgbClr val="C8D1DA"/>
        </a:lt2>
        <a:accent1>
          <a:srgbClr val="9AC0EA"/>
        </a:accent1>
        <a:accent2>
          <a:srgbClr val="FF3300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E72D00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E:\Temp\model-3.ppt</Template>
  <TotalTime>8287</TotalTime>
  <Words>2113</Words>
  <Application>Microsoft Office PowerPoint</Application>
  <PresentationFormat>全屏显示(4:3)</PresentationFormat>
  <Paragraphs>395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华文新魏</vt:lpstr>
      <vt:lpstr>楷体_GB2312</vt:lpstr>
      <vt:lpstr>宋体</vt:lpstr>
      <vt:lpstr>Arial</vt:lpstr>
      <vt:lpstr>Tahoma</vt:lpstr>
      <vt:lpstr>Times New Roman</vt:lpstr>
      <vt:lpstr>Wingdings</vt:lpstr>
      <vt:lpstr>model-3</vt:lpstr>
      <vt:lpstr>PowerPoint 演示文稿</vt:lpstr>
      <vt:lpstr>PowerPoint 演示文稿</vt:lpstr>
      <vt:lpstr>12.1 中断与异常的基础知识</vt:lpstr>
      <vt:lpstr>12.1 中断与异常的基础知识</vt:lpstr>
      <vt:lpstr>12.1 中断与异常的基础知识</vt:lpstr>
      <vt:lpstr>12.1 中断与异常的基础知识</vt:lpstr>
      <vt:lpstr>12.1 中断与异常的基础知识</vt:lpstr>
      <vt:lpstr>12.1 中断与异常的基础知识</vt:lpstr>
      <vt:lpstr>12.1 中断与异常的基础知识</vt:lpstr>
      <vt:lpstr>12.1 中断与异常的基础知识</vt:lpstr>
      <vt:lpstr>12.1 中断与异常的基础知识</vt:lpstr>
      <vt:lpstr>12.1 中断与异常的基础知识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superman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idleboy</dc:creator>
  <cp:lastModifiedBy>lhb</cp:lastModifiedBy>
  <cp:revision>810</cp:revision>
  <dcterms:created xsi:type="dcterms:W3CDTF">2003-03-28T03:15:30Z</dcterms:created>
  <dcterms:modified xsi:type="dcterms:W3CDTF">2021-04-08T03:24:59Z</dcterms:modified>
</cp:coreProperties>
</file>