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314" r:id="rId6"/>
    <p:sldId id="871" r:id="rId7"/>
    <p:sldId id="984" r:id="rId8"/>
    <p:sldId id="971" r:id="rId9"/>
    <p:sldId id="872" r:id="rId10"/>
    <p:sldId id="986" r:id="rId11"/>
    <p:sldId id="773" r:id="rId12"/>
    <p:sldId id="985" r:id="rId13"/>
    <p:sldId id="987" r:id="rId14"/>
    <p:sldId id="988" r:id="rId15"/>
    <p:sldId id="616" r:id="rId16"/>
    <p:sldId id="805" r:id="rId17"/>
    <p:sldId id="644" r:id="rId18"/>
    <p:sldId id="651" r:id="rId19"/>
    <p:sldId id="653" r:id="rId20"/>
    <p:sldId id="800" r:id="rId21"/>
    <p:sldId id="804" r:id="rId22"/>
    <p:sldId id="730" r:id="rId23"/>
    <p:sldId id="868" r:id="rId24"/>
    <p:sldId id="857" r:id="rId25"/>
    <p:sldId id="869" r:id="rId26"/>
    <p:sldId id="870" r:id="rId27"/>
    <p:sldId id="864" r:id="rId28"/>
    <p:sldId id="750" r:id="rId29"/>
    <p:sldId id="771" r:id="rId30"/>
    <p:sldId id="774" r:id="rId31"/>
    <p:sldId id="775" r:id="rId32"/>
    <p:sldId id="729" r:id="rId33"/>
    <p:sldId id="732" r:id="rId34"/>
    <p:sldId id="733" r:id="rId35"/>
    <p:sldId id="736" r:id="rId36"/>
    <p:sldId id="737" r:id="rId37"/>
    <p:sldId id="796" r:id="rId38"/>
    <p:sldId id="742" r:id="rId39"/>
    <p:sldId id="744" r:id="rId40"/>
    <p:sldId id="798" r:id="rId41"/>
    <p:sldId id="748" r:id="rId42"/>
    <p:sldId id="752" r:id="rId43"/>
    <p:sldId id="754" r:id="rId44"/>
    <p:sldId id="777" r:id="rId45"/>
    <p:sldId id="755" r:id="rId46"/>
    <p:sldId id="778" r:id="rId47"/>
    <p:sldId id="759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160" autoAdjust="0"/>
  </p:normalViewPr>
  <p:slideViewPr>
    <p:cSldViewPr>
      <p:cViewPr varScale="1">
        <p:scale>
          <a:sx n="85" d="100"/>
          <a:sy n="85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e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e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e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08.e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e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43AC-DA4C-44FC-9442-23F385508EA8}" type="datetimeFigureOut">
              <a:rPr lang="zh-CN" altLang="en-US" smtClean="0"/>
              <a:pPr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C507-5CC9-4238-AF66-536168DE45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4.bin"/><Relationship Id="rId21" Type="http://schemas.openxmlformats.org/officeDocument/2006/relationships/image" Target="../media/image24.wmf"/><Relationship Id="rId7" Type="http://schemas.openxmlformats.org/officeDocument/2006/relationships/image" Target="../media/image25.jpeg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24" Type="http://schemas.openxmlformats.org/officeDocument/2006/relationships/image" Target="../media/image27.png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1.wmf"/><Relationship Id="rId23" Type="http://schemas.openxmlformats.org/officeDocument/2006/relationships/image" Target="../media/image26.png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3.wmf"/><Relationship Id="rId4" Type="http://schemas.openxmlformats.org/officeDocument/2006/relationships/image" Target="../media/image16.e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2.emf"/><Relationship Id="rId22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0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8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6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3.e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68.png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3.wmf"/><Relationship Id="rId3" Type="http://schemas.openxmlformats.org/officeDocument/2006/relationships/image" Target="../media/image68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0.w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5.wmf"/><Relationship Id="rId3" Type="http://schemas.openxmlformats.org/officeDocument/2006/relationships/oleObject" Target="../embeddings/oleObject92.bin"/><Relationship Id="rId7" Type="http://schemas.openxmlformats.org/officeDocument/2006/relationships/image" Target="../media/image107.jpeg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2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95.bin"/><Relationship Id="rId4" Type="http://schemas.openxmlformats.org/officeDocument/2006/relationships/image" Target="../media/image101.wmf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9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23.w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image" Target="../media/image44.png"/><Relationship Id="rId21" Type="http://schemas.openxmlformats.org/officeDocument/2006/relationships/image" Target="../media/image133.w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31.wmf"/><Relationship Id="rId25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8.wmf"/><Relationship Id="rId24" Type="http://schemas.openxmlformats.org/officeDocument/2006/relationships/oleObject" Target="../embeddings/oleObject126.bin"/><Relationship Id="rId5" Type="http://schemas.openxmlformats.org/officeDocument/2006/relationships/image" Target="../media/image127.wmf"/><Relationship Id="rId15" Type="http://schemas.openxmlformats.org/officeDocument/2006/relationships/image" Target="../media/image130.wmf"/><Relationship Id="rId23" Type="http://schemas.openxmlformats.org/officeDocument/2006/relationships/image" Target="../media/image134.wmf"/><Relationship Id="rId28" Type="http://schemas.openxmlformats.org/officeDocument/2006/relationships/image" Target="../media/image137.png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32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3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35.bin"/><Relationship Id="rId3" Type="http://schemas.openxmlformats.org/officeDocument/2006/relationships/image" Target="../media/image148.png"/><Relationship Id="rId21" Type="http://schemas.openxmlformats.org/officeDocument/2006/relationships/image" Target="../media/image146.wmf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23" Type="http://schemas.openxmlformats.org/officeDocument/2006/relationships/image" Target="../media/image147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45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8.bin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52.wmf"/><Relationship Id="rId5" Type="http://schemas.openxmlformats.org/officeDocument/2006/relationships/image" Target="../media/image153.jpeg"/><Relationship Id="rId10" Type="http://schemas.openxmlformats.org/officeDocument/2006/relationships/oleObject" Target="../embeddings/oleObject141.bin"/><Relationship Id="rId4" Type="http://schemas.openxmlformats.org/officeDocument/2006/relationships/image" Target="../media/image149.wmf"/><Relationship Id="rId9" Type="http://schemas.openxmlformats.org/officeDocument/2006/relationships/image" Target="../media/image15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149.bin"/><Relationship Id="rId3" Type="http://schemas.openxmlformats.org/officeDocument/2006/relationships/image" Target="../media/image153.jpeg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e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61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4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58.bin"/><Relationship Id="rId21" Type="http://schemas.openxmlformats.org/officeDocument/2006/relationships/image" Target="../media/image178.wmf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72.wmf"/><Relationship Id="rId19" Type="http://schemas.openxmlformats.org/officeDocument/2006/relationships/image" Target="../media/image153.jpeg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4.wmf"/><Relationship Id="rId22" Type="http://schemas.openxmlformats.org/officeDocument/2006/relationships/image" Target="../media/image17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8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8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89.wmf"/><Relationship Id="rId18" Type="http://schemas.openxmlformats.org/officeDocument/2006/relationships/oleObject" Target="../embeddings/oleObject178.bin"/><Relationship Id="rId3" Type="http://schemas.openxmlformats.org/officeDocument/2006/relationships/image" Target="../media/image153.jpeg"/><Relationship Id="rId21" Type="http://schemas.openxmlformats.org/officeDocument/2006/relationships/image" Target="../media/image193.w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5" Type="http://schemas.openxmlformats.org/officeDocument/2006/relationships/image" Target="../media/image190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92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176.bin"/><Relationship Id="rId22" Type="http://schemas.openxmlformats.org/officeDocument/2006/relationships/image" Target="../media/image19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8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186.bin"/><Relationship Id="rId3" Type="http://schemas.openxmlformats.org/officeDocument/2006/relationships/image" Target="../media/image197.png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200.wmf"/><Relationship Id="rId4" Type="http://schemas.openxmlformats.org/officeDocument/2006/relationships/image" Target="../media/image201.png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9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模拟电子技术基础复习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6" name="Rectangle 2">
            <a:extLst>
              <a:ext uri="{FF2B5EF4-FFF2-40B4-BE49-F238E27FC236}">
                <a16:creationId xmlns:a16="http://schemas.microsoft.com/office/drawing/2014/main" id="{E682CCF6-04BB-A406-7571-EF597E99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4801"/>
            <a:ext cx="49247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BJT</a:t>
            </a:r>
            <a:r>
              <a:rPr kumimoji="1"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三种组态与小信号模型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29D032AF-48E6-84F8-D802-9528B17FF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85312"/>
              </p:ext>
            </p:extLst>
          </p:nvPr>
        </p:nvGraphicFramePr>
        <p:xfrm>
          <a:off x="539552" y="646509"/>
          <a:ext cx="76898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图片" r:id="rId3" imgW="4394231" imgH="895858" progId="Word.Picture.8">
                  <p:embed/>
                </p:oleObj>
              </mc:Choice>
              <mc:Fallback>
                <p:oleObj name="图片" r:id="rId3" imgW="4394231" imgH="895858" progId="Word.Picture.8">
                  <p:embed/>
                  <p:pic>
                    <p:nvPicPr>
                      <p:cNvPr id="20483" name="Object 9">
                        <a:extLst>
                          <a:ext uri="{FF2B5EF4-FFF2-40B4-BE49-F238E27FC236}">
                            <a16:creationId xmlns:a16="http://schemas.microsoft.com/office/drawing/2014/main" id="{59B8BABE-1FEB-2BB7-183F-E1420B453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46509"/>
                        <a:ext cx="76898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>
            <a:extLst>
              <a:ext uri="{FF2B5EF4-FFF2-40B4-BE49-F238E27FC236}">
                <a16:creationId xmlns:a16="http://schemas.microsoft.com/office/drawing/2014/main" id="{03AB0FA9-4794-0033-8100-A67D05AD6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27" y="2392759"/>
            <a:ext cx="749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latin typeface="楷体_GB2312"/>
              </a:rPr>
              <a:t>（</a:t>
            </a:r>
            <a:r>
              <a:rPr kumimoji="1" lang="en-US" altLang="zh-CN" sz="2000">
                <a:latin typeface="楷体_GB2312"/>
              </a:rPr>
              <a:t>a</a:t>
            </a:r>
            <a:r>
              <a:rPr kumimoji="1" lang="zh-CN" altLang="en-US" sz="2000">
                <a:latin typeface="楷体_GB2312"/>
              </a:rPr>
              <a:t>）共基极         （</a:t>
            </a:r>
            <a:r>
              <a:rPr kumimoji="1" lang="en-US" altLang="zh-CN" sz="2000">
                <a:latin typeface="楷体_GB2312"/>
              </a:rPr>
              <a:t>b</a:t>
            </a:r>
            <a:r>
              <a:rPr kumimoji="1" lang="zh-CN" altLang="en-US" sz="2000">
                <a:latin typeface="楷体_GB2312"/>
              </a:rPr>
              <a:t>）共发射极          （</a:t>
            </a:r>
            <a:r>
              <a:rPr kumimoji="1" lang="en-US" altLang="zh-CN" sz="2000">
                <a:latin typeface="楷体_GB2312"/>
              </a:rPr>
              <a:t>c</a:t>
            </a:r>
            <a:r>
              <a:rPr kumimoji="1" lang="zh-CN" altLang="en-US" sz="2000">
                <a:latin typeface="楷体_GB2312"/>
              </a:rPr>
              <a:t>）共集电极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6037193-8C0C-FBD4-7518-E6F907A0B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77" y="2838846"/>
            <a:ext cx="717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 baseline="-30000">
                <a:solidFill>
                  <a:srgbClr val="000000"/>
                </a:solidFill>
              </a:rPr>
              <a:t>C</a:t>
            </a:r>
            <a:r>
              <a:rPr kumimoji="1" lang="en-US" altLang="zh-CN" sz="2000"/>
              <a:t> </a:t>
            </a:r>
            <a:r>
              <a:rPr kumimoji="1" lang="en-US" altLang="zh-CN" sz="2000">
                <a:latin typeface="楷体_GB2312"/>
              </a:rPr>
              <a:t>=</a:t>
            </a:r>
            <a:r>
              <a:rPr kumimoji="1" lang="en-US" altLang="zh-CN" sz="2000" i="1">
                <a:latin typeface="楷体_GB2312"/>
                <a:sym typeface="Symbol" panose="05050102010706020507" pitchFamily="18" charset="2"/>
              </a:rPr>
              <a:t></a:t>
            </a:r>
            <a:r>
              <a:rPr kumimoji="1" lang="en-US" altLang="zh-CN" sz="2000"/>
              <a:t> </a:t>
            </a:r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 baseline="-30000">
                <a:solidFill>
                  <a:srgbClr val="000000"/>
                </a:solidFill>
              </a:rPr>
              <a:t>E</a:t>
            </a:r>
            <a:r>
              <a:rPr kumimoji="1" lang="en-US" altLang="zh-CN" sz="2000">
                <a:latin typeface="楷体_GB2312"/>
              </a:rPr>
              <a:t>               </a:t>
            </a:r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 baseline="-30000">
                <a:solidFill>
                  <a:srgbClr val="000000"/>
                </a:solidFill>
              </a:rPr>
              <a:t>C</a:t>
            </a:r>
            <a:r>
              <a:rPr kumimoji="1" lang="en-US" altLang="zh-CN" sz="2000"/>
              <a:t> </a:t>
            </a:r>
            <a:r>
              <a:rPr kumimoji="1" lang="en-US" altLang="zh-CN" sz="2000">
                <a:latin typeface="楷体_GB2312"/>
              </a:rPr>
              <a:t>=</a:t>
            </a:r>
            <a:r>
              <a:rPr kumimoji="1" lang="en-US" altLang="zh-CN" sz="2000" i="1">
                <a:latin typeface="楷体_GB2312"/>
                <a:sym typeface="Symbol" panose="05050102010706020507" pitchFamily="18" charset="2"/>
              </a:rPr>
              <a:t></a:t>
            </a:r>
            <a:r>
              <a:rPr kumimoji="1" lang="en-US" altLang="zh-CN" sz="2000"/>
              <a:t> </a:t>
            </a:r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 baseline="-30000">
                <a:solidFill>
                  <a:srgbClr val="000000"/>
                </a:solidFill>
              </a:rPr>
              <a:t>B </a:t>
            </a:r>
            <a:r>
              <a:rPr kumimoji="1" lang="en-US" altLang="zh-CN" sz="2000">
                <a:latin typeface="楷体_GB2312"/>
              </a:rPr>
              <a:t>               </a:t>
            </a:r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 baseline="-30000">
                <a:solidFill>
                  <a:srgbClr val="000000"/>
                </a:solidFill>
              </a:rPr>
              <a:t>E</a:t>
            </a:r>
            <a:r>
              <a:rPr kumimoji="1" lang="en-US" altLang="zh-CN" sz="2000"/>
              <a:t> </a:t>
            </a:r>
            <a:r>
              <a:rPr kumimoji="1" lang="en-US" altLang="zh-CN" sz="2000">
                <a:latin typeface="楷体_GB2312"/>
              </a:rPr>
              <a:t>=(1+</a:t>
            </a:r>
            <a:r>
              <a:rPr kumimoji="1" lang="en-US" altLang="zh-CN" sz="2000" i="1">
                <a:latin typeface="楷体_GB2312"/>
                <a:sym typeface="Symbol" panose="05050102010706020507" pitchFamily="18" charset="2"/>
              </a:rPr>
              <a:t></a:t>
            </a:r>
            <a:r>
              <a:rPr kumimoji="1" lang="en-US" altLang="zh-CN" sz="2000"/>
              <a:t> </a:t>
            </a:r>
            <a:r>
              <a:rPr kumimoji="1" lang="en-US" altLang="zh-CN" sz="2000">
                <a:latin typeface="楷体_GB2312"/>
              </a:rPr>
              <a:t>)</a:t>
            </a:r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 baseline="-30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88AF575-130D-C8AF-11C2-89E022F9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97" y="3971529"/>
            <a:ext cx="4503737" cy="16557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190500" indent="-190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400" b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kumimoji="1" lang="en-US" altLang="zh-CN" sz="2400" i="1">
                <a:solidFill>
                  <a:srgbClr val="FF0000"/>
                </a:solidFill>
              </a:rPr>
              <a:t> </a:t>
            </a:r>
            <a:r>
              <a:rPr kumimoji="1" lang="en-US" altLang="zh-CN" i="1">
                <a:solidFill>
                  <a:srgbClr val="000066"/>
                </a:solidFill>
                <a:sym typeface="Symbol" panose="05050102010706020507" pitchFamily="18" charset="2"/>
              </a:rPr>
              <a:t></a:t>
            </a:r>
            <a:r>
              <a:rPr kumimoji="1" lang="en-US" altLang="zh-CN" i="1">
                <a:solidFill>
                  <a:srgbClr val="000066"/>
                </a:solidFill>
              </a:rPr>
              <a:t> i</a:t>
            </a:r>
            <a:r>
              <a:rPr kumimoji="1" lang="en-US" altLang="zh-CN" baseline="-25000">
                <a:solidFill>
                  <a:srgbClr val="000066"/>
                </a:solidFill>
              </a:rPr>
              <a:t>b</a:t>
            </a:r>
            <a:r>
              <a:rPr kumimoji="1" lang="en-US" altLang="zh-CN" sz="2400" i="1">
                <a:solidFill>
                  <a:srgbClr val="000066"/>
                </a:solidFill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</a:rPr>
              <a:t>是受控源</a:t>
            </a:r>
            <a:r>
              <a:rPr kumimoji="1" lang="zh-CN" altLang="en-US" sz="2400" baseline="3000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</a:rPr>
              <a:t>，且为电流控制电流源</a:t>
            </a:r>
            <a:r>
              <a:rPr kumimoji="1" lang="en-US" altLang="zh-CN" sz="2400">
                <a:solidFill>
                  <a:srgbClr val="000066"/>
                </a:solidFill>
              </a:rPr>
              <a:t>(CCCS)</a:t>
            </a:r>
            <a:r>
              <a:rPr kumimoji="1" lang="zh-CN" altLang="en-US" sz="2400">
                <a:solidFill>
                  <a:srgbClr val="000066"/>
                </a:solidFill>
              </a:rPr>
              <a:t>；</a:t>
            </a:r>
          </a:p>
          <a:p>
            <a:pPr eaLnBrk="1" hangingPunct="1">
              <a:lnSpc>
                <a:spcPct val="135000"/>
              </a:lnSpc>
            </a:pPr>
            <a:r>
              <a:rPr kumimoji="1" lang="zh-CN" altLang="en-US" sz="2400" b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kumimoji="1" lang="zh-CN" altLang="en-US" sz="2400">
                <a:solidFill>
                  <a:srgbClr val="000066"/>
                </a:solidFill>
              </a:rPr>
              <a:t> 电流方向与</a:t>
            </a:r>
            <a:r>
              <a:rPr kumimoji="1" lang="en-US" altLang="zh-CN" i="1">
                <a:solidFill>
                  <a:srgbClr val="000066"/>
                </a:solidFill>
              </a:rPr>
              <a:t>i</a:t>
            </a:r>
            <a:r>
              <a:rPr kumimoji="1" lang="en-US" altLang="zh-CN" baseline="-25000">
                <a:solidFill>
                  <a:srgbClr val="000066"/>
                </a:solidFill>
              </a:rPr>
              <a:t>b</a:t>
            </a:r>
            <a:r>
              <a:rPr kumimoji="1" lang="zh-CN" altLang="en-US" sz="2400">
                <a:solidFill>
                  <a:srgbClr val="000066"/>
                </a:solidFill>
              </a:rPr>
              <a:t>的方向是关联的。        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3CB60C0-4DF3-A457-EECE-9CDE3B27F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12654"/>
              </p:ext>
            </p:extLst>
          </p:nvPr>
        </p:nvGraphicFramePr>
        <p:xfrm>
          <a:off x="467544" y="3619105"/>
          <a:ext cx="3306762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图片" r:id="rId5" imgW="1642872" imgH="1000723" progId="Word.Picture.8">
                  <p:embed/>
                </p:oleObj>
              </mc:Choice>
              <mc:Fallback>
                <p:oleObj name="图片" r:id="rId5" imgW="1642872" imgH="1000723" progId="Word.Picture.8">
                  <p:embed/>
                  <p:pic>
                    <p:nvPicPr>
                      <p:cNvPr id="1024004" name="Object 4">
                        <a:extLst>
                          <a:ext uri="{FF2B5EF4-FFF2-40B4-BE49-F238E27FC236}">
                            <a16:creationId xmlns:a16="http://schemas.microsoft.com/office/drawing/2014/main" id="{92AC05F2-AF29-8B75-736C-936F199EA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19105"/>
                        <a:ext cx="3306762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C2791DCE-AE2E-E01E-64BD-D805ADBD4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7678"/>
              </p:ext>
            </p:extLst>
          </p:nvPr>
        </p:nvGraphicFramePr>
        <p:xfrm>
          <a:off x="410394" y="5796469"/>
          <a:ext cx="34210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公式" r:id="rId7" imgW="1879600" imgH="457200" progId="Equation.3">
                  <p:embed/>
                </p:oleObj>
              </mc:Choice>
              <mc:Fallback>
                <p:oleObj name="公式" r:id="rId7" imgW="1879600" imgH="457200" progId="Equation.3">
                  <p:embed/>
                  <p:pic>
                    <p:nvPicPr>
                      <p:cNvPr id="55314" name="Object 11">
                        <a:extLst>
                          <a:ext uri="{FF2B5EF4-FFF2-40B4-BE49-F238E27FC236}">
                            <a16:creationId xmlns:a16="http://schemas.microsoft.com/office/drawing/2014/main" id="{6ADD1F72-9975-D38A-772E-D53A4545E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94" y="5796469"/>
                        <a:ext cx="3421062" cy="8239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对象 6">
            <a:extLst>
              <a:ext uri="{FF2B5EF4-FFF2-40B4-BE49-F238E27FC236}">
                <a16:creationId xmlns:a16="http://schemas.microsoft.com/office/drawing/2014/main" id="{3DDA31AA-70C1-D8DC-5EB4-CA4BC2704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709613"/>
          <a:ext cx="24765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Picture" r:id="rId3" imgW="2063519" imgH="1769734" progId="Word.Picture.8">
                  <p:embed/>
                </p:oleObj>
              </mc:Choice>
              <mc:Fallback>
                <p:oleObj name="Picture" r:id="rId3" imgW="2063519" imgH="1769734" progId="Word.Picture.8">
                  <p:embed/>
                  <p:pic>
                    <p:nvPicPr>
                      <p:cNvPr id="87042" name="对象 6">
                        <a:extLst>
                          <a:ext uri="{FF2B5EF4-FFF2-40B4-BE49-F238E27FC236}">
                            <a16:creationId xmlns:a16="http://schemas.microsoft.com/office/drawing/2014/main" id="{3DDA31AA-70C1-D8DC-5EB4-CA4BC2704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709613"/>
                        <a:ext cx="24765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Rectangle 2">
            <a:extLst>
              <a:ext uri="{FF2B5EF4-FFF2-40B4-BE49-F238E27FC236}">
                <a16:creationId xmlns:a16="http://schemas.microsoft.com/office/drawing/2014/main" id="{223F6B46-98E4-51B8-042D-1D87356A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99" y="15036"/>
            <a:ext cx="5457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BJT</a:t>
            </a:r>
            <a:r>
              <a:rPr lang="zh-CN" altLang="en-US" sz="3200">
                <a:solidFill>
                  <a:srgbClr val="0000CC"/>
                </a:solidFill>
              </a:rPr>
              <a:t>放大电路三种组态的比较</a:t>
            </a:r>
          </a:p>
        </p:txBody>
      </p:sp>
      <p:sp>
        <p:nvSpPr>
          <p:cNvPr id="1056771" name="Text Box 3">
            <a:extLst>
              <a:ext uri="{FF2B5EF4-FFF2-40B4-BE49-F238E27FC236}">
                <a16:creationId xmlns:a16="http://schemas.microsoft.com/office/drawing/2014/main" id="{46F20A46-FEEC-F3D3-6B6E-01682929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161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电压增益：</a:t>
            </a:r>
          </a:p>
        </p:txBody>
      </p:sp>
      <p:graphicFrame>
        <p:nvGraphicFramePr>
          <p:cNvPr id="1056772" name="Object 4" descr="蓝色砂纸">
            <a:extLst>
              <a:ext uri="{FF2B5EF4-FFF2-40B4-BE49-F238E27FC236}">
                <a16:creationId xmlns:a16="http://schemas.microsoft.com/office/drawing/2014/main" id="{06126DD8-57CA-B82E-5BB0-D266619D6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3346450"/>
          <a:ext cx="13350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公式" r:id="rId5" imgW="952087" imgH="444307" progId="Equation.3">
                  <p:embed/>
                </p:oleObj>
              </mc:Choice>
              <mc:Fallback>
                <p:oleObj name="公式" r:id="rId5" imgW="952087" imgH="444307" progId="Equation.3">
                  <p:embed/>
                  <p:pic>
                    <p:nvPicPr>
                      <p:cNvPr id="1056772" name="Object 4" descr="蓝色砂纸">
                        <a:extLst>
                          <a:ext uri="{FF2B5EF4-FFF2-40B4-BE49-F238E27FC236}">
                            <a16:creationId xmlns:a16="http://schemas.microsoft.com/office/drawing/2014/main" id="{06126DD8-57CA-B82E-5BB0-D266619D6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346450"/>
                        <a:ext cx="13350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Text Box 5">
            <a:extLst>
              <a:ext uri="{FF2B5EF4-FFF2-40B4-BE49-F238E27FC236}">
                <a16:creationId xmlns:a16="http://schemas.microsoft.com/office/drawing/2014/main" id="{14410D62-5D57-0FA6-9905-88B737E0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038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输入电阻：</a:t>
            </a:r>
          </a:p>
        </p:txBody>
      </p:sp>
      <p:graphicFrame>
        <p:nvGraphicFramePr>
          <p:cNvPr id="1056774" name="Object 6" descr="蓝色砂纸">
            <a:extLst>
              <a:ext uri="{FF2B5EF4-FFF2-40B4-BE49-F238E27FC236}">
                <a16:creationId xmlns:a16="http://schemas.microsoft.com/office/drawing/2014/main" id="{35BE707A-F353-93C9-0320-6482CF0AE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4100513"/>
          <a:ext cx="6921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公式" r:id="rId8" imgW="495085" imgH="228501" progId="Equation.3">
                  <p:embed/>
                </p:oleObj>
              </mc:Choice>
              <mc:Fallback>
                <p:oleObj name="公式" r:id="rId8" imgW="495085" imgH="228501" progId="Equation.3">
                  <p:embed/>
                  <p:pic>
                    <p:nvPicPr>
                      <p:cNvPr id="1056774" name="Object 6" descr="蓝色砂纸">
                        <a:extLst>
                          <a:ext uri="{FF2B5EF4-FFF2-40B4-BE49-F238E27FC236}">
                            <a16:creationId xmlns:a16="http://schemas.microsoft.com/office/drawing/2014/main" id="{35BE707A-F353-93C9-0320-6482CF0AE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100513"/>
                        <a:ext cx="6921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5" name="Text Box 7">
            <a:extLst>
              <a:ext uri="{FF2B5EF4-FFF2-40B4-BE49-F238E27FC236}">
                <a16:creationId xmlns:a16="http://schemas.microsoft.com/office/drawing/2014/main" id="{415EE8E4-8017-84D4-270E-0FDCA4AE5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6450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输出电阻：</a:t>
            </a:r>
          </a:p>
        </p:txBody>
      </p:sp>
      <p:graphicFrame>
        <p:nvGraphicFramePr>
          <p:cNvPr id="1056776" name="Object 8">
            <a:extLst>
              <a:ext uri="{FF2B5EF4-FFF2-40B4-BE49-F238E27FC236}">
                <a16:creationId xmlns:a16="http://schemas.microsoft.com/office/drawing/2014/main" id="{64F2D5DD-518B-94FB-2E19-7134BFE32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9788" y="4725988"/>
          <a:ext cx="266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公式" r:id="rId10" imgW="190500" imgH="228600" progId="Equation.3">
                  <p:embed/>
                </p:oleObj>
              </mc:Choice>
              <mc:Fallback>
                <p:oleObj name="公式" r:id="rId10" imgW="190500" imgH="228600" progId="Equation.3">
                  <p:embed/>
                  <p:pic>
                    <p:nvPicPr>
                      <p:cNvPr id="1056776" name="Object 8">
                        <a:extLst>
                          <a:ext uri="{FF2B5EF4-FFF2-40B4-BE49-F238E27FC236}">
                            <a16:creationId xmlns:a16="http://schemas.microsoft.com/office/drawing/2014/main" id="{64F2D5DD-518B-94FB-2E19-7134BFE32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725988"/>
                        <a:ext cx="266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7" name="Object 9">
            <a:extLst>
              <a:ext uri="{FF2B5EF4-FFF2-40B4-BE49-F238E27FC236}">
                <a16:creationId xmlns:a16="http://schemas.microsoft.com/office/drawing/2014/main" id="{35EBF8BE-35FC-AA09-2BE7-9798258CD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6013" y="3249613"/>
          <a:ext cx="2438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公式" r:id="rId12" imgW="1574800" imgH="444500" progId="Equation.3">
                  <p:embed/>
                </p:oleObj>
              </mc:Choice>
              <mc:Fallback>
                <p:oleObj name="公式" r:id="rId12" imgW="1574800" imgH="444500" progId="Equation.3">
                  <p:embed/>
                  <p:pic>
                    <p:nvPicPr>
                      <p:cNvPr id="1056777" name="Object 9">
                        <a:extLst>
                          <a:ext uri="{FF2B5EF4-FFF2-40B4-BE49-F238E27FC236}">
                            <a16:creationId xmlns:a16="http://schemas.microsoft.com/office/drawing/2014/main" id="{35EBF8BE-35FC-AA09-2BE7-9798258CD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249613"/>
                        <a:ext cx="24384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8" name="Object 10">
            <a:extLst>
              <a:ext uri="{FF2B5EF4-FFF2-40B4-BE49-F238E27FC236}">
                <a16:creationId xmlns:a16="http://schemas.microsoft.com/office/drawing/2014/main" id="{33431317-5639-9A26-8DFE-AF845EB34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6788" y="4124325"/>
          <a:ext cx="23796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公式" r:id="rId14" imgW="1701800" imgH="228600" progId="Equation.3">
                  <p:embed/>
                </p:oleObj>
              </mc:Choice>
              <mc:Fallback>
                <p:oleObj name="公式" r:id="rId14" imgW="1701800" imgH="228600" progId="Equation.3">
                  <p:embed/>
                  <p:pic>
                    <p:nvPicPr>
                      <p:cNvPr id="1056778" name="Object 10">
                        <a:extLst>
                          <a:ext uri="{FF2B5EF4-FFF2-40B4-BE49-F238E27FC236}">
                            <a16:creationId xmlns:a16="http://schemas.microsoft.com/office/drawing/2014/main" id="{33431317-5639-9A26-8DFE-AF845EB34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124325"/>
                        <a:ext cx="23796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9" name="Object 11">
            <a:extLst>
              <a:ext uri="{FF2B5EF4-FFF2-40B4-BE49-F238E27FC236}">
                <a16:creationId xmlns:a16="http://schemas.microsoft.com/office/drawing/2014/main" id="{5BE86411-93A8-1FC6-5C6D-726BB72D8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4565650"/>
          <a:ext cx="17240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公式" r:id="rId16" imgW="1231366" imgH="431613" progId="Equation.3">
                  <p:embed/>
                </p:oleObj>
              </mc:Choice>
              <mc:Fallback>
                <p:oleObj name="公式" r:id="rId16" imgW="1231366" imgH="431613" progId="Equation.3">
                  <p:embed/>
                  <p:pic>
                    <p:nvPicPr>
                      <p:cNvPr id="1056779" name="Object 11">
                        <a:extLst>
                          <a:ext uri="{FF2B5EF4-FFF2-40B4-BE49-F238E27FC236}">
                            <a16:creationId xmlns:a16="http://schemas.microsoft.com/office/drawing/2014/main" id="{5BE86411-93A8-1FC6-5C6D-726BB72D8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4565650"/>
                        <a:ext cx="17240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80" name="Object 12">
            <a:extLst>
              <a:ext uri="{FF2B5EF4-FFF2-40B4-BE49-F238E27FC236}">
                <a16:creationId xmlns:a16="http://schemas.microsoft.com/office/drawing/2014/main" id="{0E262279-E592-2B77-E0D8-159CEB0AE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7525" y="3346450"/>
          <a:ext cx="11715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公式" r:id="rId18" imgW="837836" imgH="444307" progId="Equation.3">
                  <p:embed/>
                </p:oleObj>
              </mc:Choice>
              <mc:Fallback>
                <p:oleObj name="公式" r:id="rId18" imgW="837836" imgH="444307" progId="Equation.3">
                  <p:embed/>
                  <p:pic>
                    <p:nvPicPr>
                      <p:cNvPr id="1056780" name="Object 12">
                        <a:extLst>
                          <a:ext uri="{FF2B5EF4-FFF2-40B4-BE49-F238E27FC236}">
                            <a16:creationId xmlns:a16="http://schemas.microsoft.com/office/drawing/2014/main" id="{0E262279-E592-2B77-E0D8-159CEB0AE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3346450"/>
                        <a:ext cx="11715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81" name="Object 13">
            <a:extLst>
              <a:ext uri="{FF2B5EF4-FFF2-40B4-BE49-F238E27FC236}">
                <a16:creationId xmlns:a16="http://schemas.microsoft.com/office/drawing/2014/main" id="{2D7FEA4F-E661-E403-B649-9A7047517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7213" y="3956050"/>
          <a:ext cx="941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公式" r:id="rId20" imgW="672808" imgH="431613" progId="Equation.3">
                  <p:embed/>
                </p:oleObj>
              </mc:Choice>
              <mc:Fallback>
                <p:oleObj name="公式" r:id="rId20" imgW="672808" imgH="431613" progId="Equation.3">
                  <p:embed/>
                  <p:pic>
                    <p:nvPicPr>
                      <p:cNvPr id="1056781" name="Object 13">
                        <a:extLst>
                          <a:ext uri="{FF2B5EF4-FFF2-40B4-BE49-F238E27FC236}">
                            <a16:creationId xmlns:a16="http://schemas.microsoft.com/office/drawing/2014/main" id="{2D7FEA4F-E661-E403-B649-9A7047517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3956050"/>
                        <a:ext cx="9413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82" name="Object 14">
            <a:extLst>
              <a:ext uri="{FF2B5EF4-FFF2-40B4-BE49-F238E27FC236}">
                <a16:creationId xmlns:a16="http://schemas.microsoft.com/office/drawing/2014/main" id="{DE767D19-5783-3A48-9809-1DADF6C1A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4710113"/>
          <a:ext cx="266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公式" r:id="rId22" imgW="190500" imgH="228600" progId="Equation.3">
                  <p:embed/>
                </p:oleObj>
              </mc:Choice>
              <mc:Fallback>
                <p:oleObj name="公式" r:id="rId22" imgW="190500" imgH="228600" progId="Equation.3">
                  <p:embed/>
                  <p:pic>
                    <p:nvPicPr>
                      <p:cNvPr id="1056782" name="Object 14">
                        <a:extLst>
                          <a:ext uri="{FF2B5EF4-FFF2-40B4-BE49-F238E27FC236}">
                            <a16:creationId xmlns:a16="http://schemas.microsoft.com/office/drawing/2014/main" id="{DE767D19-5783-3A48-9809-1DADF6C1A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710113"/>
                        <a:ext cx="266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Text Box 15">
            <a:extLst>
              <a:ext uri="{FF2B5EF4-FFF2-40B4-BE49-F238E27FC236}">
                <a16:creationId xmlns:a16="http://schemas.microsoft.com/office/drawing/2014/main" id="{E0663F0D-450D-3EB5-6F76-F281D9565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817813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latin typeface="楷体_GB2312"/>
              </a:rPr>
              <a:t>共射极电路</a:t>
            </a:r>
          </a:p>
        </p:txBody>
      </p:sp>
      <p:sp>
        <p:nvSpPr>
          <p:cNvPr id="87057" name="Text Box 16">
            <a:extLst>
              <a:ext uri="{FF2B5EF4-FFF2-40B4-BE49-F238E27FC236}">
                <a16:creationId xmlns:a16="http://schemas.microsoft.com/office/drawing/2014/main" id="{748D59CD-306E-6EBA-D8C6-7F760685D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2817813"/>
            <a:ext cx="142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latin typeface="楷体_GB2312"/>
              </a:rPr>
              <a:t>共集电极电路</a:t>
            </a:r>
          </a:p>
        </p:txBody>
      </p:sp>
      <p:sp>
        <p:nvSpPr>
          <p:cNvPr id="87058" name="Text Box 17">
            <a:extLst>
              <a:ext uri="{FF2B5EF4-FFF2-40B4-BE49-F238E27FC236}">
                <a16:creationId xmlns:a16="http://schemas.microsoft.com/office/drawing/2014/main" id="{33991D34-401D-8B13-3D0A-6C520BD81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17813"/>
            <a:ext cx="142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latin typeface="楷体_GB2312"/>
              </a:rPr>
              <a:t>共基极电路</a:t>
            </a:r>
          </a:p>
        </p:txBody>
      </p:sp>
      <p:pic>
        <p:nvPicPr>
          <p:cNvPr id="87059" name="Picture 23" descr="Tu5-5-10b.gif">
            <a:extLst>
              <a:ext uri="{FF2B5EF4-FFF2-40B4-BE49-F238E27FC236}">
                <a16:creationId xmlns:a16="http://schemas.microsoft.com/office/drawing/2014/main" id="{9819E8AA-79EB-C8A5-0E4E-03DE42D7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838200"/>
            <a:ext cx="2187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60" name="Picture 24" descr="Tu5-5-10c.gif">
            <a:extLst>
              <a:ext uri="{FF2B5EF4-FFF2-40B4-BE49-F238E27FC236}">
                <a16:creationId xmlns:a16="http://schemas.microsoft.com/office/drawing/2014/main" id="{95A8D93A-ADB1-CC36-B198-3FCA4EA0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952500"/>
            <a:ext cx="26130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6789" name="Text Box 21">
            <a:extLst>
              <a:ext uri="{FF2B5EF4-FFF2-40B4-BE49-F238E27FC236}">
                <a16:creationId xmlns:a16="http://schemas.microsoft.com/office/drawing/2014/main" id="{D8C2EB7B-7F87-468F-CCBB-06A83FCB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689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相位关系：</a:t>
            </a:r>
          </a:p>
        </p:txBody>
      </p:sp>
      <p:sp>
        <p:nvSpPr>
          <p:cNvPr id="1056790" name="Text Box 22">
            <a:extLst>
              <a:ext uri="{FF2B5EF4-FFF2-40B4-BE49-F238E27FC236}">
                <a16:creationId xmlns:a16="http://schemas.microsoft.com/office/drawing/2014/main" id="{21BE2080-2276-7ED6-51D1-18FDD6D1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5168900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楷体_GB2312"/>
              </a:rPr>
              <a:t>反相</a:t>
            </a:r>
          </a:p>
        </p:txBody>
      </p:sp>
      <p:sp>
        <p:nvSpPr>
          <p:cNvPr id="1056791" name="Text Box 23">
            <a:extLst>
              <a:ext uri="{FF2B5EF4-FFF2-40B4-BE49-F238E27FC236}">
                <a16:creationId xmlns:a16="http://schemas.microsoft.com/office/drawing/2014/main" id="{02FD3F30-0437-A198-2D4B-77264FDC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5168900"/>
            <a:ext cx="89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楷体_GB2312"/>
              </a:rPr>
              <a:t>同相</a:t>
            </a:r>
          </a:p>
        </p:txBody>
      </p:sp>
      <p:sp>
        <p:nvSpPr>
          <p:cNvPr id="1056792" name="Text Box 24">
            <a:extLst>
              <a:ext uri="{FF2B5EF4-FFF2-40B4-BE49-F238E27FC236}">
                <a16:creationId xmlns:a16="http://schemas.microsoft.com/office/drawing/2014/main" id="{AAC7DAB9-8D16-3B45-EDF9-83A1D1E5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5168900"/>
            <a:ext cx="89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楷体_GB2312"/>
              </a:rPr>
              <a:t>同相</a:t>
            </a:r>
          </a:p>
        </p:txBody>
      </p:sp>
      <p:sp>
        <p:nvSpPr>
          <p:cNvPr id="1056793" name="Text Box 25">
            <a:extLst>
              <a:ext uri="{FF2B5EF4-FFF2-40B4-BE49-F238E27FC236}">
                <a16:creationId xmlns:a16="http://schemas.microsoft.com/office/drawing/2014/main" id="{766D35C0-409D-8E0C-F2B6-BAF26CB3B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618163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用途：</a:t>
            </a:r>
          </a:p>
        </p:txBody>
      </p:sp>
      <p:sp>
        <p:nvSpPr>
          <p:cNvPr id="1056794" name="Text Box 26">
            <a:extLst>
              <a:ext uri="{FF2B5EF4-FFF2-40B4-BE49-F238E27FC236}">
                <a16:creationId xmlns:a16="http://schemas.microsoft.com/office/drawing/2014/main" id="{3A73FB82-0CE7-D248-057C-FE4E8C7D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5653088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latin typeface="楷体_GB2312"/>
              </a:rPr>
              <a:t>多级放大电路的中间级</a:t>
            </a:r>
          </a:p>
        </p:txBody>
      </p:sp>
      <p:sp>
        <p:nvSpPr>
          <p:cNvPr id="1056795" name="Text Box 27">
            <a:extLst>
              <a:ext uri="{FF2B5EF4-FFF2-40B4-BE49-F238E27FC236}">
                <a16:creationId xmlns:a16="http://schemas.microsoft.com/office/drawing/2014/main" id="{5E571706-31DE-01F9-EC31-7F6BA06FF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5653088"/>
            <a:ext cx="2555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latin typeface="楷体_GB2312"/>
              </a:rPr>
              <a:t>输入级、中间级、输出级</a:t>
            </a:r>
          </a:p>
        </p:txBody>
      </p:sp>
      <p:sp>
        <p:nvSpPr>
          <p:cNvPr id="1056796" name="Text Box 28">
            <a:extLst>
              <a:ext uri="{FF2B5EF4-FFF2-40B4-BE49-F238E27FC236}">
                <a16:creationId xmlns:a16="http://schemas.microsoft.com/office/drawing/2014/main" id="{E8781498-078B-4D87-7FF8-6AC76B88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5653088"/>
            <a:ext cx="206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latin typeface="楷体_GB2312"/>
              </a:rPr>
              <a:t>高频或宽频带电路</a:t>
            </a:r>
          </a:p>
        </p:txBody>
      </p:sp>
      <p:sp>
        <p:nvSpPr>
          <p:cNvPr id="87069" name="Rectangle 741">
            <a:extLst>
              <a:ext uri="{FF2B5EF4-FFF2-40B4-BE49-F238E27FC236}">
                <a16:creationId xmlns:a16="http://schemas.microsoft.com/office/drawing/2014/main" id="{71FCF594-D930-857B-7012-9B2DB697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7070" name="Rectangle 743">
            <a:extLst>
              <a:ext uri="{FF2B5EF4-FFF2-40B4-BE49-F238E27FC236}">
                <a16:creationId xmlns:a16="http://schemas.microsoft.com/office/drawing/2014/main" id="{36876B45-BAEF-E9F9-AE51-C1F9C9C6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7071" name="Rectangle 745">
            <a:extLst>
              <a:ext uri="{FF2B5EF4-FFF2-40B4-BE49-F238E27FC236}">
                <a16:creationId xmlns:a16="http://schemas.microsoft.com/office/drawing/2014/main" id="{B5E71A6F-ED89-C60C-B69E-66DCB4A9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5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5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5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5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0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5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05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05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05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05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5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5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105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05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/>
      <p:bldP spid="1056773" grpId="0"/>
      <p:bldP spid="1056775" grpId="0"/>
      <p:bldP spid="1056789" grpId="0"/>
      <p:bldP spid="1056790" grpId="0"/>
      <p:bldP spid="1056791" grpId="0"/>
      <p:bldP spid="1056792" grpId="0"/>
      <p:bldP spid="1056793" grpId="0"/>
      <p:bldP spid="1056794" grpId="0"/>
      <p:bldP spid="1056795" grpId="0"/>
      <p:bldP spid="10567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683D8A06-3858-7D4D-BAEC-04097F1E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40" y="75401"/>
            <a:ext cx="4680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CC0000"/>
                </a:solidFill>
              </a:rPr>
              <a:t>BJT</a:t>
            </a:r>
            <a:r>
              <a:rPr lang="zh-CN" altLang="en-US" sz="2800">
                <a:solidFill>
                  <a:srgbClr val="CC0000"/>
                </a:solidFill>
              </a:rPr>
              <a:t>三种放大电路总结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0A5D7-EF90-AE8B-6A63-CF308865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98621"/>
            <a:ext cx="7488832" cy="60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2C0B20-A43A-E2AE-A288-8ACAC82D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3" y="692696"/>
            <a:ext cx="8783631" cy="5832648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8300669F-D574-6894-7B06-35D7FDDF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40" y="75401"/>
            <a:ext cx="4680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CC0000"/>
                </a:solidFill>
              </a:rPr>
              <a:t>MOSFET</a:t>
            </a:r>
            <a:r>
              <a:rPr lang="zh-CN" altLang="en-US" sz="2800">
                <a:solidFill>
                  <a:srgbClr val="CC0000"/>
                </a:solidFill>
              </a:rPr>
              <a:t>与</a:t>
            </a:r>
            <a:r>
              <a:rPr lang="en-US" altLang="zh-CN" sz="2800">
                <a:solidFill>
                  <a:srgbClr val="CC0000"/>
                </a:solidFill>
              </a:rPr>
              <a:t>BJT</a:t>
            </a:r>
            <a:r>
              <a:rPr lang="zh-CN" altLang="en-US" sz="2800">
                <a:solidFill>
                  <a:srgbClr val="CC0000"/>
                </a:solidFill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2431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300669F-D574-6894-7B06-35D7FDDF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88640"/>
            <a:ext cx="5580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CC0000"/>
                </a:solidFill>
              </a:rPr>
              <a:t>MOSFET</a:t>
            </a:r>
            <a:r>
              <a:rPr lang="zh-CN" altLang="en-US" sz="2800">
                <a:solidFill>
                  <a:srgbClr val="CC0000"/>
                </a:solidFill>
              </a:rPr>
              <a:t>与</a:t>
            </a:r>
            <a:r>
              <a:rPr lang="en-US" altLang="zh-CN" sz="2800">
                <a:solidFill>
                  <a:srgbClr val="CC0000"/>
                </a:solidFill>
              </a:rPr>
              <a:t>BJT</a:t>
            </a:r>
            <a:r>
              <a:rPr lang="zh-CN" altLang="en-US" sz="2800">
                <a:solidFill>
                  <a:srgbClr val="CC0000"/>
                </a:solidFill>
              </a:rPr>
              <a:t>的三种组态比较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FB40B4-3D90-76C1-8FA7-5E92D977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" y="1088740"/>
            <a:ext cx="88437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DA142C-6C77-0B5C-5777-B77D6DB5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91" y="0"/>
            <a:ext cx="8857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CC"/>
                </a:solidFill>
              </a:rPr>
              <a:t>第六章  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放大电路频率响应的简化等效模型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115D0B7-F6D4-880C-5808-B7335B46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4" y="595311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阻容耦合放大电路的等效模型</a:t>
            </a:r>
          </a:p>
        </p:txBody>
      </p:sp>
      <p:sp>
        <p:nvSpPr>
          <p:cNvPr id="1263627" name="Rectangle 11">
            <a:extLst>
              <a:ext uri="{FF2B5EF4-FFF2-40B4-BE49-F238E27FC236}">
                <a16:creationId xmlns:a16="http://schemas.microsoft.com/office/drawing/2014/main" id="{EB67D8A5-29ED-C61C-5095-811E40C5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94" y="2808621"/>
            <a:ext cx="7999412" cy="203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高频区：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极间电容和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PN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结电容产生影响，它们的影响可以等效为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低通电路。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低频区：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耦合电容和旁路电容产生影响，它们的影响可以等效为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高通电路。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C840D2-A0EE-A3F1-D474-7476C2251AF1}"/>
              </a:ext>
            </a:extLst>
          </p:cNvPr>
          <p:cNvGrpSpPr/>
          <p:nvPr/>
        </p:nvGrpSpPr>
        <p:grpSpPr>
          <a:xfrm>
            <a:off x="2191940" y="1114424"/>
            <a:ext cx="4827984" cy="1685140"/>
            <a:chOff x="2411413" y="1360488"/>
            <a:chExt cx="4624387" cy="1816100"/>
          </a:xfrm>
        </p:grpSpPr>
        <p:graphicFrame>
          <p:nvGraphicFramePr>
            <p:cNvPr id="24580" name="Object 4">
              <a:extLst>
                <a:ext uri="{FF2B5EF4-FFF2-40B4-BE49-F238E27FC236}">
                  <a16:creationId xmlns:a16="http://schemas.microsoft.com/office/drawing/2014/main" id="{4B44D029-DDA3-EEE6-376A-3E028E0DD0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720053"/>
                </p:ext>
              </p:extLst>
            </p:nvPr>
          </p:nvGraphicFramePr>
          <p:xfrm>
            <a:off x="2411413" y="1692275"/>
            <a:ext cx="4624387" cy="1389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name="图片" r:id="rId3" imgW="2326089" imgH="694629" progId="Word.Picture.8">
                    <p:embed/>
                  </p:oleObj>
                </mc:Choice>
                <mc:Fallback>
                  <p:oleObj name="图片" r:id="rId3" imgW="2326089" imgH="694629" progId="Word.Picture.8">
                    <p:embed/>
                    <p:pic>
                      <p:nvPicPr>
                        <p:cNvPr id="24580" name="Object 4">
                          <a:extLst>
                            <a:ext uri="{FF2B5EF4-FFF2-40B4-BE49-F238E27FC236}">
                              <a16:creationId xmlns:a16="http://schemas.microsoft.com/office/drawing/2014/main" id="{4B44D029-DDA3-EEE6-376A-3E028E0DD0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413" y="1692275"/>
                          <a:ext cx="4624387" cy="1389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1" name="Group 5">
              <a:extLst>
                <a:ext uri="{FF2B5EF4-FFF2-40B4-BE49-F238E27FC236}">
                  <a16:creationId xmlns:a16="http://schemas.microsoft.com/office/drawing/2014/main" id="{F3853E6B-7F01-59FB-00EA-7A9EA0874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3188" y="1412875"/>
              <a:ext cx="1584325" cy="1763713"/>
              <a:chOff x="3946" y="890"/>
              <a:chExt cx="998" cy="1111"/>
            </a:xfrm>
          </p:grpSpPr>
          <p:sp>
            <p:nvSpPr>
              <p:cNvPr id="24587" name="Text Box 6">
                <a:extLst>
                  <a:ext uri="{FF2B5EF4-FFF2-40B4-BE49-F238E27FC236}">
                    <a16:creationId xmlns:a16="http://schemas.microsoft.com/office/drawing/2014/main" id="{158D0217-5C66-D8A2-616E-81F1CDAEE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6" y="890"/>
                <a:ext cx="9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1400">
                    <a:solidFill>
                      <a:srgbClr val="FF0066"/>
                    </a:solidFill>
                    <a:ea typeface="黑体" panose="02010609060101010101" pitchFamily="49" charset="-122"/>
                  </a:rPr>
                  <a:t>等效</a:t>
                </a:r>
                <a:r>
                  <a:rPr kumimoji="1" lang="en-US" altLang="zh-CN" sz="1400" i="1">
                    <a:solidFill>
                      <a:srgbClr val="FF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RC</a:t>
                </a:r>
                <a:r>
                  <a:rPr kumimoji="1" lang="zh-CN" altLang="en-US" sz="1400">
                    <a:solidFill>
                      <a:srgbClr val="FF0066"/>
                    </a:solidFill>
                    <a:ea typeface="黑体" panose="02010609060101010101" pitchFamily="49" charset="-122"/>
                  </a:rPr>
                  <a:t>低通电路</a:t>
                </a:r>
              </a:p>
            </p:txBody>
          </p:sp>
          <p:sp>
            <p:nvSpPr>
              <p:cNvPr id="24588" name="Rectangle 7">
                <a:extLst>
                  <a:ext uri="{FF2B5EF4-FFF2-40B4-BE49-F238E27FC236}">
                    <a16:creationId xmlns:a16="http://schemas.microsoft.com/office/drawing/2014/main" id="{A0837EC6-5B63-3125-A923-CA2CB10F7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" y="1115"/>
                <a:ext cx="725" cy="8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82" name="Group 8">
              <a:extLst>
                <a:ext uri="{FF2B5EF4-FFF2-40B4-BE49-F238E27FC236}">
                  <a16:creationId xmlns:a16="http://schemas.microsoft.com/office/drawing/2014/main" id="{677C70D2-125F-F7D9-161C-305FA1609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750" y="1360488"/>
              <a:ext cx="1584325" cy="1816100"/>
              <a:chOff x="2381" y="857"/>
              <a:chExt cx="998" cy="1144"/>
            </a:xfrm>
          </p:grpSpPr>
          <p:sp>
            <p:nvSpPr>
              <p:cNvPr id="24585" name="Rectangle 9">
                <a:extLst>
                  <a:ext uri="{FF2B5EF4-FFF2-40B4-BE49-F238E27FC236}">
                    <a16:creationId xmlns:a16="http://schemas.microsoft.com/office/drawing/2014/main" id="{D9B60B1A-8CE5-B722-F212-C8DC44A57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1082"/>
                <a:ext cx="611" cy="91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6" name="Text Box 10">
                <a:extLst>
                  <a:ext uri="{FF2B5EF4-FFF2-40B4-BE49-F238E27FC236}">
                    <a16:creationId xmlns:a16="http://schemas.microsoft.com/office/drawing/2014/main" id="{F3C96D3D-EF78-48B1-672C-1BC92AC18F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857"/>
                <a:ext cx="9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1400">
                    <a:solidFill>
                      <a:srgbClr val="FF0066"/>
                    </a:solidFill>
                    <a:ea typeface="黑体" panose="02010609060101010101" pitchFamily="49" charset="-122"/>
                  </a:rPr>
                  <a:t>等效</a:t>
                </a:r>
                <a:r>
                  <a:rPr kumimoji="1" lang="en-US" altLang="zh-CN" sz="1400" i="1">
                    <a:solidFill>
                      <a:srgbClr val="FF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RC</a:t>
                </a:r>
                <a:r>
                  <a:rPr kumimoji="1" lang="zh-CN" altLang="en-US" sz="1400">
                    <a:solidFill>
                      <a:srgbClr val="FF0066"/>
                    </a:solidFill>
                    <a:ea typeface="黑体" panose="02010609060101010101" pitchFamily="49" charset="-122"/>
                  </a:rPr>
                  <a:t>高通电路</a:t>
                </a:r>
              </a:p>
            </p:txBody>
          </p:sp>
        </p:grpSp>
        <p:sp>
          <p:nvSpPr>
            <p:cNvPr id="24584" name="Text Box 13">
              <a:extLst>
                <a:ext uri="{FF2B5EF4-FFF2-40B4-BE49-F238E27FC236}">
                  <a16:creationId xmlns:a16="http://schemas.microsoft.com/office/drawing/2014/main" id="{C2B24842-60BC-1AC6-0DBD-1E66DCC76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0075" y="2168525"/>
              <a:ext cx="107950" cy="173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latin typeface="Book Antiqua" panose="02040602050305030304" pitchFamily="18" charset="0"/>
                </a:rPr>
                <a:t>v</a:t>
              </a: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66094D99-6D39-6968-01AF-B74861B0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8" y="4845437"/>
            <a:ext cx="8245475" cy="168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        </a:t>
            </a:r>
            <a:r>
              <a:rPr kumimoji="1" lang="zh-CN" altLang="en-US" sz="1800">
                <a:latin typeface="Times New Roman" panose="02020603050405020304" pitchFamily="18" charset="0"/>
              </a:rPr>
              <a:t>采用等效模型分析放大电路频率影响时，仅需要完成两项任务：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（</a:t>
            </a:r>
            <a:r>
              <a:rPr kumimoji="1" lang="en-US" altLang="zh-CN" sz="1800">
                <a:latin typeface="Times New Roman" panose="02020603050405020304" pitchFamily="18" charset="0"/>
              </a:rPr>
              <a:t>1</a:t>
            </a:r>
            <a:r>
              <a:rPr kumimoji="1" lang="zh-CN" altLang="en-US" sz="1800">
                <a:latin typeface="Times New Roman" panose="02020603050405020304" pitchFamily="18" charset="0"/>
              </a:rPr>
              <a:t>）求得通带增益</a:t>
            </a:r>
            <a:r>
              <a:rPr kumimoji="1" lang="en-US" altLang="zh-CN" sz="1800" i="1">
                <a:latin typeface="Times New Roman" panose="02020603050405020304" pitchFamily="18" charset="0"/>
              </a:rPr>
              <a:t>A</a:t>
            </a:r>
            <a:r>
              <a:rPr kumimoji="1" lang="en-US" altLang="zh-CN" sz="1800" i="1" baseline="-25000">
                <a:latin typeface="Book Antiqua" panose="02040602050305030304" pitchFamily="18" charset="0"/>
              </a:rPr>
              <a:t>v</a:t>
            </a:r>
            <a:r>
              <a:rPr kumimoji="1" lang="en-US" altLang="zh-CN" sz="1800" baseline="-25000">
                <a:latin typeface="Times New Roman" panose="02020603050405020304" pitchFamily="18" charset="0"/>
              </a:rPr>
              <a:t>M</a:t>
            </a:r>
            <a:r>
              <a:rPr kumimoji="1" lang="zh-CN" altLang="en-US" sz="18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（</a:t>
            </a:r>
            <a:r>
              <a:rPr kumimoji="1" lang="en-US" altLang="zh-CN" sz="1800">
                <a:latin typeface="Times New Roman" panose="02020603050405020304" pitchFamily="18" charset="0"/>
              </a:rPr>
              <a:t>2</a:t>
            </a:r>
            <a:r>
              <a:rPr kumimoji="1" lang="zh-CN" altLang="en-US" sz="1800">
                <a:latin typeface="Times New Roman" panose="02020603050405020304" pitchFamily="18" charset="0"/>
              </a:rPr>
              <a:t>）求得等效的</a:t>
            </a:r>
            <a:r>
              <a:rPr kumimoji="1" lang="en-US" altLang="zh-CN" sz="1800" i="1">
                <a:latin typeface="Times New Roman" panose="02020603050405020304" pitchFamily="18" charset="0"/>
              </a:rPr>
              <a:t>RC</a:t>
            </a:r>
            <a:r>
              <a:rPr kumimoji="1" lang="zh-CN" altLang="en-US" sz="1800">
                <a:latin typeface="Times New Roman" panose="02020603050405020304" pitchFamily="18" charset="0"/>
              </a:rPr>
              <a:t>电路；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        一旦获得了等效模型，就可以得到放大电路的频率响应结果。</a:t>
            </a:r>
            <a:endParaRPr kumimoji="1" lang="zh-CN" altLang="en-US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4F32631-B629-EA19-1B3F-CCDAF752CDF9}"/>
              </a:ext>
            </a:extLst>
          </p:cNvPr>
          <p:cNvGrpSpPr/>
          <p:nvPr/>
        </p:nvGrpSpPr>
        <p:grpSpPr>
          <a:xfrm>
            <a:off x="5186663" y="293124"/>
            <a:ext cx="3505439" cy="1540184"/>
            <a:chOff x="319717" y="2167580"/>
            <a:chExt cx="3505439" cy="1540184"/>
          </a:xfrm>
        </p:grpSpPr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863D3C6D-F3C5-AAE8-38B8-B72D03E56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55" y="3338432"/>
              <a:ext cx="11312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FontTx/>
                <a:buNone/>
                <a:defRPr kumimoji="1" b="1"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/>
                <a:t>相频响应</a:t>
              </a:r>
            </a:p>
          </p:txBody>
        </p:sp>
        <p:graphicFrame>
          <p:nvGraphicFramePr>
            <p:cNvPr id="10" name="Object 14">
              <a:extLst>
                <a:ext uri="{FF2B5EF4-FFF2-40B4-BE49-F238E27FC236}">
                  <a16:creationId xmlns:a16="http://schemas.microsoft.com/office/drawing/2014/main" id="{36109D90-9F0D-4405-DDBC-3B86EE98F6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8240910"/>
                </p:ext>
              </p:extLst>
            </p:nvPr>
          </p:nvGraphicFramePr>
          <p:xfrm>
            <a:off x="1475656" y="3338432"/>
            <a:ext cx="2159000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4" name="Equation" r:id="rId3" imgW="1269449" imgH="215806" progId="Equation.3">
                    <p:embed/>
                  </p:oleObj>
                </mc:Choice>
                <mc:Fallback>
                  <p:oleObj name="Equation" r:id="rId3" imgW="1269449" imgH="215806" progId="Equation.3">
                    <p:embed/>
                    <p:pic>
                      <p:nvPicPr>
                        <p:cNvPr id="17428" name="Object 14">
                          <a:extLst>
                            <a:ext uri="{FF2B5EF4-FFF2-40B4-BE49-F238E27FC236}">
                              <a16:creationId xmlns:a16="http://schemas.microsoft.com/office/drawing/2014/main" id="{EF911741-DF39-7420-77F4-18577A0C6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338432"/>
                          <a:ext cx="215900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62EBB3BD-89E6-3735-E979-61167B0AB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17" y="2167580"/>
              <a:ext cx="25202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FontTx/>
                <a:buNone/>
                <a:defRPr kumimoji="1" b="1"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</a:rPr>
                <a:t>低频响应</a:t>
              </a:r>
              <a:r>
                <a:rPr lang="zh-CN" altLang="en-US"/>
                <a:t>输出超前输入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B234D888-133B-FCC9-E67D-8878AFF7E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19" y="2672854"/>
              <a:ext cx="11518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FontTx/>
                <a:buNone/>
                <a:defRPr kumimoji="1" b="1"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/>
                <a:t>幅频响应</a:t>
              </a:r>
            </a:p>
          </p:txBody>
        </p:sp>
        <p:graphicFrame>
          <p:nvGraphicFramePr>
            <p:cNvPr id="14" name="Object 18">
              <a:extLst>
                <a:ext uri="{FF2B5EF4-FFF2-40B4-BE49-F238E27FC236}">
                  <a16:creationId xmlns:a16="http://schemas.microsoft.com/office/drawing/2014/main" id="{C96A47BC-4CB7-1535-A5E4-3E6C7BD3DB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615116"/>
                </p:ext>
              </p:extLst>
            </p:nvPr>
          </p:nvGraphicFramePr>
          <p:xfrm>
            <a:off x="1475656" y="2542057"/>
            <a:ext cx="2349500" cy="820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5" name="公式" r:id="rId5" imgW="1371600" imgH="482600" progId="Equation.3">
                    <p:embed/>
                  </p:oleObj>
                </mc:Choice>
                <mc:Fallback>
                  <p:oleObj name="公式" r:id="rId5" imgW="1371600" imgH="482600" progId="Equation.3">
                    <p:embed/>
                    <p:pic>
                      <p:nvPicPr>
                        <p:cNvPr id="17426" name="Object 18">
                          <a:extLst>
                            <a:ext uri="{FF2B5EF4-FFF2-40B4-BE49-F238E27FC236}">
                              <a16:creationId xmlns:a16="http://schemas.microsoft.com/office/drawing/2014/main" id="{3FBEF7BB-48D2-4929-28EA-8B0930C2CE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542057"/>
                          <a:ext cx="2349500" cy="820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AACB15B-58E8-F302-CE1A-174D37EE0ED9}"/>
              </a:ext>
            </a:extLst>
          </p:cNvPr>
          <p:cNvGrpSpPr/>
          <p:nvPr/>
        </p:nvGrpSpPr>
        <p:grpSpPr>
          <a:xfrm>
            <a:off x="323528" y="290289"/>
            <a:ext cx="4608115" cy="1659248"/>
            <a:chOff x="323528" y="290289"/>
            <a:chExt cx="4608115" cy="1659248"/>
          </a:xfrm>
        </p:grpSpPr>
        <p:sp>
          <p:nvSpPr>
            <p:cNvPr id="2" name="Text Box 15">
              <a:extLst>
                <a:ext uri="{FF2B5EF4-FFF2-40B4-BE49-F238E27FC236}">
                  <a16:creationId xmlns:a16="http://schemas.microsoft.com/office/drawing/2014/main" id="{857608F9-3B89-491F-80EA-D2F86BAB1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836712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幅频响应</a:t>
              </a:r>
            </a:p>
          </p:txBody>
        </p:sp>
        <p:graphicFrame>
          <p:nvGraphicFramePr>
            <p:cNvPr id="3" name="Object 16">
              <a:extLst>
                <a:ext uri="{FF2B5EF4-FFF2-40B4-BE49-F238E27FC236}">
                  <a16:creationId xmlns:a16="http://schemas.microsoft.com/office/drawing/2014/main" id="{D3CCA80F-B9CF-A226-3647-40C92788BC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221522"/>
                </p:ext>
              </p:extLst>
            </p:nvPr>
          </p:nvGraphicFramePr>
          <p:xfrm>
            <a:off x="1475656" y="678176"/>
            <a:ext cx="2557463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6" name="公式" r:id="rId7" imgW="1422400" imgH="482600" progId="Equation.3">
                    <p:embed/>
                  </p:oleObj>
                </mc:Choice>
                <mc:Fallback>
                  <p:oleObj name="公式" r:id="rId7" imgW="1422400" imgH="482600" progId="Equation.3">
                    <p:embed/>
                    <p:pic>
                      <p:nvPicPr>
                        <p:cNvPr id="1252368" name="Object 16">
                          <a:extLst>
                            <a:ext uri="{FF2B5EF4-FFF2-40B4-BE49-F238E27FC236}">
                              <a16:creationId xmlns:a16="http://schemas.microsoft.com/office/drawing/2014/main" id="{61A827B8-E3FA-437C-3A06-55291DDF4E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678176"/>
                          <a:ext cx="2557463" cy="869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8">
              <a:extLst>
                <a:ext uri="{FF2B5EF4-FFF2-40B4-BE49-F238E27FC236}">
                  <a16:creationId xmlns:a16="http://schemas.microsoft.com/office/drawing/2014/main" id="{F4700947-04ED-41BB-41F4-69197CCF9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1502852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FontTx/>
                <a:buNone/>
                <a:defRPr kumimoji="1" b="1"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/>
                <a:t>相频响应</a:t>
              </a:r>
            </a:p>
          </p:txBody>
        </p:sp>
        <p:graphicFrame>
          <p:nvGraphicFramePr>
            <p:cNvPr id="7" name="Object 21">
              <a:extLst>
                <a:ext uri="{FF2B5EF4-FFF2-40B4-BE49-F238E27FC236}">
                  <a16:creationId xmlns:a16="http://schemas.microsoft.com/office/drawing/2014/main" id="{7E2FA48B-EBF9-D64B-1F40-1886F81726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273005"/>
                </p:ext>
              </p:extLst>
            </p:nvPr>
          </p:nvGraphicFramePr>
          <p:xfrm>
            <a:off x="1475656" y="1539962"/>
            <a:ext cx="345598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7" name="公式" r:id="rId9" imgW="1981200" imgH="228600" progId="Equation.3">
                    <p:embed/>
                  </p:oleObj>
                </mc:Choice>
                <mc:Fallback>
                  <p:oleObj name="公式" r:id="rId9" imgW="1981200" imgH="228600" progId="Equation.3">
                    <p:embed/>
                    <p:pic>
                      <p:nvPicPr>
                        <p:cNvPr id="1252373" name="Object 21">
                          <a:extLst>
                            <a:ext uri="{FF2B5EF4-FFF2-40B4-BE49-F238E27FC236}">
                              <a16:creationId xmlns:a16="http://schemas.microsoft.com/office/drawing/2014/main" id="{BB5B2AA3-29F5-B683-322F-436D8C7FDC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1539962"/>
                          <a:ext cx="3455987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0BC5DE68-E8D6-706C-522A-780B1D88C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55" y="290289"/>
              <a:ext cx="24993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FontTx/>
                <a:buNone/>
                <a:defRPr kumimoji="1" b="1"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</a:rPr>
                <a:t>高频响应</a:t>
              </a:r>
              <a:r>
                <a:rPr lang="zh-CN" altLang="en-US"/>
                <a:t>输出滞后输入</a:t>
              </a:r>
            </a:p>
          </p:txBody>
        </p:sp>
      </p:grp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CAA4EE24-138C-4FD7-44F7-EBDEE84E8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71363"/>
              </p:ext>
            </p:extLst>
          </p:nvPr>
        </p:nvGraphicFramePr>
        <p:xfrm>
          <a:off x="1032482" y="2126935"/>
          <a:ext cx="7079035" cy="42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Picture" r:id="rId11" imgW="5477040" imgH="3276720" progId="Word.Picture.8">
                  <p:embed/>
                </p:oleObj>
              </mc:Choice>
              <mc:Fallback>
                <p:oleObj name="Picture" r:id="rId11" imgW="5477040" imgH="3276720" progId="Word.Picture.8">
                  <p:embed/>
                  <p:pic>
                    <p:nvPicPr>
                      <p:cNvPr id="1259525" name="Object 5">
                        <a:extLst>
                          <a:ext uri="{FF2B5EF4-FFF2-40B4-BE49-F238E27FC236}">
                            <a16:creationId xmlns:a16="http://schemas.microsoft.com/office/drawing/2014/main" id="{3977BACE-EE59-14E4-4AB5-D3CE74002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482" y="2126935"/>
                        <a:ext cx="7079035" cy="42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6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3">
            <a:extLst>
              <a:ext uri="{FF2B5EF4-FFF2-40B4-BE49-F238E27FC236}">
                <a16:creationId xmlns:a16="http://schemas.microsoft.com/office/drawing/2014/main" id="{E5CAD66D-AC60-C18F-7C33-DBA103BDC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940581"/>
              </p:ext>
            </p:extLst>
          </p:nvPr>
        </p:nvGraphicFramePr>
        <p:xfrm>
          <a:off x="4525850" y="656780"/>
          <a:ext cx="38830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" name="图片" r:id="rId3" imgW="2154561" imgH="1218660" progId="Word.Picture.8">
                  <p:embed/>
                </p:oleObj>
              </mc:Choice>
              <mc:Fallback>
                <p:oleObj name="图片" r:id="rId3" imgW="2154561" imgH="1218660" progId="Word.Picture.8">
                  <p:embed/>
                  <p:pic>
                    <p:nvPicPr>
                      <p:cNvPr id="45058" name="Object 3">
                        <a:extLst>
                          <a:ext uri="{FF2B5EF4-FFF2-40B4-BE49-F238E27FC236}">
                            <a16:creationId xmlns:a16="http://schemas.microsoft.com/office/drawing/2014/main" id="{E5CAD66D-AC60-C18F-7C33-DBA103BDC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850" y="656780"/>
                        <a:ext cx="388302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458DB72-4540-9C20-1CD2-3EA79779050D}"/>
              </a:ext>
            </a:extLst>
          </p:cNvPr>
          <p:cNvGrpSpPr/>
          <p:nvPr/>
        </p:nvGrpSpPr>
        <p:grpSpPr>
          <a:xfrm>
            <a:off x="180976" y="753456"/>
            <a:ext cx="3798887" cy="941387"/>
            <a:chOff x="588963" y="788988"/>
            <a:chExt cx="3798887" cy="941387"/>
          </a:xfrm>
        </p:grpSpPr>
        <p:graphicFrame>
          <p:nvGraphicFramePr>
            <p:cNvPr id="45059" name="Object 8">
              <a:extLst>
                <a:ext uri="{FF2B5EF4-FFF2-40B4-BE49-F238E27FC236}">
                  <a16:creationId xmlns:a16="http://schemas.microsoft.com/office/drawing/2014/main" id="{A39A256A-EBA6-AD96-5BBF-CD31B704C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998551"/>
                </p:ext>
              </p:extLst>
            </p:nvPr>
          </p:nvGraphicFramePr>
          <p:xfrm>
            <a:off x="758825" y="801688"/>
            <a:ext cx="3619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5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45059" name="Object 8">
                          <a:extLst>
                            <a:ext uri="{FF2B5EF4-FFF2-40B4-BE49-F238E27FC236}">
                              <a16:creationId xmlns:a16="http://schemas.microsoft.com/office/drawing/2014/main" id="{A39A256A-EBA6-AD96-5BBF-CD31B704C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825" y="801688"/>
                          <a:ext cx="36195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9">
              <a:extLst>
                <a:ext uri="{FF2B5EF4-FFF2-40B4-BE49-F238E27FC236}">
                  <a16:creationId xmlns:a16="http://schemas.microsoft.com/office/drawing/2014/main" id="{D79A6F80-A78A-1228-C837-EA6AE433C4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664204"/>
                </p:ext>
              </p:extLst>
            </p:nvPr>
          </p:nvGraphicFramePr>
          <p:xfrm>
            <a:off x="2408238" y="801688"/>
            <a:ext cx="390525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6" name="公式" r:id="rId7" imgW="215713" imgH="253780" progId="Equation.3">
                    <p:embed/>
                  </p:oleObj>
                </mc:Choice>
                <mc:Fallback>
                  <p:oleObj name="公式" r:id="rId7" imgW="215713" imgH="253780" progId="Equation.3">
                    <p:embed/>
                    <p:pic>
                      <p:nvPicPr>
                        <p:cNvPr id="45060" name="Object 9">
                          <a:extLst>
                            <a:ext uri="{FF2B5EF4-FFF2-40B4-BE49-F238E27FC236}">
                              <a16:creationId xmlns:a16="http://schemas.microsoft.com/office/drawing/2014/main" id="{D79A6F80-A78A-1228-C837-EA6AE433C4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238" y="801688"/>
                          <a:ext cx="390525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1" name="Rectangle 10">
              <a:extLst>
                <a:ext uri="{FF2B5EF4-FFF2-40B4-BE49-F238E27FC236}">
                  <a16:creationId xmlns:a16="http://schemas.microsoft.com/office/drawing/2014/main" id="{DECA6CDE-4756-634D-3995-1F245464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075" y="788988"/>
              <a:ext cx="13906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</a:rPr>
                <a:t>为输入、 </a:t>
              </a:r>
            </a:p>
          </p:txBody>
        </p:sp>
        <p:sp>
          <p:nvSpPr>
            <p:cNvPr id="45062" name="Rectangle 11">
              <a:extLst>
                <a:ext uri="{FF2B5EF4-FFF2-40B4-BE49-F238E27FC236}">
                  <a16:creationId xmlns:a16="http://schemas.microsoft.com/office/drawing/2014/main" id="{1C2E448D-1893-F817-AAE2-458ECB202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5" y="788988"/>
              <a:ext cx="16732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</a:rPr>
                <a:t>为输出时， </a:t>
              </a:r>
            </a:p>
          </p:txBody>
        </p:sp>
        <p:sp>
          <p:nvSpPr>
            <p:cNvPr id="45063" name="Rectangle 12">
              <a:extLst>
                <a:ext uri="{FF2B5EF4-FFF2-40B4-BE49-F238E27FC236}">
                  <a16:creationId xmlns:a16="http://schemas.microsoft.com/office/drawing/2014/main" id="{3312B432-7DD2-A7F2-7548-EE89568A3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3" y="1300163"/>
              <a:ext cx="346710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RC</a:t>
              </a:r>
              <a:r>
                <a:rPr kumimoji="1" lang="zh-CN" altLang="en-US" sz="2200">
                  <a:latin typeface="Times New Roman" panose="02020603050405020304" pitchFamily="18" charset="0"/>
                </a:rPr>
                <a:t>电路就是一个低通电路 </a:t>
              </a: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6556FD81-506D-786A-630F-07578F9480CC}"/>
              </a:ext>
            </a:extLst>
          </p:cNvPr>
          <p:cNvGrpSpPr>
            <a:grpSpLocks/>
          </p:cNvGrpSpPr>
          <p:nvPr/>
        </p:nvGrpSpPr>
        <p:grpSpPr bwMode="auto">
          <a:xfrm>
            <a:off x="238126" y="1688493"/>
            <a:ext cx="3409950" cy="990600"/>
            <a:chOff x="342" y="1176"/>
            <a:chExt cx="2148" cy="624"/>
          </a:xfrm>
        </p:grpSpPr>
        <p:sp>
          <p:nvSpPr>
            <p:cNvPr id="45074" name="Rectangle 17">
              <a:extLst>
                <a:ext uri="{FF2B5EF4-FFF2-40B4-BE49-F238E27FC236}">
                  <a16:creationId xmlns:a16="http://schemas.microsoft.com/office/drawing/2014/main" id="{733027B6-2D09-68EA-7ECC-4E1F47361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1176"/>
              <a:ext cx="2148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等效电阻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2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kumimoji="1" lang="en-US" altLang="zh-CN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kumimoji="1" lang="en-US" altLang="zh-CN" sz="22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5075" name="Object 19">
              <a:extLst>
                <a:ext uri="{FF2B5EF4-FFF2-40B4-BE49-F238E27FC236}">
                  <a16:creationId xmlns:a16="http://schemas.microsoft.com/office/drawing/2014/main" id="{B9916EB6-5304-D3AC-6760-EB349C4EB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1496"/>
            <a:ext cx="136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7" name="公式" r:id="rId9" imgW="1066800" imgH="241300" progId="Equation.3">
                    <p:embed/>
                  </p:oleObj>
                </mc:Choice>
                <mc:Fallback>
                  <p:oleObj name="公式" r:id="rId9" imgW="1066800" imgH="241300" progId="Equation.3">
                    <p:embed/>
                    <p:pic>
                      <p:nvPicPr>
                        <p:cNvPr id="45075" name="Object 19">
                          <a:extLst>
                            <a:ext uri="{FF2B5EF4-FFF2-40B4-BE49-F238E27FC236}">
                              <a16:creationId xmlns:a16="http://schemas.microsoft.com/office/drawing/2014/main" id="{B9916EB6-5304-D3AC-6760-EB349C4EB8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496"/>
                          <a:ext cx="136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22E2C0-ADCE-90B4-0080-F8E9D8925229}"/>
              </a:ext>
            </a:extLst>
          </p:cNvPr>
          <p:cNvGrpSpPr/>
          <p:nvPr/>
        </p:nvGrpSpPr>
        <p:grpSpPr>
          <a:xfrm>
            <a:off x="238126" y="2602614"/>
            <a:ext cx="3735388" cy="1482725"/>
            <a:chOff x="542925" y="2762250"/>
            <a:chExt cx="3735388" cy="1482725"/>
          </a:xfrm>
        </p:grpSpPr>
        <p:graphicFrame>
          <p:nvGraphicFramePr>
            <p:cNvPr id="1293332" name="Object 20">
              <a:extLst>
                <a:ext uri="{FF2B5EF4-FFF2-40B4-BE49-F238E27FC236}">
                  <a16:creationId xmlns:a16="http://schemas.microsoft.com/office/drawing/2014/main" id="{EA69D454-173D-57E9-6FE8-2563E9E6E3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111826"/>
                </p:ext>
              </p:extLst>
            </p:nvPr>
          </p:nvGraphicFramePr>
          <p:xfrm>
            <a:off x="1511300" y="3254375"/>
            <a:ext cx="2767013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8" name="公式" r:id="rId11" imgW="1384300" imgH="495300" progId="Equation.3">
                    <p:embed/>
                  </p:oleObj>
                </mc:Choice>
                <mc:Fallback>
                  <p:oleObj name="公式" r:id="rId11" imgW="1384300" imgH="495300" progId="Equation.3">
                    <p:embed/>
                    <p:pic>
                      <p:nvPicPr>
                        <p:cNvPr id="1293332" name="Object 20">
                          <a:extLst>
                            <a:ext uri="{FF2B5EF4-FFF2-40B4-BE49-F238E27FC236}">
                              <a16:creationId xmlns:a16="http://schemas.microsoft.com/office/drawing/2014/main" id="{EA69D454-173D-57E9-6FE8-2563E9E6E3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300" y="3254375"/>
                          <a:ext cx="2767013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3330" name="Rectangle 18">
              <a:extLst>
                <a:ext uri="{FF2B5EF4-FFF2-40B4-BE49-F238E27FC236}">
                  <a16:creationId xmlns:a16="http://schemas.microsoft.com/office/drawing/2014/main" id="{00330D60-1F99-B677-D190-2407F2E21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" y="2762250"/>
              <a:ext cx="3409950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等效电容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200" baseline="-30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=</a:t>
              </a:r>
              <a:r>
                <a:rPr kumimoji="1" lang="en-US" altLang="zh-CN" sz="22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C</a:t>
              </a:r>
              <a:endParaRPr kumimoji="1"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5BB50C-60A2-AF9D-8163-6076E96C586B}"/>
              </a:ext>
            </a:extLst>
          </p:cNvPr>
          <p:cNvGrpSpPr/>
          <p:nvPr/>
        </p:nvGrpSpPr>
        <p:grpSpPr>
          <a:xfrm>
            <a:off x="5018974" y="2834482"/>
            <a:ext cx="3278187" cy="1601787"/>
            <a:chOff x="5018974" y="3157995"/>
            <a:chExt cx="3278187" cy="1601787"/>
          </a:xfrm>
        </p:grpSpPr>
        <p:grpSp>
          <p:nvGrpSpPr>
            <p:cNvPr id="2" name="Group 27">
              <a:extLst>
                <a:ext uri="{FF2B5EF4-FFF2-40B4-BE49-F238E27FC236}">
                  <a16:creationId xmlns:a16="http://schemas.microsoft.com/office/drawing/2014/main" id="{6EB0CC96-1D52-34DC-ADF3-B1AC71C83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8974" y="3157995"/>
              <a:ext cx="3278187" cy="1601787"/>
              <a:chOff x="3107" y="2047"/>
              <a:chExt cx="2065" cy="1009"/>
            </a:xfrm>
          </p:grpSpPr>
          <p:graphicFrame>
            <p:nvGraphicFramePr>
              <p:cNvPr id="45076" name="Object 13">
                <a:extLst>
                  <a:ext uri="{FF2B5EF4-FFF2-40B4-BE49-F238E27FC236}">
                    <a16:creationId xmlns:a16="http://schemas.microsoft.com/office/drawing/2014/main" id="{094AD2FB-BE55-100E-6226-61D6388422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7" y="2201"/>
              <a:ext cx="2065" cy="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39" name="图片" r:id="rId13" imgW="1833878" imgH="695497" progId="Word.Picture.8">
                      <p:embed/>
                    </p:oleObj>
                  </mc:Choice>
                  <mc:Fallback>
                    <p:oleObj name="图片" r:id="rId13" imgW="1833878" imgH="695497" progId="Word.Picture.8">
                      <p:embed/>
                      <p:pic>
                        <p:nvPicPr>
                          <p:cNvPr id="45076" name="Object 13">
                            <a:extLst>
                              <a:ext uri="{FF2B5EF4-FFF2-40B4-BE49-F238E27FC236}">
                                <a16:creationId xmlns:a16="http://schemas.microsoft.com/office/drawing/2014/main" id="{094AD2FB-BE55-100E-6226-61D638842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2201"/>
                            <a:ext cx="2065" cy="7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5077" name="Group 14">
                <a:extLst>
                  <a:ext uri="{FF2B5EF4-FFF2-40B4-BE49-F238E27FC236}">
                    <a16:creationId xmlns:a16="http://schemas.microsoft.com/office/drawing/2014/main" id="{E492B2AB-EFAA-C529-DFC1-435A553E85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7" y="2047"/>
                <a:ext cx="998" cy="1009"/>
                <a:chOff x="4331" y="1582"/>
                <a:chExt cx="998" cy="1009"/>
              </a:xfrm>
            </p:grpSpPr>
            <p:sp>
              <p:nvSpPr>
                <p:cNvPr id="45078" name="Text Box 15">
                  <a:extLst>
                    <a:ext uri="{FF2B5EF4-FFF2-40B4-BE49-F238E27FC236}">
                      <a16:creationId xmlns:a16="http://schemas.microsoft.com/office/drawing/2014/main" id="{3093EA52-9608-C468-C9CE-098544E9AF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1" y="1582"/>
                  <a:ext cx="99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zh-CN" altLang="en-US" sz="1400">
                      <a:solidFill>
                        <a:srgbClr val="FF0066"/>
                      </a:solidFill>
                      <a:ea typeface="黑体" panose="02010609060101010101" pitchFamily="49" charset="-122"/>
                    </a:rPr>
                    <a:t>等效</a:t>
                  </a:r>
                  <a:r>
                    <a:rPr kumimoji="1" lang="en-US" altLang="zh-CN" sz="1400" i="1">
                      <a:solidFill>
                        <a:srgbClr val="FF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RC</a:t>
                  </a:r>
                  <a:r>
                    <a:rPr kumimoji="1" lang="zh-CN" altLang="en-US" sz="1400">
                      <a:solidFill>
                        <a:srgbClr val="FF0066"/>
                      </a:solidFill>
                      <a:ea typeface="黑体" panose="02010609060101010101" pitchFamily="49" charset="-122"/>
                    </a:rPr>
                    <a:t>低通电路</a:t>
                  </a:r>
                </a:p>
              </p:txBody>
            </p:sp>
            <p:sp>
              <p:nvSpPr>
                <p:cNvPr id="45079" name="Rectangle 16">
                  <a:extLst>
                    <a:ext uri="{FF2B5EF4-FFF2-40B4-BE49-F238E27FC236}">
                      <a16:creationId xmlns:a16="http://schemas.microsoft.com/office/drawing/2014/main" id="{FBAD451C-C3CF-9F5F-5CF2-D110A548C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1796"/>
                  <a:ext cx="589" cy="79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293340" name="Text Box 28">
              <a:extLst>
                <a:ext uri="{FF2B5EF4-FFF2-40B4-BE49-F238E27FC236}">
                  <a16:creationId xmlns:a16="http://schemas.microsoft.com/office/drawing/2014/main" id="{47832502-0640-2595-B679-B2165D6C4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8525" y="3924300"/>
              <a:ext cx="161925" cy="173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latin typeface="Book Antiqua" panose="02040602050305030304" pitchFamily="18" charset="0"/>
                </a:rPr>
                <a:t>v</a:t>
              </a:r>
              <a:r>
                <a:rPr lang="en-US" altLang="zh-CN" sz="1200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6A3D641-48C9-16F7-D0EC-74D4455AD4E5}"/>
              </a:ext>
            </a:extLst>
          </p:cNvPr>
          <p:cNvGrpSpPr/>
          <p:nvPr/>
        </p:nvGrpSpPr>
        <p:grpSpPr>
          <a:xfrm>
            <a:off x="244384" y="4220369"/>
            <a:ext cx="5435600" cy="2087563"/>
            <a:chOff x="542925" y="4267200"/>
            <a:chExt cx="5435600" cy="2087563"/>
          </a:xfrm>
        </p:grpSpPr>
        <p:sp>
          <p:nvSpPr>
            <p:cNvPr id="1293334" name="Rectangle 22">
              <a:extLst>
                <a:ext uri="{FF2B5EF4-FFF2-40B4-BE49-F238E27FC236}">
                  <a16:creationId xmlns:a16="http://schemas.microsoft.com/office/drawing/2014/main" id="{350F4E4E-790C-15F4-557D-89AB8121F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" y="4267200"/>
              <a:ext cx="22415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</a:rPr>
                <a:t>通带源电压增益 </a:t>
              </a:r>
            </a:p>
          </p:txBody>
        </p:sp>
        <p:graphicFrame>
          <p:nvGraphicFramePr>
            <p:cNvPr id="1293335" name="Object 23">
              <a:extLst>
                <a:ext uri="{FF2B5EF4-FFF2-40B4-BE49-F238E27FC236}">
                  <a16:creationId xmlns:a16="http://schemas.microsoft.com/office/drawing/2014/main" id="{5F992BAB-7D3E-81A8-7F72-687A322409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810526"/>
                </p:ext>
              </p:extLst>
            </p:nvPr>
          </p:nvGraphicFramePr>
          <p:xfrm>
            <a:off x="722313" y="4695825"/>
            <a:ext cx="3221037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0" name="Equation" r:id="rId15" imgW="1879600" imgH="495300" progId="Equation.DSMT4">
                    <p:embed/>
                  </p:oleObj>
                </mc:Choice>
                <mc:Fallback>
                  <p:oleObj name="Equation" r:id="rId15" imgW="1879600" imgH="495300" progId="Equation.DSMT4">
                    <p:embed/>
                    <p:pic>
                      <p:nvPicPr>
                        <p:cNvPr id="1293335" name="Object 23">
                          <a:extLst>
                            <a:ext uri="{FF2B5EF4-FFF2-40B4-BE49-F238E27FC236}">
                              <a16:creationId xmlns:a16="http://schemas.microsoft.com/office/drawing/2014/main" id="{5F992BAB-7D3E-81A8-7F72-687A322409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313" y="4695825"/>
                          <a:ext cx="3221037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7">
              <a:extLst>
                <a:ext uri="{FF2B5EF4-FFF2-40B4-BE49-F238E27FC236}">
                  <a16:creationId xmlns:a16="http://schemas.microsoft.com/office/drawing/2014/main" id="{B8703943-53F0-C68A-1A80-8F7B49C72E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3120016"/>
                </p:ext>
              </p:extLst>
            </p:nvPr>
          </p:nvGraphicFramePr>
          <p:xfrm>
            <a:off x="1187450" y="5537200"/>
            <a:ext cx="4791075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1" name="Equation" r:id="rId17" imgW="2794000" imgH="482600" progId="Equation.DSMT4">
                    <p:embed/>
                  </p:oleObj>
                </mc:Choice>
                <mc:Fallback>
                  <p:oleObj name="Equation" r:id="rId17" imgW="2794000" imgH="482600" progId="Equation.DSMT4">
                    <p:embed/>
                    <p:pic>
                      <p:nvPicPr>
                        <p:cNvPr id="27" name="Object 7">
                          <a:extLst>
                            <a:ext uri="{FF2B5EF4-FFF2-40B4-BE49-F238E27FC236}">
                              <a16:creationId xmlns:a16="http://schemas.microsoft.com/office/drawing/2014/main" id="{B8703943-53F0-C68A-1A80-8F7B49C72E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5537200"/>
                          <a:ext cx="4791075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3" name="Rectangle 2">
            <a:extLst>
              <a:ext uri="{FF2B5EF4-FFF2-40B4-BE49-F238E27FC236}">
                <a16:creationId xmlns:a16="http://schemas.microsoft.com/office/drawing/2014/main" id="{EC2694B0-1A0E-4C6C-BD25-E98B6167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581" y="98613"/>
            <a:ext cx="608466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共源极放大电路的等效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低通电路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F33FCF-0594-044B-CDCA-F9340C6D3CFF}"/>
              </a:ext>
            </a:extLst>
          </p:cNvPr>
          <p:cNvGrpSpPr/>
          <p:nvPr/>
        </p:nvGrpSpPr>
        <p:grpSpPr>
          <a:xfrm>
            <a:off x="6140450" y="4741258"/>
            <a:ext cx="2613025" cy="1589880"/>
            <a:chOff x="6016718" y="4692651"/>
            <a:chExt cx="2613025" cy="1589880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graphicFrame>
          <p:nvGraphicFramePr>
            <p:cNvPr id="28" name="Object 23">
              <a:extLst>
                <a:ext uri="{FF2B5EF4-FFF2-40B4-BE49-F238E27FC236}">
                  <a16:creationId xmlns:a16="http://schemas.microsoft.com/office/drawing/2014/main" id="{43687FBC-F3E0-7891-D3B3-AFB9CF5C34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881360"/>
                </p:ext>
              </p:extLst>
            </p:nvPr>
          </p:nvGraphicFramePr>
          <p:xfrm>
            <a:off x="6016718" y="5487194"/>
            <a:ext cx="2613025" cy="7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2" name="Equation" r:id="rId19" imgW="1524000" imgH="469900" progId="Equation.DSMT4">
                    <p:embed/>
                  </p:oleObj>
                </mc:Choice>
                <mc:Fallback>
                  <p:oleObj name="Equation" r:id="rId19" imgW="1524000" imgH="469900" progId="Equation.DSMT4">
                    <p:embed/>
                    <p:pic>
                      <p:nvPicPr>
                        <p:cNvPr id="46084" name="Object 23">
                          <a:extLst>
                            <a:ext uri="{FF2B5EF4-FFF2-40B4-BE49-F238E27FC236}">
                              <a16:creationId xmlns:a16="http://schemas.microsoft.com/office/drawing/2014/main" id="{873A0190-319B-CE17-F341-DBC72B805D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6718" y="5487194"/>
                          <a:ext cx="2613025" cy="795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6">
              <a:extLst>
                <a:ext uri="{FF2B5EF4-FFF2-40B4-BE49-F238E27FC236}">
                  <a16:creationId xmlns:a16="http://schemas.microsoft.com/office/drawing/2014/main" id="{863CA5FB-2FB8-5CB9-53A7-E5DED1C00D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867797"/>
                </p:ext>
              </p:extLst>
            </p:nvPr>
          </p:nvGraphicFramePr>
          <p:xfrm>
            <a:off x="6229443" y="4692651"/>
            <a:ext cx="1252537" cy="690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3" name="Equation" r:id="rId21" imgW="736280" imgH="406224" progId="Equation.DSMT4">
                    <p:embed/>
                  </p:oleObj>
                </mc:Choice>
                <mc:Fallback>
                  <p:oleObj name="Equation" r:id="rId21" imgW="736280" imgH="406224" progId="Equation.DSMT4">
                    <p:embed/>
                    <p:pic>
                      <p:nvPicPr>
                        <p:cNvPr id="46085" name="对象 6">
                          <a:extLst>
                            <a:ext uri="{FF2B5EF4-FFF2-40B4-BE49-F238E27FC236}">
                              <a16:creationId xmlns:a16="http://schemas.microsoft.com/office/drawing/2014/main" id="{C7C6A34E-6E89-1065-0F17-636FBE462E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9443" y="4692651"/>
                          <a:ext cx="1252537" cy="690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03D1B6-4BA1-5CE1-4097-0B6F70BFF51F}"/>
              </a:ext>
            </a:extLst>
          </p:cNvPr>
          <p:cNvGrpSpPr/>
          <p:nvPr/>
        </p:nvGrpSpPr>
        <p:grpSpPr>
          <a:xfrm>
            <a:off x="732519" y="6332914"/>
            <a:ext cx="7586662" cy="396875"/>
            <a:chOff x="611279" y="6332914"/>
            <a:chExt cx="7586662" cy="396875"/>
          </a:xfrm>
        </p:grpSpPr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ED67D50E-B681-3EE2-ECD0-B8524AAE4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279" y="6332914"/>
              <a:ext cx="4286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MOS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管一旦确定，对相同的信号源</a:t>
              </a:r>
            </a:p>
          </p:txBody>
        </p:sp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id="{D955DA89-7662-BC7C-9611-AA53085E3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741" y="6332914"/>
              <a:ext cx="3505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u="sng">
                  <a:solidFill>
                    <a:srgbClr val="FF0000"/>
                  </a:solidFill>
                  <a:latin typeface="楷体_GB2312" pitchFamily="49" charset="-122"/>
                </a:rPr>
                <a:t>增益</a:t>
              </a:r>
              <a:r>
                <a:rPr kumimoji="1" lang="zh-CN" altLang="en-US" sz="2000" u="sng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kumimoji="1" lang="zh-CN" altLang="en-US" sz="2000" u="sng">
                  <a:solidFill>
                    <a:srgbClr val="FF0000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带宽积基本为常数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3" name="Rectangle 3">
            <a:extLst>
              <a:ext uri="{FF2B5EF4-FFF2-40B4-BE49-F238E27FC236}">
                <a16:creationId xmlns:a16="http://schemas.microsoft.com/office/drawing/2014/main" id="{B89F6E8E-088D-E345-F422-80A4342B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192713"/>
            <a:ext cx="29130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      </a:t>
            </a:r>
            <a:r>
              <a:rPr lang="zh-CN" altLang="en-US" sz="2200">
                <a:latin typeface="Times New Roman" panose="02020603050405020304" pitchFamily="18" charset="0"/>
              </a:rPr>
              <a:t>最终的等效电路包含</a:t>
            </a:r>
            <a:r>
              <a:rPr lang="en-US" altLang="zh-CN" sz="2200">
                <a:latin typeface="Times New Roman" panose="02020603050405020304" pitchFamily="18" charset="0"/>
              </a:rPr>
              <a:t>3</a:t>
            </a:r>
            <a:r>
              <a:rPr lang="zh-CN" altLang="en-US" sz="2200">
                <a:latin typeface="Times New Roman" panose="02020603050405020304" pitchFamily="18" charset="0"/>
              </a:rPr>
              <a:t>个</a:t>
            </a:r>
            <a:r>
              <a:rPr lang="en-US" altLang="zh-CN" sz="2200" i="1">
                <a:latin typeface="Times New Roman" panose="02020603050405020304" pitchFamily="18" charset="0"/>
              </a:rPr>
              <a:t>RC</a:t>
            </a:r>
            <a:r>
              <a:rPr lang="zh-CN" altLang="en-US" sz="2200">
                <a:latin typeface="Times New Roman" panose="02020603050405020304" pitchFamily="18" charset="0"/>
              </a:rPr>
              <a:t>高通电路</a:t>
            </a: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12C0D13A-2887-FE1A-ADD6-DFC1EA5B3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795338"/>
          <a:ext cx="4473575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8" name="图片" r:id="rId3" imgW="2488249" imgH="1437486" progId="Word.Picture.8">
                  <p:embed/>
                </p:oleObj>
              </mc:Choice>
              <mc:Fallback>
                <p:oleObj name="图片" r:id="rId3" imgW="2488249" imgH="1437486" progId="Word.Picture.8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12C0D13A-2887-FE1A-ADD6-DFC1EA5B3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795338"/>
                        <a:ext cx="4473575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6">
            <a:extLst>
              <a:ext uri="{FF2B5EF4-FFF2-40B4-BE49-F238E27FC236}">
                <a16:creationId xmlns:a16="http://schemas.microsoft.com/office/drawing/2014/main" id="{0B20CDA8-241B-DC3B-0F8E-1E3B65BD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795338"/>
            <a:ext cx="22209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通带源电压增益 </a:t>
            </a:r>
          </a:p>
        </p:txBody>
      </p:sp>
      <p:graphicFrame>
        <p:nvGraphicFramePr>
          <p:cNvPr id="55301" name="Object 7">
            <a:extLst>
              <a:ext uri="{FF2B5EF4-FFF2-40B4-BE49-F238E27FC236}">
                <a16:creationId xmlns:a16="http://schemas.microsoft.com/office/drawing/2014/main" id="{A29BC556-CE4F-80C7-CFF5-EA73882F0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222375"/>
          <a:ext cx="3362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" name="公式" r:id="rId5" imgW="1968500" imgH="469900" progId="Equation.3">
                  <p:embed/>
                </p:oleObj>
              </mc:Choice>
              <mc:Fallback>
                <p:oleObj name="公式" r:id="rId5" imgW="1968500" imgH="469900" progId="Equation.3">
                  <p:embed/>
                  <p:pic>
                    <p:nvPicPr>
                      <p:cNvPr id="55301" name="Object 7">
                        <a:extLst>
                          <a:ext uri="{FF2B5EF4-FFF2-40B4-BE49-F238E27FC236}">
                            <a16:creationId xmlns:a16="http://schemas.microsoft.com/office/drawing/2014/main" id="{A29BC556-CE4F-80C7-CFF5-EA73882F0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22375"/>
                        <a:ext cx="3362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8">
            <a:extLst>
              <a:ext uri="{FF2B5EF4-FFF2-40B4-BE49-F238E27FC236}">
                <a16:creationId xmlns:a16="http://schemas.microsoft.com/office/drawing/2014/main" id="{C0A3BB17-CE4D-F075-0D3B-50BEDA15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044700"/>
            <a:ext cx="3484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3</a:t>
            </a:r>
            <a:r>
              <a:rPr kumimoji="1" lang="zh-CN" altLang="en-US" sz="2200">
                <a:latin typeface="Times New Roman" panose="02020603050405020304" pitchFamily="18" charset="0"/>
              </a:rPr>
              <a:t>个下限频率（转折频率） </a:t>
            </a:r>
          </a:p>
        </p:txBody>
      </p:sp>
      <p:graphicFrame>
        <p:nvGraphicFramePr>
          <p:cNvPr id="55303" name="Object 9">
            <a:extLst>
              <a:ext uri="{FF2B5EF4-FFF2-40B4-BE49-F238E27FC236}">
                <a16:creationId xmlns:a16="http://schemas.microsoft.com/office/drawing/2014/main" id="{91875CFF-9CCD-0AA5-5765-AF43F9D25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57463"/>
          <a:ext cx="23955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name="公式" r:id="rId7" imgW="1409700" imgH="457200" progId="Equation.3">
                  <p:embed/>
                </p:oleObj>
              </mc:Choice>
              <mc:Fallback>
                <p:oleObj name="公式" r:id="rId7" imgW="1409700" imgH="457200" progId="Equation.3">
                  <p:embed/>
                  <p:pic>
                    <p:nvPicPr>
                      <p:cNvPr id="55303" name="Object 9">
                        <a:extLst>
                          <a:ext uri="{FF2B5EF4-FFF2-40B4-BE49-F238E27FC236}">
                            <a16:creationId xmlns:a16="http://schemas.microsoft.com/office/drawing/2014/main" id="{91875CFF-9CCD-0AA5-5765-AF43F9D25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57463"/>
                        <a:ext cx="23955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0">
            <a:extLst>
              <a:ext uri="{FF2B5EF4-FFF2-40B4-BE49-F238E27FC236}">
                <a16:creationId xmlns:a16="http://schemas.microsoft.com/office/drawing/2014/main" id="{EC0125E2-8CE5-13B1-FE71-B1B7AEBD4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3387725"/>
          <a:ext cx="20494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1" name="公式" r:id="rId9" imgW="1205977" imgH="444307" progId="Equation.3">
                  <p:embed/>
                </p:oleObj>
              </mc:Choice>
              <mc:Fallback>
                <p:oleObj name="公式" r:id="rId9" imgW="1205977" imgH="444307" progId="Equation.3">
                  <p:embed/>
                  <p:pic>
                    <p:nvPicPr>
                      <p:cNvPr id="55304" name="Object 10">
                        <a:extLst>
                          <a:ext uri="{FF2B5EF4-FFF2-40B4-BE49-F238E27FC236}">
                            <a16:creationId xmlns:a16="http://schemas.microsoft.com/office/drawing/2014/main" id="{EC0125E2-8CE5-13B1-FE71-B1B7AEBD4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387725"/>
                        <a:ext cx="20494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1">
            <a:extLst>
              <a:ext uri="{FF2B5EF4-FFF2-40B4-BE49-F238E27FC236}">
                <a16:creationId xmlns:a16="http://schemas.microsoft.com/office/drawing/2014/main" id="{697E514E-F300-FE57-1401-BA102B524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4208463"/>
          <a:ext cx="241458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" name="公式" r:id="rId11" imgW="1422400" imgH="444500" progId="Equation.3">
                  <p:embed/>
                </p:oleObj>
              </mc:Choice>
              <mc:Fallback>
                <p:oleObj name="公式" r:id="rId11" imgW="1422400" imgH="444500" progId="Equation.3">
                  <p:embed/>
                  <p:pic>
                    <p:nvPicPr>
                      <p:cNvPr id="55305" name="Object 11">
                        <a:extLst>
                          <a:ext uri="{FF2B5EF4-FFF2-40B4-BE49-F238E27FC236}">
                            <a16:creationId xmlns:a16="http://schemas.microsoft.com/office/drawing/2014/main" id="{697E514E-F300-FE57-1401-BA102B524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208463"/>
                        <a:ext cx="2414587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D7861A5-A6E6-32F1-6418-7EC1213A3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0788" y="3786188"/>
          <a:ext cx="496887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name="Picture" r:id="rId13" imgW="2760747" imgH="1051174" progId="Word.Picture.8">
                  <p:embed/>
                </p:oleObj>
              </mc:Choice>
              <mc:Fallback>
                <p:oleObj name="Picture" r:id="rId13" imgW="2760747" imgH="1051174" progId="Word.Picture.8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D7861A5-A6E6-32F1-6418-7EC1213A3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786188"/>
                        <a:ext cx="4968875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Rectangle 2">
            <a:extLst>
              <a:ext uri="{FF2B5EF4-FFF2-40B4-BE49-F238E27FC236}">
                <a16:creationId xmlns:a16="http://schemas.microsoft.com/office/drawing/2014/main" id="{0EB37014-37E5-B2F7-1722-2714B154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79376"/>
            <a:ext cx="709277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阻容耦合共源极放大电路的等效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高通电路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1915D6-B658-9C4E-B807-87D60E1705ED}"/>
              </a:ext>
            </a:extLst>
          </p:cNvPr>
          <p:cNvSpPr txBox="1"/>
          <p:nvPr/>
        </p:nvSpPr>
        <p:spPr>
          <a:xfrm>
            <a:off x="4060825" y="60721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1800" b="1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kumimoji="1"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是起决定作用的转折频率，即</a:t>
            </a:r>
            <a:r>
              <a:rPr kumimoji="1"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1800" b="1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取决于</a:t>
            </a:r>
            <a:r>
              <a:rPr kumimoji="1"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1800" b="1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kumimoji="1"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B62CF92-76C3-DB5F-9C6F-DE21225C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699" y="-8731"/>
            <a:ext cx="568912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共源极放大电路的频率响应</a:t>
            </a: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98C9EC16-EEB7-13C9-0F67-263A6C0BE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66929"/>
              </p:ext>
            </p:extLst>
          </p:nvPr>
        </p:nvGraphicFramePr>
        <p:xfrm>
          <a:off x="5072491" y="632619"/>
          <a:ext cx="2862535" cy="248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图片" r:id="rId3" imgW="1877808" imgH="1627879" progId="Word.Picture.8">
                  <p:embed/>
                </p:oleObj>
              </mc:Choice>
              <mc:Fallback>
                <p:oleObj name="图片" r:id="rId3" imgW="1877808" imgH="1627879" progId="Word.Picture.8">
                  <p:embed/>
                  <p:pic>
                    <p:nvPicPr>
                      <p:cNvPr id="58371" name="Object 3">
                        <a:extLst>
                          <a:ext uri="{FF2B5EF4-FFF2-40B4-BE49-F238E27FC236}">
                            <a16:creationId xmlns:a16="http://schemas.microsoft.com/office/drawing/2014/main" id="{98C9EC16-EEB7-13C9-0F67-263A6C0BE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91" y="632619"/>
                        <a:ext cx="2862535" cy="2484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>
            <a:extLst>
              <a:ext uri="{FF2B5EF4-FFF2-40B4-BE49-F238E27FC236}">
                <a16:creationId xmlns:a16="http://schemas.microsoft.com/office/drawing/2014/main" id="{9E70A2A8-9BD8-75AD-5BC3-700C4CF2E025}"/>
              </a:ext>
            </a:extLst>
          </p:cNvPr>
          <p:cNvGrpSpPr>
            <a:grpSpLocks/>
          </p:cNvGrpSpPr>
          <p:nvPr/>
        </p:nvGrpSpPr>
        <p:grpSpPr bwMode="auto">
          <a:xfrm>
            <a:off x="333376" y="3356992"/>
            <a:ext cx="3644900" cy="2925763"/>
            <a:chOff x="587" y="1752"/>
            <a:chExt cx="2296" cy="1843"/>
          </a:xfrm>
        </p:grpSpPr>
        <p:graphicFrame>
          <p:nvGraphicFramePr>
            <p:cNvPr id="58376" name="Object 11">
              <a:extLst>
                <a:ext uri="{FF2B5EF4-FFF2-40B4-BE49-F238E27FC236}">
                  <a16:creationId xmlns:a16="http://schemas.microsoft.com/office/drawing/2014/main" id="{D954164C-6ADF-B12B-B905-B1FFB5B47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7" y="1752"/>
            <a:ext cx="2296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5" name="公式" r:id="rId5" imgW="1968500" imgH="469900" progId="Equation.3">
                    <p:embed/>
                  </p:oleObj>
                </mc:Choice>
                <mc:Fallback>
                  <p:oleObj name="公式" r:id="rId5" imgW="1968500" imgH="469900" progId="Equation.3">
                    <p:embed/>
                    <p:pic>
                      <p:nvPicPr>
                        <p:cNvPr id="58376" name="Object 11">
                          <a:extLst>
                            <a:ext uri="{FF2B5EF4-FFF2-40B4-BE49-F238E27FC236}">
                              <a16:creationId xmlns:a16="http://schemas.microsoft.com/office/drawing/2014/main" id="{D954164C-6ADF-B12B-B905-B1FFB5B474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1752"/>
                          <a:ext cx="2296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7" name="Rectangle 12">
              <a:extLst>
                <a:ext uri="{FF2B5EF4-FFF2-40B4-BE49-F238E27FC236}">
                  <a16:creationId xmlns:a16="http://schemas.microsoft.com/office/drawing/2014/main" id="{6D79958D-D223-3B3C-581C-7D48DC362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2903"/>
              <a:ext cx="2150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200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200">
                  <a:latin typeface="Times New Roman" panose="02020603050405020304" pitchFamily="18" charset="0"/>
                </a:rPr>
                <a:t> = 1/</a:t>
              </a:r>
              <a:r>
                <a:rPr kumimoji="1" lang="en-US" altLang="zh-CN" sz="2200" i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2200" baseline="-30000">
                  <a:latin typeface="Times New Roman" panose="02020603050405020304" pitchFamily="18" charset="0"/>
                </a:rPr>
                <a:t>m      </a:t>
              </a:r>
              <a:r>
                <a:rPr kumimoji="1" lang="en-US" altLang="zh-CN" sz="2200" i="1"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200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200">
                  <a:latin typeface="Times New Roman" panose="02020603050405020304" pitchFamily="18" charset="0"/>
                </a:rPr>
                <a:t> =</a:t>
              </a:r>
              <a:r>
                <a:rPr kumimoji="1" lang="en-US" altLang="zh-CN" sz="2200" i="1">
                  <a:latin typeface="Times New Roman" panose="02020603050405020304" pitchFamily="18" charset="0"/>
                </a:rPr>
                <a:t> C</a:t>
              </a:r>
              <a:r>
                <a:rPr kumimoji="1" lang="en-US" altLang="zh-CN" sz="2200" baseline="-30000">
                  <a:latin typeface="Times New Roman" panose="02020603050405020304" pitchFamily="18" charset="0"/>
                </a:rPr>
                <a:t>s </a:t>
              </a:r>
            </a:p>
          </p:txBody>
        </p:sp>
        <p:graphicFrame>
          <p:nvGraphicFramePr>
            <p:cNvPr id="58378" name="Object 13">
              <a:extLst>
                <a:ext uri="{FF2B5EF4-FFF2-40B4-BE49-F238E27FC236}">
                  <a16:creationId xmlns:a16="http://schemas.microsoft.com/office/drawing/2014/main" id="{360E9BA7-D98D-0D1F-ADA2-279C2840F9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5" y="2301"/>
            <a:ext cx="146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6" name="公式" r:id="rId7" imgW="1257300" imgH="241300" progId="Equation.3">
                    <p:embed/>
                  </p:oleObj>
                </mc:Choice>
                <mc:Fallback>
                  <p:oleObj name="公式" r:id="rId7" imgW="1257300" imgH="241300" progId="Equation.3">
                    <p:embed/>
                    <p:pic>
                      <p:nvPicPr>
                        <p:cNvPr id="58378" name="Object 13">
                          <a:extLst>
                            <a:ext uri="{FF2B5EF4-FFF2-40B4-BE49-F238E27FC236}">
                              <a16:creationId xmlns:a16="http://schemas.microsoft.com/office/drawing/2014/main" id="{360E9BA7-D98D-0D1F-ADA2-279C2840F9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2301"/>
                          <a:ext cx="146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9" name="Object 14">
              <a:extLst>
                <a:ext uri="{FF2B5EF4-FFF2-40B4-BE49-F238E27FC236}">
                  <a16:creationId xmlns:a16="http://schemas.microsoft.com/office/drawing/2014/main" id="{3D2F36D7-EA14-A5DA-72DB-BE0C3E2BF6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" y="2671"/>
            <a:ext cx="18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7" name="公式" r:id="rId9" imgW="1574800" imgH="241300" progId="Equation.3">
                    <p:embed/>
                  </p:oleObj>
                </mc:Choice>
                <mc:Fallback>
                  <p:oleObj name="公式" r:id="rId9" imgW="1574800" imgH="241300" progId="Equation.3">
                    <p:embed/>
                    <p:pic>
                      <p:nvPicPr>
                        <p:cNvPr id="58379" name="Object 14">
                          <a:extLst>
                            <a:ext uri="{FF2B5EF4-FFF2-40B4-BE49-F238E27FC236}">
                              <a16:creationId xmlns:a16="http://schemas.microsoft.com/office/drawing/2014/main" id="{3D2F36D7-EA14-A5DA-72DB-BE0C3E2BF6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2671"/>
                          <a:ext cx="183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510915-2D3B-7E08-DD9D-0AAB4461B1D2}"/>
              </a:ext>
            </a:extLst>
          </p:cNvPr>
          <p:cNvGrpSpPr/>
          <p:nvPr/>
        </p:nvGrpSpPr>
        <p:grpSpPr>
          <a:xfrm>
            <a:off x="392540" y="835025"/>
            <a:ext cx="3894137" cy="1763712"/>
            <a:chOff x="931863" y="846138"/>
            <a:chExt cx="3894137" cy="1763712"/>
          </a:xfrm>
        </p:grpSpPr>
        <p:grpSp>
          <p:nvGrpSpPr>
            <p:cNvPr id="58372" name="Group 16">
              <a:extLst>
                <a:ext uri="{FF2B5EF4-FFF2-40B4-BE49-F238E27FC236}">
                  <a16:creationId xmlns:a16="http://schemas.microsoft.com/office/drawing/2014/main" id="{EA16D7F9-539B-3A28-C063-6B965025A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846138"/>
              <a:ext cx="3894137" cy="1763712"/>
              <a:chOff x="587" y="595"/>
              <a:chExt cx="2453" cy="1111"/>
            </a:xfrm>
          </p:grpSpPr>
          <p:graphicFrame>
            <p:nvGraphicFramePr>
              <p:cNvPr id="58380" name="Object 4">
                <a:extLst>
                  <a:ext uri="{FF2B5EF4-FFF2-40B4-BE49-F238E27FC236}">
                    <a16:creationId xmlns:a16="http://schemas.microsoft.com/office/drawing/2014/main" id="{6B2D7AE2-F2E4-4289-87BB-A58D5FAE47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5643310"/>
                  </p:ext>
                </p:extLst>
              </p:nvPr>
            </p:nvGraphicFramePr>
            <p:xfrm>
              <a:off x="587" y="777"/>
              <a:ext cx="2453" cy="9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58" name="图片" r:id="rId11" imgW="2173659" imgH="818439" progId="Word.Picture.8">
                      <p:embed/>
                    </p:oleObj>
                  </mc:Choice>
                  <mc:Fallback>
                    <p:oleObj name="图片" r:id="rId11" imgW="2173659" imgH="818439" progId="Word.Picture.8">
                      <p:embed/>
                      <p:pic>
                        <p:nvPicPr>
                          <p:cNvPr id="58380" name="Object 4">
                            <a:extLst>
                              <a:ext uri="{FF2B5EF4-FFF2-40B4-BE49-F238E27FC236}">
                                <a16:creationId xmlns:a16="http://schemas.microsoft.com/office/drawing/2014/main" id="{6B2D7AE2-F2E4-4289-87BB-A58D5FAE47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7" y="777"/>
                            <a:ext cx="2453" cy="9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381" name="Group 5">
                <a:extLst>
                  <a:ext uri="{FF2B5EF4-FFF2-40B4-BE49-F238E27FC236}">
                    <a16:creationId xmlns:a16="http://schemas.microsoft.com/office/drawing/2014/main" id="{A02E3994-62E5-AFBC-0E9B-A20448CC2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5" y="619"/>
                <a:ext cx="998" cy="1009"/>
                <a:chOff x="4331" y="1582"/>
                <a:chExt cx="998" cy="1009"/>
              </a:xfrm>
            </p:grpSpPr>
            <p:sp>
              <p:nvSpPr>
                <p:cNvPr id="58385" name="Text Box 6">
                  <a:extLst>
                    <a:ext uri="{FF2B5EF4-FFF2-40B4-BE49-F238E27FC236}">
                      <a16:creationId xmlns:a16="http://schemas.microsoft.com/office/drawing/2014/main" id="{0B0F7E18-1776-11C3-5C4B-D6A89D3B9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1" y="1582"/>
                  <a:ext cx="99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zh-CN" altLang="en-US" sz="1400">
                      <a:solidFill>
                        <a:srgbClr val="FF0066"/>
                      </a:solidFill>
                      <a:ea typeface="黑体" panose="02010609060101010101" pitchFamily="49" charset="-122"/>
                    </a:rPr>
                    <a:t>等效</a:t>
                  </a:r>
                  <a:r>
                    <a:rPr kumimoji="1" lang="en-US" altLang="zh-CN" sz="1400" i="1">
                      <a:solidFill>
                        <a:srgbClr val="FF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RC</a:t>
                  </a:r>
                  <a:r>
                    <a:rPr kumimoji="1" lang="zh-CN" altLang="en-US" sz="1400">
                      <a:solidFill>
                        <a:srgbClr val="FF0066"/>
                      </a:solidFill>
                      <a:ea typeface="黑体" panose="02010609060101010101" pitchFamily="49" charset="-122"/>
                    </a:rPr>
                    <a:t>低通电路</a:t>
                  </a:r>
                </a:p>
              </p:txBody>
            </p:sp>
            <p:sp>
              <p:nvSpPr>
                <p:cNvPr id="58386" name="Rectangle 7">
                  <a:extLst>
                    <a:ext uri="{FF2B5EF4-FFF2-40B4-BE49-F238E27FC236}">
                      <a16:creationId xmlns:a16="http://schemas.microsoft.com/office/drawing/2014/main" id="{74C2F3AC-DDCA-1761-E5E2-B8D297474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1796"/>
                  <a:ext cx="589" cy="79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382" name="Group 8">
                <a:extLst>
                  <a:ext uri="{FF2B5EF4-FFF2-40B4-BE49-F238E27FC236}">
                    <a16:creationId xmlns:a16="http://schemas.microsoft.com/office/drawing/2014/main" id="{878C63BD-94CD-B594-994C-4B227B2E79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7" y="595"/>
                <a:ext cx="998" cy="1033"/>
                <a:chOff x="2993" y="1558"/>
                <a:chExt cx="998" cy="1033"/>
              </a:xfrm>
            </p:grpSpPr>
            <p:sp>
              <p:nvSpPr>
                <p:cNvPr id="58383" name="Text Box 9">
                  <a:extLst>
                    <a:ext uri="{FF2B5EF4-FFF2-40B4-BE49-F238E27FC236}">
                      <a16:creationId xmlns:a16="http://schemas.microsoft.com/office/drawing/2014/main" id="{49E5F3E2-B3A1-00D2-2B01-87A8C0919C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3" y="1558"/>
                  <a:ext cx="99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zh-CN" altLang="en-US" sz="1400">
                      <a:solidFill>
                        <a:srgbClr val="FF0066"/>
                      </a:solidFill>
                      <a:ea typeface="黑体" panose="02010609060101010101" pitchFamily="49" charset="-122"/>
                    </a:rPr>
                    <a:t>等效</a:t>
                  </a:r>
                  <a:r>
                    <a:rPr kumimoji="1" lang="en-US" altLang="zh-CN" sz="1400" i="1">
                      <a:solidFill>
                        <a:srgbClr val="FF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RC</a:t>
                  </a:r>
                  <a:r>
                    <a:rPr kumimoji="1" lang="zh-CN" altLang="en-US" sz="1400">
                      <a:solidFill>
                        <a:srgbClr val="FF0066"/>
                      </a:solidFill>
                      <a:ea typeface="黑体" panose="02010609060101010101" pitchFamily="49" charset="-122"/>
                    </a:rPr>
                    <a:t>高通电路</a:t>
                  </a:r>
                </a:p>
              </p:txBody>
            </p:sp>
            <p:sp>
              <p:nvSpPr>
                <p:cNvPr id="58384" name="Rectangle 10">
                  <a:extLst>
                    <a:ext uri="{FF2B5EF4-FFF2-40B4-BE49-F238E27FC236}">
                      <a16:creationId xmlns:a16="http://schemas.microsoft.com/office/drawing/2014/main" id="{9D9239FF-54A1-33F9-CC1E-C1EB5F7E1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" y="1752"/>
                  <a:ext cx="498" cy="83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02546" name="Text Box 18">
              <a:extLst>
                <a:ext uri="{FF2B5EF4-FFF2-40B4-BE49-F238E27FC236}">
                  <a16:creationId xmlns:a16="http://schemas.microsoft.com/office/drawing/2014/main" id="{ED003D96-1E07-B0CF-7CDA-E9250C56F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088" y="1576388"/>
              <a:ext cx="155575" cy="14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i="1">
                  <a:latin typeface="Book Antiqua" panose="02040602050305030304" pitchFamily="18" charset="0"/>
                </a:rPr>
                <a:t>v</a:t>
              </a:r>
              <a:r>
                <a:rPr lang="en-US" altLang="zh-CN" sz="1000">
                  <a:latin typeface="Times New Roman" panose="02020603050405020304" pitchFamily="18" charset="0"/>
                </a:rPr>
                <a:t>s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E9E0D66-AC13-C359-DC6B-8B3A500220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2040" y="3354236"/>
            <a:ext cx="3635055" cy="3330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340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一、四种放大电路模型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1. </a:t>
            </a:r>
            <a:r>
              <a:rPr lang="zh-CN" altLang="en-US" dirty="0"/>
              <a:t>差分式放大电路基本概念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 2.</a:t>
            </a:r>
            <a:r>
              <a:rPr lang="zh-CN" altLang="en-US" dirty="0">
                <a:solidFill>
                  <a:srgbClr val="FF0000"/>
                </a:solidFill>
              </a:rPr>
              <a:t>虚短虚断熟练分析计算运放电路，以及同相、反相、加法、减法、</a:t>
            </a:r>
            <a:r>
              <a:rPr lang="zh-CN" altLang="en-US" dirty="0"/>
              <a:t>积分</a:t>
            </a:r>
            <a:r>
              <a:rPr lang="en-US" altLang="zh-CN" dirty="0"/>
              <a:t>(</a:t>
            </a:r>
            <a:r>
              <a:rPr lang="zh-CN" altLang="en-US" dirty="0"/>
              <a:t>第十章</a:t>
            </a:r>
            <a:r>
              <a:rPr lang="en-US" altLang="zh-CN" dirty="0"/>
              <a:t>)</a:t>
            </a:r>
            <a:r>
              <a:rPr lang="zh-CN" altLang="en-US" dirty="0"/>
              <a:t>电路</a:t>
            </a:r>
            <a:endParaRPr lang="en-US" altLang="zh-CN" dirty="0"/>
          </a:p>
          <a:p>
            <a:r>
              <a:rPr lang="zh-CN" altLang="en-US" dirty="0"/>
              <a:t>三、</a:t>
            </a:r>
            <a:r>
              <a:rPr lang="en-US" altLang="zh-CN" dirty="0"/>
              <a:t>1. </a:t>
            </a:r>
            <a:r>
              <a:rPr lang="zh-CN" altLang="en-US" dirty="0"/>
              <a:t>精密整流电路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2. </a:t>
            </a:r>
            <a:r>
              <a:rPr lang="zh-CN" altLang="en-US" dirty="0"/>
              <a:t>二极管特性曲线、小信号模型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四、带源极电阻的共源极放大电路静态、动态分析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课件</a:t>
            </a:r>
            <a:r>
              <a:rPr lang="en-US" altLang="zh-CN" dirty="0">
                <a:solidFill>
                  <a:srgbClr val="FF0000"/>
                </a:solidFill>
              </a:rPr>
              <a:t>P115</a:t>
            </a:r>
            <a:r>
              <a:rPr lang="zh-CN" altLang="en-US" dirty="0">
                <a:solidFill>
                  <a:srgbClr val="FF0000"/>
                </a:solidFill>
              </a:rPr>
              <a:t>例题，增益包括负载，输入电阻不包括信号源内阻，输出电阻不包括负载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1" descr="屏幕剪辑">
            <a:extLst>
              <a:ext uri="{FF2B5EF4-FFF2-40B4-BE49-F238E27FC236}">
                <a16:creationId xmlns:a16="http://schemas.microsoft.com/office/drawing/2014/main" id="{90814CD9-EA8E-25BC-D82E-3663E9CA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" y="1339335"/>
            <a:ext cx="3900487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矩形 4">
            <a:extLst>
              <a:ext uri="{FF2B5EF4-FFF2-40B4-BE49-F238E27FC236}">
                <a16:creationId xmlns:a16="http://schemas.microsoft.com/office/drawing/2014/main" id="{349FF1AE-4A66-BB8A-17B8-74E45133F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295928"/>
            <a:ext cx="2836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i="1">
                <a:ea typeface="方正书宋_GBK"/>
                <a:cs typeface="方正书宋_GBK"/>
              </a:rPr>
              <a:t>R</a:t>
            </a:r>
            <a:r>
              <a:rPr lang="en-US" altLang="zh-CN" sz="2400" baseline="-25000">
                <a:ea typeface="方正书宋_GBK"/>
                <a:cs typeface="方正书宋_GBK"/>
              </a:rPr>
              <a:t>1</a:t>
            </a:r>
            <a:r>
              <a:rPr lang="en-US" altLang="zh-CN" sz="2400">
                <a:ea typeface="华文行楷" panose="02010800040101010101" pitchFamily="2" charset="-122"/>
              </a:rPr>
              <a:t>=</a:t>
            </a:r>
            <a:r>
              <a:rPr lang="en-US" altLang="zh-CN" sz="2400">
                <a:ea typeface="方正书宋_GBK"/>
                <a:cs typeface="方正书宋_GBK"/>
              </a:rPr>
              <a:t>(</a:t>
            </a:r>
            <a:r>
              <a:rPr lang="en-US" altLang="zh-CN" sz="2400" i="1">
                <a:ea typeface="方正书宋_GBK"/>
                <a:cs typeface="方正书宋_GBK"/>
              </a:rPr>
              <a:t>R</a:t>
            </a:r>
            <a:r>
              <a:rPr lang="en-US" altLang="zh-CN" sz="2400" baseline="-25000">
                <a:ea typeface="方正书宋_GBK"/>
                <a:cs typeface="方正书宋_GBK"/>
              </a:rPr>
              <a:t>si</a:t>
            </a:r>
            <a:r>
              <a:rPr lang="en-US" altLang="zh-CN" sz="2400">
                <a:ea typeface="方正书宋_GBK"/>
                <a:cs typeface="方正书宋_GBK"/>
              </a:rPr>
              <a:t>//</a:t>
            </a:r>
            <a:r>
              <a:rPr lang="en-US" altLang="zh-CN" sz="2400" i="1">
                <a:ea typeface="方正书宋_GBK"/>
                <a:cs typeface="方正书宋_GBK"/>
              </a:rPr>
              <a:t>R</a:t>
            </a:r>
            <a:r>
              <a:rPr lang="en-US" altLang="zh-CN" sz="2400" baseline="-25000">
                <a:ea typeface="方正书宋_GBK"/>
                <a:cs typeface="方正书宋_GBK"/>
              </a:rPr>
              <a:t>b</a:t>
            </a:r>
            <a:r>
              <a:rPr lang="en-US" altLang="zh-CN" sz="2400">
                <a:ea typeface="华文行楷" panose="02010800040101010101" pitchFamily="2" charset="-122"/>
              </a:rPr>
              <a:t>+</a:t>
            </a:r>
            <a:r>
              <a:rPr lang="en-US" altLang="zh-CN" sz="2400" i="1">
                <a:ea typeface="方正书宋_GBK"/>
                <a:cs typeface="方正书宋_GBK"/>
              </a:rPr>
              <a:t>r</a:t>
            </a:r>
            <a:r>
              <a:rPr lang="en-US" altLang="zh-CN" sz="2400" baseline="-25000">
                <a:ea typeface="方正书宋_GBK"/>
                <a:cs typeface="方正书宋_GBK"/>
              </a:rPr>
              <a:t>bb'</a:t>
            </a:r>
            <a:r>
              <a:rPr lang="en-US" altLang="zh-CN" sz="2400">
                <a:ea typeface="方正书宋_GBK"/>
                <a:cs typeface="方正书宋_GBK"/>
              </a:rPr>
              <a:t>)//</a:t>
            </a:r>
            <a:r>
              <a:rPr lang="en-US" altLang="zh-CN" sz="2400" i="1">
                <a:ea typeface="方正书宋_GBK"/>
                <a:cs typeface="方正书宋_GBK"/>
              </a:rPr>
              <a:t>r</a:t>
            </a:r>
            <a:r>
              <a:rPr lang="en-US" altLang="zh-CN" sz="2400" baseline="-25000">
                <a:ea typeface="方正书宋_GBK"/>
                <a:cs typeface="方正书宋_GBK"/>
              </a:rPr>
              <a:t>b'e</a:t>
            </a:r>
            <a:endParaRPr lang="zh-CN" altLang="en-US" sz="2400"/>
          </a:p>
        </p:txBody>
      </p:sp>
      <p:sp>
        <p:nvSpPr>
          <p:cNvPr id="64518" name="矩形 5">
            <a:extLst>
              <a:ext uri="{FF2B5EF4-FFF2-40B4-BE49-F238E27FC236}">
                <a16:creationId xmlns:a16="http://schemas.microsoft.com/office/drawing/2014/main" id="{1DD93B5E-8742-85BD-08BC-A241DF16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870603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aseline="-25000"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ea typeface="华文行楷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ea typeface="华文行楷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ea typeface="华文行楷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ea typeface="华文行楷" panose="02010800040101010101" pitchFamily="2" charset="-122"/>
                <a:cs typeface="Times New Roman" panose="02020603050405020304" pitchFamily="18" charset="0"/>
              </a:rPr>
              <a:t>b'e</a:t>
            </a:r>
            <a:endParaRPr lang="zh-CN" altLang="en-US" sz="2400"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4519" name="对象 6">
            <a:extLst>
              <a:ext uri="{FF2B5EF4-FFF2-40B4-BE49-F238E27FC236}">
                <a16:creationId xmlns:a16="http://schemas.microsoft.com/office/drawing/2014/main" id="{C15A312E-7DE5-0FA3-5FCB-C55D2D064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48752"/>
              </p:ext>
            </p:extLst>
          </p:nvPr>
        </p:nvGraphicFramePr>
        <p:xfrm>
          <a:off x="395536" y="5500841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8" name="Equation" r:id="rId4" imgW="1485900" imgH="228600" progId="Equation.DSMT4">
                  <p:embed/>
                </p:oleObj>
              </mc:Choice>
              <mc:Fallback>
                <p:oleObj name="Equation" r:id="rId4" imgW="1485900" imgH="228600" progId="Equation.DSMT4">
                  <p:embed/>
                  <p:pic>
                    <p:nvPicPr>
                      <p:cNvPr id="64519" name="对象 6">
                        <a:extLst>
                          <a:ext uri="{FF2B5EF4-FFF2-40B4-BE49-F238E27FC236}">
                            <a16:creationId xmlns:a16="http://schemas.microsoft.com/office/drawing/2014/main" id="{C15A312E-7DE5-0FA3-5FCB-C55D2D064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00841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对象 7">
            <a:extLst>
              <a:ext uri="{FF2B5EF4-FFF2-40B4-BE49-F238E27FC236}">
                <a16:creationId xmlns:a16="http://schemas.microsoft.com/office/drawing/2014/main" id="{BE27305E-204D-04DD-D2B3-A2B08CA5B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22014"/>
              </p:ext>
            </p:extLst>
          </p:nvPr>
        </p:nvGraphicFramePr>
        <p:xfrm>
          <a:off x="395536" y="6099328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9" name="Equation" r:id="rId6" imgW="2311400" imgH="228600" progId="Equation.DSMT4">
                  <p:embed/>
                </p:oleObj>
              </mc:Choice>
              <mc:Fallback>
                <p:oleObj name="Equation" r:id="rId6" imgW="2311400" imgH="228600" progId="Equation.DSMT4">
                  <p:embed/>
                  <p:pic>
                    <p:nvPicPr>
                      <p:cNvPr id="64520" name="对象 7">
                        <a:extLst>
                          <a:ext uri="{FF2B5EF4-FFF2-40B4-BE49-F238E27FC236}">
                            <a16:creationId xmlns:a16="http://schemas.microsoft.com/office/drawing/2014/main" id="{BE27305E-204D-04DD-D2B3-A2B08CA5B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099328"/>
                        <a:ext cx="462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817AF253-9FFB-EC7B-B14F-7B0824BC6AB3}"/>
              </a:ext>
            </a:extLst>
          </p:cNvPr>
          <p:cNvGrpSpPr/>
          <p:nvPr/>
        </p:nvGrpSpPr>
        <p:grpSpPr>
          <a:xfrm>
            <a:off x="5369198" y="4722609"/>
            <a:ext cx="3591719" cy="1830388"/>
            <a:chOff x="5369198" y="4722609"/>
            <a:chExt cx="3591719" cy="18303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65F329-4B07-80A9-6148-11168A88E081}"/>
                </a:ext>
              </a:extLst>
            </p:cNvPr>
            <p:cNvSpPr/>
            <p:nvPr/>
          </p:nvSpPr>
          <p:spPr>
            <a:xfrm>
              <a:off x="5369198" y="4722609"/>
              <a:ext cx="3591719" cy="1830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4521" name="对象 8">
              <a:extLst>
                <a:ext uri="{FF2B5EF4-FFF2-40B4-BE49-F238E27FC236}">
                  <a16:creationId xmlns:a16="http://schemas.microsoft.com/office/drawing/2014/main" id="{667540B9-CC54-817D-AF9C-A4CA5E31F8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893622"/>
                </p:ext>
              </p:extLst>
            </p:nvPr>
          </p:nvGraphicFramePr>
          <p:xfrm>
            <a:off x="5508104" y="4722609"/>
            <a:ext cx="21590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0" name="Equation" r:id="rId8" imgW="1079032" imgH="444307" progId="Equation.DSMT4">
                    <p:embed/>
                  </p:oleObj>
                </mc:Choice>
                <mc:Fallback>
                  <p:oleObj name="Equation" r:id="rId8" imgW="1079032" imgH="444307" progId="Equation.DSMT4">
                    <p:embed/>
                    <p:pic>
                      <p:nvPicPr>
                        <p:cNvPr id="64521" name="对象 8">
                          <a:extLst>
                            <a:ext uri="{FF2B5EF4-FFF2-40B4-BE49-F238E27FC236}">
                              <a16:creationId xmlns:a16="http://schemas.microsoft.com/office/drawing/2014/main" id="{667540B9-CC54-817D-AF9C-A4CA5E31F8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4722609"/>
                          <a:ext cx="2159000" cy="88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2" name="对象 9">
              <a:extLst>
                <a:ext uri="{FF2B5EF4-FFF2-40B4-BE49-F238E27FC236}">
                  <a16:creationId xmlns:a16="http://schemas.microsoft.com/office/drawing/2014/main" id="{B3521F04-7C40-9991-C3E3-9CE4775FEF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670497"/>
                </p:ext>
              </p:extLst>
            </p:nvPr>
          </p:nvGraphicFramePr>
          <p:xfrm>
            <a:off x="5481117" y="5663997"/>
            <a:ext cx="34798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1" name="Equation" r:id="rId10" imgW="1739900" imgH="444500" progId="Equation.DSMT4">
                    <p:embed/>
                  </p:oleObj>
                </mc:Choice>
                <mc:Fallback>
                  <p:oleObj name="Equation" r:id="rId10" imgW="1739900" imgH="444500" progId="Equation.DSMT4">
                    <p:embed/>
                    <p:pic>
                      <p:nvPicPr>
                        <p:cNvPr id="64522" name="对象 9">
                          <a:extLst>
                            <a:ext uri="{FF2B5EF4-FFF2-40B4-BE49-F238E27FC236}">
                              <a16:creationId xmlns:a16="http://schemas.microsoft.com/office/drawing/2014/main" id="{B3521F04-7C40-9991-C3E3-9CE4775FEF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117" y="5663997"/>
                          <a:ext cx="3479800" cy="88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AD7DAD-2127-C306-9906-9DC3C1BEACA2}"/>
              </a:ext>
            </a:extLst>
          </p:cNvPr>
          <p:cNvGrpSpPr/>
          <p:nvPr/>
        </p:nvGrpSpPr>
        <p:grpSpPr>
          <a:xfrm>
            <a:off x="4295254" y="2028476"/>
            <a:ext cx="4665663" cy="2592388"/>
            <a:chOff x="4248150" y="806450"/>
            <a:chExt cx="4665663" cy="2592388"/>
          </a:xfrm>
        </p:grpSpPr>
        <p:graphicFrame>
          <p:nvGraphicFramePr>
            <p:cNvPr id="64516" name="对象 3">
              <a:extLst>
                <a:ext uri="{FF2B5EF4-FFF2-40B4-BE49-F238E27FC236}">
                  <a16:creationId xmlns:a16="http://schemas.microsoft.com/office/drawing/2014/main" id="{5156267A-7965-5657-6E5F-6BDAD583AE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796659"/>
                </p:ext>
              </p:extLst>
            </p:nvPr>
          </p:nvGraphicFramePr>
          <p:xfrm>
            <a:off x="4248150" y="806450"/>
            <a:ext cx="4602163" cy="2398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2" name="Picture" r:id="rId12" imgW="2301494" imgH="1199437" progId="Word.Picture.8">
                    <p:embed/>
                  </p:oleObj>
                </mc:Choice>
                <mc:Fallback>
                  <p:oleObj name="Picture" r:id="rId12" imgW="2301494" imgH="1199437" progId="Word.Picture.8">
                    <p:embed/>
                    <p:pic>
                      <p:nvPicPr>
                        <p:cNvPr id="64516" name="对象 3">
                          <a:extLst>
                            <a:ext uri="{FF2B5EF4-FFF2-40B4-BE49-F238E27FC236}">
                              <a16:creationId xmlns:a16="http://schemas.microsoft.com/office/drawing/2014/main" id="{5156267A-7965-5657-6E5F-6BDAD583A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150" y="806450"/>
                          <a:ext cx="4602163" cy="2398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3" name="矩形 11">
              <a:extLst>
                <a:ext uri="{FF2B5EF4-FFF2-40B4-BE49-F238E27FC236}">
                  <a16:creationId xmlns:a16="http://schemas.microsoft.com/office/drawing/2014/main" id="{16BCE3C3-EEDC-70B7-04EB-4FB607F4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985838"/>
              <a:ext cx="2520950" cy="19383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64524" name="对象 12">
              <a:extLst>
                <a:ext uri="{FF2B5EF4-FFF2-40B4-BE49-F238E27FC236}">
                  <a16:creationId xmlns:a16="http://schemas.microsoft.com/office/drawing/2014/main" id="{726E3BF1-7E60-E4BE-538C-3E3670DB2E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084149"/>
                </p:ext>
              </p:extLst>
            </p:nvPr>
          </p:nvGraphicFramePr>
          <p:xfrm>
            <a:off x="7654925" y="3033713"/>
            <a:ext cx="1258888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3" name="Equation" r:id="rId14" imgW="787400" imgH="228600" progId="Equation.DSMT4">
                    <p:embed/>
                  </p:oleObj>
                </mc:Choice>
                <mc:Fallback>
                  <p:oleObj name="Equation" r:id="rId14" imgW="787400" imgH="228600" progId="Equation.DSMT4">
                    <p:embed/>
                    <p:pic>
                      <p:nvPicPr>
                        <p:cNvPr id="64524" name="对象 12">
                          <a:extLst>
                            <a:ext uri="{FF2B5EF4-FFF2-40B4-BE49-F238E27FC236}">
                              <a16:creationId xmlns:a16="http://schemas.microsoft.com/office/drawing/2014/main" id="{726E3BF1-7E60-E4BE-538C-3E3670DB2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4925" y="3033713"/>
                          <a:ext cx="1258888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5" name="对象 13">
              <a:extLst>
                <a:ext uri="{FF2B5EF4-FFF2-40B4-BE49-F238E27FC236}">
                  <a16:creationId xmlns:a16="http://schemas.microsoft.com/office/drawing/2014/main" id="{54BF4600-81B9-4426-D607-FBF3BCD842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2395183"/>
                </p:ext>
              </p:extLst>
            </p:nvPr>
          </p:nvGraphicFramePr>
          <p:xfrm>
            <a:off x="4630738" y="3033713"/>
            <a:ext cx="1382712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4" name="Equation" r:id="rId16" imgW="863225" imgH="228501" progId="Equation.DSMT4">
                    <p:embed/>
                  </p:oleObj>
                </mc:Choice>
                <mc:Fallback>
                  <p:oleObj name="Equation" r:id="rId16" imgW="863225" imgH="228501" progId="Equation.DSMT4">
                    <p:embed/>
                    <p:pic>
                      <p:nvPicPr>
                        <p:cNvPr id="64525" name="对象 13">
                          <a:extLst>
                            <a:ext uri="{FF2B5EF4-FFF2-40B4-BE49-F238E27FC236}">
                              <a16:creationId xmlns:a16="http://schemas.microsoft.com/office/drawing/2014/main" id="{54BF4600-81B9-4426-D607-FBF3BCD842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738" y="3033713"/>
                          <a:ext cx="1382712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6" name="Rectangle 3">
            <a:extLst>
              <a:ext uri="{FF2B5EF4-FFF2-40B4-BE49-F238E27FC236}">
                <a16:creationId xmlns:a16="http://schemas.microsoft.com/office/drawing/2014/main" id="{A37032B1-241D-550A-599D-FBEC845A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36" y="22225"/>
            <a:ext cx="568912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共射极放大电路的频率响应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42F96B05-F6EA-87EF-784B-6FAB6A19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66" y="690218"/>
            <a:ext cx="458234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高频响应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开路</a:t>
            </a:r>
            <a:r>
              <a:rPr lang="zh-CN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时间常数法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FCE458-847A-16BA-3B60-3684B20B1F03}"/>
              </a:ext>
            </a:extLst>
          </p:cNvPr>
          <p:cNvGrpSpPr/>
          <p:nvPr/>
        </p:nvGrpSpPr>
        <p:grpSpPr>
          <a:xfrm>
            <a:off x="4735294" y="695576"/>
            <a:ext cx="4360535" cy="1287517"/>
            <a:chOff x="4614319" y="3362729"/>
            <a:chExt cx="4360535" cy="128751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3419C2F-69C6-CE6D-F845-05CECFE27154}"/>
                </a:ext>
              </a:extLst>
            </p:cNvPr>
            <p:cNvSpPr/>
            <p:nvPr/>
          </p:nvSpPr>
          <p:spPr>
            <a:xfrm>
              <a:off x="4614319" y="3362729"/>
              <a:ext cx="4346598" cy="1286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">
              <a:extLst>
                <a:ext uri="{FF2B5EF4-FFF2-40B4-BE49-F238E27FC236}">
                  <a16:creationId xmlns:a16="http://schemas.microsoft.com/office/drawing/2014/main" id="{98B76555-3AC8-76E9-7350-E671D1E6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319" y="3389750"/>
              <a:ext cx="4360535" cy="69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求出每个电容单独作用</a:t>
              </a:r>
              <a:r>
                <a:rPr lang="zh-CN" altLang="en-US" sz="1600">
                  <a:ea typeface="楷体" panose="02010609060101010101" pitchFamily="49" charset="-122"/>
                  <a:cs typeface="Times New Roman" panose="02020603050405020304" pitchFamily="18" charset="0"/>
                </a:rPr>
                <a:t>（其余电容均开路）</a:t>
              </a:r>
              <a:r>
                <a:rPr lang="zh-CN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时的时间常数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600" i="1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1600">
                  <a:ea typeface="楷体" panose="02010609060101010101" pitchFamily="49" charset="-122"/>
                  <a:cs typeface="Times New Roman" panose="02020603050405020304" pitchFamily="18" charset="0"/>
                </a:rPr>
                <a:t>，那么</a:t>
              </a:r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3">
              <a:extLst>
                <a:ext uri="{FF2B5EF4-FFF2-40B4-BE49-F238E27FC236}">
                  <a16:creationId xmlns:a16="http://schemas.microsoft.com/office/drawing/2014/main" id="{E0061CEE-6654-1B92-7D32-6A0D0B0A8B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235126"/>
                </p:ext>
              </p:extLst>
            </p:nvPr>
          </p:nvGraphicFramePr>
          <p:xfrm>
            <a:off x="5514768" y="4019776"/>
            <a:ext cx="926264" cy="62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5" name="Equation" r:id="rId18" imgW="634725" imgH="431613" progId="Equation.DSMT4">
                    <p:embed/>
                  </p:oleObj>
                </mc:Choice>
                <mc:Fallback>
                  <p:oleObj name="Equation" r:id="rId18" imgW="634725" imgH="431613" progId="Equation.DSMT4">
                    <p:embed/>
                    <p:pic>
                      <p:nvPicPr>
                        <p:cNvPr id="63493" name="对象 3">
                          <a:extLst>
                            <a:ext uri="{FF2B5EF4-FFF2-40B4-BE49-F238E27FC236}">
                              <a16:creationId xmlns:a16="http://schemas.microsoft.com/office/drawing/2014/main" id="{4E7D927B-405D-313E-4B17-9608982098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4768" y="4019776"/>
                          <a:ext cx="926264" cy="62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4">
              <a:extLst>
                <a:ext uri="{FF2B5EF4-FFF2-40B4-BE49-F238E27FC236}">
                  <a16:creationId xmlns:a16="http://schemas.microsoft.com/office/drawing/2014/main" id="{2DF03E4D-647E-7423-E55D-07DAFA9F5F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329372"/>
                </p:ext>
              </p:extLst>
            </p:nvPr>
          </p:nvGraphicFramePr>
          <p:xfrm>
            <a:off x="6676145" y="4020808"/>
            <a:ext cx="1018890" cy="62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6" name="Equation" r:id="rId20" imgW="698197" imgH="431613" progId="Equation.DSMT4">
                    <p:embed/>
                  </p:oleObj>
                </mc:Choice>
                <mc:Fallback>
                  <p:oleObj name="Equation" r:id="rId20" imgW="698197" imgH="431613" progId="Equation.DSMT4">
                    <p:embed/>
                    <p:pic>
                      <p:nvPicPr>
                        <p:cNvPr id="63494" name="对象 4">
                          <a:extLst>
                            <a:ext uri="{FF2B5EF4-FFF2-40B4-BE49-F238E27FC236}">
                              <a16:creationId xmlns:a16="http://schemas.microsoft.com/office/drawing/2014/main" id="{2EE052F5-3192-FFAC-5B32-61EEEA3ACC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6145" y="4020808"/>
                          <a:ext cx="1018890" cy="62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8D922F8E-F55A-9C49-F5BF-0F3C750B2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4" y="650960"/>
            <a:ext cx="451033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低频响应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</a:t>
            </a:r>
            <a:r>
              <a:rPr lang="zh-CN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时间常数法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9638" name="图片 5" descr="屏幕剪辑">
            <a:extLst>
              <a:ext uri="{FF2B5EF4-FFF2-40B4-BE49-F238E27FC236}">
                <a16:creationId xmlns:a16="http://schemas.microsoft.com/office/drawing/2014/main" id="{91E8CF79-37A9-1941-8D43-693B16425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8" y="3015761"/>
            <a:ext cx="4200525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Rectangle 3">
            <a:extLst>
              <a:ext uri="{FF2B5EF4-FFF2-40B4-BE49-F238E27FC236}">
                <a16:creationId xmlns:a16="http://schemas.microsoft.com/office/drawing/2014/main" id="{3C5F67F6-AA5B-8A10-CF76-898F6A05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</a:rPr>
              <a:t>6.4  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共射极放大电路的频率响应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26E5F8-CE4E-6E13-03A1-BBFC60896B53}"/>
              </a:ext>
            </a:extLst>
          </p:cNvPr>
          <p:cNvGrpSpPr/>
          <p:nvPr/>
        </p:nvGrpSpPr>
        <p:grpSpPr>
          <a:xfrm>
            <a:off x="4999545" y="1134768"/>
            <a:ext cx="3567358" cy="4923150"/>
            <a:chOff x="4999545" y="1134768"/>
            <a:chExt cx="3567358" cy="4923150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E0DCDF26-0652-CE73-10A8-FD57D993E4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970926"/>
                </p:ext>
              </p:extLst>
            </p:nvPr>
          </p:nvGraphicFramePr>
          <p:xfrm>
            <a:off x="5087103" y="4281505"/>
            <a:ext cx="34798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3" name="Equation" r:id="rId4" imgW="1739900" imgH="444500" progId="Equation.DSMT4">
                    <p:embed/>
                  </p:oleObj>
                </mc:Choice>
                <mc:Fallback>
                  <p:oleObj name="Equation" r:id="rId4" imgW="1739900" imgH="44450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E0DCDF26-0652-CE73-10A8-FD57D993E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103" y="4281505"/>
                          <a:ext cx="3479800" cy="88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5">
              <a:extLst>
                <a:ext uri="{FF2B5EF4-FFF2-40B4-BE49-F238E27FC236}">
                  <a16:creationId xmlns:a16="http://schemas.microsoft.com/office/drawing/2014/main" id="{8435E9FB-C834-3FCC-BDAA-89D06D0E09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017252"/>
                </p:ext>
              </p:extLst>
            </p:nvPr>
          </p:nvGraphicFramePr>
          <p:xfrm>
            <a:off x="5064446" y="5170505"/>
            <a:ext cx="312420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4" name="Equation" r:id="rId6" imgW="1562100" imgH="444500" progId="Equation.DSMT4">
                    <p:embed/>
                  </p:oleObj>
                </mc:Choice>
                <mc:Fallback>
                  <p:oleObj name="Equation" r:id="rId6" imgW="1562100" imgH="444500" progId="Equation.DSMT4">
                    <p:embed/>
                    <p:pic>
                      <p:nvPicPr>
                        <p:cNvPr id="4" name="Object 5">
                          <a:extLst>
                            <a:ext uri="{FF2B5EF4-FFF2-40B4-BE49-F238E27FC236}">
                              <a16:creationId xmlns:a16="http://schemas.microsoft.com/office/drawing/2014/main" id="{8435E9FB-C834-3FCC-BDAA-89D06D0E09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446" y="5170505"/>
                          <a:ext cx="3124200" cy="887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7" name="对象 4">
              <a:extLst>
                <a:ext uri="{FF2B5EF4-FFF2-40B4-BE49-F238E27FC236}">
                  <a16:creationId xmlns:a16="http://schemas.microsoft.com/office/drawing/2014/main" id="{362D8141-559D-5523-47E5-3A3D814FD0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4663275"/>
                </p:ext>
              </p:extLst>
            </p:nvPr>
          </p:nvGraphicFramePr>
          <p:xfrm>
            <a:off x="5087103" y="3243664"/>
            <a:ext cx="2919412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5" name="Equation" r:id="rId8" imgW="1459866" imgH="482391" progId="Equation.DSMT4">
                    <p:embed/>
                  </p:oleObj>
                </mc:Choice>
                <mc:Fallback>
                  <p:oleObj name="Equation" r:id="rId8" imgW="1459866" imgH="482391" progId="Equation.DSMT4">
                    <p:embed/>
                    <p:pic>
                      <p:nvPicPr>
                        <p:cNvPr id="69637" name="对象 4">
                          <a:extLst>
                            <a:ext uri="{FF2B5EF4-FFF2-40B4-BE49-F238E27FC236}">
                              <a16:creationId xmlns:a16="http://schemas.microsoft.com/office/drawing/2014/main" id="{362D8141-559D-5523-47E5-3A3D814FD0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103" y="3243664"/>
                          <a:ext cx="2919412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1C37CB9-BB74-C807-8669-DBE1B0E1C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446" y="2637685"/>
              <a:ext cx="21129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=(</a:t>
              </a:r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b2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56E641-F0F4-C180-E68A-6748A4842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545" y="1134768"/>
              <a:ext cx="26844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=(</a:t>
              </a:r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si 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//</a:t>
              </a:r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be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i="1">
                  <a:ea typeface="华文行楷" panose="020108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ea typeface="华文行楷" panose="02010800040101010101" pitchFamily="2" charset="-122"/>
                  <a:cs typeface="Times New Roman" panose="02020603050405020304" pitchFamily="18" charset="0"/>
                </a:rPr>
                <a:t>b1</a:t>
              </a:r>
              <a:r>
                <a:rPr lang="en-US" altLang="zh-CN" sz="2400"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9D436BF4-FFA9-0B9B-4A17-D89E314662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804105"/>
                </p:ext>
              </p:extLst>
            </p:nvPr>
          </p:nvGraphicFramePr>
          <p:xfrm>
            <a:off x="5064446" y="1687134"/>
            <a:ext cx="3327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6" name="Equation" r:id="rId10" imgW="1663700" imgH="457200" progId="Equation.DSMT4">
                    <p:embed/>
                  </p:oleObj>
                </mc:Choice>
                <mc:Fallback>
                  <p:oleObj name="Equation" r:id="rId10" imgW="1663700" imgH="4572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BCF07D50-DF91-3899-0E0E-446D866D1B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446" y="1687134"/>
                          <a:ext cx="3327400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4B2013-7009-0AC3-CFFD-68E31557E9CB}"/>
              </a:ext>
            </a:extLst>
          </p:cNvPr>
          <p:cNvGrpSpPr/>
          <p:nvPr/>
        </p:nvGrpSpPr>
        <p:grpSpPr>
          <a:xfrm>
            <a:off x="132796" y="1288378"/>
            <a:ext cx="4866749" cy="1564558"/>
            <a:chOff x="251520" y="4572835"/>
            <a:chExt cx="4536504" cy="123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3238FAA-F47C-D923-B201-D5126EF7A5EF}"/>
                </a:ext>
              </a:extLst>
            </p:cNvPr>
            <p:cNvSpPr/>
            <p:nvPr/>
          </p:nvSpPr>
          <p:spPr>
            <a:xfrm>
              <a:off x="251520" y="4572835"/>
              <a:ext cx="4464496" cy="1232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B6A7DB-9848-5270-BA2A-23AD9C908535}"/>
                </a:ext>
              </a:extLst>
            </p:cNvPr>
            <p:cNvSpPr txBox="1"/>
            <p:nvPr/>
          </p:nvSpPr>
          <p:spPr>
            <a:xfrm>
              <a:off x="323528" y="4572835"/>
              <a:ext cx="4464496" cy="626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求出每个电容单独作用</a:t>
              </a:r>
              <a:r>
                <a:rPr lang="zh-CN" altLang="en-US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（其他电容均短路）</a:t>
              </a:r>
              <a:r>
                <a:rPr lang="zh-CN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时的时间常数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4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1400" b="1">
                  <a:ea typeface="楷体" panose="02010609060101010101" pitchFamily="49" charset="-122"/>
                  <a:cs typeface="Times New Roman" panose="02020603050405020304" pitchFamily="18" charset="0"/>
                </a:rPr>
                <a:t>，那么下限频率就近似为</a:t>
              </a:r>
              <a:endParaRPr lang="zh-CN" altLang="en-US" sz="14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对象 4">
              <a:extLst>
                <a:ext uri="{FF2B5EF4-FFF2-40B4-BE49-F238E27FC236}">
                  <a16:creationId xmlns:a16="http://schemas.microsoft.com/office/drawing/2014/main" id="{45D7611F-0EDB-8389-7984-701122E38A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160444"/>
                </p:ext>
              </p:extLst>
            </p:nvPr>
          </p:nvGraphicFramePr>
          <p:xfrm>
            <a:off x="1723987" y="5151162"/>
            <a:ext cx="1255589" cy="646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7" name="Equation" r:id="rId12" imgW="863225" imgH="444307" progId="Equation.DSMT4">
                    <p:embed/>
                  </p:oleObj>
                </mc:Choice>
                <mc:Fallback>
                  <p:oleObj name="Equation" r:id="rId12" imgW="863225" imgH="444307" progId="Equation.DSMT4">
                    <p:embed/>
                    <p:pic>
                      <p:nvPicPr>
                        <p:cNvPr id="65541" name="对象 4">
                          <a:extLst>
                            <a:ext uri="{FF2B5EF4-FFF2-40B4-BE49-F238E27FC236}">
                              <a16:creationId xmlns:a16="http://schemas.microsoft.com/office/drawing/2014/main" id="{19D38DCA-7890-33D5-915B-77EBB0ED80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987" y="5151162"/>
                          <a:ext cx="1255589" cy="646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586325D-937A-1156-7A84-B08A5F46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454" y="22376"/>
            <a:ext cx="424909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</a:rPr>
              <a:t>差分式放大的一般概念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0CD8B0FC-909A-34B8-DD65-6A300DEEA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8536"/>
              </p:ext>
            </p:extLst>
          </p:nvPr>
        </p:nvGraphicFramePr>
        <p:xfrm>
          <a:off x="4832961" y="757389"/>
          <a:ext cx="3772817" cy="169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图片" r:id="rId3" imgW="2402485" imgH="1075775" progId="Word.Picture.8">
                  <p:embed/>
                </p:oleObj>
              </mc:Choice>
              <mc:Fallback>
                <p:oleObj name="图片" r:id="rId3" imgW="2402485" imgH="1075775" progId="Word.Picture.8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0CD8B0FC-909A-34B8-DD65-6A300DEEA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961" y="757389"/>
                        <a:ext cx="3772817" cy="1691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6CF31F73-766A-7C2B-7D6F-23BCA8514A0B}"/>
              </a:ext>
            </a:extLst>
          </p:cNvPr>
          <p:cNvGrpSpPr/>
          <p:nvPr/>
        </p:nvGrpSpPr>
        <p:grpSpPr>
          <a:xfrm>
            <a:off x="174953" y="642874"/>
            <a:ext cx="3852738" cy="1894798"/>
            <a:chOff x="174953" y="642874"/>
            <a:chExt cx="3852738" cy="1894798"/>
          </a:xfrm>
        </p:grpSpPr>
        <p:sp>
          <p:nvSpPr>
            <p:cNvPr id="1158149" name="Rectangle 5">
              <a:extLst>
                <a:ext uri="{FF2B5EF4-FFF2-40B4-BE49-F238E27FC236}">
                  <a16:creationId xmlns:a16="http://schemas.microsoft.com/office/drawing/2014/main" id="{B4687D3B-E14E-D136-429B-3A2CB06A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186" y="998605"/>
              <a:ext cx="192601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 </a:t>
              </a:r>
              <a:r>
                <a:rPr kumimoji="1" lang="en-US" altLang="zh-CN" sz="2400">
                  <a:solidFill>
                    <a:srgbClr val="000000"/>
                  </a:solidFill>
                  <a:latin typeface="楷体_GB2312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i1</a:t>
              </a:r>
              <a:r>
                <a:rPr kumimoji="1" lang="zh-CN" altLang="en-US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400" i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i2</a:t>
              </a:r>
              <a:endParaRPr kumimoji="1" lang="en-US" altLang="zh-CN" sz="2400" baseline="-3000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endParaRPr>
            </a:p>
          </p:txBody>
        </p:sp>
        <p:sp>
          <p:nvSpPr>
            <p:cNvPr id="1158150" name="Rectangle 6">
              <a:extLst>
                <a:ext uri="{FF2B5EF4-FFF2-40B4-BE49-F238E27FC236}">
                  <a16:creationId xmlns:a16="http://schemas.microsoft.com/office/drawing/2014/main" id="{D337057A-7BE1-A9DC-BE40-38D739D7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16" y="642874"/>
              <a:ext cx="3706813" cy="38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差模信号是指两输入端信号的差值部分</a:t>
              </a:r>
            </a:p>
          </p:txBody>
        </p:sp>
        <p:sp>
          <p:nvSpPr>
            <p:cNvPr id="1158151" name="Rectangle 7">
              <a:extLst>
                <a:ext uri="{FF2B5EF4-FFF2-40B4-BE49-F238E27FC236}">
                  <a16:creationId xmlns:a16="http://schemas.microsoft.com/office/drawing/2014/main" id="{EC33C249-5A25-D2B3-8B35-817A1A6B5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" y="1431560"/>
              <a:ext cx="3852738" cy="38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共模信号是两输入端信号相同的公共部分</a:t>
              </a:r>
            </a:p>
          </p:txBody>
        </p:sp>
        <p:graphicFrame>
          <p:nvGraphicFramePr>
            <p:cNvPr id="1158152" name="Object 8">
              <a:extLst>
                <a:ext uri="{FF2B5EF4-FFF2-40B4-BE49-F238E27FC236}">
                  <a16:creationId xmlns:a16="http://schemas.microsoft.com/office/drawing/2014/main" id="{B0032EDD-0FB7-9B57-1ECB-571BCC292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442049"/>
                </p:ext>
              </p:extLst>
            </p:nvPr>
          </p:nvGraphicFramePr>
          <p:xfrm>
            <a:off x="1224537" y="1801484"/>
            <a:ext cx="1583307" cy="73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9" name="公式" r:id="rId5" imgW="875920" imgH="406224" progId="Equation.3">
                    <p:embed/>
                  </p:oleObj>
                </mc:Choice>
                <mc:Fallback>
                  <p:oleObj name="公式" r:id="rId5" imgW="875920" imgH="406224" progId="Equation.3">
                    <p:embed/>
                    <p:pic>
                      <p:nvPicPr>
                        <p:cNvPr id="1158152" name="Object 8">
                          <a:extLst>
                            <a:ext uri="{FF2B5EF4-FFF2-40B4-BE49-F238E27FC236}">
                              <a16:creationId xmlns:a16="http://schemas.microsoft.com/office/drawing/2014/main" id="{B0032EDD-0FB7-9B57-1ECB-571BCC2925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537" y="1801484"/>
                          <a:ext cx="1583307" cy="736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6E962595-C06F-438A-9014-A1377228D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09509"/>
              </p:ext>
            </p:extLst>
          </p:nvPr>
        </p:nvGraphicFramePr>
        <p:xfrm>
          <a:off x="4775927" y="2490361"/>
          <a:ext cx="4352183" cy="212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图片" r:id="rId7" imgW="2326089" imgH="1133001" progId="Word.Picture.8">
                  <p:embed/>
                </p:oleObj>
              </mc:Choice>
              <mc:Fallback>
                <p:oleObj name="图片" r:id="rId7" imgW="2326089" imgH="1133001" progId="Word.Picture.8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6E962595-C06F-438A-9014-A1377228D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927" y="2490361"/>
                        <a:ext cx="4352183" cy="212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9E4553F5-F067-268D-C8B4-D479C64D5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18794"/>
              </p:ext>
            </p:extLst>
          </p:nvPr>
        </p:nvGraphicFramePr>
        <p:xfrm>
          <a:off x="513599" y="2905303"/>
          <a:ext cx="18319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" name="公式" r:id="rId9" imgW="875920" imgH="406224" progId="Equation.3">
                  <p:embed/>
                </p:oleObj>
              </mc:Choice>
              <mc:Fallback>
                <p:oleObj name="公式" r:id="rId9" imgW="875920" imgH="406224" progId="Equation.3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9E4553F5-F067-268D-C8B4-D479C64D5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99" y="2905303"/>
                        <a:ext cx="18319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0B3DED42-DEEA-C2E9-21CA-BB82487A2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30269"/>
              </p:ext>
            </p:extLst>
          </p:nvPr>
        </p:nvGraphicFramePr>
        <p:xfrm>
          <a:off x="2447454" y="2894540"/>
          <a:ext cx="1831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" name="公式" r:id="rId11" imgW="875920" imgH="406224" progId="Equation.3">
                  <p:embed/>
                </p:oleObj>
              </mc:Choice>
              <mc:Fallback>
                <p:oleObj name="公式" r:id="rId11" imgW="875920" imgH="406224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0B3DED42-DEEA-C2E9-21CA-BB82487A2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454" y="2894540"/>
                        <a:ext cx="18319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F209DF4F-BB7C-DCCF-BA36-0814D9D2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3" y="2469364"/>
            <a:ext cx="1728887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输入可表示为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3607ED4A-39AA-EAE3-398D-A919BE07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16" y="3760325"/>
            <a:ext cx="1244600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两种增益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90C096D-7970-53A7-2041-AEF118954FF9}"/>
              </a:ext>
            </a:extLst>
          </p:cNvPr>
          <p:cNvGrpSpPr/>
          <p:nvPr/>
        </p:nvGrpSpPr>
        <p:grpSpPr>
          <a:xfrm>
            <a:off x="513599" y="4323568"/>
            <a:ext cx="3589338" cy="1787525"/>
            <a:chOff x="524302" y="4601131"/>
            <a:chExt cx="3589338" cy="1787525"/>
          </a:xfrm>
        </p:grpSpPr>
        <p:graphicFrame>
          <p:nvGraphicFramePr>
            <p:cNvPr id="21" name="Object 8">
              <a:extLst>
                <a:ext uri="{FF2B5EF4-FFF2-40B4-BE49-F238E27FC236}">
                  <a16:creationId xmlns:a16="http://schemas.microsoft.com/office/drawing/2014/main" id="{722BCD83-0B9E-E847-72BB-67DF0963C1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41526"/>
                </p:ext>
              </p:extLst>
            </p:nvPr>
          </p:nvGraphicFramePr>
          <p:xfrm>
            <a:off x="524302" y="4601131"/>
            <a:ext cx="129381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3" name="公式" r:id="rId13" imgW="647419" imgH="444307" progId="Equation.3">
                    <p:embed/>
                  </p:oleObj>
                </mc:Choice>
                <mc:Fallback>
                  <p:oleObj name="公式" r:id="rId13" imgW="647419" imgH="444307" progId="Equation.3">
                    <p:embed/>
                    <p:pic>
                      <p:nvPicPr>
                        <p:cNvPr id="21" name="Object 8">
                          <a:extLst>
                            <a:ext uri="{FF2B5EF4-FFF2-40B4-BE49-F238E27FC236}">
                              <a16:creationId xmlns:a16="http://schemas.microsoft.com/office/drawing/2014/main" id="{722BCD83-0B9E-E847-72BB-67DF0963C1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02" y="4601131"/>
                          <a:ext cx="1293813" cy="887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1E524F4E-1B24-5585-2162-F99EB6EE9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840" y="4707493"/>
              <a:ext cx="22098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差模电压增益</a:t>
              </a:r>
            </a:p>
          </p:txBody>
        </p:sp>
        <p:graphicFrame>
          <p:nvGraphicFramePr>
            <p:cNvPr id="23" name="Object 10">
              <a:extLst>
                <a:ext uri="{FF2B5EF4-FFF2-40B4-BE49-F238E27FC236}">
                  <a16:creationId xmlns:a16="http://schemas.microsoft.com/office/drawing/2014/main" id="{751DCC02-0F9D-9BF3-0801-581EE6B061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6858357"/>
                </p:ext>
              </p:extLst>
            </p:nvPr>
          </p:nvGraphicFramePr>
          <p:xfrm>
            <a:off x="524302" y="5501243"/>
            <a:ext cx="124460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4" name="公式" r:id="rId15" imgW="622030" imgH="444307" progId="Equation.3">
                    <p:embed/>
                  </p:oleObj>
                </mc:Choice>
                <mc:Fallback>
                  <p:oleObj name="公式" r:id="rId15" imgW="622030" imgH="444307" progId="Equation.3">
                    <p:embed/>
                    <p:pic>
                      <p:nvPicPr>
                        <p:cNvPr id="23" name="Object 10">
                          <a:extLst>
                            <a:ext uri="{FF2B5EF4-FFF2-40B4-BE49-F238E27FC236}">
                              <a16:creationId xmlns:a16="http://schemas.microsoft.com/office/drawing/2014/main" id="{751DCC02-0F9D-9BF3-0801-581EE6B06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02" y="5501243"/>
                          <a:ext cx="1244600" cy="887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96E84D45-F822-1FF4-155A-CCD66BFB2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840" y="5593318"/>
              <a:ext cx="2209800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共模电压增益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BD8206-610E-5431-EC69-9CE116300C94}"/>
              </a:ext>
            </a:extLst>
          </p:cNvPr>
          <p:cNvGrpSpPr/>
          <p:nvPr/>
        </p:nvGrpSpPr>
        <p:grpSpPr>
          <a:xfrm>
            <a:off x="4650206" y="4876475"/>
            <a:ext cx="4194458" cy="1224136"/>
            <a:chOff x="4572000" y="4797152"/>
            <a:chExt cx="4194458" cy="12241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EC9B174-35D2-57B0-0083-41ED9CF5AEAA}"/>
                </a:ext>
              </a:extLst>
            </p:cNvPr>
            <p:cNvSpPr/>
            <p:nvPr/>
          </p:nvSpPr>
          <p:spPr>
            <a:xfrm>
              <a:off x="4572000" y="4797152"/>
              <a:ext cx="4194458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Object 5">
              <a:extLst>
                <a:ext uri="{FF2B5EF4-FFF2-40B4-BE49-F238E27FC236}">
                  <a16:creationId xmlns:a16="http://schemas.microsoft.com/office/drawing/2014/main" id="{56F3E5EB-B56B-D27C-D081-0191569143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592044"/>
                </p:ext>
              </p:extLst>
            </p:nvPr>
          </p:nvGraphicFramePr>
          <p:xfrm>
            <a:off x="6696546" y="4885293"/>
            <a:ext cx="1863725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5" name="公式" r:id="rId17" imgW="850531" imgH="482391" progId="Equation.3">
                    <p:embed/>
                  </p:oleObj>
                </mc:Choice>
                <mc:Fallback>
                  <p:oleObj name="公式" r:id="rId17" imgW="850531" imgH="482391" progId="Equation.3">
                    <p:embed/>
                    <p:pic>
                      <p:nvPicPr>
                        <p:cNvPr id="15" name="Object 5">
                          <a:extLst>
                            <a:ext uri="{FF2B5EF4-FFF2-40B4-BE49-F238E27FC236}">
                              <a16:creationId xmlns:a16="http://schemas.microsoft.com/office/drawing/2014/main" id="{56F3E5EB-B56B-D27C-D081-019156914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6546" y="4885293"/>
                          <a:ext cx="1863725" cy="1009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BD0D1E94-0511-3602-4BEF-A449FD1FD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481" y="5179939"/>
              <a:ext cx="186372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600">
                  <a:solidFill>
                    <a:srgbClr val="CC0000"/>
                  </a:solidFill>
                  <a:latin typeface="Times New Roman" panose="02020603050405020304" pitchFamily="18" charset="0"/>
                </a:rPr>
                <a:t>共模抑制比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>
            <a:extLst>
              <a:ext uri="{FF2B5EF4-FFF2-40B4-BE49-F238E27FC236}">
                <a16:creationId xmlns:a16="http://schemas.microsoft.com/office/drawing/2014/main" id="{7825BD6B-D8D4-F13F-BBCB-220D323E8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" y="110215"/>
            <a:ext cx="4501009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差分式放大电路如图所示。分析下列输入和输出的相位关系：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72159F-C02C-02DA-BF4F-87C5CD572B33}"/>
              </a:ext>
            </a:extLst>
          </p:cNvPr>
          <p:cNvGrpSpPr/>
          <p:nvPr/>
        </p:nvGrpSpPr>
        <p:grpSpPr>
          <a:xfrm>
            <a:off x="672752" y="1084030"/>
            <a:ext cx="2590800" cy="2895600"/>
            <a:chOff x="709265" y="1765978"/>
            <a:chExt cx="2590800" cy="289560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338F23E2-B51B-5713-16AD-774F3A46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465" y="1765978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反相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EC43AC90-BC6B-F3F1-8A83-2477CAD6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65" y="1765978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O1</a:t>
              </a:r>
              <a:r>
                <a:rPr lang="zh-CN" altLang="en-US" sz="2400">
                  <a:latin typeface="Times New Roman" panose="02020603050405020304" pitchFamily="18" charset="0"/>
                </a:rPr>
                <a:t>与</a:t>
              </a: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0F5338D2-7457-70FB-B242-F74D58ED2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465" y="225334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同相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C29DBD59-1B43-E81D-28E8-5F7A8E4E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65" y="2253340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O2</a:t>
              </a:r>
              <a:r>
                <a:rPr lang="zh-CN" altLang="en-US" sz="2400">
                  <a:latin typeface="Times New Roman" panose="02020603050405020304" pitchFamily="18" charset="0"/>
                </a:rPr>
                <a:t>与</a:t>
              </a: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2C0D8CBD-4619-9784-DE30-6EFAE8F6C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465" y="2740703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同相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29A722BB-5527-4B50-DB8F-61F7C0E5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65" y="2740703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O1</a:t>
              </a:r>
              <a:r>
                <a:rPr lang="zh-CN" altLang="en-US" sz="2400">
                  <a:latin typeface="Times New Roman" panose="02020603050405020304" pitchFamily="18" charset="0"/>
                </a:rPr>
                <a:t>与</a:t>
              </a: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4E06E5E8-90D9-DE86-8F0A-BE6115543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465" y="3228065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反相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1EA26E6B-5670-A0D9-AD3A-73B873DC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65" y="322806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O2</a:t>
              </a:r>
              <a:r>
                <a:rPr lang="zh-CN" altLang="en-US" sz="2400">
                  <a:latin typeface="Times New Roman" panose="02020603050405020304" pitchFamily="18" charset="0"/>
                </a:rPr>
                <a:t>与</a:t>
              </a: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094FA2D4-F2FC-AB00-8AB1-617D9250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465" y="3715428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反相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60A8BD24-0056-0370-2665-D55F732D4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65" y="3715428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</a:t>
              </a:r>
              <a:r>
                <a:rPr lang="zh-CN" altLang="en-US" sz="2400">
                  <a:latin typeface="Times New Roman" panose="02020603050405020304" pitchFamily="18" charset="0"/>
                </a:rPr>
                <a:t>与</a:t>
              </a: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289AD1D6-C95F-32F3-0EAD-C54222E6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465" y="4204378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同相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79B8125A-7EDF-AC87-BF4D-907CADC3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65" y="4204378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</a:t>
              </a:r>
              <a:r>
                <a:rPr lang="zh-CN" altLang="en-US" sz="2400">
                  <a:latin typeface="Times New Roman" panose="02020603050405020304" pitchFamily="18" charset="0"/>
                </a:rPr>
                <a:t>与</a:t>
              </a: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i2</a:t>
              </a:r>
            </a:p>
          </p:txBody>
        </p:sp>
      </p:grpSp>
      <p:sp>
        <p:nvSpPr>
          <p:cNvPr id="63505" name="Rectangle 2">
            <a:extLst>
              <a:ext uri="{FF2B5EF4-FFF2-40B4-BE49-F238E27FC236}">
                <a16:creationId xmlns:a16="http://schemas.microsoft.com/office/drawing/2014/main" id="{B6BFF298-878C-E626-46FB-FD5292F1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3506" name="对象 18">
            <a:extLst>
              <a:ext uri="{FF2B5EF4-FFF2-40B4-BE49-F238E27FC236}">
                <a16:creationId xmlns:a16="http://schemas.microsoft.com/office/drawing/2014/main" id="{92504D5F-EE08-9CC6-1D48-6C6FF6E1E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81277"/>
              </p:ext>
            </p:extLst>
          </p:nvPr>
        </p:nvGraphicFramePr>
        <p:xfrm>
          <a:off x="4791075" y="110215"/>
          <a:ext cx="4352925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Picture" r:id="rId3" imgW="2176174" imgH="2030996" progId="Word.Picture.8">
                  <p:embed/>
                </p:oleObj>
              </mc:Choice>
              <mc:Fallback>
                <p:oleObj name="Picture" r:id="rId3" imgW="2176174" imgH="2030996" progId="Word.Picture.8">
                  <p:embed/>
                  <p:pic>
                    <p:nvPicPr>
                      <p:cNvPr id="63506" name="对象 18">
                        <a:extLst>
                          <a:ext uri="{FF2B5EF4-FFF2-40B4-BE49-F238E27FC236}">
                            <a16:creationId xmlns:a16="http://schemas.microsoft.com/office/drawing/2014/main" id="{92504D5F-EE08-9CC6-1D48-6C6FF6E1E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110215"/>
                        <a:ext cx="4352925" cy="406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5B5AE3BA-583C-2F58-5DE6-DE2AE58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500" y="-16093"/>
            <a:ext cx="453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运放在单电源下工作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D618FA-24E6-76A1-86D5-4CD44B0AF00C}"/>
              </a:ext>
            </a:extLst>
          </p:cNvPr>
          <p:cNvGrpSpPr/>
          <p:nvPr/>
        </p:nvGrpSpPr>
        <p:grpSpPr>
          <a:xfrm>
            <a:off x="791580" y="708710"/>
            <a:ext cx="7560840" cy="646331"/>
            <a:chOff x="755576" y="574676"/>
            <a:chExt cx="7560840" cy="64633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8F97214-2BE4-C477-FF19-F8BBF9A64EBA}"/>
                </a:ext>
              </a:extLst>
            </p:cNvPr>
            <p:cNvSpPr/>
            <p:nvPr/>
          </p:nvSpPr>
          <p:spPr>
            <a:xfrm>
              <a:off x="755576" y="574676"/>
              <a:ext cx="7560840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30" name="Rectangle 10">
              <a:extLst>
                <a:ext uri="{FF2B5EF4-FFF2-40B4-BE49-F238E27FC236}">
                  <a16:creationId xmlns:a16="http://schemas.microsoft.com/office/drawing/2014/main" id="{E6E423CE-492E-EE49-F468-7005493A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469" y="667544"/>
              <a:ext cx="7231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关键是将输出端的静态电压设置为电源电压的一半。</a:t>
              </a:r>
            </a:p>
          </p:txBody>
        </p:sp>
      </p:grp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F2762731-2B29-D47A-55A8-C560D29D8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57853"/>
              </p:ext>
            </p:extLst>
          </p:nvPr>
        </p:nvGraphicFramePr>
        <p:xfrm>
          <a:off x="3850481" y="1985864"/>
          <a:ext cx="47148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图片" r:id="rId3" imgW="2621580" imgH="1332752" progId="Word.Picture.8">
                  <p:embed/>
                </p:oleObj>
              </mc:Choice>
              <mc:Fallback>
                <p:oleObj name="图片" r:id="rId3" imgW="2621580" imgH="1332752" progId="Word.Picture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4AB52FC8-49AA-5462-CEF9-54467765A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481" y="1985864"/>
                        <a:ext cx="471487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9A60EECD-C3A6-0B79-5290-B679E27AF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453" y="4559995"/>
            <a:ext cx="6358309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接入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避免信号源和负载影响静态工作点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45D60238-63E5-EBBD-8BC0-2822EE897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740098"/>
              </p:ext>
            </p:extLst>
          </p:nvPr>
        </p:nvGraphicFramePr>
        <p:xfrm>
          <a:off x="626269" y="1985864"/>
          <a:ext cx="3224212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图片" r:id="rId5" imgW="1792044" imgH="1332752" progId="Word.Picture.8">
                  <p:embed/>
                </p:oleObj>
              </mc:Choice>
              <mc:Fallback>
                <p:oleObj name="图片" r:id="rId5" imgW="1792044" imgH="1332752" progId="Word.Picture.8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950D502A-6518-2024-5F2C-FCBE550AC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9" y="1985864"/>
                        <a:ext cx="3224212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B7069DF8-946A-C987-5E4D-82E37B18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32" y="1525016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设置输出静态电压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CAFB394-B929-153B-F99D-8BA789F5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608" y="1525016"/>
            <a:ext cx="383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阻容耦合反相放大电路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DEFAF0-6E27-62BD-6577-6A80BDD5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4134545"/>
            <a:ext cx="2382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i="1">
                <a:solidFill>
                  <a:srgbClr val="CC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是正负对称的信号</a:t>
            </a:r>
            <a:endParaRPr lang="zh-CN" altLang="en-US" sz="1800" b="0">
              <a:solidFill>
                <a:srgbClr val="CC0000"/>
              </a:solidFill>
              <a:latin typeface="Arial Rounded MT Bold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5B5AE3BA-583C-2F58-5DE6-DE2AE58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500" y="-16093"/>
            <a:ext cx="453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运放在单电源下工作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D618FA-24E6-76A1-86D5-4CD44B0AF00C}"/>
              </a:ext>
            </a:extLst>
          </p:cNvPr>
          <p:cNvGrpSpPr/>
          <p:nvPr/>
        </p:nvGrpSpPr>
        <p:grpSpPr>
          <a:xfrm>
            <a:off x="791580" y="708710"/>
            <a:ext cx="7560840" cy="646331"/>
            <a:chOff x="755576" y="574676"/>
            <a:chExt cx="7560840" cy="64633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8F97214-2BE4-C477-FF19-F8BBF9A64EBA}"/>
                </a:ext>
              </a:extLst>
            </p:cNvPr>
            <p:cNvSpPr/>
            <p:nvPr/>
          </p:nvSpPr>
          <p:spPr>
            <a:xfrm>
              <a:off x="755576" y="574676"/>
              <a:ext cx="7560840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30" name="Rectangle 10">
              <a:extLst>
                <a:ext uri="{FF2B5EF4-FFF2-40B4-BE49-F238E27FC236}">
                  <a16:creationId xmlns:a16="http://schemas.microsoft.com/office/drawing/2014/main" id="{E6E423CE-492E-EE49-F468-7005493A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469" y="667544"/>
              <a:ext cx="7231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关键是将输出端的静态电压设置为电源电压的一半。</a:t>
              </a: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0A26D5CF-A4D3-EF03-8F19-C595EE8D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6" y="1472027"/>
            <a:ext cx="265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交流同相放大电路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B0639DB0-DAA5-C8B0-5427-2B66FE817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94639"/>
              </p:ext>
            </p:extLst>
          </p:nvPr>
        </p:nvGraphicFramePr>
        <p:xfrm>
          <a:off x="135066" y="1933990"/>
          <a:ext cx="4117590" cy="218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图片" r:id="rId3" imgW="2516717" imgH="1332752" progId="Word.Picture.8">
                  <p:embed/>
                </p:oleObj>
              </mc:Choice>
              <mc:Fallback>
                <p:oleObj name="图片" r:id="rId3" imgW="2516717" imgH="1332752" progId="Word.Picture.8">
                  <p:embed/>
                  <p:pic>
                    <p:nvPicPr>
                      <p:cNvPr id="133125" name="Object 5">
                        <a:extLst>
                          <a:ext uri="{FF2B5EF4-FFF2-40B4-BE49-F238E27FC236}">
                            <a16:creationId xmlns:a16="http://schemas.microsoft.com/office/drawing/2014/main" id="{671E39F6-16C3-53D0-E45B-851C9797D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66" y="1933990"/>
                        <a:ext cx="4117590" cy="2184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2A1F143D-6EB2-B6A5-F01C-71D94D5C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98233"/>
            <a:ext cx="421169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高输入阻抗交流同相放大电路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847D26B3-E0B1-18D0-9C12-7DAE6EC11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176403"/>
              </p:ext>
            </p:extLst>
          </p:nvPr>
        </p:nvGraphicFramePr>
        <p:xfrm>
          <a:off x="4572000" y="2060196"/>
          <a:ext cx="42926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图片" r:id="rId5" imgW="2526086" imgH="1285244" progId="Word.Picture.8">
                  <p:embed/>
                </p:oleObj>
              </mc:Choice>
              <mc:Fallback>
                <p:oleObj name="图片" r:id="rId5" imgW="2526086" imgH="1285244" progId="Word.Picture.8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F810015A-A9CA-156C-386D-68ACEB19E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196"/>
                        <a:ext cx="42926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618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5B5AE3BA-583C-2F58-5DE6-DE2AE58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500" y="-16093"/>
            <a:ext cx="453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运放在单电源下工作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DAB2647-3B93-D7D7-68BE-64B85A9D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60400"/>
            <a:ext cx="329654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直接耦合反相放大电路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515AB980-8BC3-0C54-302F-45689EC07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57224"/>
              </p:ext>
            </p:extLst>
          </p:nvPr>
        </p:nvGraphicFramePr>
        <p:xfrm>
          <a:off x="4850606" y="452053"/>
          <a:ext cx="3789362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图片" r:id="rId3" imgW="2106633" imgH="1332752" progId="Word.Picture.8">
                  <p:embed/>
                </p:oleObj>
              </mc:Choice>
              <mc:Fallback>
                <p:oleObj name="图片" r:id="rId3" imgW="2106633" imgH="1332752" progId="Word.Picture.8">
                  <p:embed/>
                  <p:pic>
                    <p:nvPicPr>
                      <p:cNvPr id="135173" name="Object 5">
                        <a:extLst>
                          <a:ext uri="{FF2B5EF4-FFF2-40B4-BE49-F238E27FC236}">
                            <a16:creationId xmlns:a16="http://schemas.microsoft.com/office/drawing/2014/main" id="{226DDC09-61ED-C100-8F57-3F838B0BA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606" y="452053"/>
                        <a:ext cx="3789362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4BEA83C7-B506-F5A6-159C-C7BC04B4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30047"/>
            <a:ext cx="2529607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电阻应满足关系  </a:t>
            </a:r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AF43DC8F-E264-3328-3670-68F542084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16017"/>
              </p:ext>
            </p:extLst>
          </p:nvPr>
        </p:nvGraphicFramePr>
        <p:xfrm>
          <a:off x="1073150" y="1541463"/>
          <a:ext cx="2801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公式" r:id="rId5" imgW="1371600" imgH="444500" progId="Equation.3">
                  <p:embed/>
                </p:oleObj>
              </mc:Choice>
              <mc:Fallback>
                <p:oleObj name="公式" r:id="rId5" imgW="1371600" imgH="4445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A13CDDB5-3DD5-43AE-AD89-A2180C211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541463"/>
                        <a:ext cx="28019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>
            <a:extLst>
              <a:ext uri="{FF2B5EF4-FFF2-40B4-BE49-F238E27FC236}">
                <a16:creationId xmlns:a16="http://schemas.microsoft.com/office/drawing/2014/main" id="{9CE2189C-3F9A-9358-C012-D4FC8C4F2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296485"/>
            <a:ext cx="35290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此时输出电压  </a:t>
            </a:r>
          </a:p>
        </p:txBody>
      </p:sp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FE9B7A3A-7B3F-2681-2563-632E228CE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24005"/>
              </p:ext>
            </p:extLst>
          </p:nvPr>
        </p:nvGraphicFramePr>
        <p:xfrm>
          <a:off x="873045" y="2890837"/>
          <a:ext cx="65119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公式" r:id="rId7" imgW="3289300" imgH="444500" progId="Equation.3">
                  <p:embed/>
                </p:oleObj>
              </mc:Choice>
              <mc:Fallback>
                <p:oleObj name="公式" r:id="rId7" imgW="3289300" imgH="444500" progId="Equation.3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id="{11DD31AE-FD2A-1C4C-7B97-0D1EE78AE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045" y="2890837"/>
                        <a:ext cx="65119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2">
            <a:extLst>
              <a:ext uri="{FF2B5EF4-FFF2-40B4-BE49-F238E27FC236}">
                <a16:creationId xmlns:a16="http://schemas.microsoft.com/office/drawing/2014/main" id="{890992E4-55BE-85E4-14CB-AF74805E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956842"/>
            <a:ext cx="35290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的变化关系</a:t>
            </a:r>
          </a:p>
        </p:txBody>
      </p:sp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id="{D52D267B-FD60-68AC-EB5C-8258C8025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73066"/>
              </p:ext>
            </p:extLst>
          </p:nvPr>
        </p:nvGraphicFramePr>
        <p:xfrm>
          <a:off x="1285118" y="4554412"/>
          <a:ext cx="20367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公式" r:id="rId9" imgW="1028254" imgH="444307" progId="Equation.3">
                  <p:embed/>
                </p:oleObj>
              </mc:Choice>
              <mc:Fallback>
                <p:oleObj name="公式" r:id="rId9" imgW="1028254" imgH="444307" progId="Equation.3">
                  <p:embed/>
                  <p:pic>
                    <p:nvPicPr>
                      <p:cNvPr id="11" name="Object 14">
                        <a:extLst>
                          <a:ext uri="{FF2B5EF4-FFF2-40B4-BE49-F238E27FC236}">
                            <a16:creationId xmlns:a16="http://schemas.microsoft.com/office/drawing/2014/main" id="{DBE789B8-7CC5-D834-A222-8D8567323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118" y="4554412"/>
                        <a:ext cx="20367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8">
            <a:extLst>
              <a:ext uri="{FF2B5EF4-FFF2-40B4-BE49-F238E27FC236}">
                <a16:creationId xmlns:a16="http://schemas.microsoft.com/office/drawing/2014/main" id="{A15FC776-2257-9EF7-CD5E-9A3753CB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72" y="4025105"/>
            <a:ext cx="1343025" cy="338138"/>
          </a:xfrm>
          <a:prstGeom prst="wedgeRoundRectCallout">
            <a:avLst>
              <a:gd name="adj1" fmla="val -32505"/>
              <a:gd name="adj2" fmla="val -173944"/>
              <a:gd name="adj3" fmla="val 16667"/>
            </a:avLst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直流偏移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844CDA3-9D5A-879E-2CC7-CF0D7FE6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257" y="4658520"/>
            <a:ext cx="1917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反相放大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1AA8E1EC-8A76-3838-9DAF-31198138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257" y="5154732"/>
            <a:ext cx="4733711" cy="512257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 anchor="b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  <a:buClr>
                <a:srgbClr val="0000CC"/>
              </a:buClr>
              <a:defRPr/>
            </a:pPr>
            <a:r>
              <a:rPr kumimoji="0" lang="zh-CN" altLang="en-US" dirty="0">
                <a:solidFill>
                  <a:srgbClr val="C00000"/>
                </a:solidFill>
                <a:ea typeface="楷体_GB2312" pitchFamily="49" charset="-122"/>
                <a:cs typeface="楷体_GB2312"/>
              </a:rPr>
              <a:t>需要考虑输入端的电阻平衡条件！</a:t>
            </a:r>
            <a:endParaRPr kumimoji="0"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4045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1" grpId="0"/>
      <p:bldP spid="23" grpId="0" animBg="1"/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BCE139F0-4D0D-26EF-1509-EB2CD3AE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808" y="12000"/>
            <a:ext cx="439298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运放在单电源下工作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C51594B-A1EF-99DB-F4F6-2FFC091B7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66" y="807655"/>
            <a:ext cx="341342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直接耦合同相放大电路</a:t>
            </a:r>
          </a:p>
        </p:txBody>
      </p:sp>
      <p:graphicFrame>
        <p:nvGraphicFramePr>
          <p:cNvPr id="136197" name="Object 5">
            <a:extLst>
              <a:ext uri="{FF2B5EF4-FFF2-40B4-BE49-F238E27FC236}">
                <a16:creationId xmlns:a16="http://schemas.microsoft.com/office/drawing/2014/main" id="{07ACBD29-1E3C-932A-E06D-C0468A563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52824"/>
              </p:ext>
            </p:extLst>
          </p:nvPr>
        </p:nvGraphicFramePr>
        <p:xfrm>
          <a:off x="4184650" y="510475"/>
          <a:ext cx="495935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图片" r:id="rId3" imgW="2754912" imgH="1551938" progId="Word.Picture.8">
                  <p:embed/>
                </p:oleObj>
              </mc:Choice>
              <mc:Fallback>
                <p:oleObj name="图片" r:id="rId3" imgW="2754912" imgH="1551938" progId="Word.Picture.8">
                  <p:embed/>
                  <p:pic>
                    <p:nvPicPr>
                      <p:cNvPr id="136197" name="Object 5">
                        <a:extLst>
                          <a:ext uri="{FF2B5EF4-FFF2-40B4-BE49-F238E27FC236}">
                            <a16:creationId xmlns:a16="http://schemas.microsoft.com/office/drawing/2014/main" id="{07ACBD29-1E3C-932A-E06D-C0468A563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10475"/>
                        <a:ext cx="4959350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F8E71984-4293-FDDE-3DA7-2149BDE8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66" y="1773916"/>
            <a:ext cx="35290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输出电压  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EAA02AAB-CAB9-0AC1-EA0A-2C803FEA1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25002"/>
              </p:ext>
            </p:extLst>
          </p:nvPr>
        </p:nvGraphicFramePr>
        <p:xfrm>
          <a:off x="571079" y="2329541"/>
          <a:ext cx="4318000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公式" r:id="rId5" imgW="2425700" imgH="1333500" progId="Equation.3">
                  <p:embed/>
                </p:oleObj>
              </mc:Choice>
              <mc:Fallback>
                <p:oleObj name="公式" r:id="rId5" imgW="2425700" imgH="13335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EAA02AAB-CAB9-0AC1-EA0A-2C803FEA1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79" y="2329541"/>
                        <a:ext cx="4318000" cy="239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8">
            <a:extLst>
              <a:ext uri="{FF2B5EF4-FFF2-40B4-BE49-F238E27FC236}">
                <a16:creationId xmlns:a16="http://schemas.microsoft.com/office/drawing/2014/main" id="{85303123-4F30-7A0E-2A66-9FF9A4069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254" y="3461428"/>
            <a:ext cx="1343025" cy="338138"/>
          </a:xfrm>
          <a:prstGeom prst="wedgeRoundRectCallout">
            <a:avLst>
              <a:gd name="adj1" fmla="val -53782"/>
              <a:gd name="adj2" fmla="val 154227"/>
              <a:gd name="adj3" fmla="val 16667"/>
            </a:avLst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直流偏移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CCF2534-31E5-E25E-AD73-D8D98F67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717032"/>
            <a:ext cx="35290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的变化关系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F855EFBD-27A8-676F-32F2-90EFA73A4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56802"/>
              </p:ext>
            </p:extLst>
          </p:nvPr>
        </p:nvGraphicFramePr>
        <p:xfrm>
          <a:off x="5484118" y="4283770"/>
          <a:ext cx="1628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公式" r:id="rId7" imgW="914400" imgH="444500" progId="Equation.3">
                  <p:embed/>
                </p:oleObj>
              </mc:Choice>
              <mc:Fallback>
                <p:oleObj name="公式" r:id="rId7" imgW="914400" imgH="44450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F855EFBD-27A8-676F-32F2-90EFA73A4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118" y="4283770"/>
                        <a:ext cx="1628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>
            <a:extLst>
              <a:ext uri="{FF2B5EF4-FFF2-40B4-BE49-F238E27FC236}">
                <a16:creationId xmlns:a16="http://schemas.microsoft.com/office/drawing/2014/main" id="{0A65FBC0-98BF-D3DD-5D69-4C2DA072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5229200"/>
            <a:ext cx="1917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同相放大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2EC00AA-0934-2AAE-AA96-21A76839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CC"/>
                </a:solidFill>
              </a:rPr>
              <a:t>第八章</a:t>
            </a:r>
            <a:r>
              <a:rPr lang="en-US" altLang="zh-CN" sz="3200">
                <a:solidFill>
                  <a:srgbClr val="0000CC"/>
                </a:solidFill>
              </a:rPr>
              <a:t>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ED1E9F6-0515-A6FA-BDE9-2EA2B5A7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873" y="653400"/>
            <a:ext cx="39062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00" b="1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不同反馈的影响及特点</a:t>
            </a:r>
          </a:p>
        </p:txBody>
      </p:sp>
      <p:sp>
        <p:nvSpPr>
          <p:cNvPr id="1280004" name="AutoShape 4">
            <a:extLst>
              <a:ext uri="{FF2B5EF4-FFF2-40B4-BE49-F238E27FC236}">
                <a16:creationId xmlns:a16="http://schemas.microsoft.com/office/drawing/2014/main" id="{F57596DE-4712-B8B9-4980-0E565031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205163"/>
            <a:ext cx="6751638" cy="48577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</a:rPr>
              <a:t>电压负反馈：</a:t>
            </a:r>
            <a:r>
              <a:rPr kumimoji="1" lang="zh-CN" altLang="en-US" sz="2400">
                <a:latin typeface="楷体_GB2312" pitchFamily="49" charset="-122"/>
              </a:rPr>
              <a:t>稳定输出电压，具有恒压特性</a:t>
            </a:r>
          </a:p>
        </p:txBody>
      </p:sp>
      <p:sp>
        <p:nvSpPr>
          <p:cNvPr id="1280005" name="AutoShape 5">
            <a:extLst>
              <a:ext uri="{FF2B5EF4-FFF2-40B4-BE49-F238E27FC236}">
                <a16:creationId xmlns:a16="http://schemas.microsoft.com/office/drawing/2014/main" id="{DCDA21E6-07E3-320A-12C2-94122D2D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93925"/>
            <a:ext cx="5548313" cy="48577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串联反馈：</a:t>
            </a:r>
            <a:r>
              <a:rPr kumimoji="1" lang="zh-CN" altLang="en-US" sz="2400"/>
              <a:t>输入端电压求和（</a:t>
            </a:r>
            <a:r>
              <a:rPr kumimoji="1" lang="en-US" altLang="zh-CN" sz="2400"/>
              <a:t>KVL</a:t>
            </a:r>
            <a:r>
              <a:rPr kumimoji="1" lang="zh-CN" altLang="en-US" sz="2400"/>
              <a:t>）</a:t>
            </a:r>
          </a:p>
        </p:txBody>
      </p:sp>
      <p:sp>
        <p:nvSpPr>
          <p:cNvPr id="1280006" name="AutoShape 6">
            <a:extLst>
              <a:ext uri="{FF2B5EF4-FFF2-40B4-BE49-F238E27FC236}">
                <a16:creationId xmlns:a16="http://schemas.microsoft.com/office/drawing/2014/main" id="{5208D93E-FBB7-DC76-FF65-B6D2F136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708400"/>
            <a:ext cx="6751638" cy="48577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</a:rPr>
              <a:t>电流负反馈：</a:t>
            </a:r>
            <a:r>
              <a:rPr kumimoji="1" lang="zh-CN" altLang="en-US" sz="2400">
                <a:latin typeface="楷体_GB2312" pitchFamily="49" charset="-122"/>
              </a:rPr>
              <a:t>稳定输出电流，具有恒流特性</a:t>
            </a:r>
          </a:p>
        </p:txBody>
      </p:sp>
      <p:sp>
        <p:nvSpPr>
          <p:cNvPr id="1280007" name="AutoShape 7">
            <a:extLst>
              <a:ext uri="{FF2B5EF4-FFF2-40B4-BE49-F238E27FC236}">
                <a16:creationId xmlns:a16="http://schemas.microsoft.com/office/drawing/2014/main" id="{9F501C34-7AE9-47DE-BE47-D56B0098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700338"/>
            <a:ext cx="5503863" cy="48577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并联反馈：</a:t>
            </a:r>
            <a:r>
              <a:rPr kumimoji="1" lang="zh-CN" altLang="en-US" sz="2400"/>
              <a:t>输入端电流求和（</a:t>
            </a:r>
            <a:r>
              <a:rPr kumimoji="1" lang="en-US" altLang="zh-CN" sz="2400"/>
              <a:t>KCL</a:t>
            </a:r>
            <a:r>
              <a:rPr kumimoji="1" lang="zh-CN" altLang="en-US" sz="2400"/>
              <a:t>）</a:t>
            </a:r>
          </a:p>
        </p:txBody>
      </p:sp>
      <p:sp>
        <p:nvSpPr>
          <p:cNvPr id="1280016" name="Rectangle 16">
            <a:extLst>
              <a:ext uri="{FF2B5EF4-FFF2-40B4-BE49-F238E27FC236}">
                <a16:creationId xmlns:a16="http://schemas.microsoft.com/office/drawing/2014/main" id="{2B81263F-A7D2-5AA5-5972-3E97D69E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2206625"/>
            <a:ext cx="16605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</a:rPr>
              <a:t>（压控）</a:t>
            </a:r>
          </a:p>
        </p:txBody>
      </p:sp>
      <p:sp>
        <p:nvSpPr>
          <p:cNvPr id="1280017" name="Rectangle 17">
            <a:extLst>
              <a:ext uri="{FF2B5EF4-FFF2-40B4-BE49-F238E27FC236}">
                <a16:creationId xmlns:a16="http://schemas.microsoft.com/office/drawing/2014/main" id="{1AB3409E-A7F2-105E-70B0-3587E55B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2679700"/>
            <a:ext cx="16605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</a:rPr>
              <a:t>（流控）</a:t>
            </a:r>
          </a:p>
        </p:txBody>
      </p:sp>
      <p:sp>
        <p:nvSpPr>
          <p:cNvPr id="1280018" name="Rectangle 18">
            <a:extLst>
              <a:ext uri="{FF2B5EF4-FFF2-40B4-BE49-F238E27FC236}">
                <a16:creationId xmlns:a16="http://schemas.microsoft.com/office/drawing/2014/main" id="{76CD2F50-81AC-0993-2A27-EADA56EB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3186113"/>
            <a:ext cx="19843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</a:rPr>
              <a:t>（电压源）</a:t>
            </a:r>
          </a:p>
        </p:txBody>
      </p:sp>
      <p:sp>
        <p:nvSpPr>
          <p:cNvPr id="1280019" name="Rectangle 19">
            <a:extLst>
              <a:ext uri="{FF2B5EF4-FFF2-40B4-BE49-F238E27FC236}">
                <a16:creationId xmlns:a16="http://schemas.microsoft.com/office/drawing/2014/main" id="{CADC3814-1874-7C00-1D8E-B2E0BBDC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3689350"/>
            <a:ext cx="19843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Arial Narrow" panose="020B0606020202030204" pitchFamily="34" charset="0"/>
              </a:rPr>
              <a:t>（电流源）</a:t>
            </a:r>
          </a:p>
        </p:txBody>
      </p:sp>
      <p:sp>
        <p:nvSpPr>
          <p:cNvPr id="1280020" name="AutoShape 20">
            <a:extLst>
              <a:ext uri="{FF2B5EF4-FFF2-40B4-BE49-F238E27FC236}">
                <a16:creationId xmlns:a16="http://schemas.microsoft.com/office/drawing/2014/main" id="{216A7BE4-3C20-1376-20B2-24957FDE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96975"/>
            <a:ext cx="7804150" cy="48577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正反馈：</a:t>
            </a:r>
            <a:r>
              <a:rPr kumimoji="1" lang="zh-CN" altLang="en-US" sz="2400"/>
              <a:t>增大增益，易使系统不稳定，很少用</a:t>
            </a:r>
          </a:p>
        </p:txBody>
      </p:sp>
      <p:sp>
        <p:nvSpPr>
          <p:cNvPr id="1280021" name="AutoShape 21">
            <a:extLst>
              <a:ext uri="{FF2B5EF4-FFF2-40B4-BE49-F238E27FC236}">
                <a16:creationId xmlns:a16="http://schemas.microsoft.com/office/drawing/2014/main" id="{D9026B01-855E-F75D-C520-F7CA8A6E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82750"/>
            <a:ext cx="6080125" cy="48577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负反馈：</a:t>
            </a:r>
            <a:r>
              <a:rPr kumimoji="1" lang="zh-CN" altLang="en-US" sz="2400"/>
              <a:t>减小增益，还有其它好处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401443-0021-FCC1-27C6-56867B2A0696}"/>
              </a:ext>
            </a:extLst>
          </p:cNvPr>
          <p:cNvGrpSpPr/>
          <p:nvPr/>
        </p:nvGrpSpPr>
        <p:grpSpPr>
          <a:xfrm>
            <a:off x="107504" y="4437112"/>
            <a:ext cx="9102554" cy="1983060"/>
            <a:chOff x="767477" y="4319588"/>
            <a:chExt cx="7666449" cy="1773237"/>
          </a:xfrm>
        </p:grpSpPr>
        <p:sp>
          <p:nvSpPr>
            <p:cNvPr id="1280008" name="Rectangle 8">
              <a:extLst>
                <a:ext uri="{FF2B5EF4-FFF2-40B4-BE49-F238E27FC236}">
                  <a16:creationId xmlns:a16="http://schemas.microsoft.com/office/drawing/2014/main" id="{07B29B3A-5694-9C19-FA20-34FD4943D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865" y="4319588"/>
              <a:ext cx="1692275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Arial Narrow" panose="020B0606020202030204" pitchFamily="34" charset="0"/>
                </a:rPr>
                <a:t>电压串联</a:t>
              </a:r>
            </a:p>
          </p:txBody>
        </p:sp>
        <p:sp>
          <p:nvSpPr>
            <p:cNvPr id="1280009" name="Rectangle 9">
              <a:extLst>
                <a:ext uri="{FF2B5EF4-FFF2-40B4-BE49-F238E27FC236}">
                  <a16:creationId xmlns:a16="http://schemas.microsoft.com/office/drawing/2014/main" id="{4D6DC4B8-DD7C-11D4-FBCD-FED0949E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4319588"/>
              <a:ext cx="1643063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Arial Narrow" panose="020B0606020202030204" pitchFamily="34" charset="0"/>
                </a:rPr>
                <a:t>电压并联</a:t>
              </a:r>
            </a:p>
          </p:txBody>
        </p:sp>
        <p:sp>
          <p:nvSpPr>
            <p:cNvPr id="1280010" name="Rectangle 10">
              <a:extLst>
                <a:ext uri="{FF2B5EF4-FFF2-40B4-BE49-F238E27FC236}">
                  <a16:creationId xmlns:a16="http://schemas.microsoft.com/office/drawing/2014/main" id="{202B53BD-469C-608B-1998-688E5E2F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414" y="4319588"/>
              <a:ext cx="1643062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Arial Narrow" panose="020B0606020202030204" pitchFamily="34" charset="0"/>
                </a:rPr>
                <a:t>电流串联</a:t>
              </a:r>
            </a:p>
          </p:txBody>
        </p:sp>
        <p:sp>
          <p:nvSpPr>
            <p:cNvPr id="1280011" name="Rectangle 11">
              <a:extLst>
                <a:ext uri="{FF2B5EF4-FFF2-40B4-BE49-F238E27FC236}">
                  <a16:creationId xmlns:a16="http://schemas.microsoft.com/office/drawing/2014/main" id="{1929DC5D-D22B-920D-70E7-6D3837F9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451" y="4319588"/>
              <a:ext cx="1660525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Arial Narrow" panose="020B0606020202030204" pitchFamily="34" charset="0"/>
                </a:rPr>
                <a:t>电流并联</a:t>
              </a:r>
            </a:p>
          </p:txBody>
        </p:sp>
        <p:sp>
          <p:nvSpPr>
            <p:cNvPr id="1280012" name="Rectangle 12">
              <a:extLst>
                <a:ext uri="{FF2B5EF4-FFF2-40B4-BE49-F238E27FC236}">
                  <a16:creationId xmlns:a16="http://schemas.microsoft.com/office/drawing/2014/main" id="{F259126A-69FC-E3D4-9046-91CA91A78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477" y="4813300"/>
              <a:ext cx="1908175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电压控制的电压源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电压</a:t>
              </a:r>
              <a:r>
                <a:rPr kumimoji="1" lang="en-US" altLang="zh-CN" sz="2000"/>
                <a:t>/</a:t>
              </a:r>
              <a:r>
                <a:rPr kumimoji="1" lang="zh-CN" altLang="en-US" sz="2000"/>
                <a:t>电压转换</a:t>
              </a:r>
            </a:p>
          </p:txBody>
        </p:sp>
        <p:sp>
          <p:nvSpPr>
            <p:cNvPr id="1280013" name="Rectangle 13">
              <a:extLst>
                <a:ext uri="{FF2B5EF4-FFF2-40B4-BE49-F238E27FC236}">
                  <a16:creationId xmlns:a16="http://schemas.microsoft.com/office/drawing/2014/main" id="{42C109BF-D997-C265-1354-8BB2ADAD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838" y="4813300"/>
              <a:ext cx="191135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电流控制的电压源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电流</a:t>
              </a:r>
              <a:r>
                <a:rPr kumimoji="1" lang="en-US" altLang="zh-CN" sz="2000"/>
                <a:t>/</a:t>
              </a:r>
              <a:r>
                <a:rPr kumimoji="1" lang="zh-CN" altLang="en-US" sz="2000"/>
                <a:t>电压转换</a:t>
              </a:r>
            </a:p>
          </p:txBody>
        </p:sp>
        <p:sp>
          <p:nvSpPr>
            <p:cNvPr id="1280014" name="Rectangle 14">
              <a:extLst>
                <a:ext uri="{FF2B5EF4-FFF2-40B4-BE49-F238E27FC236}">
                  <a16:creationId xmlns:a16="http://schemas.microsoft.com/office/drawing/2014/main" id="{3DB8901F-6EDD-3EAD-4135-72250DBA8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776" y="4813300"/>
              <a:ext cx="1876425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电压控制的电流源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电压</a:t>
              </a:r>
              <a:r>
                <a:rPr kumimoji="1" lang="en-US" altLang="zh-CN" sz="2000"/>
                <a:t>/</a:t>
              </a:r>
              <a:r>
                <a:rPr kumimoji="1" lang="zh-CN" altLang="en-US" sz="2000"/>
                <a:t>电流转换</a:t>
              </a:r>
            </a:p>
          </p:txBody>
        </p:sp>
        <p:sp>
          <p:nvSpPr>
            <p:cNvPr id="1280015" name="Rectangle 15">
              <a:extLst>
                <a:ext uri="{FF2B5EF4-FFF2-40B4-BE49-F238E27FC236}">
                  <a16:creationId xmlns:a16="http://schemas.microsoft.com/office/drawing/2014/main" id="{F1B113ED-1699-A646-A596-BD7D32275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5751" y="4813300"/>
              <a:ext cx="1908175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电流控制的电流源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/>
                <a:t>电流</a:t>
              </a:r>
              <a:r>
                <a:rPr kumimoji="1" lang="en-US" altLang="zh-CN" sz="2000"/>
                <a:t>/</a:t>
              </a:r>
              <a:r>
                <a:rPr kumimoji="1" lang="zh-CN" altLang="en-US" sz="2000"/>
                <a:t>电流转换</a:t>
              </a:r>
            </a:p>
          </p:txBody>
        </p:sp>
        <p:sp>
          <p:nvSpPr>
            <p:cNvPr id="1280022" name="Line 22">
              <a:extLst>
                <a:ext uri="{FF2B5EF4-FFF2-40B4-BE49-F238E27FC236}">
                  <a16:creationId xmlns:a16="http://schemas.microsoft.com/office/drawing/2014/main" id="{7F784C3E-CE71-8CEE-CF52-B31E3C82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140" y="4535488"/>
              <a:ext cx="0" cy="155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023" name="Line 23">
              <a:extLst>
                <a:ext uri="{FF2B5EF4-FFF2-40B4-BE49-F238E27FC236}">
                  <a16:creationId xmlns:a16="http://schemas.microsoft.com/office/drawing/2014/main" id="{0A0AD2BB-8AB5-0906-897D-1C0999BB4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5638" y="4535488"/>
              <a:ext cx="0" cy="155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024" name="Line 24">
              <a:extLst>
                <a:ext uri="{FF2B5EF4-FFF2-40B4-BE49-F238E27FC236}">
                  <a16:creationId xmlns:a16="http://schemas.microsoft.com/office/drawing/2014/main" id="{4456E8B6-4DDA-4AAD-9CDC-F82C6DA64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3201" y="4535488"/>
              <a:ext cx="0" cy="155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8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8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8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8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28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4" grpId="0" autoUpdateAnimBg="0"/>
      <p:bldP spid="1280005" grpId="0" autoUpdateAnimBg="0"/>
      <p:bldP spid="1280006" grpId="0" autoUpdateAnimBg="0"/>
      <p:bldP spid="1280007" grpId="0" autoUpdateAnimBg="0"/>
      <p:bldP spid="1280016" grpId="0"/>
      <p:bldP spid="1280017" grpId="0"/>
      <p:bldP spid="1280018" grpId="0"/>
      <p:bldP spid="1280019" grpId="0"/>
      <p:bldP spid="1280020" grpId="0" autoUpdateAnimBg="0"/>
      <p:bldP spid="128002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0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577F4F58-0D2C-B224-292A-F0A2DCF0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26" y="88900"/>
            <a:ext cx="583264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为改善性能引入负反馈的一般原则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572C9E-1A13-23DF-01C0-887C087594F7}"/>
              </a:ext>
            </a:extLst>
          </p:cNvPr>
          <p:cNvGrpSpPr/>
          <p:nvPr/>
        </p:nvGrpSpPr>
        <p:grpSpPr>
          <a:xfrm>
            <a:off x="534508" y="558781"/>
            <a:ext cx="8357972" cy="6021570"/>
            <a:chOff x="534508" y="558780"/>
            <a:chExt cx="8240994" cy="6491177"/>
          </a:xfrm>
        </p:grpSpPr>
        <p:sp>
          <p:nvSpPr>
            <p:cNvPr id="1301506" name="Rectangle 2">
              <a:extLst>
                <a:ext uri="{FF2B5EF4-FFF2-40B4-BE49-F238E27FC236}">
                  <a16:creationId xmlns:a16="http://schemas.microsoft.com/office/drawing/2014/main" id="{AAABB0AC-9EE3-CC4F-2E96-0A3FCF8EF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558780"/>
              <a:ext cx="4102100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要稳定直流量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07" name="Rectangle 3">
              <a:extLst>
                <a:ext uri="{FF2B5EF4-FFF2-40B4-BE49-F238E27FC236}">
                  <a16:creationId xmlns:a16="http://schemas.microsoft.com/office/drawing/2014/main" id="{27D6BD5D-B917-0B2F-F513-92C8CC243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715" y="558780"/>
              <a:ext cx="32051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引入直流负反馈</a:t>
              </a:r>
            </a:p>
          </p:txBody>
        </p:sp>
        <p:sp>
          <p:nvSpPr>
            <p:cNvPr id="1301508" name="Rectangle 4">
              <a:extLst>
                <a:ext uri="{FF2B5EF4-FFF2-40B4-BE49-F238E27FC236}">
                  <a16:creationId xmlns:a16="http://schemas.microsoft.com/office/drawing/2014/main" id="{9BA145BF-3423-66BC-6261-771516A4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998518"/>
              <a:ext cx="41021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要稳定交流量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09" name="Rectangle 5">
              <a:extLst>
                <a:ext uri="{FF2B5EF4-FFF2-40B4-BE49-F238E27FC236}">
                  <a16:creationId xmlns:a16="http://schemas.microsoft.com/office/drawing/2014/main" id="{986A277C-8D46-E5BF-2CC0-D482A22BB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715" y="998518"/>
              <a:ext cx="3205162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引入交流负反馈</a:t>
              </a:r>
            </a:p>
          </p:txBody>
        </p:sp>
        <p:sp>
          <p:nvSpPr>
            <p:cNvPr id="1301510" name="Rectangle 6">
              <a:extLst>
                <a:ext uri="{FF2B5EF4-FFF2-40B4-BE49-F238E27FC236}">
                  <a16:creationId xmlns:a16="http://schemas.microsoft.com/office/drawing/2014/main" id="{99B99416-74C8-1A25-ACC7-622888D0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1455718"/>
              <a:ext cx="48006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要稳定输出电压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11" name="Rectangle 7">
              <a:extLst>
                <a:ext uri="{FF2B5EF4-FFF2-40B4-BE49-F238E27FC236}">
                  <a16:creationId xmlns:a16="http://schemas.microsoft.com/office/drawing/2014/main" id="{1E95D652-AB32-708D-DF45-111CA2D6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952" y="1455718"/>
              <a:ext cx="3205163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引入电压负反馈</a:t>
              </a:r>
            </a:p>
          </p:txBody>
        </p:sp>
        <p:sp>
          <p:nvSpPr>
            <p:cNvPr id="1301512" name="Rectangle 8">
              <a:extLst>
                <a:ext uri="{FF2B5EF4-FFF2-40B4-BE49-F238E27FC236}">
                  <a16:creationId xmlns:a16="http://schemas.microsoft.com/office/drawing/2014/main" id="{275E0AE3-B050-DB9F-4A9B-A7E42CD2D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1912918"/>
              <a:ext cx="48006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要稳定输出电流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13" name="Rectangle 9">
              <a:extLst>
                <a:ext uri="{FF2B5EF4-FFF2-40B4-BE49-F238E27FC236}">
                  <a16:creationId xmlns:a16="http://schemas.microsoft.com/office/drawing/2014/main" id="{764381D0-2A33-DF0C-AC5B-6CEE0CC9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952" y="1912918"/>
              <a:ext cx="3205163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引入电流负反馈</a:t>
              </a:r>
            </a:p>
          </p:txBody>
        </p:sp>
        <p:sp>
          <p:nvSpPr>
            <p:cNvPr id="1301514" name="Rectangle 10">
              <a:extLst>
                <a:ext uri="{FF2B5EF4-FFF2-40B4-BE49-F238E27FC236}">
                  <a16:creationId xmlns:a16="http://schemas.microsoft.com/office/drawing/2014/main" id="{AC8C130C-9386-5BD1-CB26-D9E976C3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2370118"/>
              <a:ext cx="48006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要增大输入电阻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15" name="Rectangle 11">
              <a:extLst>
                <a:ext uri="{FF2B5EF4-FFF2-40B4-BE49-F238E27FC236}">
                  <a16:creationId xmlns:a16="http://schemas.microsoft.com/office/drawing/2014/main" id="{A440F3C3-05BC-9681-576A-7B748CD0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952" y="2370118"/>
              <a:ext cx="3205163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引入串联负反馈</a:t>
              </a:r>
            </a:p>
          </p:txBody>
        </p:sp>
        <p:sp>
          <p:nvSpPr>
            <p:cNvPr id="1301516" name="Rectangle 12">
              <a:extLst>
                <a:ext uri="{FF2B5EF4-FFF2-40B4-BE49-F238E27FC236}">
                  <a16:creationId xmlns:a16="http://schemas.microsoft.com/office/drawing/2014/main" id="{49E572E4-57E6-624B-2A9B-B83145338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2827318"/>
              <a:ext cx="48006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要减小输入电阻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17" name="Rectangle 13">
              <a:extLst>
                <a:ext uri="{FF2B5EF4-FFF2-40B4-BE49-F238E27FC236}">
                  <a16:creationId xmlns:a16="http://schemas.microsoft.com/office/drawing/2014/main" id="{BC2DD185-026B-68FF-4B36-2AAE8438B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952" y="2827318"/>
              <a:ext cx="3205163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引入并联负反馈</a:t>
              </a:r>
            </a:p>
          </p:txBody>
        </p:sp>
        <p:sp>
          <p:nvSpPr>
            <p:cNvPr id="1301518" name="Rectangle 14">
              <a:extLst>
                <a:ext uri="{FF2B5EF4-FFF2-40B4-BE49-F238E27FC236}">
                  <a16:creationId xmlns:a16="http://schemas.microsoft.com/office/drawing/2014/main" id="{EF61444C-1F43-8378-252B-AC9B7927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5" y="3284518"/>
              <a:ext cx="48006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要增大输出电阻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19" name="Rectangle 15">
              <a:extLst>
                <a:ext uri="{FF2B5EF4-FFF2-40B4-BE49-F238E27FC236}">
                  <a16:creationId xmlns:a16="http://schemas.microsoft.com/office/drawing/2014/main" id="{2F4365DF-6943-DA6C-A07E-373E9822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715" y="3284518"/>
              <a:ext cx="3205162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引入电流负反馈</a:t>
              </a:r>
            </a:p>
          </p:txBody>
        </p:sp>
        <p:sp>
          <p:nvSpPr>
            <p:cNvPr id="1301520" name="Rectangle 16">
              <a:extLst>
                <a:ext uri="{FF2B5EF4-FFF2-40B4-BE49-F238E27FC236}">
                  <a16:creationId xmlns:a16="http://schemas.microsoft.com/office/drawing/2014/main" id="{248F9854-0EDF-2892-C12C-9F3DBF7C7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5" y="3741718"/>
              <a:ext cx="48006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要减小输出电阻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21" name="Rectangle 17">
              <a:extLst>
                <a:ext uri="{FF2B5EF4-FFF2-40B4-BE49-F238E27FC236}">
                  <a16:creationId xmlns:a16="http://schemas.microsoft.com/office/drawing/2014/main" id="{08E3863B-E674-F0CA-5197-50DF699C2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715" y="3741718"/>
              <a:ext cx="3205162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引入电压负反馈</a:t>
              </a:r>
            </a:p>
          </p:txBody>
        </p:sp>
        <p:sp>
          <p:nvSpPr>
            <p:cNvPr id="1301527" name="Rectangle 23">
              <a:extLst>
                <a:ext uri="{FF2B5EF4-FFF2-40B4-BE49-F238E27FC236}">
                  <a16:creationId xmlns:a16="http://schemas.microsoft.com/office/drawing/2014/main" id="{E7D65FE3-A9E0-C97E-835E-E490C9D7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4235430"/>
              <a:ext cx="4800600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将电压信号变换为电流信号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28" name="Rectangle 24">
              <a:extLst>
                <a:ext uri="{FF2B5EF4-FFF2-40B4-BE49-F238E27FC236}">
                  <a16:creationId xmlns:a16="http://schemas.microsoft.com/office/drawing/2014/main" id="{84F2879A-A81A-AE4A-9FBA-3BAD6AA2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152" y="4235430"/>
              <a:ext cx="3430588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引入电流串联负反馈</a:t>
              </a:r>
            </a:p>
          </p:txBody>
        </p:sp>
        <p:sp>
          <p:nvSpPr>
            <p:cNvPr id="1301529" name="Rectangle 25">
              <a:extLst>
                <a:ext uri="{FF2B5EF4-FFF2-40B4-BE49-F238E27FC236}">
                  <a16:creationId xmlns:a16="http://schemas.microsoft.com/office/drawing/2014/main" id="{C79A7F5D-35C5-798C-2C00-32CBC688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4713268"/>
              <a:ext cx="48006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将电流信号变换为电压信号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30" name="Rectangle 26">
              <a:extLst>
                <a:ext uri="{FF2B5EF4-FFF2-40B4-BE49-F238E27FC236}">
                  <a16:creationId xmlns:a16="http://schemas.microsoft.com/office/drawing/2014/main" id="{42469D3D-8324-77A3-0E55-AB69329A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152" y="4713268"/>
              <a:ext cx="3430588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引入电压并联负反馈</a:t>
              </a:r>
            </a:p>
          </p:txBody>
        </p:sp>
        <p:sp>
          <p:nvSpPr>
            <p:cNvPr id="1301531" name="Rectangle 27">
              <a:extLst>
                <a:ext uri="{FF2B5EF4-FFF2-40B4-BE49-F238E27FC236}">
                  <a16:creationId xmlns:a16="http://schemas.microsoft.com/office/drawing/2014/main" id="{B7E21DDC-0D14-1DD7-D18B-0A87ED0A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5" y="5206980"/>
              <a:ext cx="59086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将电压信号变换为电压信号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32" name="Rectangle 28">
              <a:extLst>
                <a:ext uri="{FF2B5EF4-FFF2-40B4-BE49-F238E27FC236}">
                  <a16:creationId xmlns:a16="http://schemas.microsoft.com/office/drawing/2014/main" id="{29BEB218-4178-B761-F1A9-6E635CD7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15" y="5206980"/>
              <a:ext cx="3430587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引入电压串联负反馈</a:t>
              </a:r>
            </a:p>
          </p:txBody>
        </p:sp>
        <p:sp>
          <p:nvSpPr>
            <p:cNvPr id="1301533" name="Rectangle 29">
              <a:extLst>
                <a:ext uri="{FF2B5EF4-FFF2-40B4-BE49-F238E27FC236}">
                  <a16:creationId xmlns:a16="http://schemas.microsoft.com/office/drawing/2014/main" id="{B4D58657-03A6-6EA7-1CDA-1C90E411F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5700693"/>
              <a:ext cx="5076825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将电流信号变换为电流信号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endParaRPr lang="en-US" altLang="zh-CN" sz="24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301534" name="Rectangle 30">
              <a:extLst>
                <a:ext uri="{FF2B5EF4-FFF2-40B4-BE49-F238E27FC236}">
                  <a16:creationId xmlns:a16="http://schemas.microsoft.com/office/drawing/2014/main" id="{C5D089EE-3A0F-4854-92DA-43FEDBAFF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15" y="5700693"/>
              <a:ext cx="3430587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引入电流并联负反馈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823DDD53-BA6F-4610-4130-83CD61F7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08" y="6153019"/>
              <a:ext cx="7565685" cy="469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对于电压信号源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引串联负反馈效果更明显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4A80FB6B-0B50-0C53-D16E-A8B9BB92F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08" y="6580726"/>
              <a:ext cx="7019566" cy="469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o"/>
              </a:pP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对于电流信号源</a:t>
              </a:r>
              <a:r>
                <a:rPr lang="en-US" altLang="zh-CN" sz="2400">
                  <a:solidFill>
                    <a:srgbClr val="000000"/>
                  </a:solidFill>
                  <a:latin typeface="Arial Narrow" panose="020B0606020202030204" pitchFamily="34" charset="0"/>
                </a:rPr>
                <a:t>——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</a:rPr>
                <a:t>引并联负反馈效果更明显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548680"/>
            <a:ext cx="8157592" cy="55340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1. </a:t>
            </a:r>
            <a:r>
              <a:rPr lang="zh-CN" altLang="en-US" dirty="0"/>
              <a:t>共射极放大电路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2. </a:t>
            </a:r>
            <a:r>
              <a:rPr lang="zh-CN" altLang="en-US" dirty="0"/>
              <a:t>多级放大电路</a:t>
            </a:r>
            <a:endParaRPr lang="en-US" altLang="zh-CN" dirty="0"/>
          </a:p>
          <a:p>
            <a:r>
              <a:rPr lang="zh-CN" altLang="en-US" dirty="0"/>
              <a:t>六、</a:t>
            </a:r>
            <a:r>
              <a:rPr lang="en-US" altLang="zh-CN" dirty="0"/>
              <a:t>1. </a:t>
            </a:r>
            <a:r>
              <a:rPr lang="zh-CN" altLang="en-US" dirty="0"/>
              <a:t>频率响应的基本概念和描述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2. </a:t>
            </a:r>
            <a:r>
              <a:rPr lang="zh-CN" altLang="en-US" dirty="0"/>
              <a:t>共源极放大电路上、下限频率计算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3. </a:t>
            </a:r>
            <a:r>
              <a:rPr lang="zh-CN" altLang="en-US" dirty="0"/>
              <a:t>增益</a:t>
            </a:r>
            <a:r>
              <a:rPr lang="en-US" altLang="zh-CN" dirty="0"/>
              <a:t>-</a:t>
            </a:r>
            <a:r>
              <a:rPr lang="zh-CN" altLang="en-US" dirty="0"/>
              <a:t>带宽积</a:t>
            </a:r>
            <a:endParaRPr lang="en-US" altLang="zh-CN" dirty="0"/>
          </a:p>
          <a:p>
            <a:r>
              <a:rPr lang="zh-CN" altLang="en-US" dirty="0"/>
              <a:t>七、</a:t>
            </a:r>
            <a:r>
              <a:rPr lang="en-US" altLang="zh-CN" dirty="0"/>
              <a:t>1. </a:t>
            </a:r>
            <a:r>
              <a:rPr lang="zh-CN" altLang="en-US" dirty="0"/>
              <a:t>运放的输入直流误差特性计算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2. </a:t>
            </a:r>
            <a:r>
              <a:rPr lang="zh-CN" altLang="en-US" dirty="0"/>
              <a:t>转换速率和全功率带宽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3. </a:t>
            </a:r>
            <a:r>
              <a:rPr lang="zh-CN" altLang="en-US" dirty="0"/>
              <a:t>运放在单电源下工作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八、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负反馈不同组态对输入电阻、输出电阻和增益的影响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2. </a:t>
            </a:r>
            <a:r>
              <a:rPr lang="zh-CN" altLang="en-US" dirty="0">
                <a:solidFill>
                  <a:srgbClr val="FF0000"/>
                </a:solidFill>
              </a:rPr>
              <a:t>深度负反馈下闭环增益、反馈系数和闭环电压增益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闭环源电压增益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10BC493-2974-7535-20FB-7020E11D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深度负反馈的特点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5CCC7BE-5DB3-0406-D5FA-425D3C53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83948"/>
            <a:ext cx="506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00" b="1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深度负反馈条件下的近似计算</a:t>
            </a:r>
          </a:p>
        </p:txBody>
      </p:sp>
      <p:graphicFrame>
        <p:nvGraphicFramePr>
          <p:cNvPr id="1305604" name="Object 4">
            <a:extLst>
              <a:ext uri="{FF2B5EF4-FFF2-40B4-BE49-F238E27FC236}">
                <a16:creationId xmlns:a16="http://schemas.microsoft.com/office/drawing/2014/main" id="{F967102C-D874-C3CC-4304-9EC8E7BB1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3279775"/>
          <a:ext cx="14620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" name="Equation" r:id="rId3" imgW="723586" imgH="406224" progId="Equation.3">
                  <p:embed/>
                </p:oleObj>
              </mc:Choice>
              <mc:Fallback>
                <p:oleObj name="Equation" r:id="rId3" imgW="723586" imgH="406224" progId="Equation.3">
                  <p:embed/>
                  <p:pic>
                    <p:nvPicPr>
                      <p:cNvPr id="1305604" name="Object 4">
                        <a:extLst>
                          <a:ext uri="{FF2B5EF4-FFF2-40B4-BE49-F238E27FC236}">
                            <a16:creationId xmlns:a16="http://schemas.microsoft.com/office/drawing/2014/main" id="{F967102C-D874-C3CC-4304-9EC8E7BB1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279775"/>
                        <a:ext cx="146208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5605" name="Rectangle 5">
            <a:extLst>
              <a:ext uri="{FF2B5EF4-FFF2-40B4-BE49-F238E27FC236}">
                <a16:creationId xmlns:a16="http://schemas.microsoft.com/office/drawing/2014/main" id="{43ED579F-AC5C-23E6-DC54-A60A114D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047" y="2782888"/>
            <a:ext cx="899160" cy="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Arial Narrow" panose="020B0606020202030204" pitchFamily="34" charset="0"/>
              </a:rPr>
              <a:t>虚短</a:t>
            </a:r>
          </a:p>
        </p:txBody>
      </p:sp>
      <p:sp>
        <p:nvSpPr>
          <p:cNvPr id="1305606" name="Rectangle 6">
            <a:extLst>
              <a:ext uri="{FF2B5EF4-FFF2-40B4-BE49-F238E27FC236}">
                <a16:creationId xmlns:a16="http://schemas.microsoft.com/office/drawing/2014/main" id="{EC9B1B36-35CC-0CD2-6C25-FB1DF5E5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997" y="3383755"/>
            <a:ext cx="904873" cy="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Arial Narrow" panose="020B0606020202030204" pitchFamily="34" charset="0"/>
              </a:rPr>
              <a:t>虚断</a:t>
            </a:r>
          </a:p>
        </p:txBody>
      </p:sp>
      <p:sp>
        <p:nvSpPr>
          <p:cNvPr id="1305607" name="Rectangle 7">
            <a:extLst>
              <a:ext uri="{FF2B5EF4-FFF2-40B4-BE49-F238E27FC236}">
                <a16:creationId xmlns:a16="http://schemas.microsoft.com/office/drawing/2014/main" id="{C40D1D9D-7A9F-3C96-44BB-47122A72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047" y="5342731"/>
            <a:ext cx="885823" cy="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Arial Narrow" panose="020B0606020202030204" pitchFamily="34" charset="0"/>
              </a:rPr>
              <a:t>虚短</a:t>
            </a:r>
          </a:p>
        </p:txBody>
      </p:sp>
      <p:sp>
        <p:nvSpPr>
          <p:cNvPr id="1305608" name="Rectangle 8">
            <a:extLst>
              <a:ext uri="{FF2B5EF4-FFF2-40B4-BE49-F238E27FC236}">
                <a16:creationId xmlns:a16="http://schemas.microsoft.com/office/drawing/2014/main" id="{854A4AB9-0472-CE42-F3A8-11EBE910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4683125"/>
            <a:ext cx="875032" cy="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Arial Narrow" panose="020B0606020202030204" pitchFamily="34" charset="0"/>
              </a:rPr>
              <a:t>虚断</a:t>
            </a:r>
          </a:p>
        </p:txBody>
      </p:sp>
      <p:sp>
        <p:nvSpPr>
          <p:cNvPr id="1305609" name="Rectangle 9">
            <a:extLst>
              <a:ext uri="{FF2B5EF4-FFF2-40B4-BE49-F238E27FC236}">
                <a16:creationId xmlns:a16="http://schemas.microsoft.com/office/drawing/2014/main" id="{D27174AD-0782-DEF6-39DD-33CD4C22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121150"/>
            <a:ext cx="48117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Arial Narrow" panose="020B0606020202030204" pitchFamily="34" charset="0"/>
              </a:rPr>
              <a:t>并联负反馈，输入端电流求和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F3C811-DAD2-FAE3-7D68-EA5BE13B7910}"/>
              </a:ext>
            </a:extLst>
          </p:cNvPr>
          <p:cNvGrpSpPr/>
          <p:nvPr/>
        </p:nvGrpSpPr>
        <p:grpSpPr>
          <a:xfrm>
            <a:off x="5039044" y="700882"/>
            <a:ext cx="3935412" cy="5561013"/>
            <a:chOff x="4751388" y="714375"/>
            <a:chExt cx="3935412" cy="5561013"/>
          </a:xfrm>
        </p:grpSpPr>
        <p:grpSp>
          <p:nvGrpSpPr>
            <p:cNvPr id="2" name="Group 10">
              <a:extLst>
                <a:ext uri="{FF2B5EF4-FFF2-40B4-BE49-F238E27FC236}">
                  <a16:creationId xmlns:a16="http://schemas.microsoft.com/office/drawing/2014/main" id="{175DA46F-C512-713B-C26E-BA278DDDB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1388" y="714375"/>
              <a:ext cx="3900487" cy="2676525"/>
              <a:chOff x="2993" y="450"/>
              <a:chExt cx="2457" cy="1686"/>
            </a:xfrm>
          </p:grpSpPr>
          <p:graphicFrame>
            <p:nvGraphicFramePr>
              <p:cNvPr id="88089" name="Object 11">
                <a:extLst>
                  <a:ext uri="{FF2B5EF4-FFF2-40B4-BE49-F238E27FC236}">
                    <a16:creationId xmlns:a16="http://schemas.microsoft.com/office/drawing/2014/main" id="{4766DBD2-B8AF-C899-C863-C4EE7406A1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3" y="466"/>
              <a:ext cx="1148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3" name="Picture2" r:id="rId5" imgW="1143000" imgH="819912" progId="Word.Picture.8">
                      <p:embed/>
                    </p:oleObj>
                  </mc:Choice>
                  <mc:Fallback>
                    <p:oleObj name="Picture2" r:id="rId5" imgW="1143000" imgH="819912" progId="Word.Picture.8">
                      <p:embed/>
                      <p:pic>
                        <p:nvPicPr>
                          <p:cNvPr id="88089" name="Object 11">
                            <a:extLst>
                              <a:ext uri="{FF2B5EF4-FFF2-40B4-BE49-F238E27FC236}">
                                <a16:creationId xmlns:a16="http://schemas.microsoft.com/office/drawing/2014/main" id="{4766DBD2-B8AF-C899-C863-C4EE7406A1A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6299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3" y="466"/>
                            <a:ext cx="1148" cy="77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90" name="Object 12">
                <a:extLst>
                  <a:ext uri="{FF2B5EF4-FFF2-40B4-BE49-F238E27FC236}">
                    <a16:creationId xmlns:a16="http://schemas.microsoft.com/office/drawing/2014/main" id="{677C50BF-89C0-8969-6A17-D4C77FE8E8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3" y="450"/>
              <a:ext cx="1044" cy="10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4" name="Picture2" r:id="rId7" imgW="1104900" imgH="1066800" progId="Word.Picture.8">
                      <p:embed/>
                    </p:oleObj>
                  </mc:Choice>
                  <mc:Fallback>
                    <p:oleObj name="Picture2" r:id="rId7" imgW="1104900" imgH="1066800" progId="Word.Picture.8">
                      <p:embed/>
                      <p:pic>
                        <p:nvPicPr>
                          <p:cNvPr id="88090" name="Object 12">
                            <a:extLst>
                              <a:ext uri="{FF2B5EF4-FFF2-40B4-BE49-F238E27FC236}">
                                <a16:creationId xmlns:a16="http://schemas.microsoft.com/office/drawing/2014/main" id="{677C50BF-89C0-8969-6A17-D4C77FE8E8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3" y="450"/>
                            <a:ext cx="1044" cy="100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91" name="Object 13">
                <a:extLst>
                  <a:ext uri="{FF2B5EF4-FFF2-40B4-BE49-F238E27FC236}">
                    <a16:creationId xmlns:a16="http://schemas.microsoft.com/office/drawing/2014/main" id="{87277631-CC9A-2A8A-910D-46F1DE325E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6033445"/>
                  </p:ext>
                </p:extLst>
              </p:nvPr>
            </p:nvGraphicFramePr>
            <p:xfrm>
              <a:off x="3668" y="1240"/>
              <a:ext cx="1782" cy="8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5" name="Picture2" r:id="rId9" imgW="1781556" imgH="885444" progId="Word.Picture.8">
                      <p:embed/>
                    </p:oleObj>
                  </mc:Choice>
                  <mc:Fallback>
                    <p:oleObj name="Picture2" r:id="rId9" imgW="1781556" imgH="885444" progId="Word.Picture.8">
                      <p:embed/>
                      <p:pic>
                        <p:nvPicPr>
                          <p:cNvPr id="88091" name="Object 13">
                            <a:extLst>
                              <a:ext uri="{FF2B5EF4-FFF2-40B4-BE49-F238E27FC236}">
                                <a16:creationId xmlns:a16="http://schemas.microsoft.com/office/drawing/2014/main" id="{87277631-CC9A-2A8A-910D-46F1DE325E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4042" t="-5688" r="-1819" b="-1625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8" y="1240"/>
                            <a:ext cx="1782" cy="89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14">
              <a:extLst>
                <a:ext uri="{FF2B5EF4-FFF2-40B4-BE49-F238E27FC236}">
                  <a16:creationId xmlns:a16="http://schemas.microsoft.com/office/drawing/2014/main" id="{8D1AA482-8F69-6D65-B40C-FF7A12F24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6475" y="3471863"/>
              <a:ext cx="3870325" cy="2803525"/>
              <a:chOff x="3034" y="2187"/>
              <a:chExt cx="2438" cy="1766"/>
            </a:xfrm>
          </p:grpSpPr>
          <p:graphicFrame>
            <p:nvGraphicFramePr>
              <p:cNvPr id="88086" name="Object 15">
                <a:extLst>
                  <a:ext uri="{FF2B5EF4-FFF2-40B4-BE49-F238E27FC236}">
                    <a16:creationId xmlns:a16="http://schemas.microsoft.com/office/drawing/2014/main" id="{EF08BE01-0F39-6AF8-706A-1DFC0800B5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34" y="2187"/>
              <a:ext cx="1267" cy="9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" name="Picture2" r:id="rId11" imgW="1304544" imgH="1037844" progId="Word.Picture.8">
                      <p:embed/>
                    </p:oleObj>
                  </mc:Choice>
                  <mc:Fallback>
                    <p:oleObj name="Picture2" r:id="rId11" imgW="1304544" imgH="1037844" progId="Word.Picture.8">
                      <p:embed/>
                      <p:pic>
                        <p:nvPicPr>
                          <p:cNvPr id="88086" name="Object 15">
                            <a:extLst>
                              <a:ext uri="{FF2B5EF4-FFF2-40B4-BE49-F238E27FC236}">
                                <a16:creationId xmlns:a16="http://schemas.microsoft.com/office/drawing/2014/main" id="{EF08BE01-0F39-6AF8-706A-1DFC0800B5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2759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4" y="2187"/>
                            <a:ext cx="1267" cy="98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7" name="Object 16">
                <a:extLst>
                  <a:ext uri="{FF2B5EF4-FFF2-40B4-BE49-F238E27FC236}">
                    <a16:creationId xmlns:a16="http://schemas.microsoft.com/office/drawing/2014/main" id="{132966A2-467F-E7DF-6987-606C417926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004187"/>
                  </p:ext>
                </p:extLst>
              </p:nvPr>
            </p:nvGraphicFramePr>
            <p:xfrm>
              <a:off x="4570" y="2187"/>
              <a:ext cx="902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" name="Picture2" r:id="rId13" imgW="829056" imgH="819912" progId="Word.Picture.8">
                      <p:embed/>
                    </p:oleObj>
                  </mc:Choice>
                  <mc:Fallback>
                    <p:oleObj name="Picture2" r:id="rId13" imgW="829056" imgH="819912" progId="Word.Picture.8">
                      <p:embed/>
                      <p:pic>
                        <p:nvPicPr>
                          <p:cNvPr id="88087" name="Object 16">
                            <a:extLst>
                              <a:ext uri="{FF2B5EF4-FFF2-40B4-BE49-F238E27FC236}">
                                <a16:creationId xmlns:a16="http://schemas.microsoft.com/office/drawing/2014/main" id="{132966A2-467F-E7DF-6987-606C417926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6516" r="-8688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0" y="2187"/>
                            <a:ext cx="902" cy="77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8" name="Object 17">
                <a:extLst>
                  <a:ext uri="{FF2B5EF4-FFF2-40B4-BE49-F238E27FC236}">
                    <a16:creationId xmlns:a16="http://schemas.microsoft.com/office/drawing/2014/main" id="{B216151F-5C1A-0E82-E368-74A42D976E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07" y="3057"/>
              <a:ext cx="1725" cy="8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8" name="Picture2" r:id="rId15" imgW="1723644" imgH="885444" progId="Word.Picture.8">
                      <p:embed/>
                    </p:oleObj>
                  </mc:Choice>
                  <mc:Fallback>
                    <p:oleObj name="Picture2" r:id="rId15" imgW="1723644" imgH="885444" progId="Word.Picture.8">
                      <p:embed/>
                      <p:pic>
                        <p:nvPicPr>
                          <p:cNvPr id="88088" name="Object 17">
                            <a:extLst>
                              <a:ext uri="{FF2B5EF4-FFF2-40B4-BE49-F238E27FC236}">
                                <a16:creationId xmlns:a16="http://schemas.microsoft.com/office/drawing/2014/main" id="{B216151F-5C1A-0E82-E368-74A42D976E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4042" t="-5688" r="-1819" b="-1625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" y="3057"/>
                            <a:ext cx="1725" cy="89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BFEDA5F9-AF36-DC69-3F5D-48B224E0B2DC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2752725"/>
            <a:ext cx="2686050" cy="1069975"/>
            <a:chOff x="372" y="1566"/>
            <a:chExt cx="1692" cy="674"/>
          </a:xfrm>
        </p:grpSpPr>
        <p:sp>
          <p:nvSpPr>
            <p:cNvPr id="88084" name="AutoShape 19">
              <a:extLst>
                <a:ext uri="{FF2B5EF4-FFF2-40B4-BE49-F238E27FC236}">
                  <a16:creationId xmlns:a16="http://schemas.microsoft.com/office/drawing/2014/main" id="{EC815500-9E0C-6647-507A-032581283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" y="1662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5" name="Rectangle 20">
              <a:extLst>
                <a:ext uri="{FF2B5EF4-FFF2-40B4-BE49-F238E27FC236}">
                  <a16:creationId xmlns:a16="http://schemas.microsoft.com/office/drawing/2014/main" id="{A5AF17E9-4F8C-B91B-E460-D55B0D76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66"/>
              <a:ext cx="158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v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id</a:t>
              </a:r>
              <a:r>
                <a:rPr lang="en-US" altLang="zh-CN" sz="2400">
                  <a:latin typeface="楷体_GB2312" pitchFamily="49" charset="-122"/>
                  <a:ea typeface="华康简宋"/>
                  <a:cs typeface="华康简宋"/>
                  <a:sym typeface="Symbol" panose="05050102010706020507" pitchFamily="18" charset="2"/>
                </a:rPr>
                <a:t>=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v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i </a:t>
              </a:r>
              <a:r>
                <a:rPr lang="en-US" altLang="zh-CN" sz="2400">
                  <a:latin typeface="楷体_GB2312" pitchFamily="49" charset="-122"/>
                  <a:ea typeface="华康简宋"/>
                  <a:cs typeface="华康简宋"/>
                  <a:sym typeface="Symbol" panose="05050102010706020507" pitchFamily="18" charset="2"/>
                </a:rPr>
                <a:t>-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v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f </a:t>
              </a:r>
              <a:r>
                <a:rPr lang="en-US" altLang="zh-CN" sz="2400">
                  <a:latin typeface="楷体_GB2312" pitchFamily="49" charset="-122"/>
                  <a:ea typeface="华康简宋"/>
                  <a:cs typeface="华康简宋"/>
                  <a:sym typeface="Symbol" panose="05050102010706020507" pitchFamily="18" charset="2"/>
                </a:rPr>
                <a:t>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 </a:t>
              </a:r>
              <a:r>
                <a:rPr lang="en-US" altLang="zh-CN" sz="2400">
                  <a:latin typeface="Book Antiqua" panose="02040602050305030304" pitchFamily="18" charset="0"/>
                  <a:ea typeface="华康简宋"/>
                  <a:cs typeface="华康简宋"/>
                </a:rPr>
                <a:t>0</a:t>
              </a:r>
              <a:endParaRPr lang="en-US" altLang="zh-CN" sz="24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DFE1A6BC-7E11-4FFC-B841-D35C1718A4D1}"/>
              </a:ext>
            </a:extLst>
          </p:cNvPr>
          <p:cNvGrpSpPr>
            <a:grpSpLocks/>
          </p:cNvGrpSpPr>
          <p:nvPr/>
        </p:nvGrpSpPr>
        <p:grpSpPr bwMode="auto">
          <a:xfrm>
            <a:off x="852488" y="4676775"/>
            <a:ext cx="2670175" cy="1055688"/>
            <a:chOff x="382" y="2846"/>
            <a:chExt cx="1682" cy="665"/>
          </a:xfrm>
        </p:grpSpPr>
        <p:sp>
          <p:nvSpPr>
            <p:cNvPr id="88082" name="AutoShape 22">
              <a:extLst>
                <a:ext uri="{FF2B5EF4-FFF2-40B4-BE49-F238E27FC236}">
                  <a16:creationId xmlns:a16="http://schemas.microsoft.com/office/drawing/2014/main" id="{8689317F-C209-DDCE-B87C-39D7C0093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2933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3" name="Rectangle 23">
              <a:extLst>
                <a:ext uri="{FF2B5EF4-FFF2-40B4-BE49-F238E27FC236}">
                  <a16:creationId xmlns:a16="http://schemas.microsoft.com/office/drawing/2014/main" id="{97382795-6F57-C14E-D708-50C3BCEC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46"/>
              <a:ext cx="158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id</a:t>
              </a:r>
              <a:r>
                <a:rPr lang="en-US" altLang="zh-CN" sz="2400">
                  <a:latin typeface="楷体_GB2312" pitchFamily="49" charset="-122"/>
                  <a:ea typeface="华康简宋"/>
                  <a:cs typeface="华康简宋"/>
                  <a:sym typeface="Symbol" panose="05050102010706020507" pitchFamily="18" charset="2"/>
                </a:rPr>
                <a:t>=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i </a:t>
              </a:r>
              <a:r>
                <a:rPr lang="en-US" altLang="zh-CN" sz="2400">
                  <a:latin typeface="楷体_GB2312" pitchFamily="49" charset="-122"/>
                  <a:ea typeface="华康简宋"/>
                  <a:cs typeface="华康简宋"/>
                  <a:sym typeface="Symbol" panose="05050102010706020507" pitchFamily="18" charset="2"/>
                </a:rPr>
                <a:t>-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f </a:t>
              </a:r>
              <a:r>
                <a:rPr lang="en-US" altLang="zh-CN" sz="2400">
                  <a:latin typeface="楷体_GB2312" pitchFamily="49" charset="-122"/>
                  <a:ea typeface="华康简宋"/>
                  <a:cs typeface="华康简宋"/>
                  <a:sym typeface="Symbol" panose="05050102010706020507" pitchFamily="18" charset="2"/>
                </a:rPr>
                <a:t></a:t>
              </a:r>
              <a:r>
                <a:rPr lang="en-US" altLang="zh-CN" sz="2400" baseline="-30000">
                  <a:latin typeface="楷体_GB2312" pitchFamily="49" charset="-122"/>
                  <a:ea typeface="华康简宋"/>
                  <a:cs typeface="华康简宋"/>
                </a:rPr>
                <a:t> </a:t>
              </a:r>
              <a:r>
                <a:rPr lang="en-US" altLang="zh-CN" sz="2400">
                  <a:latin typeface="Book Antiqua" panose="02040602050305030304" pitchFamily="18" charset="0"/>
                  <a:ea typeface="华康简宋"/>
                  <a:cs typeface="华康简宋"/>
                </a:rPr>
                <a:t>0</a:t>
              </a:r>
              <a:endParaRPr lang="en-US" altLang="zh-CN" sz="2400">
                <a:latin typeface="Arial Narrow" panose="020B0606020202030204" pitchFamily="34" charset="0"/>
              </a:endParaRPr>
            </a:p>
          </p:txBody>
        </p:sp>
      </p:grpSp>
      <p:sp>
        <p:nvSpPr>
          <p:cNvPr id="1305624" name="Rectangle 24">
            <a:extLst>
              <a:ext uri="{FF2B5EF4-FFF2-40B4-BE49-F238E27FC236}">
                <a16:creationId xmlns:a16="http://schemas.microsoft.com/office/drawing/2014/main" id="{7194C0B7-E3EA-A7AC-EE3B-37F0426ED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5326063"/>
            <a:ext cx="2514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id</a:t>
            </a:r>
            <a:r>
              <a:rPr lang="en-US" altLang="zh-CN" sz="2400">
                <a:latin typeface="楷体_GB2312" pitchFamily="49" charset="-122"/>
                <a:ea typeface="华康简宋"/>
                <a:cs typeface="华康简宋"/>
                <a:sym typeface="Symbol" panose="05050102010706020507" pitchFamily="18" charset="2"/>
              </a:rPr>
              <a:t>=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id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i </a:t>
            </a:r>
            <a:r>
              <a:rPr lang="en-US" altLang="zh-CN" sz="2400">
                <a:latin typeface="楷体_GB2312" pitchFamily="49" charset="-122"/>
                <a:ea typeface="华康简宋"/>
                <a:cs typeface="华康简宋"/>
                <a:sym typeface="Symbol" panose="05050102010706020507" pitchFamily="18" charset="2"/>
              </a:rPr>
              <a:t>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 </a:t>
            </a:r>
            <a:r>
              <a:rPr lang="en-US" altLang="zh-CN" sz="2400">
                <a:latin typeface="Book Antiqua" panose="02040602050305030304" pitchFamily="18" charset="0"/>
                <a:ea typeface="华康简宋"/>
                <a:cs typeface="华康简宋"/>
              </a:rPr>
              <a:t>0</a:t>
            </a: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1305625" name="Rectangle 25">
            <a:extLst>
              <a:ext uri="{FF2B5EF4-FFF2-40B4-BE49-F238E27FC236}">
                <a16:creationId xmlns:a16="http://schemas.microsoft.com/office/drawing/2014/main" id="{B1C6A6C3-9D5F-2DD1-B291-BEB525FE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262188"/>
            <a:ext cx="49164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Arial Narrow" panose="020B0606020202030204" pitchFamily="34" charset="0"/>
              </a:rPr>
              <a:t>串联负反馈，输入端电压求和</a:t>
            </a:r>
          </a:p>
        </p:txBody>
      </p:sp>
      <p:sp>
        <p:nvSpPr>
          <p:cNvPr id="88080" name="Rectangle 26">
            <a:extLst>
              <a:ext uri="{FF2B5EF4-FFF2-40B4-BE49-F238E27FC236}">
                <a16:creationId xmlns:a16="http://schemas.microsoft.com/office/drawing/2014/main" id="{DCF219C2-F5C4-9E16-E942-A3C9FDF8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268413"/>
            <a:ext cx="5133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深度负反馈条件下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     </a:t>
            </a:r>
            <a:r>
              <a:rPr lang="zh-CN" altLang="en-US" sz="2400">
                <a:latin typeface="Arial Narrow" panose="020B0606020202030204" pitchFamily="34" charset="0"/>
              </a:rPr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id</a:t>
            </a:r>
            <a:r>
              <a:rPr lang="en-US" altLang="zh-CN" sz="2400">
                <a:latin typeface="楷体_GB2312" pitchFamily="49" charset="-122"/>
                <a:ea typeface="华康简宋"/>
                <a:cs typeface="华康简宋"/>
                <a:sym typeface="Symbol" panose="05050102010706020507" pitchFamily="18" charset="2"/>
              </a:rPr>
              <a:t>=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i </a:t>
            </a:r>
            <a:r>
              <a:rPr lang="en-US" altLang="zh-CN" sz="2400">
                <a:latin typeface="楷体_GB2312" pitchFamily="49" charset="-122"/>
                <a:ea typeface="华康简宋"/>
                <a:cs typeface="华康简宋"/>
                <a:sym typeface="Symbol" panose="05050102010706020507" pitchFamily="18" charset="2"/>
              </a:rPr>
              <a:t>-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f </a:t>
            </a:r>
            <a:r>
              <a:rPr lang="en-US" altLang="zh-CN" sz="2400">
                <a:latin typeface="楷体_GB2312" pitchFamily="49" charset="-122"/>
                <a:ea typeface="华康简宋"/>
                <a:cs typeface="华康简宋"/>
                <a:sym typeface="Symbol" panose="05050102010706020507" pitchFamily="18" charset="2"/>
              </a:rPr>
              <a:t></a:t>
            </a:r>
            <a:r>
              <a:rPr lang="en-US" altLang="zh-CN" sz="2400" baseline="-30000">
                <a:latin typeface="楷体_GB2312" pitchFamily="49" charset="-122"/>
                <a:ea typeface="华康简宋"/>
                <a:cs typeface="华康简宋"/>
              </a:rPr>
              <a:t> </a:t>
            </a:r>
            <a:r>
              <a:rPr lang="en-US" altLang="zh-CN" sz="2400">
                <a:latin typeface="Book Antiqua" panose="02040602050305030304" pitchFamily="18" charset="0"/>
                <a:ea typeface="华康简宋"/>
                <a:cs typeface="华康简宋"/>
              </a:rPr>
              <a:t>0</a:t>
            </a:r>
            <a:r>
              <a:rPr lang="en-US" altLang="zh-CN" sz="24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ACA90-1B20-62B2-6116-99B9241E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5870576"/>
            <a:ext cx="56673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FET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输入回路的两个电极为栅极和源极，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BJT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输入回路的两个电极为基极和发射极。</a:t>
            </a:r>
            <a:endParaRPr kumimoji="1"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0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0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5" grpId="0" autoUpdateAnimBg="0"/>
      <p:bldP spid="1305606" grpId="0" autoUpdateAnimBg="0"/>
      <p:bldP spid="1305607" grpId="0" autoUpdateAnimBg="0"/>
      <p:bldP spid="1305608" grpId="0" autoUpdateAnimBg="0"/>
      <p:bldP spid="1305609" grpId="0" autoUpdateAnimBg="0"/>
      <p:bldP spid="1305624" grpId="0" autoUpdateAnimBg="0"/>
      <p:bldP spid="1305625" grpId="0" autoUpdateAnimBg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>
            <a:extLst>
              <a:ext uri="{FF2B5EF4-FFF2-40B4-BE49-F238E27FC236}">
                <a16:creationId xmlns:a16="http://schemas.microsoft.com/office/drawing/2014/main" id="{AC6EF3A0-94FD-649B-928E-2A168BDD0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233488"/>
            <a:ext cx="64039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找出信号放大通路和反馈通路</a:t>
            </a:r>
          </a:p>
        </p:txBody>
      </p:sp>
      <p:sp>
        <p:nvSpPr>
          <p:cNvPr id="1306627" name="Rectangle 3">
            <a:extLst>
              <a:ext uri="{FF2B5EF4-FFF2-40B4-BE49-F238E27FC236}">
                <a16:creationId xmlns:a16="http://schemas.microsoft.com/office/drawing/2014/main" id="{EA23E5D2-F4B1-CD71-C2E7-EA52B5B5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866900"/>
            <a:ext cx="61674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用瞬时极性法判断正、负反馈</a:t>
            </a:r>
          </a:p>
        </p:txBody>
      </p:sp>
      <p:sp>
        <p:nvSpPr>
          <p:cNvPr id="1306628" name="Rectangle 4">
            <a:extLst>
              <a:ext uri="{FF2B5EF4-FFF2-40B4-BE49-F238E27FC236}">
                <a16:creationId xmlns:a16="http://schemas.microsoft.com/office/drawing/2014/main" id="{061CFCCD-8739-A0BF-C03B-1B98CF09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501900"/>
            <a:ext cx="41338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(3)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判断交、直流反馈</a:t>
            </a:r>
          </a:p>
        </p:txBody>
      </p:sp>
      <p:sp>
        <p:nvSpPr>
          <p:cNvPr id="1306629" name="Rectangle 5">
            <a:extLst>
              <a:ext uri="{FF2B5EF4-FFF2-40B4-BE49-F238E27FC236}">
                <a16:creationId xmlns:a16="http://schemas.microsoft.com/office/drawing/2014/main" id="{4EE23C90-8191-A838-4A75-D6C4F187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135313"/>
            <a:ext cx="41338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(4)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判断反馈组态</a:t>
            </a:r>
          </a:p>
        </p:txBody>
      </p:sp>
      <p:sp>
        <p:nvSpPr>
          <p:cNvPr id="1306630" name="Rectangle 6">
            <a:extLst>
              <a:ext uri="{FF2B5EF4-FFF2-40B4-BE49-F238E27FC236}">
                <a16:creationId xmlns:a16="http://schemas.microsoft.com/office/drawing/2014/main" id="{22AC44C4-CF05-30BE-3F00-7E0B9DC9C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770313"/>
            <a:ext cx="67849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(5)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标出输入量、输出量及反馈量</a:t>
            </a:r>
          </a:p>
        </p:txBody>
      </p:sp>
      <p:sp>
        <p:nvSpPr>
          <p:cNvPr id="1306631" name="Rectangle 7">
            <a:extLst>
              <a:ext uri="{FF2B5EF4-FFF2-40B4-BE49-F238E27FC236}">
                <a16:creationId xmlns:a16="http://schemas.microsoft.com/office/drawing/2014/main" id="{917E5A6C-736F-FEA5-75AE-0136DADA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429125"/>
            <a:ext cx="83772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(6)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估算深度负反馈条件下电路的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baseline="-30000">
                <a:latin typeface="Book Antiqua" panose="02040602050305030304" pitchFamily="18" charset="0"/>
                <a:ea typeface="华康简宋"/>
                <a:cs typeface="华康简宋"/>
              </a:rPr>
              <a:t>f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latin typeface="Book Antiqua" panose="02040602050305030304" pitchFamily="18" charset="0"/>
                <a:ea typeface="华康简宋"/>
                <a:cs typeface="华康简宋"/>
              </a:rPr>
              <a:t>f </a:t>
            </a:r>
            <a:r>
              <a:rPr lang="en-US" altLang="zh-CN" sz="2400">
                <a:latin typeface="Book Antiqua" panose="02040602050305030304" pitchFamily="18" charset="0"/>
                <a:ea typeface="华康简宋"/>
                <a:cs typeface="华康简宋"/>
              </a:rPr>
              <a:t>(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latin typeface="Book Antiqua" panose="02040602050305030304" pitchFamily="18" charset="0"/>
                <a:ea typeface="华康简宋"/>
                <a:cs typeface="华康简宋"/>
              </a:rPr>
              <a:t>vs</a:t>
            </a:r>
            <a:r>
              <a:rPr lang="en-US" altLang="zh-CN" sz="2400" baseline="-30000">
                <a:latin typeface="Book Antiqua" panose="02040602050305030304" pitchFamily="18" charset="0"/>
                <a:ea typeface="华康简宋"/>
                <a:cs typeface="华康简宋"/>
              </a:rPr>
              <a:t>f</a:t>
            </a:r>
            <a:r>
              <a:rPr lang="en-US" altLang="zh-CN" sz="2400">
                <a:latin typeface="Book Antiqua" panose="02040602050305030304" pitchFamily="18" charset="0"/>
                <a:ea typeface="华康简宋"/>
                <a:cs typeface="华康简宋"/>
              </a:rPr>
              <a:t>)</a:t>
            </a:r>
            <a:r>
              <a:rPr lang="en-US" altLang="zh-CN" sz="2400" baseline="-30000">
                <a:latin typeface="Book Antiqua" panose="02040602050305030304" pitchFamily="18" charset="0"/>
                <a:ea typeface="华康简宋"/>
                <a:cs typeface="华康简宋"/>
              </a:rPr>
              <a:t> 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</p:txBody>
      </p:sp>
      <p:sp>
        <p:nvSpPr>
          <p:cNvPr id="1306632" name="Rectangle 8">
            <a:extLst>
              <a:ext uri="{FF2B5EF4-FFF2-40B4-BE49-F238E27FC236}">
                <a16:creationId xmlns:a16="http://schemas.microsoft.com/office/drawing/2014/main" id="{206C87B2-C331-A861-D33C-DE2D339A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05388"/>
            <a:ext cx="8153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</a:rPr>
              <a:t>（常常利用虚短和虚断直接列表达式求解。）</a:t>
            </a:r>
          </a:p>
        </p:txBody>
      </p:sp>
      <p:sp>
        <p:nvSpPr>
          <p:cNvPr id="90122" name="Rectangle 10">
            <a:extLst>
              <a:ext uri="{FF2B5EF4-FFF2-40B4-BE49-F238E27FC236}">
                <a16:creationId xmlns:a16="http://schemas.microsoft.com/office/drawing/2014/main" id="{72975660-FC18-EC98-4C1F-903B2699E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2. </a:t>
            </a:r>
            <a:r>
              <a:rPr lang="zh-CN" altLang="en-US">
                <a:solidFill>
                  <a:srgbClr val="CC0000"/>
                </a:solidFill>
              </a:rPr>
              <a:t>一般分析步骤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EB92EC4-E84E-8C35-ADE9-52AA14CE3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83948"/>
            <a:ext cx="506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00" b="1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深度负反馈条件下的近似计算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0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  <p:bldP spid="1306627" grpId="0" autoUpdateAnimBg="0"/>
      <p:bldP spid="1306628" grpId="0" autoUpdateAnimBg="0"/>
      <p:bldP spid="1306629" grpId="0" autoUpdateAnimBg="0"/>
      <p:bldP spid="1306630" grpId="0" autoUpdateAnimBg="0"/>
      <p:bldP spid="1306631" grpId="0" autoUpdateAnimBg="0"/>
      <p:bldP spid="130663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8">
            <a:extLst>
              <a:ext uri="{FF2B5EF4-FFF2-40B4-BE49-F238E27FC236}">
                <a16:creationId xmlns:a16="http://schemas.microsoft.com/office/drawing/2014/main" id="{F6AE0D85-427E-629C-E527-F27A18F4E0D1}"/>
              </a:ext>
            </a:extLst>
          </p:cNvPr>
          <p:cNvGrpSpPr>
            <a:grpSpLocks/>
          </p:cNvGrpSpPr>
          <p:nvPr/>
        </p:nvGrpSpPr>
        <p:grpSpPr bwMode="auto">
          <a:xfrm>
            <a:off x="369609" y="2505802"/>
            <a:ext cx="5341719" cy="1495456"/>
            <a:chOff x="1058863" y="4675451"/>
            <a:chExt cx="5341937" cy="1496749"/>
          </a:xfrm>
        </p:grpSpPr>
        <p:sp>
          <p:nvSpPr>
            <p:cNvPr id="45067" name="Rectangle 22">
              <a:extLst>
                <a:ext uri="{FF2B5EF4-FFF2-40B4-BE49-F238E27FC236}">
                  <a16:creationId xmlns:a16="http://schemas.microsoft.com/office/drawing/2014/main" id="{A35CB9AE-2D72-730A-45F4-6446D7E60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99" y="4675451"/>
              <a:ext cx="2566987" cy="46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 Narrow" panose="020B0606020202030204" pitchFamily="34" charset="0"/>
                </a:rPr>
                <a:t>1.</a:t>
              </a: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振荡条件</a:t>
              </a:r>
            </a:p>
          </p:txBody>
        </p:sp>
        <p:grpSp>
          <p:nvGrpSpPr>
            <p:cNvPr id="45068" name="Group 23">
              <a:extLst>
                <a:ext uri="{FF2B5EF4-FFF2-40B4-BE49-F238E27FC236}">
                  <a16:creationId xmlns:a16="http://schemas.microsoft.com/office/drawing/2014/main" id="{50351CDA-9238-E34B-2500-BB2A4DE2F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7438" y="5145088"/>
              <a:ext cx="4624387" cy="493712"/>
              <a:chOff x="1193" y="3320"/>
              <a:chExt cx="2913" cy="311"/>
            </a:xfrm>
          </p:grpSpPr>
          <p:graphicFrame>
            <p:nvGraphicFramePr>
              <p:cNvPr id="45072" name="Object 24">
                <a:extLst>
                  <a:ext uri="{FF2B5EF4-FFF2-40B4-BE49-F238E27FC236}">
                    <a16:creationId xmlns:a16="http://schemas.microsoft.com/office/drawing/2014/main" id="{4A5A2BF6-144A-1887-A337-CF7D2CD3F8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93" y="3388"/>
              <a:ext cx="1192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0" name="公式" r:id="rId3" imgW="939392" imgH="190417" progId="Equation.3">
                      <p:embed/>
                    </p:oleObj>
                  </mc:Choice>
                  <mc:Fallback>
                    <p:oleObj name="公式" r:id="rId3" imgW="939392" imgH="190417" progId="Equation.3">
                      <p:embed/>
                      <p:pic>
                        <p:nvPicPr>
                          <p:cNvPr id="45072" name="Object 24">
                            <a:extLst>
                              <a:ext uri="{FF2B5EF4-FFF2-40B4-BE49-F238E27FC236}">
                                <a16:creationId xmlns:a16="http://schemas.microsoft.com/office/drawing/2014/main" id="{4A5A2BF6-144A-1887-A337-CF7D2CD3F83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3" y="3388"/>
                            <a:ext cx="1192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3" name="Rectangle 25">
                <a:extLst>
                  <a:ext uri="{FF2B5EF4-FFF2-40B4-BE49-F238E27FC236}">
                    <a16:creationId xmlns:a16="http://schemas.microsoft.com/office/drawing/2014/main" id="{A11EA4DD-4590-A43F-51C0-CD1AE6744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3320"/>
                <a:ext cx="1617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CC0000"/>
                    </a:solidFill>
                    <a:latin typeface="Arial Narrow" panose="020B0606020202030204" pitchFamily="34" charset="0"/>
                  </a:rPr>
                  <a:t>振幅平衡条件</a:t>
                </a:r>
              </a:p>
            </p:txBody>
          </p:sp>
        </p:grpSp>
        <p:grpSp>
          <p:nvGrpSpPr>
            <p:cNvPr id="45069" name="Group 26">
              <a:extLst>
                <a:ext uri="{FF2B5EF4-FFF2-40B4-BE49-F238E27FC236}">
                  <a16:creationId xmlns:a16="http://schemas.microsoft.com/office/drawing/2014/main" id="{9191E6BC-2466-F772-A6A1-A67645665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8863" y="5657850"/>
              <a:ext cx="5341937" cy="514350"/>
              <a:chOff x="1175" y="3653"/>
              <a:chExt cx="3365" cy="324"/>
            </a:xfrm>
          </p:grpSpPr>
          <p:graphicFrame>
            <p:nvGraphicFramePr>
              <p:cNvPr id="45070" name="Object 27">
                <a:extLst>
                  <a:ext uri="{FF2B5EF4-FFF2-40B4-BE49-F238E27FC236}">
                    <a16:creationId xmlns:a16="http://schemas.microsoft.com/office/drawing/2014/main" id="{357590FC-2596-CE2B-B1E2-F44BD452B7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75" y="3689"/>
              <a:ext cx="168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1" name="Equation" r:id="rId5" imgW="1320800" imgH="228600" progId="Equation.3">
                      <p:embed/>
                    </p:oleObj>
                  </mc:Choice>
                  <mc:Fallback>
                    <p:oleObj name="Equation" r:id="rId5" imgW="1320800" imgH="228600" progId="Equation.3">
                      <p:embed/>
                      <p:pic>
                        <p:nvPicPr>
                          <p:cNvPr id="45070" name="Object 27">
                            <a:extLst>
                              <a:ext uri="{FF2B5EF4-FFF2-40B4-BE49-F238E27FC236}">
                                <a16:creationId xmlns:a16="http://schemas.microsoft.com/office/drawing/2014/main" id="{357590FC-2596-CE2B-B1E2-F44BD452B79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5" y="3689"/>
                            <a:ext cx="168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1" name="Rectangle 28">
                <a:extLst>
                  <a:ext uri="{FF2B5EF4-FFF2-40B4-BE49-F238E27FC236}">
                    <a16:creationId xmlns:a16="http://schemas.microsoft.com/office/drawing/2014/main" id="{F03349D3-1760-AE16-4138-6E22B5117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3653"/>
                <a:ext cx="1617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CC0000"/>
                    </a:solidFill>
                    <a:latin typeface="Arial Narrow" panose="020B0606020202030204" pitchFamily="34" charset="0"/>
                  </a:rPr>
                  <a:t>相位平衡条件</a:t>
                </a:r>
              </a:p>
            </p:txBody>
          </p:sp>
        </p:grpSp>
      </p:grpSp>
      <p:pic>
        <p:nvPicPr>
          <p:cNvPr id="45062" name="Picture 32" descr="未标题-1">
            <a:extLst>
              <a:ext uri="{FF2B5EF4-FFF2-40B4-BE49-F238E27FC236}">
                <a16:creationId xmlns:a16="http://schemas.microsoft.com/office/drawing/2014/main" id="{A8D34264-11F7-3C2C-3B3B-DA0C9681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56" y="549773"/>
            <a:ext cx="4698230" cy="20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Rectangle 4">
            <a:extLst>
              <a:ext uri="{FF2B5EF4-FFF2-40B4-BE49-F238E27FC236}">
                <a16:creationId xmlns:a16="http://schemas.microsoft.com/office/drawing/2014/main" id="{EEA6B798-07A2-B988-38CB-B42FBD99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21" y="41738"/>
            <a:ext cx="67267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00CC"/>
                </a:solidFill>
              </a:rPr>
              <a:t>第十章</a:t>
            </a:r>
            <a:r>
              <a:rPr lang="en-US" altLang="zh-CN" sz="2800">
                <a:solidFill>
                  <a:srgbClr val="0000CC"/>
                </a:solidFill>
              </a:rPr>
              <a:t> </a:t>
            </a:r>
            <a:r>
              <a:rPr lang="en-US" altLang="zh-CN" sz="3000">
                <a:solidFill>
                  <a:srgbClr val="0000CC"/>
                </a:solidFill>
              </a:rPr>
              <a:t>RC</a:t>
            </a:r>
            <a:r>
              <a:rPr lang="zh-CN" altLang="en-US" sz="3000">
                <a:solidFill>
                  <a:srgbClr val="0000CC"/>
                </a:solidFill>
              </a:rPr>
              <a:t>正弦波振荡电路的振荡条件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5C09C75-CD45-F37E-906F-43ACB897E638}"/>
              </a:ext>
            </a:extLst>
          </p:cNvPr>
          <p:cNvGrpSpPr/>
          <p:nvPr/>
        </p:nvGrpSpPr>
        <p:grpSpPr>
          <a:xfrm>
            <a:off x="5076056" y="2556048"/>
            <a:ext cx="3587750" cy="1460500"/>
            <a:chOff x="517525" y="1233488"/>
            <a:chExt cx="3587750" cy="1460500"/>
          </a:xfrm>
        </p:grpSpPr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3B3BCD0F-EDAC-3241-CAB5-7E947682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5" y="1233488"/>
              <a:ext cx="1809750" cy="469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 Narrow" panose="020B0606020202030204" pitchFamily="34" charset="0"/>
                </a:rPr>
                <a:t>2.</a:t>
              </a: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起振条件</a:t>
              </a: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5D7B07F6-9FA8-FD62-E80C-2069E2CCA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1862138"/>
              <a:ext cx="122237" cy="706437"/>
            </a:xfrm>
            <a:prstGeom prst="leftBrace">
              <a:avLst>
                <a:gd name="adj1" fmla="val 4816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3" name="Object 8">
              <a:extLst>
                <a:ext uri="{FF2B5EF4-FFF2-40B4-BE49-F238E27FC236}">
                  <a16:creationId xmlns:a16="http://schemas.microsoft.com/office/drawing/2014/main" id="{0745BEE1-EE41-8B27-AA37-B21C73AE7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609699"/>
                </p:ext>
              </p:extLst>
            </p:nvPr>
          </p:nvGraphicFramePr>
          <p:xfrm>
            <a:off x="1466850" y="1773238"/>
            <a:ext cx="1893888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" name="公式" r:id="rId8" imgW="939392" imgH="190417" progId="Equation.3">
                    <p:embed/>
                  </p:oleObj>
                </mc:Choice>
                <mc:Fallback>
                  <p:oleObj name="公式" r:id="rId8" imgW="939392" imgH="190417" progId="Equation.3">
                    <p:embed/>
                    <p:pic>
                      <p:nvPicPr>
                        <p:cNvPr id="10" name="Object 8">
                          <a:extLst>
                            <a:ext uri="{FF2B5EF4-FFF2-40B4-BE49-F238E27FC236}">
                              <a16:creationId xmlns:a16="http://schemas.microsoft.com/office/drawing/2014/main" id="{5832F9C8-CEFF-2221-F00A-02A5897723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850" y="1773238"/>
                          <a:ext cx="1893888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9">
              <a:extLst>
                <a:ext uri="{FF2B5EF4-FFF2-40B4-BE49-F238E27FC236}">
                  <a16:creationId xmlns:a16="http://schemas.microsoft.com/office/drawing/2014/main" id="{127EB470-694B-45A4-5F75-BEEBB01DD0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179938"/>
                </p:ext>
              </p:extLst>
            </p:nvPr>
          </p:nvGraphicFramePr>
          <p:xfrm>
            <a:off x="1438275" y="2236788"/>
            <a:ext cx="2667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3" name="Equation" r:id="rId10" imgW="1320800" imgH="228600" progId="Equation.3">
                    <p:embed/>
                  </p:oleObj>
                </mc:Choice>
                <mc:Fallback>
                  <p:oleObj name="Equation" r:id="rId10" imgW="1320800" imgH="228600" progId="Equation.3">
                    <p:embed/>
                    <p:pic>
                      <p:nvPicPr>
                        <p:cNvPr id="11" name="Object 9">
                          <a:extLst>
                            <a:ext uri="{FF2B5EF4-FFF2-40B4-BE49-F238E27FC236}">
                              <a16:creationId xmlns:a16="http://schemas.microsoft.com/office/drawing/2014/main" id="{733A1E41-0C20-97AA-D3C5-DFA31FC547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275" y="2236788"/>
                          <a:ext cx="2667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EFB00C5-8BB3-9706-86A4-F4FC54BF1872}"/>
              </a:ext>
            </a:extLst>
          </p:cNvPr>
          <p:cNvGrpSpPr/>
          <p:nvPr/>
        </p:nvGrpSpPr>
        <p:grpSpPr>
          <a:xfrm>
            <a:off x="369609" y="4030516"/>
            <a:ext cx="8677773" cy="1996124"/>
            <a:chOff x="554038" y="3743325"/>
            <a:chExt cx="8677773" cy="1996124"/>
          </a:xfrm>
        </p:grpSpPr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E487A5A8-A02D-859D-4520-101A988FE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8" y="4572000"/>
              <a:ext cx="8229600" cy="464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楷体_GB2312" pitchFamily="49" charset="-122"/>
                </a:rPr>
                <a:t>    </a:t>
              </a:r>
              <a:endParaRPr lang="zh-CN" altLang="en-US" sz="220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669E5AFF-AC3D-D6F8-D9C9-DDBB26B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8" y="3743325"/>
              <a:ext cx="8213725" cy="1996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200"/>
                <a:t>3.</a:t>
              </a:r>
              <a:r>
                <a:rPr lang="zh-CN" altLang="en-US" sz="2200">
                  <a:solidFill>
                    <a:srgbClr val="FF0000"/>
                  </a:solidFill>
                </a:rPr>
                <a:t>起振的信号源来自电路器件内部噪声以及电源接通扰动。</a:t>
              </a:r>
              <a:r>
                <a:rPr lang="zh-CN" altLang="en-US" sz="2200">
                  <a:solidFill>
                    <a:srgbClr val="000000"/>
                  </a:solidFill>
                  <a:latin typeface="楷体_GB2312" pitchFamily="49" charset="-122"/>
                </a:rPr>
                <a:t>噪声中，满足相位平衡条件的某一频率</a:t>
              </a:r>
              <a:r>
                <a:rPr lang="en-US" altLang="en-US" sz="2200" i="1">
                  <a:solidFill>
                    <a:srgbClr val="000000"/>
                  </a:solidFill>
                  <a:latin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200" baseline="-25000">
                  <a:solidFill>
                    <a:srgbClr val="000000"/>
                  </a:solidFill>
                  <a:latin typeface="楷体_GB2312" pitchFamily="49" charset="-122"/>
                </a:rPr>
                <a:t>0</a:t>
              </a:r>
              <a:r>
                <a:rPr lang="zh-CN" altLang="en-US" sz="2200">
                  <a:solidFill>
                    <a:srgbClr val="000000"/>
                  </a:solidFill>
                  <a:latin typeface="楷体_GB2312" pitchFamily="49" charset="-122"/>
                </a:rPr>
                <a:t>的噪声信号被放大，成为振荡电路的输出信号。当输出信号幅值增加到一定程度时，就要限制它继续增加，否则波形将出现失真。</a:t>
              </a:r>
              <a:r>
                <a:rPr lang="zh-CN" altLang="en-US" sz="2200">
                  <a:solidFill>
                    <a:srgbClr val="FF0000"/>
                  </a:solidFill>
                  <a:latin typeface="楷体_GB2312" pitchFamily="49" charset="-122"/>
                </a:rPr>
                <a:t>稳幅的作用就是，当输出信号幅值增加到一定程度时，使振幅平衡条件从            回到</a:t>
              </a:r>
            </a:p>
          </p:txBody>
        </p:sp>
        <p:graphicFrame>
          <p:nvGraphicFramePr>
            <p:cNvPr id="39" name="Object 14">
              <a:extLst>
                <a:ext uri="{FF2B5EF4-FFF2-40B4-BE49-F238E27FC236}">
                  <a16:creationId xmlns:a16="http://schemas.microsoft.com/office/drawing/2014/main" id="{9835E752-2953-5B32-9668-0FC1DD1E62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163215"/>
                </p:ext>
              </p:extLst>
            </p:nvPr>
          </p:nvGraphicFramePr>
          <p:xfrm>
            <a:off x="6514039" y="5259824"/>
            <a:ext cx="937292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" name="公式" r:id="rId12" imgW="457200" imgH="152400" progId="Equation.3">
                    <p:embed/>
                  </p:oleObj>
                </mc:Choice>
                <mc:Fallback>
                  <p:oleObj name="公式" r:id="rId12" imgW="457200" imgH="152400" progId="Equation.3">
                    <p:embed/>
                    <p:pic>
                      <p:nvPicPr>
                        <p:cNvPr id="46095" name="Object 14">
                          <a:extLst>
                            <a:ext uri="{FF2B5EF4-FFF2-40B4-BE49-F238E27FC236}">
                              <a16:creationId xmlns:a16="http://schemas.microsoft.com/office/drawing/2014/main" id="{9FF47EEF-F924-2C3C-8826-77F273ECC4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4039" y="5259824"/>
                          <a:ext cx="937292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5">
              <a:extLst>
                <a:ext uri="{FF2B5EF4-FFF2-40B4-BE49-F238E27FC236}">
                  <a16:creationId xmlns:a16="http://schemas.microsoft.com/office/drawing/2014/main" id="{9D1AD472-D3A9-E492-2183-E64D4C6B0D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3670820"/>
                </p:ext>
              </p:extLst>
            </p:nvPr>
          </p:nvGraphicFramePr>
          <p:xfrm>
            <a:off x="8060236" y="5267260"/>
            <a:ext cx="11715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" name="公式" r:id="rId14" imgW="571252" imgH="165028" progId="Equation.3">
                    <p:embed/>
                  </p:oleObj>
                </mc:Choice>
                <mc:Fallback>
                  <p:oleObj name="公式" r:id="rId14" imgW="571252" imgH="165028" progId="Equation.3">
                    <p:embed/>
                    <p:pic>
                      <p:nvPicPr>
                        <p:cNvPr id="46096" name="Object 15">
                          <a:extLst>
                            <a:ext uri="{FF2B5EF4-FFF2-40B4-BE49-F238E27FC236}">
                              <a16:creationId xmlns:a16="http://schemas.microsoft.com/office/drawing/2014/main" id="{75C86AC8-672C-7019-F561-BB83A7E0F0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0236" y="5267260"/>
                          <a:ext cx="11715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B163E049-26F2-B2EB-5F6E-BBD556DFF82D}"/>
              </a:ext>
            </a:extLst>
          </p:cNvPr>
          <p:cNvSpPr txBox="1"/>
          <p:nvPr/>
        </p:nvSpPr>
        <p:spPr>
          <a:xfrm>
            <a:off x="317451" y="5929603"/>
            <a:ext cx="8229601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>
              <a:lnSpc>
                <a:spcPct val="11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200" b="1">
                <a:solidFill>
                  <a:srgbClr val="000000"/>
                </a:solidFill>
                <a:ea typeface="楷体_GB2312" pitchFamily="49" charset="-122"/>
              </a:rPr>
              <a:t>4.</a:t>
            </a:r>
            <a:r>
              <a:rPr lang="zh-CN" altLang="en-US" sz="2200" b="1">
                <a:solidFill>
                  <a:srgbClr val="000000"/>
                </a:solidFill>
                <a:ea typeface="楷体_GB2312" pitchFamily="49" charset="-122"/>
              </a:rPr>
              <a:t>组成部分：</a:t>
            </a:r>
            <a:r>
              <a:rPr lang="zh-CN" altLang="zh-CN" sz="2200" b="1">
                <a:solidFill>
                  <a:srgbClr val="000000"/>
                </a:solidFill>
                <a:ea typeface="楷体_GB2312" pitchFamily="49" charset="-122"/>
              </a:rPr>
              <a:t>放大电路</a:t>
            </a:r>
            <a:r>
              <a:rPr lang="en-US" altLang="zh-CN" sz="2200" b="1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zh-CN" altLang="en-US" sz="2200" b="1">
                <a:solidFill>
                  <a:srgbClr val="000000"/>
                </a:solidFill>
                <a:ea typeface="楷体_GB2312" pitchFamily="49" charset="-122"/>
              </a:rPr>
              <a:t>正反馈网络</a:t>
            </a:r>
            <a:r>
              <a:rPr lang="en-US" altLang="zh-CN" sz="2200" b="1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zh-CN" altLang="zh-CN" sz="2200" b="1">
                <a:solidFill>
                  <a:srgbClr val="000000"/>
                </a:solidFill>
                <a:ea typeface="楷体_GB2312" pitchFamily="49" charset="-122"/>
              </a:rPr>
              <a:t>选频网络</a:t>
            </a:r>
            <a:r>
              <a:rPr lang="en-US" altLang="zh-CN" sz="22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zh-CN" sz="2200" b="1">
                <a:solidFill>
                  <a:srgbClr val="000000"/>
                </a:solidFill>
                <a:ea typeface="楷体_GB2312" pitchFamily="49" charset="-122"/>
              </a:rPr>
              <a:t>选择满足相位平衡条件的一个频率</a:t>
            </a:r>
            <a:r>
              <a:rPr lang="zh-CN" altLang="en-US" sz="22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zh-CN" sz="2200" b="1">
                <a:solidFill>
                  <a:srgbClr val="000000"/>
                </a:solidFill>
                <a:ea typeface="楷体_GB2312" pitchFamily="49" charset="-122"/>
              </a:rPr>
              <a:t>经常与</a:t>
            </a:r>
            <a:r>
              <a:rPr lang="zh-CN" altLang="en-US" sz="2200" b="1">
                <a:solidFill>
                  <a:srgbClr val="000000"/>
                </a:solidFill>
                <a:ea typeface="楷体_GB2312" pitchFamily="49" charset="-122"/>
              </a:rPr>
              <a:t>正</a:t>
            </a:r>
            <a:r>
              <a:rPr lang="zh-CN" altLang="zh-CN" sz="2200" b="1">
                <a:solidFill>
                  <a:srgbClr val="000000"/>
                </a:solidFill>
                <a:ea typeface="楷体_GB2312" pitchFamily="49" charset="-122"/>
              </a:rPr>
              <a:t>反馈网络合二为一</a:t>
            </a:r>
            <a:r>
              <a:rPr lang="en-US" altLang="zh-CN" sz="2200" b="1">
                <a:solidFill>
                  <a:srgbClr val="000000"/>
                </a:solidFill>
                <a:ea typeface="楷体_GB2312" pitchFamily="49" charset="-122"/>
              </a:rPr>
              <a:t>)+</a:t>
            </a:r>
            <a:r>
              <a:rPr lang="zh-CN" altLang="en-US" sz="2200" b="1">
                <a:solidFill>
                  <a:srgbClr val="000000"/>
                </a:solidFill>
                <a:ea typeface="楷体_GB2312" pitchFamily="49" charset="-122"/>
              </a:rPr>
              <a:t>稳幅环节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对象 6">
            <a:extLst>
              <a:ext uri="{FF2B5EF4-FFF2-40B4-BE49-F238E27FC236}">
                <a16:creationId xmlns:a16="http://schemas.microsoft.com/office/drawing/2014/main" id="{DFE0DEB3-6F0C-DCD9-EAE5-16DC70863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02941"/>
              </p:ext>
            </p:extLst>
          </p:nvPr>
        </p:nvGraphicFramePr>
        <p:xfrm>
          <a:off x="1856685" y="1233488"/>
          <a:ext cx="5541963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Picture" r:id="rId3" imgW="2771218" imgH="1919645" progId="Word.Picture.8">
                  <p:embed/>
                </p:oleObj>
              </mc:Choice>
              <mc:Fallback>
                <p:oleObj name="Picture" r:id="rId3" imgW="2771218" imgH="1919645" progId="Word.Picture.8">
                  <p:embed/>
                  <p:pic>
                    <p:nvPicPr>
                      <p:cNvPr id="49154" name="对象 6">
                        <a:extLst>
                          <a:ext uri="{FF2B5EF4-FFF2-40B4-BE49-F238E27FC236}">
                            <a16:creationId xmlns:a16="http://schemas.microsoft.com/office/drawing/2014/main" id="{DFE0DEB3-6F0C-DCD9-EAE5-16DC70863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685" y="1233488"/>
                        <a:ext cx="5541963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4">
            <a:extLst>
              <a:ext uri="{FF2B5EF4-FFF2-40B4-BE49-F238E27FC236}">
                <a16:creationId xmlns:a16="http://schemas.microsoft.com/office/drawing/2014/main" id="{1ABE86DB-2298-6B32-2659-191AE1F3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8101"/>
            <a:ext cx="3429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000" i="1">
                <a:solidFill>
                  <a:srgbClr val="0000CC"/>
                </a:solidFill>
              </a:rPr>
              <a:t>RC</a:t>
            </a:r>
            <a:r>
              <a:rPr lang="zh-CN" altLang="en-US" sz="3000">
                <a:solidFill>
                  <a:srgbClr val="0000CC"/>
                </a:solidFill>
              </a:rPr>
              <a:t>正弦波振荡电路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C963983A-866B-226D-4DBA-07F2E2D3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25" y="552450"/>
            <a:ext cx="1979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</a:rPr>
              <a:t>1. </a:t>
            </a:r>
            <a:r>
              <a:rPr lang="zh-CN" altLang="en-US" sz="2800">
                <a:solidFill>
                  <a:srgbClr val="C00000"/>
                </a:solidFill>
              </a:rPr>
              <a:t>电路组成</a:t>
            </a: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E0491490-F6C0-56F6-AE5C-F9F11824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72603766-A5AD-A79E-9F39-00B979AE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593EBE3-4444-2A7B-0615-EC7A311C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40" y="1080453"/>
            <a:ext cx="1117600" cy="790575"/>
          </a:xfrm>
          <a:prstGeom prst="wedgeRoundRectCallout">
            <a:avLst>
              <a:gd name="adj1" fmla="val 106898"/>
              <a:gd name="adj2" fmla="val 38866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200"/>
              <a:t>作为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200"/>
              <a:t>正反馈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37917BB8-57CE-C4B5-0148-DC27DECA1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1076325"/>
            <a:ext cx="1116013" cy="788987"/>
          </a:xfrm>
          <a:prstGeom prst="wedgeRoundRectCallout">
            <a:avLst>
              <a:gd name="adj1" fmla="val -90824"/>
              <a:gd name="adj2" fmla="val 77694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200"/>
              <a:t>包含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200"/>
              <a:t>负反馈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233658A-8D70-D19D-6255-50E4232F9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1" y="-6181"/>
            <a:ext cx="5321796" cy="49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2. </a:t>
            </a:r>
            <a:r>
              <a:rPr kumimoji="1" lang="en-US" altLang="zh-CN" sz="2800" i="1">
                <a:solidFill>
                  <a:schemeClr val="accent2"/>
                </a:solidFill>
              </a:rPr>
              <a:t>RC</a:t>
            </a:r>
            <a:r>
              <a:rPr kumimoji="1" lang="zh-CN" altLang="en-US" sz="2800">
                <a:solidFill>
                  <a:schemeClr val="accent2"/>
                </a:solidFill>
              </a:rPr>
              <a:t>串并联选频网络的选频特性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B310DC9F-3CFC-BDA7-2C29-096791DA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E4BBB5-07D5-9724-1FF6-5D097C43BF75}"/>
              </a:ext>
            </a:extLst>
          </p:cNvPr>
          <p:cNvGrpSpPr/>
          <p:nvPr/>
        </p:nvGrpSpPr>
        <p:grpSpPr>
          <a:xfrm>
            <a:off x="275521" y="547608"/>
            <a:ext cx="5706268" cy="3067054"/>
            <a:chOff x="280988" y="708815"/>
            <a:chExt cx="5706268" cy="3067054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F0B54A4-9AAE-B8E4-74F0-0147AFF71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8" y="708815"/>
              <a:ext cx="1809750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反馈系数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DD7877DD-27E6-B48C-05EE-3690EE592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03" y="2005812"/>
              <a:ext cx="698500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又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20AC4E-8BC6-5667-EFCC-B3AD438D5E33}"/>
                </a:ext>
              </a:extLst>
            </p:cNvPr>
            <p:cNvGrpSpPr/>
            <p:nvPr/>
          </p:nvGrpSpPr>
          <p:grpSpPr>
            <a:xfrm>
              <a:off x="469106" y="1164432"/>
              <a:ext cx="5518150" cy="844550"/>
              <a:chOff x="785813" y="1784350"/>
              <a:chExt cx="5518150" cy="844550"/>
            </a:xfrm>
          </p:grpSpPr>
          <p:graphicFrame>
            <p:nvGraphicFramePr>
              <p:cNvPr id="9" name="Object 6">
                <a:extLst>
                  <a:ext uri="{FF2B5EF4-FFF2-40B4-BE49-F238E27FC236}">
                    <a16:creationId xmlns:a16="http://schemas.microsoft.com/office/drawing/2014/main" id="{D68DE641-BB24-056C-AE0F-96B0FF158C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6534273"/>
                  </p:ext>
                </p:extLst>
              </p:nvPr>
            </p:nvGraphicFramePr>
            <p:xfrm>
              <a:off x="785813" y="1784350"/>
              <a:ext cx="1712912" cy="844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0" name="公式" r:id="rId3" imgW="901309" imgH="444307" progId="Equation.3">
                      <p:embed/>
                    </p:oleObj>
                  </mc:Choice>
                  <mc:Fallback>
                    <p:oleObj name="公式" r:id="rId3" imgW="901309" imgH="444307" progId="Equation.3">
                      <p:embed/>
                      <p:pic>
                        <p:nvPicPr>
                          <p:cNvPr id="9" name="Object 6">
                            <a:extLst>
                              <a:ext uri="{FF2B5EF4-FFF2-40B4-BE49-F238E27FC236}">
                                <a16:creationId xmlns:a16="http://schemas.microsoft.com/office/drawing/2014/main" id="{D68DE641-BB24-056C-AE0F-96B0FF158CF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813" y="1784350"/>
                            <a:ext cx="1712912" cy="844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0">
                <a:extLst>
                  <a:ext uri="{FF2B5EF4-FFF2-40B4-BE49-F238E27FC236}">
                    <a16:creationId xmlns:a16="http://schemas.microsoft.com/office/drawing/2014/main" id="{20BBBB1B-7E89-5F2D-95BC-E717D85172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1177373"/>
                  </p:ext>
                </p:extLst>
              </p:nvPr>
            </p:nvGraphicFramePr>
            <p:xfrm>
              <a:off x="2505075" y="1784350"/>
              <a:ext cx="1277938" cy="844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1" name="公式" r:id="rId5" imgW="672808" imgH="444307" progId="Equation.3">
                      <p:embed/>
                    </p:oleObj>
                  </mc:Choice>
                  <mc:Fallback>
                    <p:oleObj name="公式" r:id="rId5" imgW="672808" imgH="444307" progId="Equation.3">
                      <p:embed/>
                      <p:pic>
                        <p:nvPicPr>
                          <p:cNvPr id="12" name="Object 10">
                            <a:extLst>
                              <a:ext uri="{FF2B5EF4-FFF2-40B4-BE49-F238E27FC236}">
                                <a16:creationId xmlns:a16="http://schemas.microsoft.com/office/drawing/2014/main" id="{20BBBB1B-7E89-5F2D-95BC-E717D85172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5075" y="1784350"/>
                            <a:ext cx="1277938" cy="844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1">
                <a:extLst>
                  <a:ext uri="{FF2B5EF4-FFF2-40B4-BE49-F238E27FC236}">
                    <a16:creationId xmlns:a16="http://schemas.microsoft.com/office/drawing/2014/main" id="{F8098487-5D8E-0641-2C90-0CFA31A5EE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4675435"/>
                  </p:ext>
                </p:extLst>
              </p:nvPr>
            </p:nvGraphicFramePr>
            <p:xfrm>
              <a:off x="3771900" y="1797050"/>
              <a:ext cx="2532063" cy="819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2" name="公式" r:id="rId7" imgW="1333500" imgH="431800" progId="Equation.3">
                      <p:embed/>
                    </p:oleObj>
                  </mc:Choice>
                  <mc:Fallback>
                    <p:oleObj name="公式" r:id="rId7" imgW="1333500" imgH="431800" progId="Equation.3">
                      <p:embed/>
                      <p:pic>
                        <p:nvPicPr>
                          <p:cNvPr id="13" name="Object 11">
                            <a:extLst>
                              <a:ext uri="{FF2B5EF4-FFF2-40B4-BE49-F238E27FC236}">
                                <a16:creationId xmlns:a16="http://schemas.microsoft.com/office/drawing/2014/main" id="{F8098487-5D8E-0641-2C90-0CFA31A5EE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1900" y="1797050"/>
                            <a:ext cx="2532063" cy="819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2">
              <a:extLst>
                <a:ext uri="{FF2B5EF4-FFF2-40B4-BE49-F238E27FC236}">
                  <a16:creationId xmlns:a16="http://schemas.microsoft.com/office/drawing/2014/main" id="{EF2241B7-7CA2-69E1-C589-74E0D68AB7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396064"/>
                </p:ext>
              </p:extLst>
            </p:nvPr>
          </p:nvGraphicFramePr>
          <p:xfrm>
            <a:off x="1079103" y="2091537"/>
            <a:ext cx="84455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3" name="公式" r:id="rId9" imgW="419100" imgH="190500" progId="Equation.3">
                    <p:embed/>
                  </p:oleObj>
                </mc:Choice>
                <mc:Fallback>
                  <p:oleObj name="公式" r:id="rId9" imgW="419100" imgH="190500" progId="Equation.3">
                    <p:embed/>
                    <p:pic>
                      <p:nvPicPr>
                        <p:cNvPr id="14" name="Object 12">
                          <a:extLst>
                            <a:ext uri="{FF2B5EF4-FFF2-40B4-BE49-F238E27FC236}">
                              <a16:creationId xmlns:a16="http://schemas.microsoft.com/office/drawing/2014/main" id="{EF2241B7-7CA2-69E1-C589-74E0D68AB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103" y="2091537"/>
                          <a:ext cx="844550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7CAADC-867E-3CB0-F12D-561BF130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030" y="2032809"/>
              <a:ext cx="979487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且令</a:t>
              </a:r>
            </a:p>
          </p:txBody>
        </p:sp>
        <p:graphicFrame>
          <p:nvGraphicFramePr>
            <p:cNvPr id="16" name="Object 14">
              <a:extLst>
                <a:ext uri="{FF2B5EF4-FFF2-40B4-BE49-F238E27FC236}">
                  <a16:creationId xmlns:a16="http://schemas.microsoft.com/office/drawing/2014/main" id="{4B46D301-53FE-0F05-6432-AE04051D3B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630627"/>
                </p:ext>
              </p:extLst>
            </p:nvPr>
          </p:nvGraphicFramePr>
          <p:xfrm>
            <a:off x="3158133" y="1867782"/>
            <a:ext cx="11811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4" name="公式" r:id="rId11" imgW="622030" imgH="406224" progId="Equation.3">
                    <p:embed/>
                  </p:oleObj>
                </mc:Choice>
                <mc:Fallback>
                  <p:oleObj name="公式" r:id="rId11" imgW="622030" imgH="406224" progId="Equation.3">
                    <p:embed/>
                    <p:pic>
                      <p:nvPicPr>
                        <p:cNvPr id="16" name="Object 14">
                          <a:extLst>
                            <a:ext uri="{FF2B5EF4-FFF2-40B4-BE49-F238E27FC236}">
                              <a16:creationId xmlns:a16="http://schemas.microsoft.com/office/drawing/2014/main" id="{4B46D301-53FE-0F05-6432-AE04051D3B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133" y="1867782"/>
                          <a:ext cx="1181100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CAABE66-FE1D-BE1A-8936-E8BB50C7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91" y="2724949"/>
              <a:ext cx="979487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则</a:t>
              </a:r>
            </a:p>
          </p:txBody>
        </p:sp>
        <p:graphicFrame>
          <p:nvGraphicFramePr>
            <p:cNvPr id="18" name="Object 16">
              <a:extLst>
                <a:ext uri="{FF2B5EF4-FFF2-40B4-BE49-F238E27FC236}">
                  <a16:creationId xmlns:a16="http://schemas.microsoft.com/office/drawing/2014/main" id="{A907BBED-43F8-BE3F-AEDB-FA3EB530AE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234092"/>
                </p:ext>
              </p:extLst>
            </p:nvPr>
          </p:nvGraphicFramePr>
          <p:xfrm>
            <a:off x="981868" y="2570957"/>
            <a:ext cx="2484438" cy="1204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5" name="公式" r:id="rId13" imgW="1307532" imgH="634725" progId="Equation.3">
                    <p:embed/>
                  </p:oleObj>
                </mc:Choice>
                <mc:Fallback>
                  <p:oleObj name="公式" r:id="rId13" imgW="1307532" imgH="634725" progId="Equation.3">
                    <p:embed/>
                    <p:pic>
                      <p:nvPicPr>
                        <p:cNvPr id="18" name="Object 16">
                          <a:extLst>
                            <a:ext uri="{FF2B5EF4-FFF2-40B4-BE49-F238E27FC236}">
                              <a16:creationId xmlns:a16="http://schemas.microsoft.com/office/drawing/2014/main" id="{A907BBED-43F8-BE3F-AEDB-FA3EB530AE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868" y="2570957"/>
                          <a:ext cx="2484438" cy="1204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4431F0-EE58-5CA6-E31C-7801776D6849}"/>
              </a:ext>
            </a:extLst>
          </p:cNvPr>
          <p:cNvGrpSpPr/>
          <p:nvPr/>
        </p:nvGrpSpPr>
        <p:grpSpPr>
          <a:xfrm>
            <a:off x="257165" y="3542114"/>
            <a:ext cx="5791001" cy="1664338"/>
            <a:chOff x="509191" y="4506913"/>
            <a:chExt cx="5791001" cy="1664338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83DE1E-CBF6-43ED-A58C-43CDEE861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8" y="4506913"/>
              <a:ext cx="182562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幅频响应</a:t>
              </a:r>
            </a:p>
          </p:txBody>
        </p:sp>
        <p:graphicFrame>
          <p:nvGraphicFramePr>
            <p:cNvPr id="19" name="Object 17">
              <a:extLst>
                <a:ext uri="{FF2B5EF4-FFF2-40B4-BE49-F238E27FC236}">
                  <a16:creationId xmlns:a16="http://schemas.microsoft.com/office/drawing/2014/main" id="{ADE8F870-08D9-220C-748B-AAB52302B4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715210"/>
                </p:ext>
              </p:extLst>
            </p:nvPr>
          </p:nvGraphicFramePr>
          <p:xfrm>
            <a:off x="509191" y="4893314"/>
            <a:ext cx="2846387" cy="1277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6" name="公式" r:id="rId15" imgW="1497950" imgH="672808" progId="Equation.3">
                    <p:embed/>
                  </p:oleObj>
                </mc:Choice>
                <mc:Fallback>
                  <p:oleObj name="公式" r:id="rId15" imgW="1497950" imgH="672808" progId="Equation.3">
                    <p:embed/>
                    <p:pic>
                      <p:nvPicPr>
                        <p:cNvPr id="19" name="Object 17">
                          <a:extLst>
                            <a:ext uri="{FF2B5EF4-FFF2-40B4-BE49-F238E27FC236}">
                              <a16:creationId xmlns:a16="http://schemas.microsoft.com/office/drawing/2014/main" id="{ADE8F870-08D9-220C-748B-AAB52302B4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91" y="4893314"/>
                          <a:ext cx="2846387" cy="1277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D0E05CBC-1708-2158-56EE-CEEBEE8E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282" y="4506913"/>
              <a:ext cx="182562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相频响应</a:t>
              </a:r>
            </a:p>
          </p:txBody>
        </p:sp>
        <p:graphicFrame>
          <p:nvGraphicFramePr>
            <p:cNvPr id="21" name="Object 19">
              <a:extLst>
                <a:ext uri="{FF2B5EF4-FFF2-40B4-BE49-F238E27FC236}">
                  <a16:creationId xmlns:a16="http://schemas.microsoft.com/office/drawing/2014/main" id="{E15489D8-115C-F8FA-069B-542E2101D2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813291"/>
                </p:ext>
              </p:extLst>
            </p:nvPr>
          </p:nvGraphicFramePr>
          <p:xfrm>
            <a:off x="3550642" y="4893314"/>
            <a:ext cx="2749550" cy="1157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7" name="公式" r:id="rId17" imgW="1447800" imgH="609600" progId="Equation.3">
                    <p:embed/>
                  </p:oleObj>
                </mc:Choice>
                <mc:Fallback>
                  <p:oleObj name="公式" r:id="rId17" imgW="1447800" imgH="609600" progId="Equation.3">
                    <p:embed/>
                    <p:pic>
                      <p:nvPicPr>
                        <p:cNvPr id="21" name="Object 19">
                          <a:extLst>
                            <a:ext uri="{FF2B5EF4-FFF2-40B4-BE49-F238E27FC236}">
                              <a16:creationId xmlns:a16="http://schemas.microsoft.com/office/drawing/2014/main" id="{E15489D8-115C-F8FA-069B-542E2101D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642" y="4893314"/>
                          <a:ext cx="2749550" cy="1157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5" name="Rectangle 13">
            <a:extLst>
              <a:ext uri="{FF2B5EF4-FFF2-40B4-BE49-F238E27FC236}">
                <a16:creationId xmlns:a16="http://schemas.microsoft.com/office/drawing/2014/main" id="{7B73E77E-3A6A-8F61-330A-9560953D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96" name="对象 22">
            <a:extLst>
              <a:ext uri="{FF2B5EF4-FFF2-40B4-BE49-F238E27FC236}">
                <a16:creationId xmlns:a16="http://schemas.microsoft.com/office/drawing/2014/main" id="{E0FACE04-09E2-72BE-C58F-4364D7DB8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71669"/>
              </p:ext>
            </p:extLst>
          </p:nvPr>
        </p:nvGraphicFramePr>
        <p:xfrm>
          <a:off x="6303963" y="493192"/>
          <a:ext cx="2471737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" name="Picture" r:id="rId19" imgW="1236306" imgH="1919645" progId="Word.Picture.8">
                  <p:embed/>
                </p:oleObj>
              </mc:Choice>
              <mc:Fallback>
                <p:oleObj name="Picture" r:id="rId19" imgW="1236306" imgH="1919645" progId="Word.Picture.8">
                  <p:embed/>
                  <p:pic>
                    <p:nvPicPr>
                      <p:cNvPr id="50196" name="对象 22">
                        <a:extLst>
                          <a:ext uri="{FF2B5EF4-FFF2-40B4-BE49-F238E27FC236}">
                            <a16:creationId xmlns:a16="http://schemas.microsoft.com/office/drawing/2014/main" id="{E0FACE04-09E2-72BE-C58F-4364D7DB8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493192"/>
                        <a:ext cx="2471737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3C7C52EE-E3C6-69EB-346B-6711A9A9AF10}"/>
              </a:ext>
            </a:extLst>
          </p:cNvPr>
          <p:cNvGrpSpPr/>
          <p:nvPr/>
        </p:nvGrpSpPr>
        <p:grpSpPr>
          <a:xfrm>
            <a:off x="323642" y="5201699"/>
            <a:ext cx="7318426" cy="1422546"/>
            <a:chOff x="323642" y="5201699"/>
            <a:chExt cx="7318426" cy="142254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0CF58BD-257B-93E0-9DDD-0043FCC731B0}"/>
                </a:ext>
              </a:extLst>
            </p:cNvPr>
            <p:cNvGrpSpPr/>
            <p:nvPr/>
          </p:nvGrpSpPr>
          <p:grpSpPr>
            <a:xfrm>
              <a:off x="323642" y="5201699"/>
              <a:ext cx="7318426" cy="709612"/>
              <a:chOff x="323642" y="5201699"/>
              <a:chExt cx="7318426" cy="709612"/>
            </a:xfrm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90972B1-3898-3993-B645-9BE389AB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42" y="5274724"/>
                <a:ext cx="696912" cy="53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当</a:t>
                </a:r>
              </a:p>
            </p:txBody>
          </p: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87F78550-F3FF-F0E4-5E11-243E4CE85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118" y="5291392"/>
                <a:ext cx="2901950" cy="53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幅频响应有最大值</a:t>
                </a:r>
              </a:p>
            </p:txBody>
          </p:sp>
          <p:graphicFrame>
            <p:nvGraphicFramePr>
              <p:cNvPr id="26" name="Object 11">
                <a:extLst>
                  <a:ext uri="{FF2B5EF4-FFF2-40B4-BE49-F238E27FC236}">
                    <a16:creationId xmlns:a16="http://schemas.microsoft.com/office/drawing/2014/main" id="{9CE84583-DE4C-477D-8439-36B0BE6CA2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4484921"/>
                  </p:ext>
                </p:extLst>
              </p:nvPr>
            </p:nvGraphicFramePr>
            <p:xfrm>
              <a:off x="880854" y="5201699"/>
              <a:ext cx="3862388" cy="709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9" name="Equation" r:id="rId21" imgW="2145369" imgH="393529" progId="Equation.3">
                      <p:embed/>
                    </p:oleObj>
                  </mc:Choice>
                  <mc:Fallback>
                    <p:oleObj name="Equation" r:id="rId21" imgW="2145369" imgH="393529" progId="Equation.3">
                      <p:embed/>
                      <p:pic>
                        <p:nvPicPr>
                          <p:cNvPr id="11" name="Object 11">
                            <a:extLst>
                              <a:ext uri="{FF2B5EF4-FFF2-40B4-BE49-F238E27FC236}">
                                <a16:creationId xmlns:a16="http://schemas.microsoft.com/office/drawing/2014/main" id="{E503C1B1-7F76-AF80-C144-1149DDE94E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0854" y="5201699"/>
                            <a:ext cx="3862388" cy="709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E50F-AA94-BC7D-ECA5-6D0B005146A6}"/>
                </a:ext>
              </a:extLst>
            </p:cNvPr>
            <p:cNvGrpSpPr/>
            <p:nvPr/>
          </p:nvGrpSpPr>
          <p:grpSpPr>
            <a:xfrm>
              <a:off x="1335990" y="5809858"/>
              <a:ext cx="4514691" cy="814387"/>
              <a:chOff x="1335990" y="5809858"/>
              <a:chExt cx="4514691" cy="814387"/>
            </a:xfrm>
          </p:grpSpPr>
          <p:graphicFrame>
            <p:nvGraphicFramePr>
              <p:cNvPr id="27" name="Object 12">
                <a:extLst>
                  <a:ext uri="{FF2B5EF4-FFF2-40B4-BE49-F238E27FC236}">
                    <a16:creationId xmlns:a16="http://schemas.microsoft.com/office/drawing/2014/main" id="{7A47D86D-8330-3D14-FF72-740AFD16E5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9600435"/>
                  </p:ext>
                </p:extLst>
              </p:nvPr>
            </p:nvGraphicFramePr>
            <p:xfrm>
              <a:off x="1335990" y="5809858"/>
              <a:ext cx="1279525" cy="814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30" name="公式" r:id="rId23" imgW="634725" imgH="406224" progId="Equation.3">
                      <p:embed/>
                    </p:oleObj>
                  </mc:Choice>
                  <mc:Fallback>
                    <p:oleObj name="公式" r:id="rId23" imgW="634725" imgH="406224" progId="Equation.3">
                      <p:embed/>
                      <p:pic>
                        <p:nvPicPr>
                          <p:cNvPr id="12" name="Object 12">
                            <a:extLst>
                              <a:ext uri="{FF2B5EF4-FFF2-40B4-BE49-F238E27FC236}">
                                <a16:creationId xmlns:a16="http://schemas.microsoft.com/office/drawing/2014/main" id="{B733532A-8218-76CC-06DA-E36D83E5D4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5990" y="5809858"/>
                            <a:ext cx="1279525" cy="814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13">
                <a:extLst>
                  <a:ext uri="{FF2B5EF4-FFF2-40B4-BE49-F238E27FC236}">
                    <a16:creationId xmlns:a16="http://schemas.microsoft.com/office/drawing/2014/main" id="{043FACD5-FCCE-993E-0CE6-DA6DCE5B7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256" y="5974818"/>
                <a:ext cx="1579563" cy="53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相频响应</a:t>
                </a:r>
              </a:p>
            </p:txBody>
          </p:sp>
          <p:graphicFrame>
            <p:nvGraphicFramePr>
              <p:cNvPr id="29" name="Object 14">
                <a:extLst>
                  <a:ext uri="{FF2B5EF4-FFF2-40B4-BE49-F238E27FC236}">
                    <a16:creationId xmlns:a16="http://schemas.microsoft.com/office/drawing/2014/main" id="{EB71AE5C-9A9C-D4DD-41A6-C1C872431D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7716274"/>
                  </p:ext>
                </p:extLst>
              </p:nvPr>
            </p:nvGraphicFramePr>
            <p:xfrm>
              <a:off x="4985494" y="6038318"/>
              <a:ext cx="865187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31" name="公式" r:id="rId25" imgW="431613" imgH="215806" progId="Equation.3">
                      <p:embed/>
                    </p:oleObj>
                  </mc:Choice>
                  <mc:Fallback>
                    <p:oleObj name="公式" r:id="rId25" imgW="431613" imgH="215806" progId="Equation.3">
                      <p:embed/>
                      <p:pic>
                        <p:nvPicPr>
                          <p:cNvPr id="14" name="Object 14">
                            <a:extLst>
                              <a:ext uri="{FF2B5EF4-FFF2-40B4-BE49-F238E27FC236}">
                                <a16:creationId xmlns:a16="http://schemas.microsoft.com/office/drawing/2014/main" id="{49BE64AE-4AC7-6B0E-A971-1D1AEE7C31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5494" y="6038318"/>
                            <a:ext cx="865187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43C9837A-59F6-9422-47F9-F26FB8EB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" y="-14059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3. </a:t>
            </a:r>
            <a:r>
              <a:rPr kumimoji="1" lang="zh-CN" altLang="en-US" sz="2800">
                <a:solidFill>
                  <a:schemeClr val="accent2"/>
                </a:solidFill>
              </a:rPr>
              <a:t>振荡电路工作原理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49D038-4D49-84D1-CC21-42CE18C30BB7}"/>
              </a:ext>
            </a:extLst>
          </p:cNvPr>
          <p:cNvGrpSpPr/>
          <p:nvPr/>
        </p:nvGrpSpPr>
        <p:grpSpPr>
          <a:xfrm>
            <a:off x="3760153" y="201728"/>
            <a:ext cx="5541962" cy="3840162"/>
            <a:chOff x="3494088" y="1049338"/>
            <a:chExt cx="5541962" cy="3840162"/>
          </a:xfrm>
        </p:grpSpPr>
        <p:graphicFrame>
          <p:nvGraphicFramePr>
            <p:cNvPr id="53252" name="对象 3">
              <a:extLst>
                <a:ext uri="{FF2B5EF4-FFF2-40B4-BE49-F238E27FC236}">
                  <a16:creationId xmlns:a16="http://schemas.microsoft.com/office/drawing/2014/main" id="{D8940726-86B2-3452-4A43-9FB3C87160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816447"/>
                </p:ext>
              </p:extLst>
            </p:nvPr>
          </p:nvGraphicFramePr>
          <p:xfrm>
            <a:off x="3494088" y="1049338"/>
            <a:ext cx="5541962" cy="384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" name="Picture" r:id="rId3" imgW="2771218" imgH="1919645" progId="Word.Picture.8">
                    <p:embed/>
                  </p:oleObj>
                </mc:Choice>
                <mc:Fallback>
                  <p:oleObj name="Picture" r:id="rId3" imgW="2771218" imgH="1919645" progId="Word.Picture.8">
                    <p:embed/>
                    <p:pic>
                      <p:nvPicPr>
                        <p:cNvPr id="53252" name="对象 3">
                          <a:extLst>
                            <a:ext uri="{FF2B5EF4-FFF2-40B4-BE49-F238E27FC236}">
                              <a16:creationId xmlns:a16="http://schemas.microsoft.com/office/drawing/2014/main" id="{D8940726-86B2-3452-4A43-9FB3C87160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088" y="1049338"/>
                          <a:ext cx="5541962" cy="3840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D19C8A54-35FA-6EAE-A708-00925FB2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463" y="2592388"/>
              <a:ext cx="6604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(+)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F0FC0D86-2F4A-BEA7-67EF-A0B6705F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388" y="2916238"/>
              <a:ext cx="660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(+)</a:t>
              </a:r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D3C98D8B-90DC-546C-9D90-056425C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300" y="1541463"/>
              <a:ext cx="5699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(+)</a:t>
              </a: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0DD92E8B-B949-AB40-F01D-3ECAB345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592388"/>
              <a:ext cx="60007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(+)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91F9B5-E127-9170-153F-22C789F93AFF}"/>
              </a:ext>
            </a:extLst>
          </p:cNvPr>
          <p:cNvGrpSpPr/>
          <p:nvPr/>
        </p:nvGrpSpPr>
        <p:grpSpPr>
          <a:xfrm>
            <a:off x="85484" y="580983"/>
            <a:ext cx="4377277" cy="4983745"/>
            <a:chOff x="85484" y="580983"/>
            <a:chExt cx="4377277" cy="4983745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A69B11CF-EB2F-C761-7E49-213FC086D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11" y="2302421"/>
              <a:ext cx="3334388" cy="496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若放大电路的电压增益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EF2B1E9-6081-5AEF-538F-B44385DA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84" y="1341789"/>
              <a:ext cx="3060526" cy="51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 Narrow" panose="020B0606020202030204" pitchFamily="34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满足相位平衡条件：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549A3B4F-0C18-A21A-2C40-9F483F4F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11" y="3513277"/>
              <a:ext cx="3209453" cy="496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则满足振幅平衡条件</a:t>
              </a:r>
            </a:p>
          </p:txBody>
        </p:sp>
        <p:graphicFrame>
          <p:nvGraphicFramePr>
            <p:cNvPr id="13" name="Object 8">
              <a:extLst>
                <a:ext uri="{FF2B5EF4-FFF2-40B4-BE49-F238E27FC236}">
                  <a16:creationId xmlns:a16="http://schemas.microsoft.com/office/drawing/2014/main" id="{2D31DD7D-EFE5-B871-5F6A-257B763F35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5562070"/>
                </p:ext>
              </p:extLst>
            </p:nvPr>
          </p:nvGraphicFramePr>
          <p:xfrm>
            <a:off x="2909888" y="810827"/>
            <a:ext cx="86677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2" name="公式" r:id="rId5" imgW="431613" imgH="215806" progId="Equation.3">
                    <p:embed/>
                  </p:oleObj>
                </mc:Choice>
                <mc:Fallback>
                  <p:oleObj name="公式" r:id="rId5" imgW="431613" imgH="215806" progId="Equation.3">
                    <p:embed/>
                    <p:pic>
                      <p:nvPicPr>
                        <p:cNvPr id="13" name="Object 8">
                          <a:extLst>
                            <a:ext uri="{FF2B5EF4-FFF2-40B4-BE49-F238E27FC236}">
                              <a16:creationId xmlns:a16="http://schemas.microsoft.com/office/drawing/2014/main" id="{2D31DD7D-EFE5-B871-5F6A-257B763F35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9888" y="810827"/>
                          <a:ext cx="86677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0">
              <a:extLst>
                <a:ext uri="{FF2B5EF4-FFF2-40B4-BE49-F238E27FC236}">
                  <a16:creationId xmlns:a16="http://schemas.microsoft.com/office/drawing/2014/main" id="{FB8F2ACC-545F-DCE6-CEB8-09457B053F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11" y="580983"/>
              <a:ext cx="3062287" cy="814387"/>
              <a:chOff x="291" y="548"/>
              <a:chExt cx="1929" cy="513"/>
            </a:xfrm>
          </p:grpSpPr>
          <p:sp>
            <p:nvSpPr>
              <p:cNvPr id="53269" name="Rectangle 11">
                <a:extLst>
                  <a:ext uri="{FF2B5EF4-FFF2-40B4-BE49-F238E27FC236}">
                    <a16:creationId xmlns:a16="http://schemas.microsoft.com/office/drawing/2014/main" id="{5DFBDDDE-F137-1B41-A478-DAB4E8A02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" y="632"/>
                <a:ext cx="43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当</a:t>
                </a:r>
              </a:p>
            </p:txBody>
          </p:sp>
          <p:graphicFrame>
            <p:nvGraphicFramePr>
              <p:cNvPr id="53270" name="Object 12">
                <a:extLst>
                  <a:ext uri="{FF2B5EF4-FFF2-40B4-BE49-F238E27FC236}">
                    <a16:creationId xmlns:a16="http://schemas.microsoft.com/office/drawing/2014/main" id="{85E548FE-6E36-5E83-A644-A031EDDCDB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7" y="548"/>
              <a:ext cx="1129" cy="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3" name="公式" r:id="rId7" imgW="888614" imgH="406224" progId="Equation.3">
                      <p:embed/>
                    </p:oleObj>
                  </mc:Choice>
                  <mc:Fallback>
                    <p:oleObj name="公式" r:id="rId7" imgW="888614" imgH="406224" progId="Equation.3">
                      <p:embed/>
                      <p:pic>
                        <p:nvPicPr>
                          <p:cNvPr id="53270" name="Object 12">
                            <a:extLst>
                              <a:ext uri="{FF2B5EF4-FFF2-40B4-BE49-F238E27FC236}">
                                <a16:creationId xmlns:a16="http://schemas.microsoft.com/office/drawing/2014/main" id="{85E548FE-6E36-5E83-A644-A031EDDCDB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548"/>
                            <a:ext cx="1129" cy="5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71" name="Rectangle 13">
                <a:extLst>
                  <a:ext uri="{FF2B5EF4-FFF2-40B4-BE49-F238E27FC236}">
                    <a16:creationId xmlns:a16="http://schemas.microsoft.com/office/drawing/2014/main" id="{92439D79-DADA-0C08-F24A-2B75D9E6F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652"/>
                <a:ext cx="57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时，</a:t>
                </a:r>
              </a:p>
            </p:txBody>
          </p:sp>
        </p:grpSp>
        <p:graphicFrame>
          <p:nvGraphicFramePr>
            <p:cNvPr id="18" name="Object 14">
              <a:extLst>
                <a:ext uri="{FF2B5EF4-FFF2-40B4-BE49-F238E27FC236}">
                  <a16:creationId xmlns:a16="http://schemas.microsoft.com/office/drawing/2014/main" id="{2481D2C9-76F5-BEC2-226E-62B52B4054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030820"/>
                </p:ext>
              </p:extLst>
            </p:nvPr>
          </p:nvGraphicFramePr>
          <p:xfrm>
            <a:off x="835323" y="1830345"/>
            <a:ext cx="1790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" name="Equation" r:id="rId9" imgW="889000" imgH="228600" progId="Equation.3">
                    <p:embed/>
                  </p:oleObj>
                </mc:Choice>
                <mc:Fallback>
                  <p:oleObj name="Equation" r:id="rId9" imgW="889000" imgH="228600" progId="Equation.3">
                    <p:embed/>
                    <p:pic>
                      <p:nvPicPr>
                        <p:cNvPr id="18" name="Object 14">
                          <a:extLst>
                            <a:ext uri="{FF2B5EF4-FFF2-40B4-BE49-F238E27FC236}">
                              <a16:creationId xmlns:a16="http://schemas.microsoft.com/office/drawing/2014/main" id="{2481D2C9-76F5-BEC2-226E-62B52B4054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323" y="1830345"/>
                          <a:ext cx="17907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4">
              <a:extLst>
                <a:ext uri="{FF2B5EF4-FFF2-40B4-BE49-F238E27FC236}">
                  <a16:creationId xmlns:a16="http://schemas.microsoft.com/office/drawing/2014/main" id="{41A60A49-3FE5-A93C-B467-3BBB94956F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1656495"/>
                </p:ext>
              </p:extLst>
            </p:nvPr>
          </p:nvGraphicFramePr>
          <p:xfrm>
            <a:off x="839769" y="2678627"/>
            <a:ext cx="2044700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" name="公式" r:id="rId11" imgW="1015559" imgH="444307" progId="Equation.3">
                    <p:embed/>
                  </p:oleObj>
                </mc:Choice>
                <mc:Fallback>
                  <p:oleObj name="公式" r:id="rId11" imgW="1015559" imgH="444307" progId="Equation.3">
                    <p:embed/>
                    <p:pic>
                      <p:nvPicPr>
                        <p:cNvPr id="19" name="Object 24">
                          <a:extLst>
                            <a:ext uri="{FF2B5EF4-FFF2-40B4-BE49-F238E27FC236}">
                              <a16:creationId xmlns:a16="http://schemas.microsoft.com/office/drawing/2014/main" id="{41A60A49-3FE5-A93C-B467-3BBB94956F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769" y="2678627"/>
                          <a:ext cx="2044700" cy="887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>
              <a:extLst>
                <a:ext uri="{FF2B5EF4-FFF2-40B4-BE49-F238E27FC236}">
                  <a16:creationId xmlns:a16="http://schemas.microsoft.com/office/drawing/2014/main" id="{EEF378B2-3D65-D3FE-26A5-DD90E11819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9838057"/>
                </p:ext>
              </p:extLst>
            </p:nvPr>
          </p:nvGraphicFramePr>
          <p:xfrm>
            <a:off x="528309" y="3962562"/>
            <a:ext cx="2174875" cy="81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6" name="公式" r:id="rId13" imgW="1079032" imgH="406224" progId="Equation.3">
                    <p:embed/>
                  </p:oleObj>
                </mc:Choice>
                <mc:Fallback>
                  <p:oleObj name="公式" r:id="rId13" imgW="1079032" imgH="406224" progId="Equation.3">
                    <p:embed/>
                    <p:pic>
                      <p:nvPicPr>
                        <p:cNvPr id="20" name="Object 25">
                          <a:extLst>
                            <a:ext uri="{FF2B5EF4-FFF2-40B4-BE49-F238E27FC236}">
                              <a16:creationId xmlns:a16="http://schemas.microsoft.com/office/drawing/2014/main" id="{EEF378B2-3D65-D3FE-26A5-DD90E11819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09" y="3962562"/>
                          <a:ext cx="2174875" cy="814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6">
              <a:extLst>
                <a:ext uri="{FF2B5EF4-FFF2-40B4-BE49-F238E27FC236}">
                  <a16:creationId xmlns:a16="http://schemas.microsoft.com/office/drawing/2014/main" id="{F12CCE99-C8B8-D40D-1DF5-1193FE87E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11" y="4793203"/>
              <a:ext cx="4324350" cy="771525"/>
              <a:chOff x="135" y="2999"/>
              <a:chExt cx="2724" cy="486"/>
            </a:xfrm>
          </p:grpSpPr>
          <p:sp>
            <p:nvSpPr>
              <p:cNvPr id="53267" name="Rectangle 27">
                <a:extLst>
                  <a:ext uri="{FF2B5EF4-FFF2-40B4-BE49-F238E27FC236}">
                    <a16:creationId xmlns:a16="http://schemas.microsoft.com/office/drawing/2014/main" id="{0EEA1041-A42A-8867-7BD2-575BBFB2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" y="3079"/>
                <a:ext cx="170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输出正弦波的频率 </a:t>
                </a:r>
              </a:p>
            </p:txBody>
          </p:sp>
          <p:graphicFrame>
            <p:nvGraphicFramePr>
              <p:cNvPr id="53268" name="Object 28">
                <a:extLst>
                  <a:ext uri="{FF2B5EF4-FFF2-40B4-BE49-F238E27FC236}">
                    <a16:creationId xmlns:a16="http://schemas.microsoft.com/office/drawing/2014/main" id="{0B02AB9D-127F-9492-41F0-21E8C9050B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3" y="2999"/>
              <a:ext cx="916" cy="4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7" name="公式" r:id="rId15" imgW="761669" imgH="406224" progId="Equation.3">
                      <p:embed/>
                    </p:oleObj>
                  </mc:Choice>
                  <mc:Fallback>
                    <p:oleObj name="公式" r:id="rId15" imgW="761669" imgH="406224" progId="Equation.3">
                      <p:embed/>
                      <p:pic>
                        <p:nvPicPr>
                          <p:cNvPr id="53268" name="Object 28">
                            <a:extLst>
                              <a:ext uri="{FF2B5EF4-FFF2-40B4-BE49-F238E27FC236}">
                                <a16:creationId xmlns:a16="http://schemas.microsoft.com/office/drawing/2014/main" id="{0B02AB9D-127F-9492-41F0-21E8C9050B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3" y="2999"/>
                            <a:ext cx="916" cy="4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" name="Rectangle 29">
            <a:extLst>
              <a:ext uri="{FF2B5EF4-FFF2-40B4-BE49-F238E27FC236}">
                <a16:creationId xmlns:a16="http://schemas.microsoft.com/office/drawing/2014/main" id="{E5F604E8-2D86-BF25-8EB9-82383AA0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20" y="5890523"/>
            <a:ext cx="8047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FF0000"/>
                </a:solidFill>
              </a:rPr>
              <a:t>RC</a:t>
            </a:r>
            <a:r>
              <a:rPr kumimoji="1" lang="zh-CN" altLang="en-US">
                <a:solidFill>
                  <a:srgbClr val="FF0000"/>
                </a:solidFill>
              </a:rPr>
              <a:t>正弦波振荡电路一般用于产生频率低于 </a:t>
            </a:r>
            <a:r>
              <a:rPr kumimoji="1" lang="en-US" altLang="zh-CN">
                <a:solidFill>
                  <a:srgbClr val="FF0000"/>
                </a:solidFill>
              </a:rPr>
              <a:t>1 MHz </a:t>
            </a:r>
            <a:r>
              <a:rPr kumimoji="1" lang="zh-CN" altLang="en-US">
                <a:solidFill>
                  <a:srgbClr val="FF0000"/>
                </a:solidFill>
              </a:rPr>
              <a:t>的正弦波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99E88E70-1194-53CB-D6AB-2C4924557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7" y="22226"/>
            <a:ext cx="198129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4. </a:t>
            </a:r>
            <a:r>
              <a:rPr kumimoji="1" lang="zh-CN" altLang="en-US" sz="2800">
                <a:solidFill>
                  <a:schemeClr val="accent2"/>
                </a:solidFill>
              </a:rPr>
              <a:t>稳幅措施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146365C-7F17-9E10-9102-633FBE523052}"/>
              </a:ext>
            </a:extLst>
          </p:cNvPr>
          <p:cNvGrpSpPr/>
          <p:nvPr/>
        </p:nvGrpSpPr>
        <p:grpSpPr>
          <a:xfrm>
            <a:off x="259606" y="515084"/>
            <a:ext cx="7277051" cy="887413"/>
            <a:chOff x="259606" y="515084"/>
            <a:chExt cx="7277051" cy="887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10" name="Rectangle 9">
                  <a:extLst>
                    <a:ext uri="{FF2B5EF4-FFF2-40B4-BE49-F238E27FC236}">
                      <a16:creationId xmlns:a16="http://schemas.microsoft.com/office/drawing/2014/main" id="{F1D68D92-3305-9B9A-ED7B-A5A463ED6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606" y="649844"/>
                  <a:ext cx="3357463" cy="557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buClr>
                      <a:schemeClr val="accent2"/>
                    </a:buClr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zh-CN" altLang="en-US">
                      <a:solidFill>
                        <a:srgbClr val="000000"/>
                      </a:solidFill>
                      <a:latin typeface="Arial Narrow" panose="020B0606020202030204" pitchFamily="34" charset="0"/>
                    </a:rPr>
                    <a:t>为热敏电阻，起振时</a:t>
                  </a:r>
                </a:p>
              </p:txBody>
            </p:sp>
          </mc:Choice>
          <mc:Fallback xmlns="">
            <p:sp>
              <p:nvSpPr>
                <p:cNvPr id="54310" name="Rectangle 9">
                  <a:extLst>
                    <a:ext uri="{FF2B5EF4-FFF2-40B4-BE49-F238E27FC236}">
                      <a16:creationId xmlns:a16="http://schemas.microsoft.com/office/drawing/2014/main" id="{F1D68D92-3305-9B9A-ED7B-A5A463ED6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606" y="649844"/>
                  <a:ext cx="3357463" cy="557332"/>
                </a:xfrm>
                <a:prstGeom prst="rect">
                  <a:avLst/>
                </a:prstGeom>
                <a:blipFill>
                  <a:blip r:embed="rId3"/>
                  <a:stretch>
                    <a:fillRect l="-545" r="-545" b="-1868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4311" name="Object 10">
                  <a:extLst>
                    <a:ext uri="{FF2B5EF4-FFF2-40B4-BE49-F238E27FC236}">
                      <a16:creationId xmlns:a16="http://schemas.microsoft.com/office/drawing/2014/main" id="{051B505A-4FEB-7909-3491-46C241D4F48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3552362"/>
                    </p:ext>
                  </p:extLst>
                </p:nvPr>
              </p:nvGraphicFramePr>
              <p:xfrm>
                <a:off x="3526631" y="515084"/>
                <a:ext cx="2046287" cy="887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822" name="公式" r:id="rId4" imgW="1015559" imgH="444307" progId="Equation.3">
                        <p:embed/>
                      </p:oleObj>
                    </mc:Choice>
                    <mc:Fallback>
                      <p:oleObj name="公式" r:id="rId4" imgW="1015559" imgH="444307" progId="Equation.3">
                        <p:embed/>
                        <p:pic>
                          <p:nvPicPr>
                            <p:cNvPr id="54311" name="Object 10">
                              <a:extLst>
                                <a:ext uri="{FF2B5EF4-FFF2-40B4-BE49-F238E27FC236}">
                                  <a16:creationId xmlns:a16="http://schemas.microsoft.com/office/drawing/2014/main" id="{051B505A-4FEB-7909-3491-46C241D4F48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6631" y="515084"/>
                              <a:ext cx="2046287" cy="8874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4311" name="Object 10">
                  <a:extLst>
                    <a:ext uri="{FF2B5EF4-FFF2-40B4-BE49-F238E27FC236}">
                      <a16:creationId xmlns:a16="http://schemas.microsoft.com/office/drawing/2014/main" id="{051B505A-4FEB-7909-3491-46C241D4F48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3552362"/>
                    </p:ext>
                  </p:extLst>
                </p:nvPr>
              </p:nvGraphicFramePr>
              <p:xfrm>
                <a:off x="3526631" y="515084"/>
                <a:ext cx="2046287" cy="887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2" name="公式" r:id="rId6" imgW="1015559" imgH="444307" progId="Equation.3">
                        <p:embed/>
                      </p:oleObj>
                    </mc:Choice>
                    <mc:Fallback>
                      <p:oleObj name="公式" r:id="rId6" imgW="1015559" imgH="444307" progId="Equation.3">
                        <p:embed/>
                        <p:pic>
                          <p:nvPicPr>
                            <p:cNvPr id="54311" name="Object 10">
                              <a:extLst>
                                <a:ext uri="{FF2B5EF4-FFF2-40B4-BE49-F238E27FC236}">
                                  <a16:creationId xmlns:a16="http://schemas.microsoft.com/office/drawing/2014/main" id="{051B505A-4FEB-7909-3491-46C241D4F48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6631" y="515084"/>
                              <a:ext cx="2046287" cy="8874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F07239C-C09A-AE49-F233-00DA539E5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387" y="660422"/>
              <a:ext cx="6985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12">
                  <a:extLst>
                    <a:ext uri="{FF2B5EF4-FFF2-40B4-BE49-F238E27FC236}">
                      <a16:creationId xmlns:a16="http://schemas.microsoft.com/office/drawing/2014/main" id="{6258148E-690B-5E8F-1176-175652EF0A5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8638590"/>
                    </p:ext>
                  </p:extLst>
                </p:nvPr>
              </p:nvGraphicFramePr>
              <p:xfrm>
                <a:off x="6284119" y="737992"/>
                <a:ext cx="1252538" cy="454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823" name="公式" r:id="rId8" imgW="622030" imgH="228501" progId="Equation.3">
                        <p:embed/>
                      </p:oleObj>
                    </mc:Choice>
                    <mc:Fallback>
                      <p:oleObj name="公式" r:id="rId8" imgW="622030" imgH="228501" progId="Equation.3">
                        <p:embed/>
                        <p:pic>
                          <p:nvPicPr>
                            <p:cNvPr id="12" name="Object 12">
                              <a:extLst>
                                <a:ext uri="{FF2B5EF4-FFF2-40B4-BE49-F238E27FC236}">
                                  <a16:creationId xmlns:a16="http://schemas.microsoft.com/office/drawing/2014/main" id="{6258148E-690B-5E8F-1176-175652EF0A5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84119" y="737992"/>
                              <a:ext cx="1252538" cy="4540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12">
                  <a:extLst>
                    <a:ext uri="{FF2B5EF4-FFF2-40B4-BE49-F238E27FC236}">
                      <a16:creationId xmlns:a16="http://schemas.microsoft.com/office/drawing/2014/main" id="{6258148E-690B-5E8F-1176-175652EF0A5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8638590"/>
                    </p:ext>
                  </p:extLst>
                </p:nvPr>
              </p:nvGraphicFramePr>
              <p:xfrm>
                <a:off x="6284119" y="737992"/>
                <a:ext cx="1252538" cy="454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3" name="公式" r:id="rId10" imgW="622030" imgH="228501" progId="Equation.3">
                        <p:embed/>
                      </p:oleObj>
                    </mc:Choice>
                    <mc:Fallback>
                      <p:oleObj name="公式" r:id="rId10" imgW="622030" imgH="228501" progId="Equation.3">
                        <p:embed/>
                        <p:pic>
                          <p:nvPicPr>
                            <p:cNvPr id="12" name="Object 12">
                              <a:extLst>
                                <a:ext uri="{FF2B5EF4-FFF2-40B4-BE49-F238E27FC236}">
                                  <a16:creationId xmlns:a16="http://schemas.microsoft.com/office/drawing/2014/main" id="{6258148E-690B-5E8F-1176-175652EF0A5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84119" y="737992"/>
                              <a:ext cx="1252538" cy="4540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246BA236-6A3E-181D-58AF-13BD797C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06" y="1403241"/>
            <a:ext cx="3079254" cy="49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热敏电阻的作用如下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9A6EB1-A745-904E-D481-8A49A4299FDC}"/>
              </a:ext>
            </a:extLst>
          </p:cNvPr>
          <p:cNvGrpSpPr/>
          <p:nvPr/>
        </p:nvGrpSpPr>
        <p:grpSpPr>
          <a:xfrm>
            <a:off x="602917" y="2062833"/>
            <a:ext cx="7689850" cy="1400175"/>
            <a:chOff x="544513" y="4908550"/>
            <a:chExt cx="7689850" cy="1400175"/>
          </a:xfrm>
        </p:grpSpPr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1FB087DC-DD52-0CAD-532F-01A4524D20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486792"/>
                </p:ext>
              </p:extLst>
            </p:nvPr>
          </p:nvGraphicFramePr>
          <p:xfrm>
            <a:off x="544513" y="4908550"/>
            <a:ext cx="712787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4" name="公式" r:id="rId12" imgW="355446" imgH="279279" progId="Equation.3">
                    <p:embed/>
                  </p:oleObj>
                </mc:Choice>
                <mc:Fallback>
                  <p:oleObj name="公式" r:id="rId12" imgW="355446" imgH="279279" progId="Equation.3">
                    <p:embed/>
                    <p:pic>
                      <p:nvPicPr>
                        <p:cNvPr id="14" name="Object 14">
                          <a:extLst>
                            <a:ext uri="{FF2B5EF4-FFF2-40B4-BE49-F238E27FC236}">
                              <a16:creationId xmlns:a16="http://schemas.microsoft.com/office/drawing/2014/main" id="{1FB087DC-DD52-0CAD-532F-01A4524D20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513" y="4908550"/>
                          <a:ext cx="712787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id="{31147505-D4B4-D9E1-087D-D9AB4EDD5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025" y="4908550"/>
              <a:ext cx="1176338" cy="557213"/>
              <a:chOff x="766" y="2693"/>
              <a:chExt cx="741" cy="351"/>
            </a:xfrm>
          </p:grpSpPr>
          <p:graphicFrame>
            <p:nvGraphicFramePr>
              <p:cNvPr id="54308" name="Object 16">
                <a:extLst>
                  <a:ext uri="{FF2B5EF4-FFF2-40B4-BE49-F238E27FC236}">
                    <a16:creationId xmlns:a16="http://schemas.microsoft.com/office/drawing/2014/main" id="{2DCA0DF4-5383-ACC6-DCEE-C4D0DBA859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5" y="2693"/>
              <a:ext cx="452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5" name="公式" r:id="rId14" imgW="355446" imgH="279279" progId="Equation.3">
                      <p:embed/>
                    </p:oleObj>
                  </mc:Choice>
                  <mc:Fallback>
                    <p:oleObj name="公式" r:id="rId14" imgW="355446" imgH="279279" progId="Equation.3">
                      <p:embed/>
                      <p:pic>
                        <p:nvPicPr>
                          <p:cNvPr id="54308" name="Object 16">
                            <a:extLst>
                              <a:ext uri="{FF2B5EF4-FFF2-40B4-BE49-F238E27FC236}">
                                <a16:creationId xmlns:a16="http://schemas.microsoft.com/office/drawing/2014/main" id="{2DCA0DF4-5383-ACC6-DCEE-C4D0DBA859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5" y="2693"/>
                            <a:ext cx="452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9" name="Line 17">
                <a:extLst>
                  <a:ext uri="{FF2B5EF4-FFF2-40B4-BE49-F238E27FC236}">
                    <a16:creationId xmlns:a16="http://schemas.microsoft.com/office/drawing/2014/main" id="{2C36875B-CF00-5A1C-0871-9A0DF43D5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6" y="2868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8">
              <a:extLst>
                <a:ext uri="{FF2B5EF4-FFF2-40B4-BE49-F238E27FC236}">
                  <a16:creationId xmlns:a16="http://schemas.microsoft.com/office/drawing/2014/main" id="{BD90CBA2-60C0-15D4-6B41-43028B06C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4738" y="4968875"/>
              <a:ext cx="1782762" cy="455613"/>
              <a:chOff x="1477" y="2725"/>
              <a:chExt cx="1123" cy="287"/>
            </a:xfrm>
          </p:grpSpPr>
          <p:graphicFrame>
            <p:nvGraphicFramePr>
              <p:cNvPr id="54306" name="Object 19">
                <a:extLst>
                  <a:ext uri="{FF2B5EF4-FFF2-40B4-BE49-F238E27FC236}">
                    <a16:creationId xmlns:a16="http://schemas.microsoft.com/office/drawing/2014/main" id="{CABC1807-1FA0-24C8-996E-422F84D62B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64" y="2725"/>
              <a:ext cx="83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6" name="公式" r:id="rId16" imgW="660400" imgH="228600" progId="Equation.3">
                      <p:embed/>
                    </p:oleObj>
                  </mc:Choice>
                  <mc:Fallback>
                    <p:oleObj name="公式" r:id="rId16" imgW="660400" imgH="228600" progId="Equation.3">
                      <p:embed/>
                      <p:pic>
                        <p:nvPicPr>
                          <p:cNvPr id="54306" name="Object 19">
                            <a:extLst>
                              <a:ext uri="{FF2B5EF4-FFF2-40B4-BE49-F238E27FC236}">
                                <a16:creationId xmlns:a16="http://schemas.microsoft.com/office/drawing/2014/main" id="{CABC1807-1FA0-24C8-996E-422F84D62B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4" y="2725"/>
                            <a:ext cx="836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7" name="Line 20">
                <a:extLst>
                  <a:ext uri="{FF2B5EF4-FFF2-40B4-BE49-F238E27FC236}">
                    <a16:creationId xmlns:a16="http://schemas.microsoft.com/office/drawing/2014/main" id="{0B004900-A96D-8F21-43D6-4E5D20CB3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7" y="2868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id="{4B32DFB3-6865-6AD6-8138-4F134C136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988" y="4968875"/>
              <a:ext cx="1830387" cy="455613"/>
              <a:chOff x="2577" y="2725"/>
              <a:chExt cx="1153" cy="287"/>
            </a:xfrm>
          </p:grpSpPr>
          <p:graphicFrame>
            <p:nvGraphicFramePr>
              <p:cNvPr id="54304" name="Object 22">
                <a:extLst>
                  <a:ext uri="{FF2B5EF4-FFF2-40B4-BE49-F238E27FC236}">
                    <a16:creationId xmlns:a16="http://schemas.microsoft.com/office/drawing/2014/main" id="{D5F12C74-E587-FB74-4A8E-D389930ACE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0" y="2725"/>
              <a:ext cx="850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7" name="公式" r:id="rId18" imgW="672808" imgH="228501" progId="Equation.3">
                      <p:embed/>
                    </p:oleObj>
                  </mc:Choice>
                  <mc:Fallback>
                    <p:oleObj name="公式" r:id="rId18" imgW="672808" imgH="228501" progId="Equation.3">
                      <p:embed/>
                      <p:pic>
                        <p:nvPicPr>
                          <p:cNvPr id="54304" name="Object 22">
                            <a:extLst>
                              <a:ext uri="{FF2B5EF4-FFF2-40B4-BE49-F238E27FC236}">
                                <a16:creationId xmlns:a16="http://schemas.microsoft.com/office/drawing/2014/main" id="{D5F12C74-E587-FB74-4A8E-D389930ACE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25"/>
                            <a:ext cx="850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5" name="Line 23">
                <a:extLst>
                  <a:ext uri="{FF2B5EF4-FFF2-40B4-BE49-F238E27FC236}">
                    <a16:creationId xmlns:a16="http://schemas.microsoft.com/office/drawing/2014/main" id="{02473D9E-D79C-535C-1E27-D84B52E93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7" y="2868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D255A300-C366-7636-9678-DAC45FD69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7400" y="4989513"/>
              <a:ext cx="1819275" cy="455612"/>
              <a:chOff x="3710" y="2725"/>
              <a:chExt cx="1146" cy="287"/>
            </a:xfrm>
          </p:grpSpPr>
          <p:graphicFrame>
            <p:nvGraphicFramePr>
              <p:cNvPr id="54302" name="Object 25">
                <a:extLst>
                  <a:ext uri="{FF2B5EF4-FFF2-40B4-BE49-F238E27FC236}">
                    <a16:creationId xmlns:a16="http://schemas.microsoft.com/office/drawing/2014/main" id="{9BCA3ABC-9EE9-E681-39D5-F347549D2F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0" y="2725"/>
              <a:ext cx="83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8" name="公式" r:id="rId20" imgW="660400" imgH="228600" progId="Equation.3">
                      <p:embed/>
                    </p:oleObj>
                  </mc:Choice>
                  <mc:Fallback>
                    <p:oleObj name="公式" r:id="rId20" imgW="660400" imgH="228600" progId="Equation.3">
                      <p:embed/>
                      <p:pic>
                        <p:nvPicPr>
                          <p:cNvPr id="54302" name="Object 25">
                            <a:extLst>
                              <a:ext uri="{FF2B5EF4-FFF2-40B4-BE49-F238E27FC236}">
                                <a16:creationId xmlns:a16="http://schemas.microsoft.com/office/drawing/2014/main" id="{9BCA3ABC-9EE9-E681-39D5-F347549D2F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0" y="2725"/>
                            <a:ext cx="836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3" name="Line 26">
                <a:extLst>
                  <a:ext uri="{FF2B5EF4-FFF2-40B4-BE49-F238E27FC236}">
                    <a16:creationId xmlns:a16="http://schemas.microsoft.com/office/drawing/2014/main" id="{F48C36DB-C28C-B78C-F068-D05523796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0" y="2868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89561005-0CE2-BE79-5487-2F4FEC9968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0538" y="5853113"/>
              <a:ext cx="1452562" cy="455612"/>
              <a:chOff x="1909" y="3288"/>
              <a:chExt cx="915" cy="287"/>
            </a:xfrm>
          </p:grpSpPr>
          <p:graphicFrame>
            <p:nvGraphicFramePr>
              <p:cNvPr id="54300" name="Object 28">
                <a:extLst>
                  <a:ext uri="{FF2B5EF4-FFF2-40B4-BE49-F238E27FC236}">
                    <a16:creationId xmlns:a16="http://schemas.microsoft.com/office/drawing/2014/main" id="{A9BCE8B6-9B61-FE22-F865-D06F05AEB3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30" y="3288"/>
              <a:ext cx="59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29" name="公式" r:id="rId22" imgW="469900" imgH="228600" progId="Equation.3">
                      <p:embed/>
                    </p:oleObj>
                  </mc:Choice>
                  <mc:Fallback>
                    <p:oleObj name="公式" r:id="rId22" imgW="469900" imgH="228600" progId="Equation.3">
                      <p:embed/>
                      <p:pic>
                        <p:nvPicPr>
                          <p:cNvPr id="54300" name="Object 28">
                            <a:extLst>
                              <a:ext uri="{FF2B5EF4-FFF2-40B4-BE49-F238E27FC236}">
                                <a16:creationId xmlns:a16="http://schemas.microsoft.com/office/drawing/2014/main" id="{A9BCE8B6-9B61-FE22-F865-D06F05AEB3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0" y="3288"/>
                            <a:ext cx="594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1" name="Line 29">
                <a:extLst>
                  <a:ext uri="{FF2B5EF4-FFF2-40B4-BE49-F238E27FC236}">
                    <a16:creationId xmlns:a16="http://schemas.microsoft.com/office/drawing/2014/main" id="{7BF6662D-F251-06FF-2D1A-7415605D0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9" y="3424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30">
              <a:extLst>
                <a:ext uri="{FF2B5EF4-FFF2-40B4-BE49-F238E27FC236}">
                  <a16:creationId xmlns:a16="http://schemas.microsoft.com/office/drawing/2014/main" id="{1C56998D-64D0-D110-9F3E-03124D358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675" y="5753100"/>
              <a:ext cx="2817813" cy="555625"/>
              <a:chOff x="2842" y="3225"/>
              <a:chExt cx="1775" cy="350"/>
            </a:xfrm>
          </p:grpSpPr>
          <p:graphicFrame>
            <p:nvGraphicFramePr>
              <p:cNvPr id="54297" name="Object 31">
                <a:extLst>
                  <a:ext uri="{FF2B5EF4-FFF2-40B4-BE49-F238E27FC236}">
                    <a16:creationId xmlns:a16="http://schemas.microsoft.com/office/drawing/2014/main" id="{48E2A998-5CE8-5D20-B22E-D09F5772BC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7" y="3289"/>
              <a:ext cx="79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30" name="公式" r:id="rId24" imgW="622030" imgH="228501" progId="Equation.3">
                      <p:embed/>
                    </p:oleObj>
                  </mc:Choice>
                  <mc:Fallback>
                    <p:oleObj name="公式" r:id="rId24" imgW="622030" imgH="228501" progId="Equation.3">
                      <p:embed/>
                      <p:pic>
                        <p:nvPicPr>
                          <p:cNvPr id="54297" name="Object 31">
                            <a:extLst>
                              <a:ext uri="{FF2B5EF4-FFF2-40B4-BE49-F238E27FC236}">
                                <a16:creationId xmlns:a16="http://schemas.microsoft.com/office/drawing/2014/main" id="{48E2A998-5CE8-5D20-B22E-D09F5772BC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7" y="3289"/>
                            <a:ext cx="790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98" name="Rectangle 32">
                <a:extLst>
                  <a:ext uri="{FF2B5EF4-FFF2-40B4-BE49-F238E27FC236}">
                    <a16:creationId xmlns:a16="http://schemas.microsoft.com/office/drawing/2014/main" id="{6432786F-DFBF-BE36-8C01-D6F3E41B9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3225"/>
                <a:ext cx="695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稳幅</a:t>
                </a:r>
              </a:p>
            </p:txBody>
          </p:sp>
          <p:sp>
            <p:nvSpPr>
              <p:cNvPr id="54299" name="Line 33">
                <a:extLst>
                  <a:ext uri="{FF2B5EF4-FFF2-40B4-BE49-F238E27FC236}">
                    <a16:creationId xmlns:a16="http://schemas.microsoft.com/office/drawing/2014/main" id="{6F0E4038-3063-744A-3368-D589B0B5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2" y="3413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1CDAADC8-4FE7-37EA-F23D-4AD11581E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1638" y="5153025"/>
              <a:ext cx="6562725" cy="1155700"/>
              <a:chOff x="1053" y="2847"/>
              <a:chExt cx="4134" cy="728"/>
            </a:xfrm>
          </p:grpSpPr>
          <p:graphicFrame>
            <p:nvGraphicFramePr>
              <p:cNvPr id="54291" name="Object 35">
                <a:extLst>
                  <a:ext uri="{FF2B5EF4-FFF2-40B4-BE49-F238E27FC236}">
                    <a16:creationId xmlns:a16="http://schemas.microsoft.com/office/drawing/2014/main" id="{740D00AF-F6B1-10EF-F321-8631351C5A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22" y="3272"/>
              <a:ext cx="451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31" name="公式" r:id="rId26" imgW="355446" imgH="241195" progId="Equation.3">
                      <p:embed/>
                    </p:oleObj>
                  </mc:Choice>
                  <mc:Fallback>
                    <p:oleObj name="公式" r:id="rId26" imgW="355446" imgH="241195" progId="Equation.3">
                      <p:embed/>
                      <p:pic>
                        <p:nvPicPr>
                          <p:cNvPr id="54291" name="Object 35">
                            <a:extLst>
                              <a:ext uri="{FF2B5EF4-FFF2-40B4-BE49-F238E27FC236}">
                                <a16:creationId xmlns:a16="http://schemas.microsoft.com/office/drawing/2014/main" id="{740D00AF-F6B1-10EF-F321-8631351C5AD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2" y="3272"/>
                            <a:ext cx="451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92" name="Line 36">
                <a:extLst>
                  <a:ext uri="{FF2B5EF4-FFF2-40B4-BE49-F238E27FC236}">
                    <a16:creationId xmlns:a16="http://schemas.microsoft.com/office/drawing/2014/main" id="{F8DBD67D-F11D-1FA7-74E1-E5E8B5843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4" y="2857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3" name="Line 37">
                <a:extLst>
                  <a:ext uri="{FF2B5EF4-FFF2-40B4-BE49-F238E27FC236}">
                    <a16:creationId xmlns:a16="http://schemas.microsoft.com/office/drawing/2014/main" id="{C6CB458D-622A-0E11-D2DB-667CD327D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4" y="3424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4" name="Line 38">
                <a:extLst>
                  <a:ext uri="{FF2B5EF4-FFF2-40B4-BE49-F238E27FC236}">
                    <a16:creationId xmlns:a16="http://schemas.microsoft.com/office/drawing/2014/main" id="{E3768265-3010-FF7B-DBCC-191343DE9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3" y="3168"/>
                <a:ext cx="4134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5" name="Line 39">
                <a:extLst>
                  <a:ext uri="{FF2B5EF4-FFF2-40B4-BE49-F238E27FC236}">
                    <a16:creationId xmlns:a16="http://schemas.microsoft.com/office/drawing/2014/main" id="{5BE6D994-D835-3E7D-5498-5960D31ED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26" y="3297"/>
                <a:ext cx="255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6" name="Line 40">
                <a:extLst>
                  <a:ext uri="{FF2B5EF4-FFF2-40B4-BE49-F238E27FC236}">
                    <a16:creationId xmlns:a16="http://schemas.microsoft.com/office/drawing/2014/main" id="{34F136BE-6B10-C5A6-3BA7-BB8F7A957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021" y="3002"/>
                <a:ext cx="310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B5F5AD3-8CC9-CB74-96BD-29A4562831B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5006" y="3826544"/>
            <a:ext cx="768667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1" descr="屏幕剪辑">
            <a:extLst>
              <a:ext uri="{FF2B5EF4-FFF2-40B4-BE49-F238E27FC236}">
                <a16:creationId xmlns:a16="http://schemas.microsoft.com/office/drawing/2014/main" id="{81024167-A57A-1D2B-2593-26908997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525401"/>
            <a:ext cx="37099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矩形 6">
            <a:extLst>
              <a:ext uri="{FF2B5EF4-FFF2-40B4-BE49-F238E27FC236}">
                <a16:creationId xmlns:a16="http://schemas.microsoft.com/office/drawing/2014/main" id="{6B8DDAAA-7EC4-530D-C2CF-2B4A8E11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79" y="230621"/>
            <a:ext cx="43100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移相式正弦波振荡电路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5309CD-E48C-4F7B-73C6-E9105BB47BA1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667125"/>
            <a:ext cx="1881188" cy="498475"/>
            <a:chOff x="431540" y="3756097"/>
            <a:chExt cx="1881448" cy="498598"/>
          </a:xfrm>
        </p:grpSpPr>
        <p:graphicFrame>
          <p:nvGraphicFramePr>
            <p:cNvPr id="62491" name="Object 14">
              <a:extLst>
                <a:ext uri="{FF2B5EF4-FFF2-40B4-BE49-F238E27FC236}">
                  <a16:creationId xmlns:a16="http://schemas.microsoft.com/office/drawing/2014/main" id="{92A83732-923E-5DFE-B898-37C2A6011E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6025" y="3791512"/>
            <a:ext cx="1096963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2" name="Equation" r:id="rId4" imgW="685800" imgH="254000" progId="Equation.DSMT4">
                    <p:embed/>
                  </p:oleObj>
                </mc:Choice>
                <mc:Fallback>
                  <p:oleObj name="Equation" r:id="rId4" imgW="685800" imgH="254000" progId="Equation.DSMT4">
                    <p:embed/>
                    <p:pic>
                      <p:nvPicPr>
                        <p:cNvPr id="62491" name="Object 14">
                          <a:extLst>
                            <a:ext uri="{FF2B5EF4-FFF2-40B4-BE49-F238E27FC236}">
                              <a16:creationId xmlns:a16="http://schemas.microsoft.com/office/drawing/2014/main" id="{92A83732-923E-5DFE-B898-37C2A6011E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025" y="3791512"/>
                          <a:ext cx="1096963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2" name="Rectangle 6">
              <a:extLst>
                <a:ext uri="{FF2B5EF4-FFF2-40B4-BE49-F238E27FC236}">
                  <a16:creationId xmlns:a16="http://schemas.microsoft.com/office/drawing/2014/main" id="{2E7413A4-2413-67D3-4511-996E30B04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40" y="3756097"/>
              <a:ext cx="900100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6200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811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要求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7805744-4095-36F8-E8D7-4B61CA3E0914}"/>
              </a:ext>
            </a:extLst>
          </p:cNvPr>
          <p:cNvGrpSpPr>
            <a:grpSpLocks/>
          </p:cNvGrpSpPr>
          <p:nvPr/>
        </p:nvGrpSpPr>
        <p:grpSpPr bwMode="auto">
          <a:xfrm>
            <a:off x="2568575" y="3665538"/>
            <a:ext cx="2197100" cy="500062"/>
            <a:chOff x="2568332" y="2951816"/>
            <a:chExt cx="2198062" cy="498598"/>
          </a:xfrm>
        </p:grpSpPr>
        <p:sp>
          <p:nvSpPr>
            <p:cNvPr id="62489" name="Rectangle 6">
              <a:extLst>
                <a:ext uri="{FF2B5EF4-FFF2-40B4-BE49-F238E27FC236}">
                  <a16:creationId xmlns:a16="http://schemas.microsoft.com/office/drawing/2014/main" id="{7CF86EEC-23FA-D14D-BBFC-23B09172D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332" y="2951816"/>
              <a:ext cx="104411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6200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811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即</a:t>
              </a:r>
            </a:p>
          </p:txBody>
        </p:sp>
        <p:graphicFrame>
          <p:nvGraphicFramePr>
            <p:cNvPr id="62490" name="Object 12">
              <a:extLst>
                <a:ext uri="{FF2B5EF4-FFF2-40B4-BE49-F238E27FC236}">
                  <a16:creationId xmlns:a16="http://schemas.microsoft.com/office/drawing/2014/main" id="{B9D90FF8-8669-2AB9-4228-D95B2CF5C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9832" y="3045048"/>
            <a:ext cx="1706562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3" name="Equation" r:id="rId6" imgW="1066800" imgH="241300" progId="Equation.DSMT4">
                    <p:embed/>
                  </p:oleObj>
                </mc:Choice>
                <mc:Fallback>
                  <p:oleObj name="Equation" r:id="rId6" imgW="1066800" imgH="241300" progId="Equation.DSMT4">
                    <p:embed/>
                    <p:pic>
                      <p:nvPicPr>
                        <p:cNvPr id="62490" name="Object 12">
                          <a:extLst>
                            <a:ext uri="{FF2B5EF4-FFF2-40B4-BE49-F238E27FC236}">
                              <a16:creationId xmlns:a16="http://schemas.microsoft.com/office/drawing/2014/main" id="{B9D90FF8-8669-2AB9-4228-D95B2CF5C6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3045048"/>
                          <a:ext cx="1706562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21FD2FC-1126-FC3C-5C01-7859B49927AE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4389438"/>
            <a:ext cx="5218112" cy="731837"/>
            <a:chOff x="503548" y="4317566"/>
            <a:chExt cx="5217530" cy="731837"/>
          </a:xfrm>
        </p:grpSpPr>
        <p:sp>
          <p:nvSpPr>
            <p:cNvPr id="62487" name="Rectangle 6">
              <a:extLst>
                <a:ext uri="{FF2B5EF4-FFF2-40B4-BE49-F238E27FC236}">
                  <a16:creationId xmlns:a16="http://schemas.microsoft.com/office/drawing/2014/main" id="{C20D8790-C48D-A5B2-CECA-FE439DD98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48" y="4392611"/>
              <a:ext cx="900100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6200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811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此时</a:t>
              </a:r>
            </a:p>
          </p:txBody>
        </p:sp>
        <p:graphicFrame>
          <p:nvGraphicFramePr>
            <p:cNvPr id="62488" name="Object 12">
              <a:extLst>
                <a:ext uri="{FF2B5EF4-FFF2-40B4-BE49-F238E27FC236}">
                  <a16:creationId xmlns:a16="http://schemas.microsoft.com/office/drawing/2014/main" id="{082FC95E-E007-13E3-5DA3-BE6478E6F7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1640" y="4317566"/>
            <a:ext cx="43894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4" name="Equation" r:id="rId8" imgW="2743200" imgH="457200" progId="Equation.DSMT4">
                    <p:embed/>
                  </p:oleObj>
                </mc:Choice>
                <mc:Fallback>
                  <p:oleObj name="Equation" r:id="rId8" imgW="2743200" imgH="457200" progId="Equation.DSMT4">
                    <p:embed/>
                    <p:pic>
                      <p:nvPicPr>
                        <p:cNvPr id="62488" name="Object 12">
                          <a:extLst>
                            <a:ext uri="{FF2B5EF4-FFF2-40B4-BE49-F238E27FC236}">
                              <a16:creationId xmlns:a16="http://schemas.microsoft.com/office/drawing/2014/main" id="{082FC95E-E007-13E3-5DA3-BE6478E6F7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317566"/>
                          <a:ext cx="4389438" cy="731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E149D4-C470-A1D3-1737-C9F500E6AAAB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4359275"/>
            <a:ext cx="1893888" cy="687388"/>
            <a:chOff x="514243" y="3575737"/>
            <a:chExt cx="1893007" cy="687388"/>
          </a:xfrm>
        </p:grpSpPr>
        <p:graphicFrame>
          <p:nvGraphicFramePr>
            <p:cNvPr id="62485" name="Object 12">
              <a:extLst>
                <a:ext uri="{FF2B5EF4-FFF2-40B4-BE49-F238E27FC236}">
                  <a16:creationId xmlns:a16="http://schemas.microsoft.com/office/drawing/2014/main" id="{6447C962-7E31-40AD-25C0-F651AD168A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7725" y="3575737"/>
            <a:ext cx="1279525" cy="68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5" name="Equation" r:id="rId10" imgW="799753" imgH="431613" progId="Equation.DSMT4">
                    <p:embed/>
                  </p:oleObj>
                </mc:Choice>
                <mc:Fallback>
                  <p:oleObj name="Equation" r:id="rId10" imgW="799753" imgH="431613" progId="Equation.DSMT4">
                    <p:embed/>
                    <p:pic>
                      <p:nvPicPr>
                        <p:cNvPr id="62485" name="Object 12">
                          <a:extLst>
                            <a:ext uri="{FF2B5EF4-FFF2-40B4-BE49-F238E27FC236}">
                              <a16:creationId xmlns:a16="http://schemas.microsoft.com/office/drawing/2014/main" id="{6447C962-7E31-40AD-25C0-F651AD168A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725" y="3575737"/>
                          <a:ext cx="1279525" cy="687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6" name="Rectangle 6">
              <a:extLst>
                <a:ext uri="{FF2B5EF4-FFF2-40B4-BE49-F238E27FC236}">
                  <a16:creationId xmlns:a16="http://schemas.microsoft.com/office/drawing/2014/main" id="{C7EA2F1E-656C-65BB-3F51-C4FCE95B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43" y="3675085"/>
              <a:ext cx="104411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6200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811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得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4F7711-71A3-98A6-AE34-2935DD53EC1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356225"/>
            <a:ext cx="4608512" cy="498475"/>
            <a:chOff x="467710" y="5257797"/>
            <a:chExt cx="4608346" cy="498598"/>
          </a:xfrm>
        </p:grpSpPr>
        <p:sp>
          <p:nvSpPr>
            <p:cNvPr id="62483" name="Rectangle 6">
              <a:extLst>
                <a:ext uri="{FF2B5EF4-FFF2-40B4-BE49-F238E27FC236}">
                  <a16:creationId xmlns:a16="http://schemas.microsoft.com/office/drawing/2014/main" id="{641E5357-FF77-2368-713D-48F3C3437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10" y="5257797"/>
              <a:ext cx="2454518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6200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811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根据相位平衡条件</a:t>
              </a:r>
            </a:p>
          </p:txBody>
        </p:sp>
        <p:graphicFrame>
          <p:nvGraphicFramePr>
            <p:cNvPr id="62484" name="Object 12">
              <a:extLst>
                <a:ext uri="{FF2B5EF4-FFF2-40B4-BE49-F238E27FC236}">
                  <a16:creationId xmlns:a16="http://schemas.microsoft.com/office/drawing/2014/main" id="{1B010EB1-030B-4436-F043-125652BE86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1506" y="5293885"/>
            <a:ext cx="21145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6" name="Equation" r:id="rId12" imgW="1320227" imgH="279279" progId="Equation.DSMT4">
                    <p:embed/>
                  </p:oleObj>
                </mc:Choice>
                <mc:Fallback>
                  <p:oleObj name="Equation" r:id="rId12" imgW="1320227" imgH="279279" progId="Equation.DSMT4">
                    <p:embed/>
                    <p:pic>
                      <p:nvPicPr>
                        <p:cNvPr id="62484" name="Object 12">
                          <a:extLst>
                            <a:ext uri="{FF2B5EF4-FFF2-40B4-BE49-F238E27FC236}">
                              <a16:creationId xmlns:a16="http://schemas.microsoft.com/office/drawing/2014/main" id="{1B010EB1-030B-4436-F043-125652BE86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506" y="5293885"/>
                          <a:ext cx="211455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788FDD-878F-5A20-698F-99C1EC3F2819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5291138"/>
            <a:ext cx="2808288" cy="649287"/>
            <a:chOff x="2951820" y="5192729"/>
            <a:chExt cx="2808312" cy="649287"/>
          </a:xfrm>
        </p:grpSpPr>
        <p:graphicFrame>
          <p:nvGraphicFramePr>
            <p:cNvPr id="62481" name="Object 12">
              <a:extLst>
                <a:ext uri="{FF2B5EF4-FFF2-40B4-BE49-F238E27FC236}">
                  <a16:creationId xmlns:a16="http://schemas.microsoft.com/office/drawing/2014/main" id="{718DF791-11B3-D2B9-3608-DBEB7B2715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7819" y="5192729"/>
            <a:ext cx="1992313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7" name="Equation" r:id="rId14" imgW="1244060" imgH="406224" progId="Equation.DSMT4">
                    <p:embed/>
                  </p:oleObj>
                </mc:Choice>
                <mc:Fallback>
                  <p:oleObj name="Equation" r:id="rId14" imgW="1244060" imgH="406224" progId="Equation.DSMT4">
                    <p:embed/>
                    <p:pic>
                      <p:nvPicPr>
                        <p:cNvPr id="62481" name="Object 12">
                          <a:extLst>
                            <a:ext uri="{FF2B5EF4-FFF2-40B4-BE49-F238E27FC236}">
                              <a16:creationId xmlns:a16="http://schemas.microsoft.com/office/drawing/2014/main" id="{718DF791-11B3-D2B9-3608-DBEB7B2715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819" y="5192729"/>
                          <a:ext cx="1992313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2" name="Rectangle 6">
              <a:extLst>
                <a:ext uri="{FF2B5EF4-FFF2-40B4-BE49-F238E27FC236}">
                  <a16:creationId xmlns:a16="http://schemas.microsoft.com/office/drawing/2014/main" id="{6E2B35E5-F5A8-110F-0F01-1CCC1DEF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20" y="5254919"/>
              <a:ext cx="104411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6200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811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求得</a:t>
              </a:r>
            </a:p>
          </p:txBody>
        </p:sp>
      </p:grpSp>
      <p:graphicFrame>
        <p:nvGraphicFramePr>
          <p:cNvPr id="62475" name="Object 12">
            <a:extLst>
              <a:ext uri="{FF2B5EF4-FFF2-40B4-BE49-F238E27FC236}">
                <a16:creationId xmlns:a16="http://schemas.microsoft.com/office/drawing/2014/main" id="{79B7A679-2248-486E-3E41-CB29B0388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88331"/>
              </p:ext>
            </p:extLst>
          </p:nvPr>
        </p:nvGraphicFramePr>
        <p:xfrm>
          <a:off x="767884" y="954888"/>
          <a:ext cx="2314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6" imgW="1447172" imgH="444307" progId="Equation.DSMT4">
                  <p:embed/>
                </p:oleObj>
              </mc:Choice>
              <mc:Fallback>
                <p:oleObj name="Equation" r:id="rId16" imgW="1447172" imgH="444307" progId="Equation.DSMT4">
                  <p:embed/>
                  <p:pic>
                    <p:nvPicPr>
                      <p:cNvPr id="62475" name="Object 12">
                        <a:extLst>
                          <a:ext uri="{FF2B5EF4-FFF2-40B4-BE49-F238E27FC236}">
                            <a16:creationId xmlns:a16="http://schemas.microsoft.com/office/drawing/2014/main" id="{79B7A679-2248-486E-3E41-CB29B0388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4" y="954888"/>
                        <a:ext cx="2314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03CA7538-2CDC-D096-F2BC-2852925D5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116138"/>
          <a:ext cx="4835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18" imgW="3022600" imgH="444500" progId="Equation.DSMT4">
                  <p:embed/>
                </p:oleObj>
              </mc:Choice>
              <mc:Fallback>
                <p:oleObj name="Equation" r:id="rId18" imgW="3022600" imgH="444500" progId="Equation.DSMT4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03CA7538-2CDC-D096-F2BC-2852925D5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16138"/>
                        <a:ext cx="48355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4">
            <a:extLst>
              <a:ext uri="{FF2B5EF4-FFF2-40B4-BE49-F238E27FC236}">
                <a16:creationId xmlns:a16="http://schemas.microsoft.com/office/drawing/2014/main" id="{F97FFD8E-A92A-8374-4ED2-9ACBC0C25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45915"/>
              </p:ext>
            </p:extLst>
          </p:nvPr>
        </p:nvGraphicFramePr>
        <p:xfrm>
          <a:off x="3385237" y="1083109"/>
          <a:ext cx="1095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20" imgW="685800" imgH="254000" progId="Equation.DSMT4">
                  <p:embed/>
                </p:oleObj>
              </mc:Choice>
              <mc:Fallback>
                <p:oleObj name="Equation" r:id="rId20" imgW="685800" imgH="254000" progId="Equation.DSMT4">
                  <p:embed/>
                  <p:pic>
                    <p:nvPicPr>
                      <p:cNvPr id="62477" name="Object 14">
                        <a:extLst>
                          <a:ext uri="{FF2B5EF4-FFF2-40B4-BE49-F238E27FC236}">
                            <a16:creationId xmlns:a16="http://schemas.microsoft.com/office/drawing/2014/main" id="{F97FFD8E-A92A-8374-4ED2-9ACBC0C25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7" y="1083109"/>
                        <a:ext cx="1095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17434-3A3E-0726-BF50-C5CE474C5D4A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997200"/>
            <a:ext cx="3886200" cy="498475"/>
            <a:chOff x="431540" y="3047683"/>
            <a:chExt cx="3886460" cy="498598"/>
          </a:xfrm>
        </p:grpSpPr>
        <p:graphicFrame>
          <p:nvGraphicFramePr>
            <p:cNvPr id="62479" name="Object 14">
              <a:extLst>
                <a:ext uri="{FF2B5EF4-FFF2-40B4-BE49-F238E27FC236}">
                  <a16:creationId xmlns:a16="http://schemas.microsoft.com/office/drawing/2014/main" id="{A4E3D2B9-EC7E-F3E5-22F5-717AF7FD4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200" y="3094576"/>
            <a:ext cx="13208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" name="Equation" r:id="rId22" imgW="825500" imgH="254000" progId="Equation.DSMT4">
                    <p:embed/>
                  </p:oleObj>
                </mc:Choice>
                <mc:Fallback>
                  <p:oleObj name="Equation" r:id="rId22" imgW="825500" imgH="254000" progId="Equation.DSMT4">
                    <p:embed/>
                    <p:pic>
                      <p:nvPicPr>
                        <p:cNvPr id="62479" name="Object 14">
                          <a:extLst>
                            <a:ext uri="{FF2B5EF4-FFF2-40B4-BE49-F238E27FC236}">
                              <a16:creationId xmlns:a16="http://schemas.microsoft.com/office/drawing/2014/main" id="{A4E3D2B9-EC7E-F3E5-22F5-717AF7FD48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200" y="3094576"/>
                          <a:ext cx="13208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0" name="Rectangle 6">
              <a:extLst>
                <a:ext uri="{FF2B5EF4-FFF2-40B4-BE49-F238E27FC236}">
                  <a16:creationId xmlns:a16="http://schemas.microsoft.com/office/drawing/2014/main" id="{4579C803-77E6-B584-601B-74DAE30D8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40" y="3047683"/>
              <a:ext cx="244169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6200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811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根据相位平衡条件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EB7D44E-B0D4-D550-F7E2-AED8A7B0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08100"/>
            <a:ext cx="26987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）过零比较器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FE1F10FD-F8DA-785A-DEBA-AE89F6E2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858963"/>
            <a:ext cx="36591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输入为正负对称的正弦波时，输出为方波。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B9A8D06-559D-5D15-6F6D-EB7B0429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2940050"/>
            <a:ext cx="22034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电压传输特性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77047C9A-E93B-A86B-4F7D-C344C5F76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3611563"/>
          <a:ext cx="2138363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图片" r:id="rId3" imgW="1647825" imgH="1447800" progId="Word.Picture.8">
                  <p:embed/>
                </p:oleObj>
              </mc:Choice>
              <mc:Fallback>
                <p:oleObj name="图片" r:id="rId3" imgW="1647825" imgH="1447800" progId="Word.Picture.8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77047C9A-E93B-A86B-4F7D-C344C5F76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611563"/>
                        <a:ext cx="2138363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1735E86C-1185-3F53-7648-B9BAA67E72C6}"/>
              </a:ext>
            </a:extLst>
          </p:cNvPr>
          <p:cNvGrpSpPr/>
          <p:nvPr/>
        </p:nvGrpSpPr>
        <p:grpSpPr>
          <a:xfrm>
            <a:off x="4889500" y="2057400"/>
            <a:ext cx="4114800" cy="3563938"/>
            <a:chOff x="4889500" y="2057400"/>
            <a:chExt cx="4114800" cy="3563938"/>
          </a:xfrm>
        </p:grpSpPr>
        <p:grpSp>
          <p:nvGrpSpPr>
            <p:cNvPr id="2" name="Group 13">
              <a:extLst>
                <a:ext uri="{FF2B5EF4-FFF2-40B4-BE49-F238E27FC236}">
                  <a16:creationId xmlns:a16="http://schemas.microsoft.com/office/drawing/2014/main" id="{E9C2EF68-D0D2-6D47-F6C9-B6D91570B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9500" y="2057400"/>
              <a:ext cx="4114800" cy="3563938"/>
              <a:chOff x="3080" y="1296"/>
              <a:chExt cx="2592" cy="2245"/>
            </a:xfrm>
          </p:grpSpPr>
          <p:sp>
            <p:nvSpPr>
              <p:cNvPr id="66571" name="AutoShape 14" descr="羊皮纸">
                <a:extLst>
                  <a:ext uri="{FF2B5EF4-FFF2-40B4-BE49-F238E27FC236}">
                    <a16:creationId xmlns:a16="http://schemas.microsoft.com/office/drawing/2014/main" id="{FC745C55-6ECF-D93F-74E3-9E37F5D2F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296"/>
                <a:ext cx="2592" cy="2245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6572" name="Object 15">
                <a:extLst>
                  <a:ext uri="{FF2B5EF4-FFF2-40B4-BE49-F238E27FC236}">
                    <a16:creationId xmlns:a16="http://schemas.microsoft.com/office/drawing/2014/main" id="{1BE26D65-3C31-933B-F9F6-234828CE50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1" y="1344"/>
              <a:ext cx="2340" cy="2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43" name="Picture2" r:id="rId6" imgW="2476500" imgH="2238756" progId="Word.Picture.8">
                      <p:embed/>
                    </p:oleObj>
                  </mc:Choice>
                  <mc:Fallback>
                    <p:oleObj name="Picture2" r:id="rId6" imgW="2476500" imgH="2238756" progId="Word.Picture.8">
                      <p:embed/>
                      <p:pic>
                        <p:nvPicPr>
                          <p:cNvPr id="66572" name="Object 15">
                            <a:extLst>
                              <a:ext uri="{FF2B5EF4-FFF2-40B4-BE49-F238E27FC236}">
                                <a16:creationId xmlns:a16="http://schemas.microsoft.com/office/drawing/2014/main" id="{1BE26D65-3C31-933B-F9F6-234828CE50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1" y="1344"/>
                            <a:ext cx="2340" cy="2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Object 21">
              <a:extLst>
                <a:ext uri="{FF2B5EF4-FFF2-40B4-BE49-F238E27FC236}">
                  <a16:creationId xmlns:a16="http://schemas.microsoft.com/office/drawing/2014/main" id="{F5C119B1-793E-8CED-89BC-B2E7E776D4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2660662"/>
                </p:ext>
              </p:extLst>
            </p:nvPr>
          </p:nvGraphicFramePr>
          <p:xfrm>
            <a:off x="5105400" y="2133600"/>
            <a:ext cx="3714750" cy="335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" name="Picture2" r:id="rId8" imgW="2476500" imgH="2238756" progId="Word.Picture.8">
                    <p:embed/>
                  </p:oleObj>
                </mc:Choice>
                <mc:Fallback>
                  <p:oleObj name="Picture2" r:id="rId8" imgW="2476500" imgH="2238756" progId="Word.Picture.8">
                    <p:embed/>
                    <p:pic>
                      <p:nvPicPr>
                        <p:cNvPr id="17" name="Object 21">
                          <a:extLst>
                            <a:ext uri="{FF2B5EF4-FFF2-40B4-BE49-F238E27FC236}">
                              <a16:creationId xmlns:a16="http://schemas.microsoft.com/office/drawing/2014/main" id="{F5C119B1-793E-8CED-89BC-B2E7E776D4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2133600"/>
                          <a:ext cx="3714750" cy="335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8" name="Rectangle 3">
            <a:extLst>
              <a:ext uri="{FF2B5EF4-FFF2-40B4-BE49-F238E27FC236}">
                <a16:creationId xmlns:a16="http://schemas.microsoft.com/office/drawing/2014/main" id="{939C52F2-BA0C-F00C-887B-F6554470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712788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</a:rPr>
              <a:t>单门限电压比较器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6569" name="Rectangle 4">
            <a:extLst>
              <a:ext uri="{FF2B5EF4-FFF2-40B4-BE49-F238E27FC236}">
                <a16:creationId xmlns:a16="http://schemas.microsoft.com/office/drawing/2014/main" id="{D9ADD2B3-8670-ED7D-0763-E381C0ABD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530" y="50007"/>
            <a:ext cx="2160166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3000">
                <a:solidFill>
                  <a:srgbClr val="0000CC"/>
                </a:solidFill>
              </a:rPr>
              <a:t>电压比较器</a:t>
            </a:r>
          </a:p>
        </p:txBody>
      </p:sp>
      <p:graphicFrame>
        <p:nvGraphicFramePr>
          <p:cNvPr id="66570" name="对象 19">
            <a:extLst>
              <a:ext uri="{FF2B5EF4-FFF2-40B4-BE49-F238E27FC236}">
                <a16:creationId xmlns:a16="http://schemas.microsoft.com/office/drawing/2014/main" id="{BA8B303D-9BD4-2141-8859-86D8C6478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6880"/>
              </p:ext>
            </p:extLst>
          </p:nvPr>
        </p:nvGraphicFramePr>
        <p:xfrm>
          <a:off x="5529480" y="425450"/>
          <a:ext cx="300831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Picture2" r:id="rId10" imgW="1876044" imgH="952500" progId="Word.Picture.8">
                  <p:embed/>
                </p:oleObj>
              </mc:Choice>
              <mc:Fallback>
                <p:oleObj name="Picture2" r:id="rId10" imgW="1876044" imgH="952500" progId="Word.Picture.8">
                  <p:embed/>
                  <p:pic>
                    <p:nvPicPr>
                      <p:cNvPr id="66570" name="对象 19">
                        <a:extLst>
                          <a:ext uri="{FF2B5EF4-FFF2-40B4-BE49-F238E27FC236}">
                            <a16:creationId xmlns:a16="http://schemas.microsoft.com/office/drawing/2014/main" id="{BA8B303D-9BD4-2141-8859-86D8C6478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480" y="425450"/>
                        <a:ext cx="3008313" cy="152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709F0D5C-9A9D-0DCC-B11A-E6254E32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43563"/>
            <a:ext cx="7777163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/>
              <a:t>由于运放工作于非线性状态，所以虚短不再成立。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/>
              <a:t>由于运放的输入电阻较大，虚断成立。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9">
            <a:extLst>
              <a:ext uri="{FF2B5EF4-FFF2-40B4-BE49-F238E27FC236}">
                <a16:creationId xmlns:a16="http://schemas.microsoft.com/office/drawing/2014/main" id="{3F9A24A0-5D84-5A68-B0C1-B972F1FA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45672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）</a:t>
            </a:r>
            <a:r>
              <a:rPr lang="zh-CN" altLang="en-US">
                <a:latin typeface="Arial Narrow" panose="020B0606020202030204" pitchFamily="34" charset="0"/>
              </a:rPr>
              <a:t>门限电压不为</a:t>
            </a: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零的比较器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C53A074-0D68-25D4-41A1-6FA6DDE0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680" y="683269"/>
            <a:ext cx="2203450" cy="4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电压传输特性：</a:t>
            </a:r>
            <a:endParaRPr lang="zh-CN" altLang="en-US">
              <a:latin typeface="Arial Narrow" panose="020B0606020202030204" pitchFamily="34" charset="0"/>
            </a:endParaRP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B45993CE-8570-15F4-37C9-04227224DF60}"/>
              </a:ext>
            </a:extLst>
          </p:cNvPr>
          <p:cNvGrpSpPr>
            <a:grpSpLocks/>
          </p:cNvGrpSpPr>
          <p:nvPr/>
        </p:nvGrpSpPr>
        <p:grpSpPr bwMode="auto">
          <a:xfrm>
            <a:off x="5299794" y="627097"/>
            <a:ext cx="2368550" cy="1981200"/>
            <a:chOff x="502" y="1649"/>
            <a:chExt cx="1492" cy="1248"/>
          </a:xfrm>
        </p:grpSpPr>
        <p:sp>
          <p:nvSpPr>
            <p:cNvPr id="68625" name="AutoShape 12" descr="羊皮纸">
              <a:extLst>
                <a:ext uri="{FF2B5EF4-FFF2-40B4-BE49-F238E27FC236}">
                  <a16:creationId xmlns:a16="http://schemas.microsoft.com/office/drawing/2014/main" id="{22DAC1C6-80F1-CD5E-0B39-E4D0E449B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649"/>
              <a:ext cx="1492" cy="124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8626" name="Object 13">
              <a:extLst>
                <a:ext uri="{FF2B5EF4-FFF2-40B4-BE49-F238E27FC236}">
                  <a16:creationId xmlns:a16="http://schemas.microsoft.com/office/drawing/2014/main" id="{A492F5F6-ADB9-35CD-26F0-2F7E9561C9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0426035"/>
                </p:ext>
              </p:extLst>
            </p:nvPr>
          </p:nvGraphicFramePr>
          <p:xfrm>
            <a:off x="572" y="1673"/>
            <a:ext cx="1347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4" name="图片" r:id="rId4" imgW="1647825" imgH="1447800" progId="Word.Picture.8">
                    <p:embed/>
                  </p:oleObj>
                </mc:Choice>
                <mc:Fallback>
                  <p:oleObj name="图片" r:id="rId4" imgW="1647825" imgH="1447800" progId="Word.Picture.8">
                    <p:embed/>
                    <p:pic>
                      <p:nvPicPr>
                        <p:cNvPr id="68626" name="Object 13">
                          <a:extLst>
                            <a:ext uri="{FF2B5EF4-FFF2-40B4-BE49-F238E27FC236}">
                              <a16:creationId xmlns:a16="http://schemas.microsoft.com/office/drawing/2014/main" id="{A492F5F6-ADB9-35CD-26F0-2F7E9561C9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673"/>
                          <a:ext cx="1347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F2D6D38D-FE79-6336-D62B-B4B308FF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6502" y="2783775"/>
            <a:ext cx="4839296" cy="39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Narrow" panose="020B0606020202030204" pitchFamily="34" charset="0"/>
              </a:rPr>
              <a:t>     </a:t>
            </a: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输入为正负对称的正弦波时：</a:t>
            </a:r>
            <a:endParaRPr lang="zh-CN" altLang="en-US">
              <a:latin typeface="Arial Narrow" panose="020B0606020202030204" pitchFamily="34" charset="0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6FB43E9E-8878-BCDF-9DC2-2C620BF5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1" y="117475"/>
            <a:ext cx="30353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Arial Narrow" panose="020B0606020202030204" pitchFamily="34" charset="0"/>
              </a:rPr>
              <a:t>（门限电压为</a:t>
            </a:r>
            <a:r>
              <a:rPr lang="en-US" altLang="zh-CN" i="1">
                <a:latin typeface="Arial Narrow" panose="020B0606020202030204" pitchFamily="34" charset="0"/>
              </a:rPr>
              <a:t>V</a:t>
            </a:r>
            <a:r>
              <a:rPr lang="en-US" altLang="zh-CN" baseline="-25000">
                <a:latin typeface="Arial Narrow" panose="020B0606020202030204" pitchFamily="34" charset="0"/>
              </a:rPr>
              <a:t>REF</a:t>
            </a:r>
            <a:r>
              <a:rPr lang="zh-CN" altLang="en-US">
                <a:latin typeface="Arial Narrow" panose="020B0606020202030204" pitchFamily="34" charset="0"/>
              </a:rPr>
              <a:t>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0BED6F-25CF-9D09-D98B-BDE6042D8EA9}"/>
              </a:ext>
            </a:extLst>
          </p:cNvPr>
          <p:cNvGrpSpPr/>
          <p:nvPr/>
        </p:nvGrpSpPr>
        <p:grpSpPr>
          <a:xfrm>
            <a:off x="251520" y="3350001"/>
            <a:ext cx="3312368" cy="3390524"/>
            <a:chOff x="5175250" y="2024063"/>
            <a:chExt cx="3429000" cy="4267200"/>
          </a:xfrm>
        </p:grpSpPr>
        <p:grpSp>
          <p:nvGrpSpPr>
            <p:cNvPr id="4" name="Group 15">
              <a:extLst>
                <a:ext uri="{FF2B5EF4-FFF2-40B4-BE49-F238E27FC236}">
                  <a16:creationId xmlns:a16="http://schemas.microsoft.com/office/drawing/2014/main" id="{59C3E397-4CD9-C541-6402-19C216FDC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0" y="2024063"/>
              <a:ext cx="3429000" cy="4267200"/>
              <a:chOff x="3120" y="1296"/>
              <a:chExt cx="2160" cy="2688"/>
            </a:xfrm>
          </p:grpSpPr>
          <p:sp>
            <p:nvSpPr>
              <p:cNvPr id="68623" name="Rectangle 16">
                <a:extLst>
                  <a:ext uri="{FF2B5EF4-FFF2-40B4-BE49-F238E27FC236}">
                    <a16:creationId xmlns:a16="http://schemas.microsoft.com/office/drawing/2014/main" id="{5E317B43-7A24-AC51-B39C-C817C7CB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2160" cy="2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8624" name="Object 17">
                <a:extLst>
                  <a:ext uri="{FF2B5EF4-FFF2-40B4-BE49-F238E27FC236}">
                    <a16:creationId xmlns:a16="http://schemas.microsoft.com/office/drawing/2014/main" id="{FF6A94B6-0561-0D18-B5C8-0F52DCD39F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9973704"/>
                  </p:ext>
                </p:extLst>
              </p:nvPr>
            </p:nvGraphicFramePr>
            <p:xfrm>
              <a:off x="3138" y="1341"/>
              <a:ext cx="2097" cy="18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5" name="Picture2" r:id="rId6" imgW="2562225" imgH="2238375" progId="Word.Picture.8">
                      <p:embed/>
                    </p:oleObj>
                  </mc:Choice>
                  <mc:Fallback>
                    <p:oleObj name="Picture2" r:id="rId6" imgW="2562225" imgH="2238375" progId="Word.Picture.8">
                      <p:embed/>
                      <p:pic>
                        <p:nvPicPr>
                          <p:cNvPr id="68624" name="Object 17">
                            <a:extLst>
                              <a:ext uri="{FF2B5EF4-FFF2-40B4-BE49-F238E27FC236}">
                                <a16:creationId xmlns:a16="http://schemas.microsoft.com/office/drawing/2014/main" id="{FF6A94B6-0561-0D18-B5C8-0F52DCD39FE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8" y="1341"/>
                            <a:ext cx="2097" cy="18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Object 19">
              <a:extLst>
                <a:ext uri="{FF2B5EF4-FFF2-40B4-BE49-F238E27FC236}">
                  <a16:creationId xmlns:a16="http://schemas.microsoft.com/office/drawing/2014/main" id="{B0B0A34D-2546-97AE-A05E-27972C7A27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784265"/>
                </p:ext>
              </p:extLst>
            </p:nvPr>
          </p:nvGraphicFramePr>
          <p:xfrm>
            <a:off x="5199063" y="3117850"/>
            <a:ext cx="3328987" cy="313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6" name="Picture2" r:id="rId8" imgW="2561844" imgH="2415540" progId="Word.Picture.8">
                    <p:embed/>
                  </p:oleObj>
                </mc:Choice>
                <mc:Fallback>
                  <p:oleObj name="Picture2" r:id="rId8" imgW="2561844" imgH="2415540" progId="Word.Picture.8">
                    <p:embed/>
                    <p:pic>
                      <p:nvPicPr>
                        <p:cNvPr id="17" name="Object 19">
                          <a:extLst>
                            <a:ext uri="{FF2B5EF4-FFF2-40B4-BE49-F238E27FC236}">
                              <a16:creationId xmlns:a16="http://schemas.microsoft.com/office/drawing/2014/main" id="{B0B0A34D-2546-97AE-A05E-27972C7A27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9063" y="3117850"/>
                          <a:ext cx="3328987" cy="31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0">
              <a:extLst>
                <a:ext uri="{FF2B5EF4-FFF2-40B4-BE49-F238E27FC236}">
                  <a16:creationId xmlns:a16="http://schemas.microsoft.com/office/drawing/2014/main" id="{E4DCAE23-3554-0ABB-F04E-44D4E5EEF7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282922"/>
                </p:ext>
              </p:extLst>
            </p:nvPr>
          </p:nvGraphicFramePr>
          <p:xfrm>
            <a:off x="5199063" y="3090863"/>
            <a:ext cx="3328987" cy="313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" name="Picture2" r:id="rId10" imgW="2561844" imgH="2415540" progId="Word.Picture.8">
                    <p:embed/>
                  </p:oleObj>
                </mc:Choice>
                <mc:Fallback>
                  <p:oleObj name="Picture2" r:id="rId10" imgW="2561844" imgH="2415540" progId="Word.Picture.8">
                    <p:embed/>
                    <p:pic>
                      <p:nvPicPr>
                        <p:cNvPr id="18" name="Object 20">
                          <a:extLst>
                            <a:ext uri="{FF2B5EF4-FFF2-40B4-BE49-F238E27FC236}">
                              <a16:creationId xmlns:a16="http://schemas.microsoft.com/office/drawing/2014/main" id="{E4DCAE23-3554-0ABB-F04E-44D4E5EEF7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9063" y="3090863"/>
                          <a:ext cx="3328987" cy="31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2">
            <a:extLst>
              <a:ext uri="{FF2B5EF4-FFF2-40B4-BE49-F238E27FC236}">
                <a16:creationId xmlns:a16="http://schemas.microsoft.com/office/drawing/2014/main" id="{930A6869-1352-C68E-C095-7D1E75C6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405" y="2732017"/>
            <a:ext cx="4878259" cy="4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6200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0000"/>
                </a:solidFill>
              </a:rPr>
              <a:t>当</a:t>
            </a:r>
            <a:r>
              <a:rPr lang="en-US" altLang="zh-CN" sz="2400">
                <a:solidFill>
                  <a:srgbClr val="000000"/>
                </a:solidFill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</a:rPr>
              <a:t>I</a:t>
            </a:r>
            <a:r>
              <a:rPr lang="zh-CN" altLang="en-US" sz="2400">
                <a:solidFill>
                  <a:srgbClr val="000000"/>
                </a:solidFill>
              </a:rPr>
              <a:t>为三角波，且门限</a:t>
            </a:r>
            <a:r>
              <a:rPr lang="en-US" altLang="zh-CN" sz="2400">
                <a:solidFill>
                  <a:srgbClr val="000000"/>
                </a:solidFill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</a:rPr>
              <a:t>REF</a:t>
            </a:r>
            <a:r>
              <a:rPr lang="zh-CN" altLang="en-US" sz="2400">
                <a:solidFill>
                  <a:srgbClr val="000000"/>
                </a:solidFill>
              </a:rPr>
              <a:t>变化时：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3FDE39F-6C04-47B2-92D6-654B34AF2BD5}"/>
              </a:ext>
            </a:extLst>
          </p:cNvPr>
          <p:cNvGrpSpPr/>
          <p:nvPr/>
        </p:nvGrpSpPr>
        <p:grpSpPr>
          <a:xfrm>
            <a:off x="4932040" y="3401954"/>
            <a:ext cx="3096344" cy="3338571"/>
            <a:chOff x="1042988" y="2344738"/>
            <a:chExt cx="3598862" cy="4216400"/>
          </a:xfrm>
        </p:grpSpPr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0D1A7C45-7225-DCFA-A834-D212193836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197649"/>
                </p:ext>
              </p:extLst>
            </p:nvPr>
          </p:nvGraphicFramePr>
          <p:xfrm>
            <a:off x="1042988" y="2344738"/>
            <a:ext cx="3598862" cy="313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8" name="Picture" r:id="rId12" imgW="2569741" imgH="2240727" progId="Word.Picture.8">
                    <p:embed/>
                  </p:oleObj>
                </mc:Choice>
                <mc:Fallback>
                  <p:oleObj name="Picture" r:id="rId12" imgW="2569741" imgH="2240727" progId="Word.Picture.8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6DB1C802-2B97-AFFC-AC82-DB906BC485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2344738"/>
                          <a:ext cx="3598862" cy="31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D1587102-4C46-D8E7-776F-C98F215A3A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852442"/>
                </p:ext>
              </p:extLst>
            </p:nvPr>
          </p:nvGraphicFramePr>
          <p:xfrm>
            <a:off x="1042988" y="2344738"/>
            <a:ext cx="3598862" cy="313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9" name="Picture" r:id="rId14" imgW="2569741" imgH="2240727" progId="Word.Picture.8">
                    <p:embed/>
                  </p:oleObj>
                </mc:Choice>
                <mc:Fallback>
                  <p:oleObj name="Picture" r:id="rId14" imgW="2569741" imgH="2240727" progId="Word.Picture.8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525F8D86-9809-17C0-A51B-29E2DBA977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2344738"/>
                          <a:ext cx="3598862" cy="31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708402C8-9D69-A827-AD9C-8553FE927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1638930"/>
                </p:ext>
              </p:extLst>
            </p:nvPr>
          </p:nvGraphicFramePr>
          <p:xfrm>
            <a:off x="1042988" y="3424238"/>
            <a:ext cx="3598862" cy="313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0" name="Picture" r:id="rId16" imgW="2569741" imgH="2240727" progId="Word.Picture.8">
                    <p:embed/>
                  </p:oleObj>
                </mc:Choice>
                <mc:Fallback>
                  <p:oleObj name="Picture" r:id="rId16" imgW="2569741" imgH="2240727" progId="Word.Picture.8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A960DE1B-8CCC-FF3B-046A-CDA9D488CC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3424238"/>
                          <a:ext cx="3598862" cy="31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86754637-3091-D2EC-4C15-E25793542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72230"/>
              </p:ext>
            </p:extLst>
          </p:nvPr>
        </p:nvGraphicFramePr>
        <p:xfrm>
          <a:off x="325514" y="767615"/>
          <a:ext cx="2538407" cy="178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" name="Picture2" r:id="rId18" imgW="1545336" imgH="1088136" progId="Word.Picture.8">
                  <p:embed/>
                </p:oleObj>
              </mc:Choice>
              <mc:Fallback>
                <p:oleObj name="Picture2" r:id="rId18" imgW="1545336" imgH="1088136" progId="Word.Picture.8">
                  <p:embed/>
                  <p:pic>
                    <p:nvPicPr>
                      <p:cNvPr id="70658" name="Object 2">
                        <a:extLst>
                          <a:ext uri="{FF2B5EF4-FFF2-40B4-BE49-F238E27FC236}">
                            <a16:creationId xmlns:a16="http://schemas.microsoft.com/office/drawing/2014/main" id="{B0742E5A-9245-7AB7-7C78-43C769C6D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14" y="767615"/>
                        <a:ext cx="2538407" cy="178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  <p:bldP spid="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748464" cy="6264696"/>
          </a:xfrm>
        </p:spPr>
        <p:txBody>
          <a:bodyPr/>
          <a:lstStyle/>
          <a:p>
            <a:r>
              <a:rPr lang="zh-CN" altLang="en-US" dirty="0"/>
              <a:t>十、</a:t>
            </a:r>
            <a:r>
              <a:rPr lang="en-US" altLang="zh-CN" dirty="0"/>
              <a:t>1.RC</a:t>
            </a:r>
            <a:r>
              <a:rPr lang="zh-CN" altLang="en-US" dirty="0"/>
              <a:t>正弦波振荡电路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2.</a:t>
            </a:r>
            <a:r>
              <a:rPr lang="zh-CN" altLang="en-US" dirty="0">
                <a:solidFill>
                  <a:srgbClr val="FF0000"/>
                </a:solidFill>
              </a:rPr>
              <a:t>电压比较器电压传输特性和输出波形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            3. </a:t>
            </a:r>
            <a:r>
              <a:rPr lang="zh-CN" altLang="en-US" dirty="0"/>
              <a:t>方波和锯齿波产生电路</a:t>
            </a:r>
            <a:endParaRPr lang="en-US" altLang="zh-CN" dirty="0"/>
          </a:p>
          <a:p>
            <a:r>
              <a:rPr lang="zh-CN" altLang="en-US" dirty="0"/>
              <a:t>十二、设计题</a:t>
            </a:r>
            <a:endParaRPr lang="en-US" altLang="zh-CN" dirty="0"/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D17DA51-35B9-510F-98F6-A1F040D2C743}"/>
              </a:ext>
            </a:extLst>
          </p:cNvPr>
          <p:cNvGrpSpPr/>
          <p:nvPr/>
        </p:nvGrpSpPr>
        <p:grpSpPr>
          <a:xfrm>
            <a:off x="235791" y="138658"/>
            <a:ext cx="4491037" cy="1838610"/>
            <a:chOff x="287338" y="656940"/>
            <a:chExt cx="4491037" cy="1838610"/>
          </a:xfrm>
        </p:grpSpPr>
        <p:graphicFrame>
          <p:nvGraphicFramePr>
            <p:cNvPr id="70658" name="Object 2">
              <a:extLst>
                <a:ext uri="{FF2B5EF4-FFF2-40B4-BE49-F238E27FC236}">
                  <a16:creationId xmlns:a16="http://schemas.microsoft.com/office/drawing/2014/main" id="{B0742E5A-9245-7AB7-7C78-43C769C6D9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079432"/>
                </p:ext>
              </p:extLst>
            </p:nvPr>
          </p:nvGraphicFramePr>
          <p:xfrm>
            <a:off x="287338" y="922338"/>
            <a:ext cx="2163762" cy="152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0" name="Picture2" r:id="rId3" imgW="1545336" imgH="1088136" progId="Word.Picture.8">
                    <p:embed/>
                  </p:oleObj>
                </mc:Choice>
                <mc:Fallback>
                  <p:oleObj name="Picture2" r:id="rId3" imgW="1545336" imgH="1088136" progId="Word.Picture.8">
                    <p:embed/>
                    <p:pic>
                      <p:nvPicPr>
                        <p:cNvPr id="70658" name="Object 2">
                          <a:extLst>
                            <a:ext uri="{FF2B5EF4-FFF2-40B4-BE49-F238E27FC236}">
                              <a16:creationId xmlns:a16="http://schemas.microsoft.com/office/drawing/2014/main" id="{B0742E5A-9245-7AB7-7C78-43C769C6D9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38" y="922338"/>
                          <a:ext cx="2163762" cy="152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59" name="Object 3">
              <a:extLst>
                <a:ext uri="{FF2B5EF4-FFF2-40B4-BE49-F238E27FC236}">
                  <a16:creationId xmlns:a16="http://schemas.microsoft.com/office/drawing/2014/main" id="{D58D8081-03B4-1E87-38BA-40B34D5336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2434067"/>
                </p:ext>
              </p:extLst>
            </p:nvPr>
          </p:nvGraphicFramePr>
          <p:xfrm>
            <a:off x="2800350" y="873125"/>
            <a:ext cx="1978025" cy="162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1" name="Picture2" r:id="rId5" imgW="1645920" imgH="1449324" progId="Word.Picture.8">
                    <p:embed/>
                  </p:oleObj>
                </mc:Choice>
                <mc:Fallback>
                  <p:oleObj name="Picture2" r:id="rId5" imgW="1645920" imgH="1449324" progId="Word.Picture.8">
                    <p:embed/>
                    <p:pic>
                      <p:nvPicPr>
                        <p:cNvPr id="70659" name="Object 3">
                          <a:extLst>
                            <a:ext uri="{FF2B5EF4-FFF2-40B4-BE49-F238E27FC236}">
                              <a16:creationId xmlns:a16="http://schemas.microsoft.com/office/drawing/2014/main" id="{D58D8081-03B4-1E87-38BA-40B34D5336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350" y="873125"/>
                          <a:ext cx="1978025" cy="162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372" name="Rectangle 12">
              <a:extLst>
                <a:ext uri="{FF2B5EF4-FFF2-40B4-BE49-F238E27FC236}">
                  <a16:creationId xmlns:a16="http://schemas.microsoft.com/office/drawing/2014/main" id="{D4F9DB85-D3ED-07B8-1C6B-00D2583A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206" y="656940"/>
              <a:ext cx="1367706" cy="3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sym typeface="Webdings" panose="05030102010509060703" pitchFamily="18" charset="2"/>
                </a:rPr>
                <a:t> 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同相比较器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7C5172-9917-B89B-B1F1-8A13C8D7189A}"/>
              </a:ext>
            </a:extLst>
          </p:cNvPr>
          <p:cNvGrpSpPr/>
          <p:nvPr/>
        </p:nvGrpSpPr>
        <p:grpSpPr>
          <a:xfrm>
            <a:off x="252413" y="2137408"/>
            <a:ext cx="4491037" cy="1842258"/>
            <a:chOff x="287338" y="2378905"/>
            <a:chExt cx="4491037" cy="1842258"/>
          </a:xfrm>
        </p:grpSpPr>
        <p:graphicFrame>
          <p:nvGraphicFramePr>
            <p:cNvPr id="70660" name="Object 4">
              <a:extLst>
                <a:ext uri="{FF2B5EF4-FFF2-40B4-BE49-F238E27FC236}">
                  <a16:creationId xmlns:a16="http://schemas.microsoft.com/office/drawing/2014/main" id="{A732445F-592B-7908-C222-AF0D52F6EC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6528672"/>
                </p:ext>
              </p:extLst>
            </p:nvPr>
          </p:nvGraphicFramePr>
          <p:xfrm>
            <a:off x="287338" y="2647950"/>
            <a:ext cx="2163762" cy="152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2" name="Picture2" r:id="rId7" imgW="1545336" imgH="1088136" progId="Word.Picture.8">
                    <p:embed/>
                  </p:oleObj>
                </mc:Choice>
                <mc:Fallback>
                  <p:oleObj name="Picture2" r:id="rId7" imgW="1545336" imgH="1088136" progId="Word.Picture.8">
                    <p:embed/>
                    <p:pic>
                      <p:nvPicPr>
                        <p:cNvPr id="70660" name="Object 4">
                          <a:extLst>
                            <a:ext uri="{FF2B5EF4-FFF2-40B4-BE49-F238E27FC236}">
                              <a16:creationId xmlns:a16="http://schemas.microsoft.com/office/drawing/2014/main" id="{A732445F-592B-7908-C222-AF0D52F6EC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38" y="2647950"/>
                          <a:ext cx="2163762" cy="152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365" name="Object 5">
              <a:extLst>
                <a:ext uri="{FF2B5EF4-FFF2-40B4-BE49-F238E27FC236}">
                  <a16:creationId xmlns:a16="http://schemas.microsoft.com/office/drawing/2014/main" id="{F438E787-39ED-01C7-E250-C7BB8375AC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68158"/>
                </p:ext>
              </p:extLst>
            </p:nvPr>
          </p:nvGraphicFramePr>
          <p:xfrm>
            <a:off x="2800350" y="2598738"/>
            <a:ext cx="1978025" cy="162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3" name="Picture2" r:id="rId9" imgW="1645920" imgH="1449324" progId="Word.Picture.8">
                    <p:embed/>
                  </p:oleObj>
                </mc:Choice>
                <mc:Fallback>
                  <p:oleObj name="Picture2" r:id="rId9" imgW="1645920" imgH="1449324" progId="Word.Picture.8">
                    <p:embed/>
                    <p:pic>
                      <p:nvPicPr>
                        <p:cNvPr id="655365" name="Object 5">
                          <a:extLst>
                            <a:ext uri="{FF2B5EF4-FFF2-40B4-BE49-F238E27FC236}">
                              <a16:creationId xmlns:a16="http://schemas.microsoft.com/office/drawing/2014/main" id="{F438E787-39ED-01C7-E250-C7BB8375AC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350" y="2598738"/>
                          <a:ext cx="1978025" cy="162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373" name="Rectangle 13">
              <a:extLst>
                <a:ext uri="{FF2B5EF4-FFF2-40B4-BE49-F238E27FC236}">
                  <a16:creationId xmlns:a16="http://schemas.microsoft.com/office/drawing/2014/main" id="{FF1E453F-12A4-5FD3-1CD5-90132CB0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206" y="2378905"/>
              <a:ext cx="1367706" cy="3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sym typeface="Webdings" panose="05030102010509060703" pitchFamily="18" charset="2"/>
                </a:rPr>
                <a:t> 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反相比较器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25BE7C-4290-3A24-5660-C40445441FCB}"/>
              </a:ext>
            </a:extLst>
          </p:cNvPr>
          <p:cNvGrpSpPr/>
          <p:nvPr/>
        </p:nvGrpSpPr>
        <p:grpSpPr>
          <a:xfrm>
            <a:off x="5127625" y="104713"/>
            <a:ext cx="3800475" cy="1915656"/>
            <a:chOff x="5127625" y="578307"/>
            <a:chExt cx="3800475" cy="1915656"/>
          </a:xfrm>
        </p:grpSpPr>
        <p:graphicFrame>
          <p:nvGraphicFramePr>
            <p:cNvPr id="70662" name="Object 6">
              <a:extLst>
                <a:ext uri="{FF2B5EF4-FFF2-40B4-BE49-F238E27FC236}">
                  <a16:creationId xmlns:a16="http://schemas.microsoft.com/office/drawing/2014/main" id="{2249081C-12BA-B1CE-8B26-CAE8C1A21B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481569"/>
                </p:ext>
              </p:extLst>
            </p:nvPr>
          </p:nvGraphicFramePr>
          <p:xfrm>
            <a:off x="5127625" y="1017588"/>
            <a:ext cx="2138363" cy="1335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4" name="Picture2" r:id="rId11" imgW="1522476" imgH="950976" progId="Word.Picture.8">
                    <p:embed/>
                  </p:oleObj>
                </mc:Choice>
                <mc:Fallback>
                  <p:oleObj name="Picture2" r:id="rId11" imgW="1522476" imgH="950976" progId="Word.Picture.8">
                    <p:embed/>
                    <p:pic>
                      <p:nvPicPr>
                        <p:cNvPr id="70662" name="Object 6">
                          <a:extLst>
                            <a:ext uri="{FF2B5EF4-FFF2-40B4-BE49-F238E27FC236}">
                              <a16:creationId xmlns:a16="http://schemas.microsoft.com/office/drawing/2014/main" id="{2249081C-12BA-B1CE-8B26-CAE8C1A21B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625" y="1017588"/>
                          <a:ext cx="2138363" cy="1335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370" name="Object 8">
              <a:extLst>
                <a:ext uri="{FF2B5EF4-FFF2-40B4-BE49-F238E27FC236}">
                  <a16:creationId xmlns:a16="http://schemas.microsoft.com/office/drawing/2014/main" id="{90FEBF6F-08D9-7E01-E646-379A3E7A55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79054"/>
                </p:ext>
              </p:extLst>
            </p:nvPr>
          </p:nvGraphicFramePr>
          <p:xfrm>
            <a:off x="7615238" y="874713"/>
            <a:ext cx="1312862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5" name="Picture2" r:id="rId13" imgW="1097280" imgH="1449324" progId="Word.Picture.8">
                    <p:embed/>
                  </p:oleObj>
                </mc:Choice>
                <mc:Fallback>
                  <p:oleObj name="Picture2" r:id="rId13" imgW="1097280" imgH="1449324" progId="Word.Picture.8">
                    <p:embed/>
                    <p:pic>
                      <p:nvPicPr>
                        <p:cNvPr id="655370" name="Object 8">
                          <a:extLst>
                            <a:ext uri="{FF2B5EF4-FFF2-40B4-BE49-F238E27FC236}">
                              <a16:creationId xmlns:a16="http://schemas.microsoft.com/office/drawing/2014/main" id="{90FEBF6F-08D9-7E01-E646-379A3E7A55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5238" y="874713"/>
                          <a:ext cx="1312862" cy="161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374" name="Rectangle 14">
              <a:extLst>
                <a:ext uri="{FF2B5EF4-FFF2-40B4-BE49-F238E27FC236}">
                  <a16:creationId xmlns:a16="http://schemas.microsoft.com/office/drawing/2014/main" id="{7E8E68D8-6CD6-3601-52E4-A840F4BA0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822" y="578307"/>
              <a:ext cx="1872406" cy="3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sym typeface="Webdings" panose="05030102010509060703" pitchFamily="18" charset="2"/>
                </a:rPr>
                <a:t> 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同相过零比较器</a:t>
              </a:r>
              <a:endParaRPr lang="en-US" altLang="zh-CN" sz="2000">
                <a:sym typeface="Webdings" panose="05030102010509060703" pitchFamily="18" charset="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B0E4BB-717D-CAA4-7973-46705663A892}"/>
              </a:ext>
            </a:extLst>
          </p:cNvPr>
          <p:cNvGrpSpPr/>
          <p:nvPr/>
        </p:nvGrpSpPr>
        <p:grpSpPr>
          <a:xfrm>
            <a:off x="5017570" y="2137408"/>
            <a:ext cx="3800475" cy="1827731"/>
            <a:chOff x="5127625" y="2391844"/>
            <a:chExt cx="3800475" cy="1827731"/>
          </a:xfrm>
        </p:grpSpPr>
        <p:graphicFrame>
          <p:nvGraphicFramePr>
            <p:cNvPr id="70663" name="Object 7">
              <a:extLst>
                <a:ext uri="{FF2B5EF4-FFF2-40B4-BE49-F238E27FC236}">
                  <a16:creationId xmlns:a16="http://schemas.microsoft.com/office/drawing/2014/main" id="{94FBA83B-90ED-3B7E-1BCB-DDEC0A6531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6382438"/>
                </p:ext>
              </p:extLst>
            </p:nvPr>
          </p:nvGraphicFramePr>
          <p:xfrm>
            <a:off x="5127625" y="2741613"/>
            <a:ext cx="2138363" cy="1336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6" name="Picture2" r:id="rId15" imgW="1522476" imgH="950976" progId="Word.Picture.8">
                    <p:embed/>
                  </p:oleObj>
                </mc:Choice>
                <mc:Fallback>
                  <p:oleObj name="Picture2" r:id="rId15" imgW="1522476" imgH="950976" progId="Word.Picture.8">
                    <p:embed/>
                    <p:pic>
                      <p:nvPicPr>
                        <p:cNvPr id="70663" name="Object 7">
                          <a:extLst>
                            <a:ext uri="{FF2B5EF4-FFF2-40B4-BE49-F238E27FC236}">
                              <a16:creationId xmlns:a16="http://schemas.microsoft.com/office/drawing/2014/main" id="{94FBA83B-90ED-3B7E-1BCB-DDEC0A6531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625" y="2741613"/>
                          <a:ext cx="2138363" cy="1336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371" name="Object 9">
              <a:extLst>
                <a:ext uri="{FF2B5EF4-FFF2-40B4-BE49-F238E27FC236}">
                  <a16:creationId xmlns:a16="http://schemas.microsoft.com/office/drawing/2014/main" id="{79035B23-FD6E-11C8-FA9F-5785CE139F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251219"/>
                </p:ext>
              </p:extLst>
            </p:nvPr>
          </p:nvGraphicFramePr>
          <p:xfrm>
            <a:off x="7615238" y="2598738"/>
            <a:ext cx="1312862" cy="162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7" name="Picture2" r:id="rId17" imgW="1097280" imgH="1449324" progId="Word.Picture.8">
                    <p:embed/>
                  </p:oleObj>
                </mc:Choice>
                <mc:Fallback>
                  <p:oleObj name="Picture2" r:id="rId17" imgW="1097280" imgH="1449324" progId="Word.Picture.8">
                    <p:embed/>
                    <p:pic>
                      <p:nvPicPr>
                        <p:cNvPr id="655371" name="Object 9">
                          <a:extLst>
                            <a:ext uri="{FF2B5EF4-FFF2-40B4-BE49-F238E27FC236}">
                              <a16:creationId xmlns:a16="http://schemas.microsoft.com/office/drawing/2014/main" id="{79035B23-FD6E-11C8-FA9F-5785CE139F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5238" y="2598738"/>
                          <a:ext cx="1312862" cy="162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375" name="Rectangle 15">
              <a:extLst>
                <a:ext uri="{FF2B5EF4-FFF2-40B4-BE49-F238E27FC236}">
                  <a16:creationId xmlns:a16="http://schemas.microsoft.com/office/drawing/2014/main" id="{9187D692-79FB-F5EC-A120-B7DB675A3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6806" y="2391844"/>
              <a:ext cx="1872407" cy="3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sym typeface="Webdings" panose="05030102010509060703" pitchFamily="18" charset="2"/>
                </a:rPr>
                <a:t> 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反相过零比较器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655376" name="Rectangle 16">
            <a:extLst>
              <a:ext uri="{FF2B5EF4-FFF2-40B4-BE49-F238E27FC236}">
                <a16:creationId xmlns:a16="http://schemas.microsoft.com/office/drawing/2014/main" id="{6D2B1402-1712-B2BE-2412-A05CC6AC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4368"/>
            <a:ext cx="42513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  <a:sym typeface="Webdings" panose="05030102010509060703" pitchFamily="18" charset="2"/>
              </a:rPr>
              <a:t></a:t>
            </a:r>
            <a:r>
              <a:rPr lang="zh-CN" altLang="en-US" sz="2000">
                <a:solidFill>
                  <a:srgbClr val="0033CC"/>
                </a:solidFill>
              </a:rPr>
              <a:t>分析任务及方法</a:t>
            </a:r>
            <a:r>
              <a:rPr lang="en-US" altLang="zh-CN" sz="2000">
                <a:solidFill>
                  <a:srgbClr val="0033CC"/>
                </a:solidFill>
              </a:rPr>
              <a:t>——</a:t>
            </a:r>
            <a:r>
              <a:rPr lang="zh-CN" altLang="en-US" sz="2000">
                <a:sym typeface="Webdings" panose="05030102010509060703" pitchFamily="18" charset="2"/>
              </a:rPr>
              <a:t>求传输特性</a:t>
            </a:r>
            <a:endParaRPr lang="zh-CN" altLang="en-US" sz="2000">
              <a:solidFill>
                <a:srgbClr val="0033CC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26D1A3-0645-4C3D-CF5C-E25D3855D09E}"/>
              </a:ext>
            </a:extLst>
          </p:cNvPr>
          <p:cNvGrpSpPr/>
          <p:nvPr/>
        </p:nvGrpSpPr>
        <p:grpSpPr>
          <a:xfrm>
            <a:off x="5278929" y="4961522"/>
            <a:ext cx="3753736" cy="1689150"/>
            <a:chOff x="5101057" y="4573235"/>
            <a:chExt cx="3974118" cy="1689150"/>
          </a:xfrm>
        </p:grpSpPr>
        <p:sp>
          <p:nvSpPr>
            <p:cNvPr id="655379" name="Rectangle 19">
              <a:extLst>
                <a:ext uri="{FF2B5EF4-FFF2-40B4-BE49-F238E27FC236}">
                  <a16:creationId xmlns:a16="http://schemas.microsoft.com/office/drawing/2014/main" id="{D0320508-EBAB-61E6-BC96-98D0E09F0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057" y="4573235"/>
              <a:ext cx="35067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CC0000"/>
                  </a:solidFill>
                  <a:sym typeface="Webdings" panose="05030102010509060703" pitchFamily="18" charset="2"/>
                </a:rPr>
                <a:t> </a:t>
              </a:r>
              <a:r>
                <a:rPr lang="zh-CN" altLang="en-US" sz="2000">
                  <a:sym typeface="Webdings" panose="05030102010509060703" pitchFamily="18" charset="2"/>
                </a:rPr>
                <a:t>输出电平</a:t>
              </a: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OH </a:t>
              </a:r>
              <a:r>
                <a:rPr lang="zh-CN" altLang="en-US" sz="2000">
                  <a:sym typeface="Webdings" panose="05030102010509060703" pitchFamily="18" charset="2"/>
                </a:rPr>
                <a:t>、</a:t>
              </a: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OL</a:t>
              </a:r>
            </a:p>
          </p:txBody>
        </p:sp>
        <p:sp>
          <p:nvSpPr>
            <p:cNvPr id="655382" name="Rectangle 22">
              <a:extLst>
                <a:ext uri="{FF2B5EF4-FFF2-40B4-BE49-F238E27FC236}">
                  <a16:creationId xmlns:a16="http://schemas.microsoft.com/office/drawing/2014/main" id="{20CB1EB8-B2CE-F364-D661-B4C2CE04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047" y="4965191"/>
              <a:ext cx="3878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om   </a:t>
              </a:r>
              <a:r>
                <a:rPr lang="en-US" altLang="zh-CN" sz="2000">
                  <a:sym typeface="Webdings" panose="05030102010509060703" pitchFamily="18" charset="2"/>
                </a:rPr>
                <a:t>(</a:t>
              </a:r>
              <a:r>
                <a:rPr lang="zh-CN" altLang="en-US" sz="2000">
                  <a:sym typeface="Webdings" panose="05030102010509060703" pitchFamily="18" charset="2"/>
                </a:rPr>
                <a:t>运放线性范围</a:t>
              </a:r>
              <a:r>
                <a:rPr lang="en-US" altLang="zh-CN" sz="2000">
                  <a:sym typeface="Webdings" panose="05030102010509060703" pitchFamily="18" charset="2"/>
                </a:rPr>
                <a:t>=V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CC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sym typeface="Webdings" panose="05030102010509060703" pitchFamily="18" charset="2"/>
                </a:rPr>
                <a:t>-</a:t>
              </a: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CES </a:t>
              </a:r>
              <a:r>
                <a:rPr lang="en-US" altLang="zh-CN" sz="2000">
                  <a:sym typeface="Webdings" panose="05030102010509060703" pitchFamily="18" charset="2"/>
                </a:rPr>
                <a:t>)</a:t>
              </a:r>
            </a:p>
          </p:txBody>
        </p:sp>
        <p:sp>
          <p:nvSpPr>
            <p:cNvPr id="655383" name="Rectangle 23">
              <a:extLst>
                <a:ext uri="{FF2B5EF4-FFF2-40B4-BE49-F238E27FC236}">
                  <a16:creationId xmlns:a16="http://schemas.microsoft.com/office/drawing/2014/main" id="{EC12EFED-5C01-3E65-0A4F-0349431B7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875" y="5439512"/>
              <a:ext cx="3924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om</a:t>
              </a:r>
              <a:r>
                <a:rPr lang="en-US" altLang="zh-CN" sz="2000">
                  <a:sym typeface="Webdings" panose="05030102010509060703" pitchFamily="18" charset="2"/>
                </a:rPr>
                <a:t>= </a:t>
              </a:r>
              <a:r>
                <a:rPr lang="en-US" altLang="zh-CN" sz="2000">
                  <a:sym typeface="Symbol" panose="05050102010706020507" pitchFamily="18" charset="2"/>
                </a:rPr>
                <a:t> </a:t>
              </a: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CC   </a:t>
              </a:r>
              <a:r>
                <a:rPr lang="en-US" altLang="zh-CN" sz="2000"/>
                <a:t>(</a:t>
              </a:r>
              <a:r>
                <a:rPr lang="zh-CN" altLang="en-US" sz="2000"/>
                <a:t>忽略饱和压降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655384" name="Rectangle 24">
              <a:extLst>
                <a:ext uri="{FF2B5EF4-FFF2-40B4-BE49-F238E27FC236}">
                  <a16:creationId xmlns:a16="http://schemas.microsoft.com/office/drawing/2014/main" id="{7B62995B-E114-1264-4DCD-24FB95B0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047" y="5865510"/>
              <a:ext cx="3535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om</a:t>
              </a:r>
              <a:r>
                <a:rPr lang="en-US" altLang="zh-CN" sz="2000">
                  <a:sym typeface="Webdings" panose="05030102010509060703" pitchFamily="18" charset="2"/>
                </a:rPr>
                <a:t>= </a:t>
              </a:r>
              <a:r>
                <a:rPr lang="en-US" altLang="zh-CN" sz="2000">
                  <a:sym typeface="Symbol" panose="05050102010706020507" pitchFamily="18" charset="2"/>
                </a:rPr>
                <a:t> </a:t>
              </a: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Z    </a:t>
              </a:r>
              <a:r>
                <a:rPr lang="en-US" altLang="zh-CN" sz="2000"/>
                <a:t>( </a:t>
              </a:r>
              <a:r>
                <a:rPr lang="zh-CN" altLang="en-US" sz="2000"/>
                <a:t>稳压电路</a:t>
              </a:r>
              <a:r>
                <a:rPr lang="en-US" altLang="zh-CN" sz="2000"/>
                <a:t>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04EF5E-0A98-099D-BE76-3E45AF329155}"/>
              </a:ext>
            </a:extLst>
          </p:cNvPr>
          <p:cNvGrpSpPr/>
          <p:nvPr/>
        </p:nvGrpSpPr>
        <p:grpSpPr>
          <a:xfrm>
            <a:off x="107950" y="4622800"/>
            <a:ext cx="5108994" cy="2027872"/>
            <a:chOff x="107950" y="4622800"/>
            <a:chExt cx="5108994" cy="2027872"/>
          </a:xfrm>
        </p:grpSpPr>
        <p:sp>
          <p:nvSpPr>
            <p:cNvPr id="655378" name="Rectangle 18">
              <a:extLst>
                <a:ext uri="{FF2B5EF4-FFF2-40B4-BE49-F238E27FC236}">
                  <a16:creationId xmlns:a16="http://schemas.microsoft.com/office/drawing/2014/main" id="{3B889E01-5C7F-AE55-1091-0A9569A2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35" y="4622800"/>
              <a:ext cx="25511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CC0000"/>
                  </a:solidFill>
                  <a:sym typeface="Webdings" panose="05030102010509060703" pitchFamily="18" charset="2"/>
                </a:rPr>
                <a:t> </a:t>
              </a:r>
              <a:r>
                <a:rPr lang="zh-CN" altLang="en-US" sz="2000">
                  <a:sym typeface="Webdings" panose="05030102010509060703" pitchFamily="18" charset="2"/>
                </a:rPr>
                <a:t>方向</a:t>
              </a:r>
            </a:p>
          </p:txBody>
        </p:sp>
        <p:sp>
          <p:nvSpPr>
            <p:cNvPr id="655380" name="Rectangle 20">
              <a:extLst>
                <a:ext uri="{FF2B5EF4-FFF2-40B4-BE49-F238E27FC236}">
                  <a16:creationId xmlns:a16="http://schemas.microsoft.com/office/drawing/2014/main" id="{288A7267-3184-550E-9B0A-AFFB2488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" y="5450162"/>
              <a:ext cx="4392612" cy="36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CC0000"/>
                  </a:solidFill>
                  <a:sym typeface="Webdings" panose="05030102010509060703" pitchFamily="18" charset="2"/>
                </a:rPr>
                <a:t> </a:t>
              </a:r>
              <a:r>
                <a:rPr lang="zh-CN" altLang="en-US" sz="2000">
                  <a:sym typeface="Webdings" panose="05030102010509060703" pitchFamily="18" charset="2"/>
                </a:rPr>
                <a:t>门限电压</a:t>
              </a:r>
              <a:r>
                <a:rPr lang="en-US" altLang="zh-CN" sz="2000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th</a:t>
              </a:r>
              <a:endParaRPr lang="en-US" altLang="zh-CN" sz="2000">
                <a:sym typeface="Webdings" panose="05030102010509060703" pitchFamily="18" charset="2"/>
              </a:endParaRPr>
            </a:p>
          </p:txBody>
        </p:sp>
        <p:sp>
          <p:nvSpPr>
            <p:cNvPr id="655381" name="Rectangle 21">
              <a:extLst>
                <a:ext uri="{FF2B5EF4-FFF2-40B4-BE49-F238E27FC236}">
                  <a16:creationId xmlns:a16="http://schemas.microsoft.com/office/drawing/2014/main" id="{1AD6490F-4FEB-A612-4D66-2BFB7270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" y="5019330"/>
              <a:ext cx="2797175" cy="36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ym typeface="Webdings" panose="05030102010509060703" pitchFamily="18" charset="2"/>
                </a:rPr>
                <a:t>——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同相</a:t>
              </a:r>
              <a:r>
                <a:rPr lang="zh-CN" altLang="en-US" sz="2000">
                  <a:sym typeface="Webdings" panose="05030102010509060703" pitchFamily="18" charset="2"/>
                </a:rPr>
                <a:t>和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反相</a:t>
              </a:r>
              <a:endParaRPr lang="zh-CN" altLang="en-US" sz="2000" baseline="-25000">
                <a:solidFill>
                  <a:srgbClr val="FF0000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655385" name="Rectangle 25">
              <a:extLst>
                <a:ext uri="{FF2B5EF4-FFF2-40B4-BE49-F238E27FC236}">
                  <a16:creationId xmlns:a16="http://schemas.microsoft.com/office/drawing/2014/main" id="{EA348919-CD2E-733B-672D-819EC5EE9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" y="5881250"/>
              <a:ext cx="4392613" cy="3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ym typeface="Webdings" panose="05030102010509060703" pitchFamily="18" charset="2"/>
                </a:rPr>
                <a:t>—— </a:t>
              </a:r>
              <a:r>
                <a:rPr lang="zh-CN" altLang="en-US" sz="2000">
                  <a:sym typeface="Webdings" panose="05030102010509060703" pitchFamily="18" charset="2"/>
                </a:rPr>
                <a:t>输出</a:t>
              </a:r>
              <a:r>
                <a:rPr lang="en-US" altLang="zh-CN" sz="2000" i="1">
                  <a:solidFill>
                    <a:srgbClr val="FF0000"/>
                  </a:solidFill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  <a:sym typeface="Webdings" panose="05030102010509060703" pitchFamily="18" charset="2"/>
                </a:rPr>
                <a:t>O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翻转</a:t>
              </a:r>
              <a:r>
                <a:rPr lang="zh-CN" altLang="en-US" sz="2000">
                  <a:sym typeface="Webdings" panose="05030102010509060703" pitchFamily="18" charset="2"/>
                </a:rPr>
                <a:t>时对应的临界</a:t>
              </a:r>
              <a:r>
                <a:rPr lang="zh-CN" altLang="en-US" sz="2000">
                  <a:solidFill>
                    <a:srgbClr val="FF0000"/>
                  </a:solidFill>
                  <a:sym typeface="Webdings" panose="05030102010509060703" pitchFamily="18" charset="2"/>
                </a:rPr>
                <a:t>输入电压</a:t>
              </a:r>
            </a:p>
          </p:txBody>
        </p:sp>
        <p:sp>
          <p:nvSpPr>
            <p:cNvPr id="655386" name="Rectangle 26">
              <a:extLst>
                <a:ext uri="{FF2B5EF4-FFF2-40B4-BE49-F238E27FC236}">
                  <a16:creationId xmlns:a16="http://schemas.microsoft.com/office/drawing/2014/main" id="{D743ECD1-DDA4-22EC-7525-66AE7FBE3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" y="6290702"/>
              <a:ext cx="5108994" cy="35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/>
                <a:t>当</a:t>
              </a:r>
              <a:r>
                <a:rPr lang="en-US" altLang="zh-CN" sz="2000" i="1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P </a:t>
              </a:r>
              <a:r>
                <a:rPr lang="en-US" altLang="zh-CN" sz="2000">
                  <a:sym typeface="Symbol" panose="05050102010706020507" pitchFamily="18" charset="2"/>
                </a:rPr>
                <a:t></a:t>
              </a:r>
              <a:r>
                <a:rPr lang="en-US" altLang="zh-CN" sz="2000">
                  <a:sym typeface="Webdings" panose="05030102010509060703" pitchFamily="18" charset="2"/>
                </a:rPr>
                <a:t> </a:t>
              </a:r>
              <a:r>
                <a:rPr lang="en-US" altLang="zh-CN" sz="2000" i="1">
                  <a:sym typeface="Webdings" panose="05030102010509060703" pitchFamily="18" charset="2"/>
                </a:rPr>
                <a:t>v</a:t>
              </a:r>
              <a:r>
                <a:rPr lang="en-US" altLang="zh-CN" sz="2000" baseline="-25000">
                  <a:sym typeface="Webdings" panose="05030102010509060703" pitchFamily="18" charset="2"/>
                </a:rPr>
                <a:t>N </a:t>
              </a:r>
              <a:r>
                <a:rPr lang="zh-CN" altLang="en-US" sz="2000"/>
                <a:t>时状态翻转，此瞬间可用</a:t>
              </a:r>
              <a:r>
                <a:rPr lang="zh-CN" altLang="en-US" sz="2000">
                  <a:solidFill>
                    <a:srgbClr val="FF0000"/>
                  </a:solidFill>
                </a:rPr>
                <a:t>虚短、虚断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D81F9EE1-8199-BD9C-DF17-77037A0C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" y="46894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</a:rPr>
              <a:t>迟滞比较器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7C2B9C-3B8A-D109-26F9-0E3DAA20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6" y="645338"/>
            <a:ext cx="44180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）</a:t>
            </a:r>
            <a:r>
              <a:rPr lang="zh-CN" altLang="en-US">
                <a:latin typeface="Arial Narrow" panose="020B0606020202030204" pitchFamily="34" charset="0"/>
              </a:rPr>
              <a:t>电路组成（反相输入）</a:t>
            </a:r>
            <a:endParaRPr lang="zh-CN" altLang="en-US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96E941AC-2CF8-387E-6D1C-1D0394DB7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23333"/>
              </p:ext>
            </p:extLst>
          </p:nvPr>
        </p:nvGraphicFramePr>
        <p:xfrm>
          <a:off x="5250537" y="173030"/>
          <a:ext cx="346868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0" name="Picture2" r:id="rId3" imgW="2314575" imgH="981075" progId="Word.Picture.8">
                  <p:embed/>
                </p:oleObj>
              </mc:Choice>
              <mc:Fallback>
                <p:oleObj name="Picture2" r:id="rId3" imgW="2314575" imgH="981075" progId="Word.Picture.8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96E941AC-2CF8-387E-6D1C-1D0394DB7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537" y="173030"/>
                        <a:ext cx="3468687" cy="147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>
            <a:extLst>
              <a:ext uri="{FF2B5EF4-FFF2-40B4-BE49-F238E27FC236}">
                <a16:creationId xmlns:a16="http://schemas.microsoft.com/office/drawing/2014/main" id="{D3D80399-F1AD-288B-9894-513474018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6" y="1137463"/>
            <a:ext cx="25527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Arial Narrow" panose="020B0606020202030204" pitchFamily="34" charset="0"/>
              </a:rPr>
              <a:t>）</a:t>
            </a:r>
            <a:r>
              <a:rPr lang="zh-CN" altLang="en-US">
                <a:latin typeface="Arial Narrow" panose="020B0606020202030204" pitchFamily="34" charset="0"/>
              </a:rPr>
              <a:t>门限电压</a:t>
            </a:r>
            <a:endParaRPr lang="zh-CN" altLang="en-US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12A0FEA0-9CB5-3405-1F9E-7E2C37239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0359"/>
              </p:ext>
            </p:extLst>
          </p:nvPr>
        </p:nvGraphicFramePr>
        <p:xfrm>
          <a:off x="2141848" y="1191722"/>
          <a:ext cx="2058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" name="Equation" r:id="rId5" imgW="1040948" imgH="215806" progId="Equation.3">
                  <p:embed/>
                </p:oleObj>
              </mc:Choice>
              <mc:Fallback>
                <p:oleObj name="Equation" r:id="rId5" imgW="1040948" imgH="215806" progId="Equation.3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id="{12A0FEA0-9CB5-3405-1F9E-7E2C37239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848" y="1191722"/>
                        <a:ext cx="2058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56377504-5B1E-FC5B-411B-03D4EB981CFD}"/>
              </a:ext>
            </a:extLst>
          </p:cNvPr>
          <p:cNvGrpSpPr>
            <a:grpSpLocks/>
          </p:cNvGrpSpPr>
          <p:nvPr/>
        </p:nvGrpSpPr>
        <p:grpSpPr bwMode="auto">
          <a:xfrm>
            <a:off x="185662" y="2278809"/>
            <a:ext cx="8832851" cy="503238"/>
            <a:chOff x="172" y="1872"/>
            <a:chExt cx="5564" cy="317"/>
          </a:xfrm>
        </p:grpSpPr>
        <p:sp>
          <p:nvSpPr>
            <p:cNvPr id="75795" name="Rectangle 13">
              <a:extLst>
                <a:ext uri="{FF2B5EF4-FFF2-40B4-BE49-F238E27FC236}">
                  <a16:creationId xmlns:a16="http://schemas.microsoft.com/office/drawing/2014/main" id="{BA67E030-07F3-FE8D-0D0A-9F522D157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872"/>
              <a:ext cx="81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Narrow" panose="020B0606020202030204" pitchFamily="34" charset="0"/>
                </a:rPr>
                <a:t>门限电压</a:t>
              </a:r>
              <a:endParaRPr lang="zh-CN" altLang="en-US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75796" name="Object 14">
              <a:extLst>
                <a:ext uri="{FF2B5EF4-FFF2-40B4-BE49-F238E27FC236}">
                  <a16:creationId xmlns:a16="http://schemas.microsoft.com/office/drawing/2014/main" id="{CF5798B0-706B-EFDA-AA52-AD295AEB8D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31936"/>
                </p:ext>
              </p:extLst>
            </p:nvPr>
          </p:nvGraphicFramePr>
          <p:xfrm>
            <a:off x="172" y="1901"/>
            <a:ext cx="480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2" name="Equation" r:id="rId7" imgW="3517900" imgH="228600" progId="Equation.3">
                    <p:embed/>
                  </p:oleObj>
                </mc:Choice>
                <mc:Fallback>
                  <p:oleObj name="Equation" r:id="rId7" imgW="3517900" imgH="228600" progId="Equation.3">
                    <p:embed/>
                    <p:pic>
                      <p:nvPicPr>
                        <p:cNvPr id="75796" name="Object 14">
                          <a:extLst>
                            <a:ext uri="{FF2B5EF4-FFF2-40B4-BE49-F238E27FC236}">
                              <a16:creationId xmlns:a16="http://schemas.microsoft.com/office/drawing/2014/main" id="{CF5798B0-706B-EFDA-AA52-AD295AEB8D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" y="1901"/>
                          <a:ext cx="480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F8A992-835B-4424-C09B-6D7DFD4C9A16}"/>
              </a:ext>
            </a:extLst>
          </p:cNvPr>
          <p:cNvGrpSpPr/>
          <p:nvPr/>
        </p:nvGrpSpPr>
        <p:grpSpPr>
          <a:xfrm>
            <a:off x="279041" y="1775301"/>
            <a:ext cx="7915274" cy="457946"/>
            <a:chOff x="614363" y="2375742"/>
            <a:chExt cx="7915274" cy="457946"/>
          </a:xfrm>
        </p:grpSpPr>
        <p:graphicFrame>
          <p:nvGraphicFramePr>
            <p:cNvPr id="13" name="Object 15">
              <a:extLst>
                <a:ext uri="{FF2B5EF4-FFF2-40B4-BE49-F238E27FC236}">
                  <a16:creationId xmlns:a16="http://schemas.microsoft.com/office/drawing/2014/main" id="{72CCED2B-8A07-471E-20D1-4E35FC8D69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659931"/>
                </p:ext>
              </p:extLst>
            </p:nvPr>
          </p:nvGraphicFramePr>
          <p:xfrm>
            <a:off x="614363" y="2376488"/>
            <a:ext cx="38465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3" name="Equation" r:id="rId9" imgW="1930400" imgH="228600" progId="Equation.3">
                    <p:embed/>
                  </p:oleObj>
                </mc:Choice>
                <mc:Fallback>
                  <p:oleObj name="Equation" r:id="rId9" imgW="1930400" imgH="228600" progId="Equation.3">
                    <p:embed/>
                    <p:pic>
                      <p:nvPicPr>
                        <p:cNvPr id="13" name="Object 15">
                          <a:extLst>
                            <a:ext uri="{FF2B5EF4-FFF2-40B4-BE49-F238E27FC236}">
                              <a16:creationId xmlns:a16="http://schemas.microsoft.com/office/drawing/2014/main" id="{72CCED2B-8A07-471E-20D1-4E35FC8D69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" y="2376488"/>
                          <a:ext cx="384651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6">
              <a:extLst>
                <a:ext uri="{FF2B5EF4-FFF2-40B4-BE49-F238E27FC236}">
                  <a16:creationId xmlns:a16="http://schemas.microsoft.com/office/drawing/2014/main" id="{4B56B686-3A64-CE1D-73C3-80EC04D511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552701"/>
                </p:ext>
              </p:extLst>
            </p:nvPr>
          </p:nvGraphicFramePr>
          <p:xfrm>
            <a:off x="4657724" y="2375742"/>
            <a:ext cx="38719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4" name="Equation" r:id="rId11" imgW="1943100" imgH="228600" progId="Equation.3">
                    <p:embed/>
                  </p:oleObj>
                </mc:Choice>
                <mc:Fallback>
                  <p:oleObj name="Equation" r:id="rId11" imgW="1943100" imgH="228600" progId="Equation.3">
                    <p:embed/>
                    <p:pic>
                      <p:nvPicPr>
                        <p:cNvPr id="14" name="Object 16">
                          <a:extLst>
                            <a:ext uri="{FF2B5EF4-FFF2-40B4-BE49-F238E27FC236}">
                              <a16:creationId xmlns:a16="http://schemas.microsoft.com/office/drawing/2014/main" id="{4B56B686-3A64-CE1D-73C3-80EC04D511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7724" y="2375742"/>
                          <a:ext cx="3871913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C27E66-DC66-FC4F-7080-16335FB8CDD8}"/>
              </a:ext>
            </a:extLst>
          </p:cNvPr>
          <p:cNvGrpSpPr/>
          <p:nvPr/>
        </p:nvGrpSpPr>
        <p:grpSpPr>
          <a:xfrm>
            <a:off x="308652" y="2782047"/>
            <a:ext cx="5055436" cy="2231129"/>
            <a:chOff x="308652" y="2782047"/>
            <a:chExt cx="6391920" cy="273208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4E94204-E697-8CD0-9168-ADE5EBB7BCA5}"/>
                </a:ext>
              </a:extLst>
            </p:cNvPr>
            <p:cNvGrpSpPr/>
            <p:nvPr/>
          </p:nvGrpSpPr>
          <p:grpSpPr>
            <a:xfrm>
              <a:off x="308652" y="2782047"/>
              <a:ext cx="6391920" cy="1846263"/>
              <a:chOff x="412105" y="3247640"/>
              <a:chExt cx="6391920" cy="1846263"/>
            </a:xfrm>
          </p:grpSpPr>
          <p:graphicFrame>
            <p:nvGraphicFramePr>
              <p:cNvPr id="15" name="Object 17">
                <a:extLst>
                  <a:ext uri="{FF2B5EF4-FFF2-40B4-BE49-F238E27FC236}">
                    <a16:creationId xmlns:a16="http://schemas.microsoft.com/office/drawing/2014/main" id="{B70CC32F-F932-E7A8-FEEF-7C4F22D3EE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9920654"/>
                  </p:ext>
                </p:extLst>
              </p:nvPr>
            </p:nvGraphicFramePr>
            <p:xfrm>
              <a:off x="683568" y="3247640"/>
              <a:ext cx="3076575" cy="885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75" name="Equation" r:id="rId13" imgW="1548728" imgH="444307" progId="Equation.3">
                      <p:embed/>
                    </p:oleObj>
                  </mc:Choice>
                  <mc:Fallback>
                    <p:oleObj name="Equation" r:id="rId13" imgW="1548728" imgH="444307" progId="Equation.3">
                      <p:embed/>
                      <p:pic>
                        <p:nvPicPr>
                          <p:cNvPr id="15" name="Object 17">
                            <a:extLst>
                              <a:ext uri="{FF2B5EF4-FFF2-40B4-BE49-F238E27FC236}">
                                <a16:creationId xmlns:a16="http://schemas.microsoft.com/office/drawing/2014/main" id="{B70CC32F-F932-E7A8-FEEF-7C4F22D3EEE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68" y="3247640"/>
                            <a:ext cx="3076575" cy="885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8">
                <a:extLst>
                  <a:ext uri="{FF2B5EF4-FFF2-40B4-BE49-F238E27FC236}">
                    <a16:creationId xmlns:a16="http://schemas.microsoft.com/office/drawing/2014/main" id="{38D1495A-C657-F2A8-6D99-A94DD27717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5731890"/>
                  </p:ext>
                </p:extLst>
              </p:nvPr>
            </p:nvGraphicFramePr>
            <p:xfrm>
              <a:off x="702618" y="4208078"/>
              <a:ext cx="3076575" cy="885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76" name="Equation" r:id="rId15" imgW="1548728" imgH="444307" progId="Equation.3">
                      <p:embed/>
                    </p:oleObj>
                  </mc:Choice>
                  <mc:Fallback>
                    <p:oleObj name="Equation" r:id="rId15" imgW="1548728" imgH="444307" progId="Equation.3">
                      <p:embed/>
                      <p:pic>
                        <p:nvPicPr>
                          <p:cNvPr id="16" name="Object 18">
                            <a:extLst>
                              <a:ext uri="{FF2B5EF4-FFF2-40B4-BE49-F238E27FC236}">
                                <a16:creationId xmlns:a16="http://schemas.microsoft.com/office/drawing/2014/main" id="{38D1495A-C657-F2A8-6D99-A94DD27717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618" y="4208078"/>
                            <a:ext cx="3076575" cy="885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E9E36EC7-4F8F-FC38-9155-24F622388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05" y="3557203"/>
                <a:ext cx="88900" cy="1400175"/>
              </a:xfrm>
              <a:prstGeom prst="leftBrace">
                <a:avLst>
                  <a:gd name="adj1" fmla="val 131250"/>
                  <a:gd name="adj2" fmla="val 50000"/>
                </a:avLst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05805E75-4205-0C89-4504-491F62762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150" y="3453220"/>
                <a:ext cx="2047875" cy="441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3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上门限电压</a:t>
                </a:r>
              </a:p>
            </p:txBody>
          </p:sp>
          <p:sp>
            <p:nvSpPr>
              <p:cNvPr id="19" name="Rectangle 21">
                <a:extLst>
                  <a:ext uri="{FF2B5EF4-FFF2-40B4-BE49-F238E27FC236}">
                    <a16:creationId xmlns:a16="http://schemas.microsoft.com/office/drawing/2014/main" id="{34C59ACE-D203-3A93-C822-D85011534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150" y="4413659"/>
                <a:ext cx="2047875" cy="441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3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下门限电压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34E281-76CC-D980-63C0-0B399521B0FC}"/>
                </a:ext>
              </a:extLst>
            </p:cNvPr>
            <p:cNvGrpSpPr/>
            <p:nvPr/>
          </p:nvGrpSpPr>
          <p:grpSpPr>
            <a:xfrm>
              <a:off x="308652" y="4628310"/>
              <a:ext cx="5837735" cy="885825"/>
              <a:chOff x="390450" y="5378065"/>
              <a:chExt cx="5837735" cy="885825"/>
            </a:xfrm>
          </p:grpSpPr>
          <p:sp>
            <p:nvSpPr>
              <p:cNvPr id="20" name="Rectangle 22">
                <a:extLst>
                  <a:ext uri="{FF2B5EF4-FFF2-40B4-BE49-F238E27FC236}">
                    <a16:creationId xmlns:a16="http://schemas.microsoft.com/office/drawing/2014/main" id="{E4668BD7-A16D-BD78-44A7-431DEF150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800" y="5396263"/>
                <a:ext cx="1351385" cy="441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lnSpc>
                    <a:spcPct val="130000"/>
                  </a:lnSpc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回差电压</a:t>
                </a:r>
              </a:p>
            </p:txBody>
          </p:sp>
          <p:graphicFrame>
            <p:nvGraphicFramePr>
              <p:cNvPr id="21" name="Object 23">
                <a:extLst>
                  <a:ext uri="{FF2B5EF4-FFF2-40B4-BE49-F238E27FC236}">
                    <a16:creationId xmlns:a16="http://schemas.microsoft.com/office/drawing/2014/main" id="{38C22BDE-EFC0-D01D-13AC-E94CA3BC2F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9866998"/>
                  </p:ext>
                </p:extLst>
              </p:nvPr>
            </p:nvGraphicFramePr>
            <p:xfrm>
              <a:off x="390450" y="5378065"/>
              <a:ext cx="4211638" cy="885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77" name="Equation" r:id="rId17" imgW="2120900" imgH="444500" progId="Equation.3">
                      <p:embed/>
                    </p:oleObj>
                  </mc:Choice>
                  <mc:Fallback>
                    <p:oleObj name="Equation" r:id="rId17" imgW="2120900" imgH="444500" progId="Equation.3">
                      <p:embed/>
                      <p:pic>
                        <p:nvPicPr>
                          <p:cNvPr id="21" name="Object 23">
                            <a:extLst>
                              <a:ext uri="{FF2B5EF4-FFF2-40B4-BE49-F238E27FC236}">
                                <a16:creationId xmlns:a16="http://schemas.microsoft.com/office/drawing/2014/main" id="{38C22BDE-EFC0-D01D-13AC-E94CA3BC2F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450" y="5378065"/>
                            <a:ext cx="4211638" cy="885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9F5A5D3-E9EE-F531-0FF9-3FABCD9B5DAC}"/>
              </a:ext>
            </a:extLst>
          </p:cNvPr>
          <p:cNvGrpSpPr/>
          <p:nvPr/>
        </p:nvGrpSpPr>
        <p:grpSpPr>
          <a:xfrm>
            <a:off x="279041" y="5013176"/>
            <a:ext cx="5014735" cy="1740285"/>
            <a:chOff x="5250535" y="2838010"/>
            <a:chExt cx="3643641" cy="1740285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D3E4421C-9742-EF66-E72A-73994132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537" y="2838010"/>
              <a:ext cx="3643639" cy="28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Clr>
                  <a:schemeClr val="accent2"/>
                </a:buClr>
                <a:buFont typeface="Wingdings" panose="05000000000000000000" pitchFamily="2" charset="2"/>
                <a:buChar char="Ø"/>
              </a:pPr>
              <a:r>
                <a: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门限电压随输出电压变化</a:t>
              </a:r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3F8E45F1-75C6-7CFE-1835-65384FD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536" y="3123737"/>
              <a:ext cx="3643639" cy="28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Clr>
                  <a:schemeClr val="accent2"/>
                </a:buClr>
                <a:buFont typeface="Wingdings" panose="05000000000000000000" pitchFamily="2" charset="2"/>
                <a:buChar char="Ø"/>
              </a:pPr>
              <a:r>
                <a: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任何时刻只有一个有效的门限电压</a:t>
              </a:r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F6ADDADE-BE22-94CF-4173-63C59C4A9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535" y="3422145"/>
              <a:ext cx="3643639" cy="115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2"/>
                </a:buClr>
                <a:buFont typeface="Wingdings" panose="05000000000000000000" pitchFamily="2" charset="2"/>
                <a:buChar char="Ø"/>
              </a:pPr>
              <a:r>
                <a: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当输入介于两门限之间时输出不变。只有当输入高于有效的上门限或低于有效的下门限时，输出才翻转。翻转方向取决于输入输出的相位关系。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73D8D3A-6AA2-B5B9-038A-A8C1679B464D}"/>
              </a:ext>
            </a:extLst>
          </p:cNvPr>
          <p:cNvGrpSpPr/>
          <p:nvPr/>
        </p:nvGrpSpPr>
        <p:grpSpPr>
          <a:xfrm>
            <a:off x="5683867" y="2833781"/>
            <a:ext cx="2921711" cy="3662295"/>
            <a:chOff x="5567363" y="1993900"/>
            <a:chExt cx="3199132" cy="4256088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8DC16D09-0831-E2AE-1BD8-7F613259F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7363" y="1993900"/>
              <a:ext cx="3199132" cy="4256088"/>
              <a:chOff x="1711" y="1256"/>
              <a:chExt cx="1962" cy="2681"/>
            </a:xfrm>
          </p:grpSpPr>
          <p:sp>
            <p:nvSpPr>
              <p:cNvPr id="35" name="AutoShape 10" descr="羊皮纸">
                <a:extLst>
                  <a:ext uri="{FF2B5EF4-FFF2-40B4-BE49-F238E27FC236}">
                    <a16:creationId xmlns:a16="http://schemas.microsoft.com/office/drawing/2014/main" id="{ABAEA2DD-4CE8-370E-1B9E-8516BEBEF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" y="1256"/>
                <a:ext cx="1962" cy="2681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1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36" name="Object 11">
                <a:extLst>
                  <a:ext uri="{FF2B5EF4-FFF2-40B4-BE49-F238E27FC236}">
                    <a16:creationId xmlns:a16="http://schemas.microsoft.com/office/drawing/2014/main" id="{D1BA4E0C-851A-B87C-723C-BDFB425C8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" y="1331"/>
                <a:ext cx="1712" cy="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3" name="Object 13">
              <a:extLst>
                <a:ext uri="{FF2B5EF4-FFF2-40B4-BE49-F238E27FC236}">
                  <a16:creationId xmlns:a16="http://schemas.microsoft.com/office/drawing/2014/main" id="{61C48B1C-5564-50C5-E03F-E9564F4A9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25" y="3379788"/>
              <a:ext cx="27178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Object 14">
              <a:extLst>
                <a:ext uri="{FF2B5EF4-FFF2-40B4-BE49-F238E27FC236}">
                  <a16:creationId xmlns:a16="http://schemas.microsoft.com/office/drawing/2014/main" id="{733D447D-CA15-695A-ACFF-0CEA51F60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25" y="4681538"/>
              <a:ext cx="2713038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D8879CF0-5DC0-9970-8EB2-D1558FC2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4445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1" lang="zh-CN" altLang="en-US"/>
              <a:t>通过上述几种电压比较器的分析，可得出如下结论：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7E887EA-76EA-1BA4-2207-511A4C16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685799"/>
            <a:ext cx="8763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）用于电压比较器的运放工作在非线性区（开环或正反馈），其输出电压只有高电平</a:t>
            </a:r>
            <a:r>
              <a:rPr kumimoji="1" lang="en-US" altLang="zh-CN" i="1"/>
              <a:t>V</a:t>
            </a:r>
            <a:r>
              <a:rPr kumimoji="1" lang="en-US" altLang="zh-CN" baseline="-30000"/>
              <a:t>OH</a:t>
            </a:r>
            <a:r>
              <a:rPr kumimoji="1" lang="zh-CN" altLang="en-US"/>
              <a:t>和低电</a:t>
            </a:r>
            <a:r>
              <a:rPr kumimoji="1" lang="en-US" altLang="zh-CN" i="1"/>
              <a:t>V</a:t>
            </a:r>
            <a:r>
              <a:rPr kumimoji="1" lang="en-US" altLang="zh-CN" baseline="-30000"/>
              <a:t>OL</a:t>
            </a:r>
            <a:r>
              <a:rPr kumimoji="1" lang="zh-CN" altLang="en-US"/>
              <a:t>两种情况。</a:t>
            </a:r>
            <a:r>
              <a:rPr kumimoji="1" lang="zh-CN" altLang="en-US">
                <a:solidFill>
                  <a:srgbClr val="FF0000"/>
                </a:solidFill>
              </a:rPr>
              <a:t>虚短</a:t>
            </a:r>
            <a:r>
              <a:rPr kumimoji="1" lang="zh-CN" altLang="en-US"/>
              <a:t>不再成立。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0345E7D-0976-9B90-6EFB-606DA164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2092324"/>
            <a:ext cx="8534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）一般用电压传输特性来描述输出电压与输入电压的函数关系。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9D6F335-A992-01EB-3672-B35886A1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7" y="3060699"/>
            <a:ext cx="8763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）电压传输特性的关键要素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/>
              <a:t>                </a:t>
            </a:r>
            <a:r>
              <a:rPr kumimoji="1" lang="zh-CN" altLang="en-US">
                <a:solidFill>
                  <a:srgbClr val="FF0000"/>
                </a:solidFill>
              </a:rPr>
              <a:t>输出电压的高电平</a:t>
            </a:r>
            <a:r>
              <a:rPr kumimoji="1" lang="en-US" altLang="zh-CN" i="1">
                <a:solidFill>
                  <a:srgbClr val="FF0000"/>
                </a:solidFill>
              </a:rPr>
              <a:t>V</a:t>
            </a:r>
            <a:r>
              <a:rPr kumimoji="1" lang="en-US" altLang="zh-CN" baseline="-30000">
                <a:solidFill>
                  <a:srgbClr val="FF0000"/>
                </a:solidFill>
              </a:rPr>
              <a:t>OH</a:t>
            </a:r>
            <a:r>
              <a:rPr kumimoji="1" lang="zh-CN" altLang="en-US">
                <a:solidFill>
                  <a:srgbClr val="FF0000"/>
                </a:solidFill>
              </a:rPr>
              <a:t>和低电平</a:t>
            </a:r>
            <a:r>
              <a:rPr kumimoji="1" lang="en-US" altLang="zh-CN" i="1">
                <a:solidFill>
                  <a:srgbClr val="FF0000"/>
                </a:solidFill>
              </a:rPr>
              <a:t>V</a:t>
            </a:r>
            <a:r>
              <a:rPr kumimoji="1" lang="en-US" altLang="zh-CN" baseline="-30000">
                <a:solidFill>
                  <a:srgbClr val="FF0000"/>
                </a:solidFill>
              </a:rPr>
              <a:t>OL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>
                <a:solidFill>
                  <a:srgbClr val="FF0000"/>
                </a:solidFill>
              </a:rPr>
              <a:t>                </a:t>
            </a:r>
            <a:r>
              <a:rPr kumimoji="1" lang="zh-CN" altLang="en-US">
                <a:solidFill>
                  <a:srgbClr val="FF0000"/>
                </a:solidFill>
              </a:rPr>
              <a:t>门限电压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>
                <a:solidFill>
                  <a:srgbClr val="FF0000"/>
                </a:solidFill>
              </a:rPr>
              <a:t>                输出电压的跳变方向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804B2-5FCD-EA35-63F6-FA004627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934464"/>
            <a:ext cx="7620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15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/>
              <a:t> </a:t>
            </a:r>
            <a:r>
              <a:rPr kumimoji="1" lang="zh-CN" altLang="en-US"/>
              <a:t>令</a:t>
            </a:r>
            <a:r>
              <a:rPr kumimoji="1" lang="en-US" altLang="zh-CN" i="1">
                <a:latin typeface="Book Antiqua" panose="02040602050305030304" pitchFamily="18" charset="0"/>
              </a:rPr>
              <a:t>v</a:t>
            </a:r>
            <a:r>
              <a:rPr kumimoji="1" lang="en-US" altLang="zh-CN" baseline="-30000"/>
              <a:t>P</a:t>
            </a:r>
            <a:r>
              <a:rPr kumimoji="1" lang="zh-CN" altLang="en-US"/>
              <a:t>＝</a:t>
            </a:r>
            <a:r>
              <a:rPr kumimoji="1" lang="en-US" altLang="zh-CN" i="1">
                <a:latin typeface="Book Antiqua" panose="02040602050305030304" pitchFamily="18" charset="0"/>
              </a:rPr>
              <a:t>v</a:t>
            </a:r>
            <a:r>
              <a:rPr kumimoji="1" lang="en-US" altLang="zh-CN" baseline="-30000"/>
              <a:t>N</a:t>
            </a:r>
            <a:r>
              <a:rPr kumimoji="1" lang="zh-CN" altLang="en-US"/>
              <a:t>所求出的</a:t>
            </a:r>
            <a:r>
              <a:rPr kumimoji="1" lang="en-US" altLang="zh-CN" i="1">
                <a:latin typeface="Book Antiqua" panose="02040602050305030304" pitchFamily="18" charset="0"/>
              </a:rPr>
              <a:t>v</a:t>
            </a:r>
            <a:r>
              <a:rPr kumimoji="1" lang="en-US" altLang="zh-CN" baseline="-30000"/>
              <a:t>I</a:t>
            </a:r>
            <a:r>
              <a:rPr kumimoji="1" lang="zh-CN" altLang="en-US"/>
              <a:t>就是门限电压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i="1">
                <a:latin typeface="Book Antiqua" panose="02040602050305030304" pitchFamily="18" charset="0"/>
              </a:rPr>
              <a:t> </a:t>
            </a:r>
            <a:r>
              <a:rPr kumimoji="1" lang="en-US" altLang="zh-CN" i="1">
                <a:latin typeface="Book Antiqua" panose="02040602050305030304" pitchFamily="18" charset="0"/>
              </a:rPr>
              <a:t>v</a:t>
            </a:r>
            <a:r>
              <a:rPr kumimoji="1" lang="en-US" altLang="zh-CN" baseline="-30000"/>
              <a:t>I</a:t>
            </a:r>
            <a:r>
              <a:rPr kumimoji="1" lang="zh-CN" altLang="en-US"/>
              <a:t>等于有效门限电压时输出电压发生跳变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/>
              <a:t> 跳变方向取决于是同相输入方式还是反相输入方式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90D4DA87-FBBF-D3DB-E25C-AE7BD4CB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571080"/>
            <a:ext cx="276354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</a:rPr>
              <a:t>方波产生电路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E19FD85A-BDA3-85A1-BB2B-ACB2B0E2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171" y="18258"/>
            <a:ext cx="3672334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000">
                <a:solidFill>
                  <a:srgbClr val="0000CC"/>
                </a:solidFill>
              </a:rPr>
              <a:t>非正弦信号产生电路</a:t>
            </a:r>
          </a:p>
        </p:txBody>
      </p:sp>
      <p:sp>
        <p:nvSpPr>
          <p:cNvPr id="83973" name="Rectangle 6">
            <a:extLst>
              <a:ext uri="{FF2B5EF4-FFF2-40B4-BE49-F238E27FC236}">
                <a16:creationId xmlns:a16="http://schemas.microsoft.com/office/drawing/2014/main" id="{E632E5F7-581A-0E2A-7B17-B890FAEA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4" y="1071563"/>
            <a:ext cx="42814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6"/>
                </a:solidFill>
                <a:cs typeface="Times New Roman" panose="02020603050405020304" pitchFamily="18" charset="0"/>
              </a:rPr>
              <a:t>1) </a:t>
            </a:r>
            <a:r>
              <a:rPr lang="zh-CN" altLang="en-US">
                <a:solidFill>
                  <a:srgbClr val="000066"/>
                </a:solidFill>
                <a:latin typeface="Arial Narrow" panose="020B0606020202030204" pitchFamily="34" charset="0"/>
              </a:rPr>
              <a:t>电路组成（多谐振荡电路）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E5BE5000-2247-DA45-F56E-6A5A0D5C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" y="4267994"/>
            <a:ext cx="61579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kumimoji="1" lang="en-US" altLang="zh-CN" sz="2000">
                <a:sym typeface="Symbol" panose="05050102010706020507" pitchFamily="18" charset="2"/>
              </a:rPr>
              <a:t>  </a:t>
            </a:r>
            <a:r>
              <a:rPr kumimoji="1" lang="zh-CN" altLang="en-US" sz="2000"/>
              <a:t>开关电路：</a:t>
            </a:r>
          </a:p>
          <a:p>
            <a:pPr eaLnBrk="1" hangingPunct="1"/>
            <a:r>
              <a:rPr kumimoji="1" lang="zh-CN" altLang="en-US" sz="2000"/>
              <a:t>    方波输出只有高电平和低电平，称为两种状态；因而采用电压比较器。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CE9D5E49-53EF-EB6F-6A3A-CCA8EE1B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" y="5175296"/>
            <a:ext cx="6157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kumimoji="1" lang="en-US" altLang="zh-CN" sz="2000">
                <a:sym typeface="Symbol" panose="05050102010706020507" pitchFamily="18" charset="2"/>
              </a:rPr>
              <a:t>  </a:t>
            </a:r>
            <a:r>
              <a:rPr kumimoji="1" lang="zh-CN" altLang="en-US" sz="2000"/>
              <a:t>反馈：</a:t>
            </a:r>
          </a:p>
          <a:p>
            <a:pPr eaLnBrk="1" hangingPunct="1"/>
            <a:r>
              <a:rPr kumimoji="1" lang="zh-CN" altLang="en-US" sz="2000"/>
              <a:t>    信号产生电路没有输入，应引入反馈形成振荡。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642C198C-E57D-6AE9-A030-1EB94069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" y="5827758"/>
            <a:ext cx="8129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kumimoji="1" lang="en-US" altLang="zh-CN" sz="2000">
                <a:sym typeface="Symbol" panose="05050102010706020507" pitchFamily="18" charset="2"/>
              </a:rPr>
              <a:t>  </a:t>
            </a:r>
            <a:r>
              <a:rPr kumimoji="1" lang="zh-CN" altLang="en-US" sz="2000"/>
              <a:t>延迟环节：</a:t>
            </a:r>
          </a:p>
          <a:p>
            <a:pPr eaLnBrk="1" hangingPunct="1"/>
            <a:r>
              <a:rPr kumimoji="1" lang="zh-CN" altLang="en-US" sz="2000"/>
              <a:t>    决定振荡频率。</a:t>
            </a:r>
            <a:r>
              <a:rPr kumimoji="1" lang="zh-CN" altLang="zh-CN" sz="2000"/>
              <a:t>利用</a:t>
            </a:r>
            <a:r>
              <a:rPr kumimoji="1" lang="en-US" altLang="zh-CN" sz="2000" i="1"/>
              <a:t>RC</a:t>
            </a:r>
            <a:r>
              <a:rPr kumimoji="1" lang="zh-CN" altLang="zh-CN" sz="2000"/>
              <a:t>电路实现</a:t>
            </a:r>
            <a:r>
              <a:rPr kumimoji="1" lang="zh-CN" altLang="en-US" sz="2000"/>
              <a:t>，使得两个状态均维持一定的时间</a:t>
            </a:r>
            <a:r>
              <a:rPr kumimoji="1" lang="zh-CN" altLang="zh-CN" sz="2000"/>
              <a:t>。</a:t>
            </a:r>
            <a:endParaRPr kumimoji="1" lang="zh-CN" altLang="en-US" sz="20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BABB51-ED1A-3001-24EA-7EA6DFF725D1}"/>
              </a:ext>
            </a:extLst>
          </p:cNvPr>
          <p:cNvGrpSpPr/>
          <p:nvPr/>
        </p:nvGrpSpPr>
        <p:grpSpPr>
          <a:xfrm>
            <a:off x="371748" y="1782109"/>
            <a:ext cx="4242594" cy="2370138"/>
            <a:chOff x="489744" y="2025650"/>
            <a:chExt cx="4242594" cy="2370138"/>
          </a:xfrm>
        </p:grpSpPr>
        <p:sp>
          <p:nvSpPr>
            <p:cNvPr id="83991" name="Rectangle 9">
              <a:extLst>
                <a:ext uri="{FF2B5EF4-FFF2-40B4-BE49-F238E27FC236}">
                  <a16:creationId xmlns:a16="http://schemas.microsoft.com/office/drawing/2014/main" id="{1F9FF425-6BBF-106E-634F-E9AAA51A9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2528888"/>
              <a:ext cx="2092325" cy="18669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3987" name="Group 12">
              <a:extLst>
                <a:ext uri="{FF2B5EF4-FFF2-40B4-BE49-F238E27FC236}">
                  <a16:creationId xmlns:a16="http://schemas.microsoft.com/office/drawing/2014/main" id="{DE07776B-41C9-5E0D-94DF-9BAE010D4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919" y="2025650"/>
              <a:ext cx="2709862" cy="2370138"/>
              <a:chOff x="3707" y="242"/>
              <a:chExt cx="1707" cy="1493"/>
            </a:xfrm>
          </p:grpSpPr>
          <p:sp>
            <p:nvSpPr>
              <p:cNvPr id="83989" name="Rectangle 13">
                <a:extLst>
                  <a:ext uri="{FF2B5EF4-FFF2-40B4-BE49-F238E27FC236}">
                    <a16:creationId xmlns:a16="http://schemas.microsoft.com/office/drawing/2014/main" id="{942FF1DC-C0B8-8351-5A12-E83D5B03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242"/>
                <a:ext cx="400" cy="1493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90" name="Rectangle 14">
                <a:extLst>
                  <a:ext uri="{FF2B5EF4-FFF2-40B4-BE49-F238E27FC236}">
                    <a16:creationId xmlns:a16="http://schemas.microsoft.com/office/drawing/2014/main" id="{094F9E95-A232-C8C7-48D0-CC32E6918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45"/>
                <a:ext cx="1364" cy="319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3988" name="AutoShape 15">
              <a:extLst>
                <a:ext uri="{FF2B5EF4-FFF2-40B4-BE49-F238E27FC236}">
                  <a16:creationId xmlns:a16="http://schemas.microsoft.com/office/drawing/2014/main" id="{D3B326E1-DF29-4072-7DE1-ED9C9B2A3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44" y="2033588"/>
              <a:ext cx="1381125" cy="889000"/>
            </a:xfrm>
            <a:prstGeom prst="wedgeRoundRectCallout">
              <a:avLst>
                <a:gd name="adj1" fmla="val 76868"/>
                <a:gd name="adj2" fmla="val 43653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楷体_GB2312" pitchFamily="49" charset="-122"/>
                </a:rPr>
                <a:t>RC</a:t>
              </a:r>
              <a:r>
                <a:rPr kumimoji="1" lang="zh-CN" altLang="en-US">
                  <a:solidFill>
                    <a:srgbClr val="FF0000"/>
                  </a:solidFill>
                  <a:latin typeface="楷体_GB2312" pitchFamily="49" charset="-122"/>
                </a:rPr>
                <a:t>充放电支路</a:t>
              </a:r>
            </a:p>
          </p:txBody>
        </p:sp>
        <p:graphicFrame>
          <p:nvGraphicFramePr>
            <p:cNvPr id="15" name="Object 16">
              <a:extLst>
                <a:ext uri="{FF2B5EF4-FFF2-40B4-BE49-F238E27FC236}">
                  <a16:creationId xmlns:a16="http://schemas.microsoft.com/office/drawing/2014/main" id="{AD39D9A2-9F0E-510B-948C-2B52E7961E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741034"/>
                </p:ext>
              </p:extLst>
            </p:nvPr>
          </p:nvGraphicFramePr>
          <p:xfrm>
            <a:off x="2133599" y="2055114"/>
            <a:ext cx="2471737" cy="224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2" name="Picture2" r:id="rId3" imgW="1647444" imgH="1495044" progId="Word.Picture.8">
                    <p:embed/>
                  </p:oleObj>
                </mc:Choice>
                <mc:Fallback>
                  <p:oleObj name="Picture2" r:id="rId3" imgW="1647444" imgH="1495044" progId="Word.Picture.8">
                    <p:embed/>
                    <p:pic>
                      <p:nvPicPr>
                        <p:cNvPr id="15" name="Object 16">
                          <a:extLst>
                            <a:ext uri="{FF2B5EF4-FFF2-40B4-BE49-F238E27FC236}">
                              <a16:creationId xmlns:a16="http://schemas.microsoft.com/office/drawing/2014/main" id="{AD39D9A2-9F0E-510B-948C-2B52E7961E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599" y="2055114"/>
                          <a:ext cx="2471737" cy="224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2" name="AutoShape 10">
              <a:extLst>
                <a:ext uri="{FF2B5EF4-FFF2-40B4-BE49-F238E27FC236}">
                  <a16:creationId xmlns:a16="http://schemas.microsoft.com/office/drawing/2014/main" id="{0ED52A13-4FFE-880E-C246-6F013679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31" y="3311525"/>
              <a:ext cx="1381125" cy="889000"/>
            </a:xfrm>
            <a:prstGeom prst="wedgeRoundRectCallout">
              <a:avLst>
                <a:gd name="adj1" fmla="val 122662"/>
                <a:gd name="adj2" fmla="val 12847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楷体_GB2312" pitchFamily="49" charset="-122"/>
                </a:rPr>
                <a:t>迟滞比较器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C006FB-4E35-9893-B86F-AF224B13D025}"/>
              </a:ext>
            </a:extLst>
          </p:cNvPr>
          <p:cNvGrpSpPr/>
          <p:nvPr/>
        </p:nvGrpSpPr>
        <p:grpSpPr>
          <a:xfrm>
            <a:off x="4887912" y="1583531"/>
            <a:ext cx="3914028" cy="3586861"/>
            <a:chOff x="4887912" y="1583531"/>
            <a:chExt cx="3914028" cy="3586861"/>
          </a:xfrm>
        </p:grpSpPr>
        <p:sp>
          <p:nvSpPr>
            <p:cNvPr id="83986" name="AutoShape 19">
              <a:extLst>
                <a:ext uri="{FF2B5EF4-FFF2-40B4-BE49-F238E27FC236}">
                  <a16:creationId xmlns:a16="http://schemas.microsoft.com/office/drawing/2014/main" id="{1F6E93CA-BB44-2498-663E-12E277ED4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928" y="4200429"/>
              <a:ext cx="1624012" cy="969963"/>
            </a:xfrm>
            <a:prstGeom prst="wedgeRoundRectCallout">
              <a:avLst>
                <a:gd name="adj1" fmla="val 10116"/>
                <a:gd name="adj2" fmla="val -116449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楷体_GB2312" pitchFamily="49" charset="-122"/>
                </a:rPr>
                <a:t>稳压管双向限幅</a:t>
              </a:r>
            </a:p>
          </p:txBody>
        </p:sp>
        <p:graphicFrame>
          <p:nvGraphicFramePr>
            <p:cNvPr id="19" name="Object 20">
              <a:extLst>
                <a:ext uri="{FF2B5EF4-FFF2-40B4-BE49-F238E27FC236}">
                  <a16:creationId xmlns:a16="http://schemas.microsoft.com/office/drawing/2014/main" id="{9A7A7F91-A5D5-F2B3-9AD6-136805C3E0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88638"/>
                </p:ext>
              </p:extLst>
            </p:nvPr>
          </p:nvGraphicFramePr>
          <p:xfrm>
            <a:off x="4887912" y="1583531"/>
            <a:ext cx="3459162" cy="2457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3" name="Picture2" r:id="rId5" imgW="2305812" imgH="1638300" progId="Word.Picture.8">
                    <p:embed/>
                  </p:oleObj>
                </mc:Choice>
                <mc:Fallback>
                  <p:oleObj name="Picture2" r:id="rId5" imgW="2305812" imgH="1638300" progId="Word.Picture.8">
                    <p:embed/>
                    <p:pic>
                      <p:nvPicPr>
                        <p:cNvPr id="19" name="Object 20">
                          <a:extLst>
                            <a:ext uri="{FF2B5EF4-FFF2-40B4-BE49-F238E27FC236}">
                              <a16:creationId xmlns:a16="http://schemas.microsoft.com/office/drawing/2014/main" id="{9A7A7F91-A5D5-F2B3-9AD6-136805C3E0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912" y="1583531"/>
                          <a:ext cx="3459162" cy="2457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>
            <a:extLst>
              <a:ext uri="{FF2B5EF4-FFF2-40B4-BE49-F238E27FC236}">
                <a16:creationId xmlns:a16="http://schemas.microsoft.com/office/drawing/2014/main" id="{4691B836-8027-DF02-2286-0C470FEE6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44739"/>
              </p:ext>
            </p:extLst>
          </p:nvPr>
        </p:nvGraphicFramePr>
        <p:xfrm>
          <a:off x="4619962" y="2284541"/>
          <a:ext cx="3997325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图片" r:id="rId3" imgW="2410968" imgH="1467612" progId="Word.Picture.8">
                  <p:embed/>
                </p:oleObj>
              </mc:Choice>
              <mc:Fallback>
                <p:oleObj name="图片" r:id="rId3" imgW="2410968" imgH="1467612" progId="Word.Picture.8">
                  <p:embed/>
                  <p:pic>
                    <p:nvPicPr>
                      <p:cNvPr id="84994" name="Object 2">
                        <a:extLst>
                          <a:ext uri="{FF2B5EF4-FFF2-40B4-BE49-F238E27FC236}">
                            <a16:creationId xmlns:a16="http://schemas.microsoft.com/office/drawing/2014/main" id="{4691B836-8027-DF02-2286-0C470FEE6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962" y="2284541"/>
                        <a:ext cx="3997325" cy="2433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623A13B-06C4-BCD6-A30B-9A6DE460D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91491"/>
              </p:ext>
            </p:extLst>
          </p:nvPr>
        </p:nvGraphicFramePr>
        <p:xfrm>
          <a:off x="539875" y="2284541"/>
          <a:ext cx="3708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5" imgW="1993900" imgH="431800" progId="Equation.3">
                  <p:embed/>
                </p:oleObj>
              </mc:Choice>
              <mc:Fallback>
                <p:oleObj name="Equation" r:id="rId5" imgW="1993900" imgH="4318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9623A13B-06C4-BCD6-A30B-9A6DE460D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75" y="2284541"/>
                        <a:ext cx="3708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4">
            <a:extLst>
              <a:ext uri="{FF2B5EF4-FFF2-40B4-BE49-F238E27FC236}">
                <a16:creationId xmlns:a16="http://schemas.microsoft.com/office/drawing/2014/main" id="{2C9067E6-7758-FE95-31EE-A510B4983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774298"/>
              </p:ext>
            </p:extLst>
          </p:nvPr>
        </p:nvGraphicFramePr>
        <p:xfrm>
          <a:off x="1170206" y="3290713"/>
          <a:ext cx="2301875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图片" r:id="rId7" imgW="1798345" imgH="1372742" progId="Word.Picture.8">
                  <p:embed/>
                </p:oleObj>
              </mc:Choice>
              <mc:Fallback>
                <p:oleObj name="图片" r:id="rId7" imgW="1798345" imgH="1372742" progId="Word.Picture.8">
                  <p:embed/>
                  <p:pic>
                    <p:nvPicPr>
                      <p:cNvPr id="84997" name="Object 4">
                        <a:extLst>
                          <a:ext uri="{FF2B5EF4-FFF2-40B4-BE49-F238E27FC236}">
                            <a16:creationId xmlns:a16="http://schemas.microsoft.com/office/drawing/2014/main" id="{2C9067E6-7758-FE95-31EE-A510B4983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206" y="3290713"/>
                        <a:ext cx="2301875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10">
            <a:extLst>
              <a:ext uri="{FF2B5EF4-FFF2-40B4-BE49-F238E27FC236}">
                <a16:creationId xmlns:a16="http://schemas.microsoft.com/office/drawing/2014/main" id="{0077E005-AEA8-A363-FFFC-AB739786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462" y="4784853"/>
            <a:ext cx="286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1" lang="zh-CN" altLang="en-US" sz="2000">
                <a:solidFill>
                  <a:srgbClr val="CC0000"/>
                </a:solidFill>
              </a:rPr>
              <a:t>反相迟滞比较器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B156578-ECF5-68D8-C2C9-EDDD66C3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611377"/>
            <a:ext cx="3238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C0000"/>
                </a:solidFill>
                <a:latin typeface="楷体_GB2312" pitchFamily="49" charset="-122"/>
              </a:rPr>
              <a:t>先求门限电压</a:t>
            </a:r>
            <a:r>
              <a:rPr lang="en-US" altLang="zh-CN" sz="2000">
                <a:solidFill>
                  <a:srgbClr val="CC0000"/>
                </a:solidFill>
                <a:latin typeface="楷体_GB2312" pitchFamily="49" charset="-122"/>
              </a:rPr>
              <a:t>:</a:t>
            </a:r>
            <a:endParaRPr lang="en-US" altLang="zh-CN" sz="2000">
              <a:solidFill>
                <a:srgbClr val="CC0000"/>
              </a:solidFill>
              <a:sym typeface="Webdings" panose="05030102010509060703" pitchFamily="18" charset="2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6EA5913-9750-5ED3-6274-1C52EABA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67053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由虚短、虚断：</a:t>
            </a:r>
          </a:p>
        </p:txBody>
      </p:sp>
      <p:sp>
        <p:nvSpPr>
          <p:cNvPr id="85002" name="Rectangle 3">
            <a:extLst>
              <a:ext uri="{FF2B5EF4-FFF2-40B4-BE49-F238E27FC236}">
                <a16:creationId xmlns:a16="http://schemas.microsoft.com/office/drawing/2014/main" id="{B21347E3-75FC-3AD7-305A-31BFF353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20713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</a:rPr>
              <a:t>方波产生电路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5003" name="Rectangle 8">
            <a:extLst>
              <a:ext uri="{FF2B5EF4-FFF2-40B4-BE49-F238E27FC236}">
                <a16:creationId xmlns:a16="http://schemas.microsoft.com/office/drawing/2014/main" id="{4E86D510-EC6F-BDD6-D723-5059C4FA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016000"/>
            <a:ext cx="22669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6"/>
                </a:solidFill>
                <a:cs typeface="Times New Roman" panose="02020603050405020304" pitchFamily="18" charset="0"/>
              </a:rPr>
              <a:t>2) </a:t>
            </a:r>
            <a:r>
              <a:rPr lang="zh-CN" altLang="en-US">
                <a:solidFill>
                  <a:srgbClr val="000066"/>
                </a:solidFill>
                <a:latin typeface="Arial Narrow" panose="020B0606020202030204" pitchFamily="34" charset="0"/>
              </a:rPr>
              <a:t>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5D8633E6-1661-11E7-1DC5-13E19520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9388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1. </a:t>
            </a:r>
            <a:r>
              <a:rPr kumimoji="1" lang="zh-CN" altLang="en-US" sz="2800">
                <a:solidFill>
                  <a:schemeClr val="accent2"/>
                </a:solidFill>
              </a:rPr>
              <a:t>方波产生电路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98F3AEE-4418-BB4C-5224-1A78B53D0619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3641725"/>
            <a:ext cx="3743325" cy="2740025"/>
            <a:chOff x="1597" y="2346"/>
            <a:chExt cx="2358" cy="1726"/>
          </a:xfrm>
        </p:grpSpPr>
        <p:sp>
          <p:nvSpPr>
            <p:cNvPr id="86038" name="AutoShape 6" descr="羊皮纸">
              <a:extLst>
                <a:ext uri="{FF2B5EF4-FFF2-40B4-BE49-F238E27FC236}">
                  <a16:creationId xmlns:a16="http://schemas.microsoft.com/office/drawing/2014/main" id="{82896424-F7A0-7F64-2128-F1ADDCA02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346"/>
              <a:ext cx="2358" cy="172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6039" name="Object 7">
              <a:extLst>
                <a:ext uri="{FF2B5EF4-FFF2-40B4-BE49-F238E27FC236}">
                  <a16:creationId xmlns:a16="http://schemas.microsoft.com/office/drawing/2014/main" id="{2754F1C6-0FC0-A477-EBB0-AFC2BE4925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7" y="2393"/>
            <a:ext cx="2179" cy="1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6" name="Picture2" r:id="rId4" imgW="2305050" imgH="1733550" progId="Word.Picture.8">
                    <p:embed/>
                  </p:oleObj>
                </mc:Choice>
                <mc:Fallback>
                  <p:oleObj name="Picture2" r:id="rId4" imgW="2305050" imgH="1733550" progId="Word.Picture.8">
                    <p:embed/>
                    <p:pic>
                      <p:nvPicPr>
                        <p:cNvPr id="86039" name="Object 7">
                          <a:extLst>
                            <a:ext uri="{FF2B5EF4-FFF2-40B4-BE49-F238E27FC236}">
                              <a16:creationId xmlns:a16="http://schemas.microsoft.com/office/drawing/2014/main" id="{2754F1C6-0FC0-A477-EBB0-AFC2BE4925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2393"/>
                          <a:ext cx="2179" cy="1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1" name="Rectangle 8">
            <a:extLst>
              <a:ext uri="{FF2B5EF4-FFF2-40B4-BE49-F238E27FC236}">
                <a16:creationId xmlns:a16="http://schemas.microsoft.com/office/drawing/2014/main" id="{E6A51F1E-773B-231C-20FD-65C01BC8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163638"/>
            <a:ext cx="226695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6"/>
                </a:solidFill>
                <a:cs typeface="Times New Roman" panose="02020603050405020304" pitchFamily="18" charset="0"/>
              </a:rPr>
              <a:t>2) </a:t>
            </a:r>
            <a:r>
              <a:rPr lang="zh-CN" altLang="en-US">
                <a:solidFill>
                  <a:srgbClr val="000066"/>
                </a:solidFill>
                <a:latin typeface="Arial Narrow" panose="020B0606020202030204" pitchFamily="34" charset="0"/>
              </a:rPr>
              <a:t>工作原理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AE52008-DAD8-F593-8BAD-EEE238C4A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676400"/>
            <a:ext cx="3811587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楷体_GB2312" pitchFamily="49" charset="-122"/>
              </a:rPr>
              <a:t>    </a:t>
            </a:r>
            <a:r>
              <a:rPr lang="zh-CN" altLang="en-US" sz="2200">
                <a:solidFill>
                  <a:srgbClr val="000000"/>
                </a:solidFill>
                <a:latin typeface="楷体_GB2312" pitchFamily="49" charset="-122"/>
              </a:rPr>
              <a:t>由于迟滞比较器中正反馈的作用，电源接通后瞬间，输出便进入饱和状态。</a:t>
            </a:r>
            <a:endParaRPr lang="zh-CN" altLang="en-US" sz="2200">
              <a:latin typeface="楷体_GB2312" pitchFamily="49" charset="-122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37138D9-1CC1-7C7B-ABBE-60AFCEDB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3087688"/>
            <a:ext cx="32289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00"/>
                </a:solidFill>
                <a:latin typeface="楷体_GB2312" pitchFamily="49" charset="-122"/>
              </a:rPr>
              <a:t>假设为正向饱和状态</a:t>
            </a:r>
            <a:endParaRPr lang="zh-CN" altLang="en-US" sz="2200">
              <a:latin typeface="楷体_GB2312" pitchFamily="49" charset="-122"/>
            </a:endParaRPr>
          </a:p>
        </p:txBody>
      </p:sp>
      <p:grpSp>
        <p:nvGrpSpPr>
          <p:cNvPr id="86024" name="Group 11">
            <a:extLst>
              <a:ext uri="{FF2B5EF4-FFF2-40B4-BE49-F238E27FC236}">
                <a16:creationId xmlns:a16="http://schemas.microsoft.com/office/drawing/2014/main" id="{B15415BB-DA79-87AB-7B0F-C39048C795E5}"/>
              </a:ext>
            </a:extLst>
          </p:cNvPr>
          <p:cNvGrpSpPr>
            <a:grpSpLocks/>
          </p:cNvGrpSpPr>
          <p:nvPr/>
        </p:nvGrpSpPr>
        <p:grpSpPr bwMode="auto">
          <a:xfrm>
            <a:off x="4684713" y="1433513"/>
            <a:ext cx="4213225" cy="2947987"/>
            <a:chOff x="2962" y="396"/>
            <a:chExt cx="2654" cy="1857"/>
          </a:xfrm>
        </p:grpSpPr>
        <p:sp>
          <p:nvSpPr>
            <p:cNvPr id="86036" name="Rectangle 12" descr="羊皮纸">
              <a:extLst>
                <a:ext uri="{FF2B5EF4-FFF2-40B4-BE49-F238E27FC236}">
                  <a16:creationId xmlns:a16="http://schemas.microsoft.com/office/drawing/2014/main" id="{62C82F43-C666-DAF1-095A-3A6352F79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96"/>
              <a:ext cx="2654" cy="18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6037" name="Object 13">
              <a:extLst>
                <a:ext uri="{FF2B5EF4-FFF2-40B4-BE49-F238E27FC236}">
                  <a16:creationId xmlns:a16="http://schemas.microsoft.com/office/drawing/2014/main" id="{602B64E8-06EF-890C-A4D5-3722FA568B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9" y="511"/>
            <a:ext cx="2494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7" name="Picture2" r:id="rId6" imgW="2638425" imgH="1752600" progId="Word.Picture.8">
                    <p:embed/>
                  </p:oleObj>
                </mc:Choice>
                <mc:Fallback>
                  <p:oleObj name="Picture2" r:id="rId6" imgW="2638425" imgH="1752600" progId="Word.Picture.8">
                    <p:embed/>
                    <p:pic>
                      <p:nvPicPr>
                        <p:cNvPr id="86037" name="Object 13">
                          <a:extLst>
                            <a:ext uri="{FF2B5EF4-FFF2-40B4-BE49-F238E27FC236}">
                              <a16:creationId xmlns:a16="http://schemas.microsoft.com/office/drawing/2014/main" id="{602B64E8-06EF-890C-A4D5-3722FA568B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511"/>
                          <a:ext cx="2494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2C7E9A42-2C85-F955-96B3-2D7451966DF5}"/>
              </a:ext>
            </a:extLst>
          </p:cNvPr>
          <p:cNvGrpSpPr>
            <a:grpSpLocks/>
          </p:cNvGrpSpPr>
          <p:nvPr/>
        </p:nvGrpSpPr>
        <p:grpSpPr bwMode="auto">
          <a:xfrm>
            <a:off x="4464050" y="1019175"/>
            <a:ext cx="3314700" cy="1866900"/>
            <a:chOff x="2823" y="621"/>
            <a:chExt cx="2088" cy="1176"/>
          </a:xfrm>
        </p:grpSpPr>
        <p:graphicFrame>
          <p:nvGraphicFramePr>
            <p:cNvPr id="86034" name="Object 15">
              <a:extLst>
                <a:ext uri="{FF2B5EF4-FFF2-40B4-BE49-F238E27FC236}">
                  <a16:creationId xmlns:a16="http://schemas.microsoft.com/office/drawing/2014/main" id="{06CC9C54-D550-382D-0968-2BA794DCA5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301"/>
            <a:ext cx="155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8" name="Picture2" r:id="rId8" imgW="1638300" imgH="524256" progId="Word.Picture.8">
                    <p:embed/>
                  </p:oleObj>
                </mc:Choice>
                <mc:Fallback>
                  <p:oleObj name="Picture2" r:id="rId8" imgW="1638300" imgH="524256" progId="Word.Picture.8">
                    <p:embed/>
                    <p:pic>
                      <p:nvPicPr>
                        <p:cNvPr id="86034" name="Object 15">
                          <a:extLst>
                            <a:ext uri="{FF2B5EF4-FFF2-40B4-BE49-F238E27FC236}">
                              <a16:creationId xmlns:a16="http://schemas.microsoft.com/office/drawing/2014/main" id="{06CC9C54-D550-382D-0968-2BA794DCA5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01"/>
                          <a:ext cx="155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5" name="AutoShape 16">
              <a:extLst>
                <a:ext uri="{FF2B5EF4-FFF2-40B4-BE49-F238E27FC236}">
                  <a16:creationId xmlns:a16="http://schemas.microsoft.com/office/drawing/2014/main" id="{B4C4087F-C043-6FF0-2901-9530BAB1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621"/>
              <a:ext cx="870" cy="312"/>
            </a:xfrm>
            <a:prstGeom prst="wedgeRoundRectCallout">
              <a:avLst>
                <a:gd name="adj1" fmla="val 46782"/>
                <a:gd name="adj2" fmla="val 17229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</a:rPr>
                <a:t>RC </a:t>
              </a:r>
              <a:r>
                <a:rPr kumimoji="1" lang="zh-CN" altLang="en-US">
                  <a:solidFill>
                    <a:srgbClr val="FF0000"/>
                  </a:solidFill>
                </a:rPr>
                <a:t>放电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F20CDAA2-28FD-F99C-8C99-C28DA5FDBCDF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944563"/>
            <a:ext cx="2471738" cy="1941512"/>
            <a:chOff x="3354" y="574"/>
            <a:chExt cx="1557" cy="1223"/>
          </a:xfrm>
        </p:grpSpPr>
        <p:graphicFrame>
          <p:nvGraphicFramePr>
            <p:cNvPr id="86032" name="Object 18">
              <a:extLst>
                <a:ext uri="{FF2B5EF4-FFF2-40B4-BE49-F238E27FC236}">
                  <a16:creationId xmlns:a16="http://schemas.microsoft.com/office/drawing/2014/main" id="{4BB06BA9-FF88-4E24-E040-81DFA28724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373833"/>
                </p:ext>
              </p:extLst>
            </p:nvPr>
          </p:nvGraphicFramePr>
          <p:xfrm>
            <a:off x="3354" y="1239"/>
            <a:ext cx="155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9" name="Picture2" r:id="rId10" imgW="1647444" imgH="591312" progId="Word.Picture.8">
                    <p:embed/>
                  </p:oleObj>
                </mc:Choice>
                <mc:Fallback>
                  <p:oleObj name="Picture2" r:id="rId10" imgW="1647444" imgH="591312" progId="Word.Picture.8">
                    <p:embed/>
                    <p:pic>
                      <p:nvPicPr>
                        <p:cNvPr id="86032" name="Object 18">
                          <a:extLst>
                            <a:ext uri="{FF2B5EF4-FFF2-40B4-BE49-F238E27FC236}">
                              <a16:creationId xmlns:a16="http://schemas.microsoft.com/office/drawing/2014/main" id="{4BB06BA9-FF88-4E24-E040-81DFA28724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1239"/>
                          <a:ext cx="155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3" name="AutoShape 19">
              <a:extLst>
                <a:ext uri="{FF2B5EF4-FFF2-40B4-BE49-F238E27FC236}">
                  <a16:creationId xmlns:a16="http://schemas.microsoft.com/office/drawing/2014/main" id="{F3F1680A-C25C-80DD-DFF3-9FE288A2A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574"/>
              <a:ext cx="870" cy="312"/>
            </a:xfrm>
            <a:prstGeom prst="wedgeRoundRectCallout">
              <a:avLst>
                <a:gd name="adj1" fmla="val 4829"/>
                <a:gd name="adj2" fmla="val 19840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</a:rPr>
                <a:t>RC </a:t>
              </a:r>
              <a:r>
                <a:rPr kumimoji="1" lang="zh-CN" altLang="en-US">
                  <a:solidFill>
                    <a:srgbClr val="FF0000"/>
                  </a:solidFill>
                </a:rPr>
                <a:t>充电</a:t>
              </a:r>
            </a:p>
          </p:txBody>
        </p:sp>
      </p:grpSp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01AFC819-C92D-8679-ACBA-A87EB780A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7163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0" name="Picture2" r:id="rId12" imgW="2305050" imgH="1733550" progId="Word.Picture.8">
                  <p:embed/>
                </p:oleObj>
              </mc:Choice>
              <mc:Fallback>
                <p:oleObj name="Picture2" r:id="rId12" imgW="2305050" imgH="1733550" progId="Word.Picture.8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01AFC819-C92D-8679-ACBA-A87EB780A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7163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22D7F7A9-1B20-A8BA-6FD2-6D23A218B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7163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1" name="Picture2" r:id="rId14" imgW="2305050" imgH="1733550" progId="Word.Picture.8">
                  <p:embed/>
                </p:oleObj>
              </mc:Choice>
              <mc:Fallback>
                <p:oleObj name="Picture2" r:id="rId14" imgW="2305050" imgH="1733550" progId="Word.Picture.8">
                  <p:embed/>
                  <p:pic>
                    <p:nvPicPr>
                      <p:cNvPr id="21" name="Object 21">
                        <a:extLst>
                          <a:ext uri="{FF2B5EF4-FFF2-40B4-BE49-F238E27FC236}">
                            <a16:creationId xmlns:a16="http://schemas.microsoft.com/office/drawing/2014/main" id="{22D7F7A9-1B20-A8BA-6FD2-6D23A218B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7163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>
            <a:extLst>
              <a:ext uri="{FF2B5EF4-FFF2-40B4-BE49-F238E27FC236}">
                <a16:creationId xmlns:a16="http://schemas.microsoft.com/office/drawing/2014/main" id="{1EFC248E-4461-8A13-C798-02CB7B582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7163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" name="Picture2" r:id="rId16" imgW="2305050" imgH="1733550" progId="Word.Picture.8">
                  <p:embed/>
                </p:oleObj>
              </mc:Choice>
              <mc:Fallback>
                <p:oleObj name="Picture2" r:id="rId16" imgW="2305050" imgH="1733550" progId="Word.Picture.8">
                  <p:embed/>
                  <p:pic>
                    <p:nvPicPr>
                      <p:cNvPr id="22" name="Object 22">
                        <a:extLst>
                          <a:ext uri="{FF2B5EF4-FFF2-40B4-BE49-F238E27FC236}">
                            <a16:creationId xmlns:a16="http://schemas.microsoft.com/office/drawing/2014/main" id="{1EFC248E-4461-8A13-C798-02CB7B582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7163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78791FDF-964E-EF4D-353E-EB0861294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716338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" name="Picture2" r:id="rId18" imgW="2305050" imgH="1733550" progId="Word.Picture.8">
                  <p:embed/>
                </p:oleObj>
              </mc:Choice>
              <mc:Fallback>
                <p:oleObj name="Picture2" r:id="rId18" imgW="2305050" imgH="1733550" progId="Word.Picture.8">
                  <p:embed/>
                  <p:pic>
                    <p:nvPicPr>
                      <p:cNvPr id="23" name="Object 23">
                        <a:extLst>
                          <a:ext uri="{FF2B5EF4-FFF2-40B4-BE49-F238E27FC236}">
                            <a16:creationId xmlns:a16="http://schemas.microsoft.com/office/drawing/2014/main" id="{78791FDF-964E-EF4D-353E-EB0861294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716338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>
            <a:extLst>
              <a:ext uri="{FF2B5EF4-FFF2-40B4-BE49-F238E27FC236}">
                <a16:creationId xmlns:a16="http://schemas.microsoft.com/office/drawing/2014/main" id="{F97ACDDA-A2A0-302F-D6AE-352CB5EB1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92934"/>
              </p:ext>
            </p:extLst>
          </p:nvPr>
        </p:nvGraphicFramePr>
        <p:xfrm>
          <a:off x="5053013" y="4504670"/>
          <a:ext cx="17383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" name="公式" r:id="rId20" imgW="825142" imgH="444307" progId="Equation.3">
                  <p:embed/>
                </p:oleObj>
              </mc:Choice>
              <mc:Fallback>
                <p:oleObj name="公式" r:id="rId20" imgW="825142" imgH="444307" progId="Equation.3">
                  <p:embed/>
                  <p:pic>
                    <p:nvPicPr>
                      <p:cNvPr id="24" name="Object 25">
                        <a:extLst>
                          <a:ext uri="{FF2B5EF4-FFF2-40B4-BE49-F238E27FC236}">
                            <a16:creationId xmlns:a16="http://schemas.microsoft.com/office/drawing/2014/main" id="{F97ACDDA-A2A0-302F-D6AE-352CB5EB1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4504670"/>
                        <a:ext cx="173831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28">
                <a:extLst>
                  <a:ext uri="{FF2B5EF4-FFF2-40B4-BE49-F238E27FC236}">
                    <a16:creationId xmlns:a16="http://schemas.microsoft.com/office/drawing/2014/main" id="{8586CB01-5FA2-5052-A345-BC67C08E7871}"/>
                  </a:ext>
                </a:extLst>
              </p:cNvPr>
              <p:cNvSpPr txBox="1"/>
              <p:nvPr/>
            </p:nvSpPr>
            <p:spPr bwMode="auto">
              <a:xfrm>
                <a:off x="4732863" y="5593875"/>
                <a:ext cx="4325937" cy="6391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19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19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900"/>
              </a:p>
            </p:txBody>
          </p:sp>
        </mc:Choice>
        <mc:Fallback>
          <p:sp>
            <p:nvSpPr>
              <p:cNvPr id="25" name="Object 28">
                <a:extLst>
                  <a:ext uri="{FF2B5EF4-FFF2-40B4-BE49-F238E27FC236}">
                    <a16:creationId xmlns:a16="http://schemas.microsoft.com/office/drawing/2014/main" id="{8586CB01-5FA2-5052-A345-BC67C08E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2863" y="5593875"/>
                <a:ext cx="4325937" cy="639124"/>
              </a:xfrm>
              <a:prstGeom prst="rect">
                <a:avLst/>
              </a:prstGeom>
              <a:blipFill>
                <a:blip r:embed="rId22"/>
                <a:stretch>
                  <a:fillRect b="-9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>
            <a:extLst>
              <a:ext uri="{FF2B5EF4-FFF2-40B4-BE49-F238E27FC236}">
                <a16:creationId xmlns:a16="http://schemas.microsoft.com/office/drawing/2014/main" id="{4010A22E-8473-7490-3E8C-F609E034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" y="984157"/>
            <a:ext cx="464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/>
              <a:t>用积分运算电路可将方波变为三角波</a:t>
            </a:r>
          </a:p>
        </p:txBody>
      </p:sp>
      <p:sp>
        <p:nvSpPr>
          <p:cNvPr id="89113" name="Rectangle 3">
            <a:extLst>
              <a:ext uri="{FF2B5EF4-FFF2-40B4-BE49-F238E27FC236}">
                <a16:creationId xmlns:a16="http://schemas.microsoft.com/office/drawing/2014/main" id="{EE41135E-8349-97A2-572B-BEE195A69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6" y="369888"/>
            <a:ext cx="6227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</a:rPr>
              <a:t>2. </a:t>
            </a:r>
            <a:r>
              <a:rPr kumimoji="1" lang="zh-CN" altLang="en-US" sz="2800">
                <a:solidFill>
                  <a:schemeClr val="accent2"/>
                </a:solidFill>
              </a:rPr>
              <a:t>锯齿波产生电路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pic>
        <p:nvPicPr>
          <p:cNvPr id="30" name="图片 10" descr="屏幕剪辑">
            <a:extLst>
              <a:ext uri="{FF2B5EF4-FFF2-40B4-BE49-F238E27FC236}">
                <a16:creationId xmlns:a16="http://schemas.microsoft.com/office/drawing/2014/main" id="{E209F86A-CD2D-EA88-E0ED-650AE0AF1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7025"/>
            <a:ext cx="785812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utoShape 9">
            <a:extLst>
              <a:ext uri="{FF2B5EF4-FFF2-40B4-BE49-F238E27FC236}">
                <a16:creationId xmlns:a16="http://schemas.microsoft.com/office/drawing/2014/main" id="{274DC3E1-BAA4-63D9-62FA-C3D21D46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06" y="4179888"/>
            <a:ext cx="1838325" cy="874712"/>
          </a:xfrm>
          <a:prstGeom prst="wedgeRoundRectCallout">
            <a:avLst>
              <a:gd name="adj1" fmla="val -38602"/>
              <a:gd name="adj2" fmla="val -90653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同相输入</a:t>
            </a:r>
          </a:p>
          <a:p>
            <a:pPr algn="ctr" eaLnBrk="1" hangingPunct="1"/>
            <a:r>
              <a:rPr lang="zh-CN" altLang="en-US"/>
              <a:t>迟滞比较器</a:t>
            </a:r>
          </a:p>
        </p:txBody>
      </p:sp>
      <p:sp>
        <p:nvSpPr>
          <p:cNvPr id="32" name="AutoShape 10">
            <a:extLst>
              <a:ext uri="{FF2B5EF4-FFF2-40B4-BE49-F238E27FC236}">
                <a16:creationId xmlns:a16="http://schemas.microsoft.com/office/drawing/2014/main" id="{0953AB3B-1924-FDC1-E1CE-517C88E7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993" y="4613275"/>
            <a:ext cx="1692275" cy="407988"/>
          </a:xfrm>
          <a:prstGeom prst="wedgeRoundRectCallout">
            <a:avLst>
              <a:gd name="adj1" fmla="val -50778"/>
              <a:gd name="adj2" fmla="val -151454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积分电路</a:t>
            </a:r>
          </a:p>
        </p:txBody>
      </p:sp>
      <p:graphicFrame>
        <p:nvGraphicFramePr>
          <p:cNvPr id="33" name="Object 13">
            <a:extLst>
              <a:ext uri="{FF2B5EF4-FFF2-40B4-BE49-F238E27FC236}">
                <a16:creationId xmlns:a16="http://schemas.microsoft.com/office/drawing/2014/main" id="{BCBC8842-ED46-BC7E-D74E-D3BE2E645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683809"/>
              </p:ext>
            </p:extLst>
          </p:nvPr>
        </p:nvGraphicFramePr>
        <p:xfrm>
          <a:off x="1631306" y="5461000"/>
          <a:ext cx="152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" name="Equation" r:id="rId4" imgW="761669" imgH="431613" progId="Equation.DSMT4">
                  <p:embed/>
                </p:oleObj>
              </mc:Choice>
              <mc:Fallback>
                <p:oleObj name="Equation" r:id="rId4" imgW="761669" imgH="431613" progId="Equation.DSMT4">
                  <p:embed/>
                  <p:pic>
                    <p:nvPicPr>
                      <p:cNvPr id="8" name="Object 13">
                        <a:extLst>
                          <a:ext uri="{FF2B5EF4-FFF2-40B4-BE49-F238E27FC236}">
                            <a16:creationId xmlns:a16="http://schemas.microsoft.com/office/drawing/2014/main" id="{841CE6BC-A59B-1929-ACD6-61E8D2309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6" y="5461000"/>
                        <a:ext cx="1524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">
            <a:extLst>
              <a:ext uri="{FF2B5EF4-FFF2-40B4-BE49-F238E27FC236}">
                <a16:creationId xmlns:a16="http://schemas.microsoft.com/office/drawing/2014/main" id="{095BCE26-6272-44B0-8412-973FA97F9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8094"/>
              </p:ext>
            </p:extLst>
          </p:nvPr>
        </p:nvGraphicFramePr>
        <p:xfrm>
          <a:off x="4014143" y="5467350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4" name="Equation" r:id="rId6" imgW="876300" imgH="431800" progId="Equation.DSMT4">
                  <p:embed/>
                </p:oleObj>
              </mc:Choice>
              <mc:Fallback>
                <p:oleObj name="Equation" r:id="rId6" imgW="876300" imgH="431800" progId="Equation.DSMT4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A2166339-705D-FDEC-66BE-6B40838CF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143" y="5467350"/>
                        <a:ext cx="175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12">
            <a:extLst>
              <a:ext uri="{FF2B5EF4-FFF2-40B4-BE49-F238E27FC236}">
                <a16:creationId xmlns:a16="http://schemas.microsoft.com/office/drawing/2014/main" id="{AD069A29-56E6-FA13-35A0-00AC20559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531" y="730250"/>
            <a:ext cx="1979612" cy="892175"/>
          </a:xfrm>
          <a:prstGeom prst="wedgeRoundRectCallout">
            <a:avLst>
              <a:gd name="adj1" fmla="val -70287"/>
              <a:gd name="adj2" fmla="val 12491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</a:rPr>
              <a:t>充放电时间常数不同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 animBg="1"/>
      <p:bldP spid="32" grpId="0" animBg="1"/>
      <p:bldP spid="3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图片 11" descr="屏幕剪辑">
            <a:extLst>
              <a:ext uri="{FF2B5EF4-FFF2-40B4-BE49-F238E27FC236}">
                <a16:creationId xmlns:a16="http://schemas.microsoft.com/office/drawing/2014/main" id="{3F753B32-CD5A-C82E-35C5-7ECE0E129A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92150"/>
            <a:ext cx="478948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图片 10" descr="屏幕剪辑">
            <a:extLst>
              <a:ext uri="{FF2B5EF4-FFF2-40B4-BE49-F238E27FC236}">
                <a16:creationId xmlns:a16="http://schemas.microsoft.com/office/drawing/2014/main" id="{87E08BAA-E9EA-4E6F-C291-E0FEE2399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803275"/>
            <a:ext cx="3665538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A9D6173-A24D-407D-2CF1-08D0C9055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1525" y="3762375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A9D6173-A24D-407D-2CF1-08D0C9055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762375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AE8AFF-E84F-6F1A-113B-B6B9B1B1A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8388" y="4398963"/>
          <a:ext cx="3402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5" name="Equation" r:id="rId7" imgW="1701800" imgH="431800" progId="Equation.DSMT4">
                  <p:embed/>
                </p:oleObj>
              </mc:Choice>
              <mc:Fallback>
                <p:oleObj name="Equation" r:id="rId7" imgW="1701800" imgH="431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6AE8AFF-E84F-6F1A-113B-B6B9B1B1A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4398963"/>
                        <a:ext cx="3402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0606D43-5282-D146-D685-FA76742F7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3788" y="5372100"/>
          <a:ext cx="2665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6" name="Equation" r:id="rId9" imgW="1333500" imgH="431800" progId="Equation.DSMT4">
                  <p:embed/>
                </p:oleObj>
              </mc:Choice>
              <mc:Fallback>
                <p:oleObj name="Equation" r:id="rId9" imgW="1333500" imgH="431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0606D43-5282-D146-D685-FA76742F7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5372100"/>
                        <a:ext cx="2665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对象 8">
            <a:extLst>
              <a:ext uri="{FF2B5EF4-FFF2-40B4-BE49-F238E27FC236}">
                <a16:creationId xmlns:a16="http://schemas.microsoft.com/office/drawing/2014/main" id="{C17E31BB-38B2-47DD-9C89-BFC8A8400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0113" y="2773363"/>
          <a:ext cx="152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7" name="Equation" r:id="rId11" imgW="761669" imgH="431613" progId="Equation.DSMT4">
                  <p:embed/>
                </p:oleObj>
              </mc:Choice>
              <mc:Fallback>
                <p:oleObj name="Equation" r:id="rId11" imgW="761669" imgH="431613" progId="Equation.DSMT4">
                  <p:embed/>
                  <p:pic>
                    <p:nvPicPr>
                      <p:cNvPr id="92169" name="对象 8">
                        <a:extLst>
                          <a:ext uri="{FF2B5EF4-FFF2-40B4-BE49-F238E27FC236}">
                            <a16:creationId xmlns:a16="http://schemas.microsoft.com/office/drawing/2014/main" id="{C17E31BB-38B2-47DD-9C89-BFC8A8400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2773363"/>
                        <a:ext cx="1524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对象 9">
            <a:extLst>
              <a:ext uri="{FF2B5EF4-FFF2-40B4-BE49-F238E27FC236}">
                <a16:creationId xmlns:a16="http://schemas.microsoft.com/office/drawing/2014/main" id="{DE6715D0-D07E-511E-DAE7-F8B1858AF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5" y="2779713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8" name="Equation" r:id="rId13" imgW="876300" imgH="431800" progId="Equation.DSMT4">
                  <p:embed/>
                </p:oleObj>
              </mc:Choice>
              <mc:Fallback>
                <p:oleObj name="Equation" r:id="rId13" imgW="876300" imgH="431800" progId="Equation.DSMT4">
                  <p:embed/>
                  <p:pic>
                    <p:nvPicPr>
                      <p:cNvPr id="92170" name="对象 9">
                        <a:extLst>
                          <a:ext uri="{FF2B5EF4-FFF2-40B4-BE49-F238E27FC236}">
                            <a16:creationId xmlns:a16="http://schemas.microsoft.com/office/drawing/2014/main" id="{DE6715D0-D07E-511E-DAE7-F8B1858A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779713"/>
                        <a:ext cx="175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602" name="Object 2">
            <a:extLst>
              <a:ext uri="{FF2B5EF4-FFF2-40B4-BE49-F238E27FC236}">
                <a16:creationId xmlns:a16="http://schemas.microsoft.com/office/drawing/2014/main" id="{25BBB1D5-76EE-061B-CE84-0E9DD2430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19200"/>
          <a:ext cx="70659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公式" r:id="rId3" imgW="2108200" imgH="279400" progId="Equation.3">
                  <p:embed/>
                </p:oleObj>
              </mc:Choice>
              <mc:Fallback>
                <p:oleObj name="公式" r:id="rId3" imgW="2108200" imgH="279400" progId="Equation.3">
                  <p:embed/>
                  <p:pic>
                    <p:nvPicPr>
                      <p:cNvPr id="281602" name="Object 2">
                        <a:extLst>
                          <a:ext uri="{FF2B5EF4-FFF2-40B4-BE49-F238E27FC236}">
                            <a16:creationId xmlns:a16="http://schemas.microsoft.com/office/drawing/2014/main" id="{25BBB1D5-76EE-061B-CE84-0E9DD2430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065963" cy="6858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Object 3">
            <a:extLst>
              <a:ext uri="{FF2B5EF4-FFF2-40B4-BE49-F238E27FC236}">
                <a16:creationId xmlns:a16="http://schemas.microsoft.com/office/drawing/2014/main" id="{20C89A6D-358C-5E84-29AB-6966AAE9B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105400"/>
          <a:ext cx="4511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5" imgW="1346200" imgH="279400" progId="Equation.3">
                  <p:embed/>
                </p:oleObj>
              </mc:Choice>
              <mc:Fallback>
                <p:oleObj name="Equation" r:id="rId5" imgW="1346200" imgH="279400" progId="Equation.3">
                  <p:embed/>
                  <p:pic>
                    <p:nvPicPr>
                      <p:cNvPr id="281603" name="Object 3">
                        <a:extLst>
                          <a:ext uri="{FF2B5EF4-FFF2-40B4-BE49-F238E27FC236}">
                            <a16:creationId xmlns:a16="http://schemas.microsoft.com/office/drawing/2014/main" id="{20C89A6D-358C-5E84-29AB-6966AAE9B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05400"/>
                        <a:ext cx="4511675" cy="6858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>
            <a:extLst>
              <a:ext uri="{FF2B5EF4-FFF2-40B4-BE49-F238E27FC236}">
                <a16:creationId xmlns:a16="http://schemas.microsoft.com/office/drawing/2014/main" id="{35CD380E-1092-9AF0-55D2-28517A75E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200400"/>
          <a:ext cx="361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7" imgW="1079500" imgH="279400" progId="Equation.3">
                  <p:embed/>
                </p:oleObj>
              </mc:Choice>
              <mc:Fallback>
                <p:oleObj name="Equation" r:id="rId7" imgW="1079500" imgH="279400" progId="Equation.3">
                  <p:embed/>
                  <p:pic>
                    <p:nvPicPr>
                      <p:cNvPr id="281604" name="Object 4">
                        <a:extLst>
                          <a:ext uri="{FF2B5EF4-FFF2-40B4-BE49-F238E27FC236}">
                            <a16:creationId xmlns:a16="http://schemas.microsoft.com/office/drawing/2014/main" id="{35CD380E-1092-9AF0-55D2-28517A75E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3617913" cy="6858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5" name="Text Box 5">
            <a:extLst>
              <a:ext uri="{FF2B5EF4-FFF2-40B4-BE49-F238E27FC236}">
                <a16:creationId xmlns:a16="http://schemas.microsoft.com/office/drawing/2014/main" id="{4F423889-D8E7-4AAB-770F-4BC05021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81000"/>
            <a:ext cx="6970713" cy="5191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一阶电路全响应微分方程解的通用表达式：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CAFF7215-1258-09DF-087C-65E87AA0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2286000"/>
            <a:ext cx="7685087" cy="5191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一阶电路零输入响应微分方程解的通用表达式：</a:t>
            </a:r>
          </a:p>
        </p:txBody>
      </p:sp>
      <p:sp>
        <p:nvSpPr>
          <p:cNvPr id="281607" name="Text Box 7">
            <a:extLst>
              <a:ext uri="{FF2B5EF4-FFF2-40B4-BE49-F238E27FC236}">
                <a16:creationId xmlns:a16="http://schemas.microsoft.com/office/drawing/2014/main" id="{89694481-1CA2-76F4-E8F0-2EDE9FA6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7685088" cy="5191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一阶电路零状态响应微分方程解的通用表达式：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nimBg="1" autoUpdateAnimBg="0"/>
      <p:bldP spid="281606" grpId="0" animBg="1" autoUpdateAnimBg="0"/>
      <p:bldP spid="28160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861964-1BAA-D0CD-5F46-9D4E33347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" r="2804"/>
          <a:stretch/>
        </p:blipFill>
        <p:spPr>
          <a:xfrm>
            <a:off x="0" y="1139305"/>
            <a:ext cx="9144000" cy="54580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5B946A-6773-15C5-765C-00258034D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40" y="252064"/>
            <a:ext cx="468071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CC0000"/>
                </a:solidFill>
              </a:rPr>
              <a:t>MOSFET</a:t>
            </a:r>
            <a:r>
              <a:rPr lang="zh-CN" altLang="en-US" sz="2800">
                <a:solidFill>
                  <a:srgbClr val="CC0000"/>
                </a:solidFill>
              </a:rPr>
              <a:t>电流</a:t>
            </a:r>
            <a:r>
              <a:rPr lang="en-US" altLang="zh-CN" sz="2800">
                <a:solidFill>
                  <a:srgbClr val="CC0000"/>
                </a:solidFill>
              </a:rPr>
              <a:t>-</a:t>
            </a:r>
            <a:r>
              <a:rPr lang="zh-CN" altLang="en-US" sz="2800">
                <a:solidFill>
                  <a:srgbClr val="CC0000"/>
                </a:solidFill>
              </a:rPr>
              <a:t>电压特性小结</a:t>
            </a:r>
          </a:p>
        </p:txBody>
      </p:sp>
    </p:spTree>
    <p:extLst>
      <p:ext uri="{BB962C8B-B14F-4D97-AF65-F5344CB8AC3E}">
        <p14:creationId xmlns:p14="http://schemas.microsoft.com/office/powerpoint/2010/main" val="403742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1">
            <a:extLst>
              <a:ext uri="{FF2B5EF4-FFF2-40B4-BE49-F238E27FC236}">
                <a16:creationId xmlns:a16="http://schemas.microsoft.com/office/drawing/2014/main" id="{73B4226D-61ED-16C1-F70A-52834BD8B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48326"/>
              </p:ext>
            </p:extLst>
          </p:nvPr>
        </p:nvGraphicFramePr>
        <p:xfrm>
          <a:off x="4427984" y="3484029"/>
          <a:ext cx="4261692" cy="290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Picture" r:id="rId3" imgW="2320233" imgH="2315669" progId="Word.Picture.8">
                  <p:embed/>
                </p:oleObj>
              </mc:Choice>
              <mc:Fallback>
                <p:oleObj name="Picture" r:id="rId3" imgW="2320233" imgH="2315669" progId="Word.Picture.8">
                  <p:embed/>
                  <p:pic>
                    <p:nvPicPr>
                      <p:cNvPr id="123906" name="Object 1">
                        <a:extLst>
                          <a:ext uri="{FF2B5EF4-FFF2-40B4-BE49-F238E27FC236}">
                            <a16:creationId xmlns:a16="http://schemas.microsoft.com/office/drawing/2014/main" id="{73B4226D-61ED-16C1-F70A-52834BD8B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484029"/>
                        <a:ext cx="4261692" cy="2908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Text Box 2">
            <a:extLst>
              <a:ext uri="{FF2B5EF4-FFF2-40B4-BE49-F238E27FC236}">
                <a16:creationId xmlns:a16="http://schemas.microsoft.com/office/drawing/2014/main" id="{777FEC60-E47C-7028-62FB-AD84E4774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457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B14C1291-E64F-F25D-99FD-B3B3DD3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1854581A-0A82-D6DF-CF02-657B9E89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" y="552649"/>
            <a:ext cx="88931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        </a:t>
            </a:r>
            <a:r>
              <a:rPr lang="zh-CN" dirty="0">
                <a:ea typeface="+mj-ea"/>
                <a:cs typeface="Times New Roman" panose="02020603050405020304" pitchFamily="18" charset="0"/>
              </a:rPr>
              <a:t>放大电路如图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所示。已知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MOSFET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i="1" dirty="0" err="1"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=0.8mA/V</a:t>
            </a:r>
            <a:r>
              <a:rPr lang="en-US" altLang="zh-CN" baseline="30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TN 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=2V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，设通带内各电容均可视为交流短路。试求：</a:t>
            </a:r>
            <a:endParaRPr lang="en-US" altLang="zh-CN" dirty="0">
              <a:ea typeface="+mj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标出电容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的极性；</a:t>
            </a:r>
          </a:p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静态工作点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（即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DQ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GSQ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DSQ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），判断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MOSFET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工作在哪个工作区；</a:t>
            </a:r>
          </a:p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画出电路的小信号等效电路，要标出受控源的控制量和受控量；</a:t>
            </a:r>
          </a:p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(4)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求跨导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、电压增益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ea typeface="+mj-ea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 / 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；</a:t>
            </a:r>
          </a:p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(5)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求输入电阻</a:t>
            </a:r>
            <a:r>
              <a:rPr lang="en-US" altLang="zh-CN" i="1" dirty="0" err="1"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aseline="-3000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和输出电阻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；</a:t>
            </a:r>
          </a:p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(6)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如果电容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出现了短路故障，假设电路仍工作在恒流区，试定性分析对静态工作点和动态指标各产生什么影响？</a:t>
            </a:r>
            <a:endParaRPr lang="en-US" altLang="zh-CN" dirty="0">
              <a:ea typeface="+mj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ea typeface="+mj-ea"/>
                <a:cs typeface="Times New Roman" panose="02020603050405020304" pitchFamily="18" charset="0"/>
              </a:rPr>
              <a:t>(7)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若增大源极电阻</a:t>
            </a:r>
            <a:r>
              <a:rPr lang="en-US" altLang="zh-CN" i="1" dirty="0"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+mj-ea"/>
                <a:cs typeface="Times New Roman" panose="02020603050405020304" pitchFamily="18" charset="0"/>
              </a:rPr>
              <a:t>，对电路上限频率和下限频率有什么影响？ </a:t>
            </a:r>
          </a:p>
        </p:txBody>
      </p:sp>
      <p:sp>
        <p:nvSpPr>
          <p:cNvPr id="123910" name="Rectangle 5">
            <a:extLst>
              <a:ext uri="{FF2B5EF4-FFF2-40B4-BE49-F238E27FC236}">
                <a16:creationId xmlns:a16="http://schemas.microsoft.com/office/drawing/2014/main" id="{DAB32494-97DF-7DE3-02E0-A4F1386AB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0"/>
            <a:ext cx="5833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MOSFET</a:t>
            </a:r>
            <a:r>
              <a:rPr lang="zh-CN" altLang="en-US">
                <a:solidFill>
                  <a:srgbClr val="0000CC"/>
                </a:solidFill>
              </a:rPr>
              <a:t>小信号模型分析法</a:t>
            </a:r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F0167E22-3E94-1280-A8ED-809C1955D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72762"/>
              </p:ext>
            </p:extLst>
          </p:nvPr>
        </p:nvGraphicFramePr>
        <p:xfrm>
          <a:off x="323528" y="3582320"/>
          <a:ext cx="2304256" cy="39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公式" r:id="rId5" imgW="1409088" imgH="241195" progId="Equation.3">
                  <p:embed/>
                </p:oleObj>
              </mc:Choice>
              <mc:Fallback>
                <p:oleObj name="公式" r:id="rId5" imgW="1409088" imgH="241195" progId="Equation.3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BBA54319-13AC-7B14-F8EA-601EBB924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82320"/>
                        <a:ext cx="2304256" cy="39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>
            <a:extLst>
              <a:ext uri="{FF2B5EF4-FFF2-40B4-BE49-F238E27FC236}">
                <a16:creationId xmlns:a16="http://schemas.microsoft.com/office/drawing/2014/main" id="{173B5355-F397-A5D8-A309-D3F7A2723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56298"/>
              </p:ext>
            </p:extLst>
          </p:nvPr>
        </p:nvGraphicFramePr>
        <p:xfrm>
          <a:off x="255331" y="3935245"/>
          <a:ext cx="2440649" cy="76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公式" r:id="rId7" imgW="1460500" imgH="457200" progId="Equation.3">
                  <p:embed/>
                </p:oleObj>
              </mc:Choice>
              <mc:Fallback>
                <p:oleObj name="公式" r:id="rId7" imgW="1460500" imgH="457200" progId="Equation.3">
                  <p:embed/>
                  <p:pic>
                    <p:nvPicPr>
                      <p:cNvPr id="7" name="Object 22">
                        <a:extLst>
                          <a:ext uri="{FF2B5EF4-FFF2-40B4-BE49-F238E27FC236}">
                            <a16:creationId xmlns:a16="http://schemas.microsoft.com/office/drawing/2014/main" id="{B9EEC840-2C6D-92D7-DDFF-04E428C84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31" y="3935245"/>
                        <a:ext cx="2440649" cy="76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909770B-B0D0-2876-5530-CA2B4B9E8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47184"/>
              </p:ext>
            </p:extLst>
          </p:nvPr>
        </p:nvGraphicFramePr>
        <p:xfrm>
          <a:off x="255331" y="4604684"/>
          <a:ext cx="2440649" cy="180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Picture" r:id="rId9" imgW="1685880" imgH="1247760" progId="Word.Picture.8">
                  <p:embed/>
                </p:oleObj>
              </mc:Choice>
              <mc:Fallback>
                <p:oleObj name="Picture" r:id="rId9" imgW="1685880" imgH="1247760" progId="Word.Picture.8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0BD3DFA-107C-27F0-25B3-D4E9AB56A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31" y="4604684"/>
                        <a:ext cx="2440649" cy="1801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对象 1">
            <a:extLst>
              <a:ext uri="{FF2B5EF4-FFF2-40B4-BE49-F238E27FC236}">
                <a16:creationId xmlns:a16="http://schemas.microsoft.com/office/drawing/2014/main" id="{6A8642A1-6F8B-0BEB-48B2-02C74B1E4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781050"/>
          <a:ext cx="3159125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Picture" r:id="rId3" imgW="2255970" imgH="1954600" progId="Word.Picture.8">
                  <p:embed/>
                </p:oleObj>
              </mc:Choice>
              <mc:Fallback>
                <p:oleObj name="Picture" r:id="rId3" imgW="2255970" imgH="1954600" progId="Word.Picture.8">
                  <p:embed/>
                  <p:pic>
                    <p:nvPicPr>
                      <p:cNvPr id="130050" name="对象 1">
                        <a:extLst>
                          <a:ext uri="{FF2B5EF4-FFF2-40B4-BE49-F238E27FC236}">
                            <a16:creationId xmlns:a16="http://schemas.microsoft.com/office/drawing/2014/main" id="{6A8642A1-6F8B-0BEB-48B2-02C74B1E4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781050"/>
                        <a:ext cx="3159125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对象 2">
            <a:extLst>
              <a:ext uri="{FF2B5EF4-FFF2-40B4-BE49-F238E27FC236}">
                <a16:creationId xmlns:a16="http://schemas.microsoft.com/office/drawing/2014/main" id="{B2AC5995-DAFB-D9E8-49EA-35352E38C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803275"/>
          <a:ext cx="2652713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Picture" r:id="rId5" imgW="1894899" imgH="1787392" progId="Word.Picture.8">
                  <p:embed/>
                </p:oleObj>
              </mc:Choice>
              <mc:Fallback>
                <p:oleObj name="Picture" r:id="rId5" imgW="1894899" imgH="1787392" progId="Word.Picture.8">
                  <p:embed/>
                  <p:pic>
                    <p:nvPicPr>
                      <p:cNvPr id="130051" name="对象 2">
                        <a:extLst>
                          <a:ext uri="{FF2B5EF4-FFF2-40B4-BE49-F238E27FC236}">
                            <a16:creationId xmlns:a16="http://schemas.microsoft.com/office/drawing/2014/main" id="{B2AC5995-DAFB-D9E8-49EA-35352E38C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803275"/>
                        <a:ext cx="2652713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Rectangle 48">
            <a:extLst>
              <a:ext uri="{FF2B5EF4-FFF2-40B4-BE49-F238E27FC236}">
                <a16:creationId xmlns:a16="http://schemas.microsoft.com/office/drawing/2014/main" id="{C30B4C56-3682-F8CA-6CE7-268A8CE3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32131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1800"/>
              <a:t>共源</a:t>
            </a:r>
            <a:endParaRPr lang="en-US" altLang="zh-CN" sz="1800" b="0">
              <a:latin typeface="Arial Rounded MT Bold" panose="020F0704030504030204" pitchFamily="34" charset="0"/>
            </a:endParaRPr>
          </a:p>
        </p:txBody>
      </p:sp>
      <p:graphicFrame>
        <p:nvGraphicFramePr>
          <p:cNvPr id="130053" name="对象 4">
            <a:extLst>
              <a:ext uri="{FF2B5EF4-FFF2-40B4-BE49-F238E27FC236}">
                <a16:creationId xmlns:a16="http://schemas.microsoft.com/office/drawing/2014/main" id="{3F906F29-6FED-031A-B674-9CD2EBAE9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800100"/>
          <a:ext cx="3286125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Picture" r:id="rId7" imgW="2346238" imgH="1787392" progId="Word.Picture.8">
                  <p:embed/>
                </p:oleObj>
              </mc:Choice>
              <mc:Fallback>
                <p:oleObj name="Picture" r:id="rId7" imgW="2346238" imgH="1787392" progId="Word.Picture.8">
                  <p:embed/>
                  <p:pic>
                    <p:nvPicPr>
                      <p:cNvPr id="130053" name="对象 4">
                        <a:extLst>
                          <a:ext uri="{FF2B5EF4-FFF2-40B4-BE49-F238E27FC236}">
                            <a16:creationId xmlns:a16="http://schemas.microsoft.com/office/drawing/2014/main" id="{3F906F29-6FED-031A-B674-9CD2EBAE9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0100"/>
                        <a:ext cx="3286125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48">
            <a:extLst>
              <a:ext uri="{FF2B5EF4-FFF2-40B4-BE49-F238E27FC236}">
                <a16:creationId xmlns:a16="http://schemas.microsoft.com/office/drawing/2014/main" id="{D2A97192-3B81-B8A1-8037-7A7C9C2E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222625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1800"/>
              <a:t>共漏</a:t>
            </a:r>
            <a:endParaRPr lang="en-US" altLang="zh-CN" sz="1800" b="0">
              <a:latin typeface="Arial Rounded MT Bold" panose="020F0704030504030204" pitchFamily="34" charset="0"/>
            </a:endParaRPr>
          </a:p>
        </p:txBody>
      </p:sp>
      <p:sp>
        <p:nvSpPr>
          <p:cNvPr id="130055" name="Rectangle 48">
            <a:extLst>
              <a:ext uri="{FF2B5EF4-FFF2-40B4-BE49-F238E27FC236}">
                <a16:creationId xmlns:a16="http://schemas.microsoft.com/office/drawing/2014/main" id="{AADA24FB-4F1F-18F4-F0C1-E85B977C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213100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1800"/>
              <a:t>共栅</a:t>
            </a:r>
            <a:endParaRPr lang="en-US" altLang="zh-CN" sz="1800" b="0">
              <a:latin typeface="Arial Rounded MT Bold" panose="020F0704030504030204" pitchFamily="34" charset="0"/>
            </a:endParaRPr>
          </a:p>
        </p:txBody>
      </p:sp>
      <p:sp>
        <p:nvSpPr>
          <p:cNvPr id="130056" name="Rectangle 2">
            <a:extLst>
              <a:ext uri="{FF2B5EF4-FFF2-40B4-BE49-F238E27FC236}">
                <a16:creationId xmlns:a16="http://schemas.microsoft.com/office/drawing/2014/main" id="{E682CCF6-04BB-A406-7571-EF597E99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4801"/>
            <a:ext cx="43091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MOSFET</a:t>
            </a:r>
            <a:r>
              <a:rPr kumimoji="1"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三种组态的判断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21CBEF1-6448-8F49-B685-81E4BBC7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3830454"/>
            <a:ext cx="8532812" cy="227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000"/>
              <a:t>        </a:t>
            </a:r>
            <a:r>
              <a:rPr kumimoji="1" lang="zh-CN" altLang="en-US" sz="2000"/>
              <a:t>较好的方法不是寻找接地的电极，而是寻找信号的输入和输出电极。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        即观察输入信号加在哪个电极，输出信号从哪个电极取出，剩下的那个电极便是共同电极。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        共源极放大电路，信号由栅极输入，漏极输出；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        共漏极放大电路，信号由栅极输入，源极输出；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        共栅极放大电路，信号由源极输入，漏极输出。 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EEEE9FB2-0077-4C8F-0FEE-CB8ACDE3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4653136"/>
            <a:ext cx="2581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栅极始终不能做输出电极，漏极不能做输入极。输入回路的两个电极为栅极和源极。</a:t>
            </a:r>
            <a:endParaRPr kumimoji="1"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1E7493-F06F-1F77-F0E6-553D21AA1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 t="1316" r="4448" b="2632"/>
          <a:stretch/>
        </p:blipFill>
        <p:spPr>
          <a:xfrm>
            <a:off x="0" y="764704"/>
            <a:ext cx="9146974" cy="5756285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683D8A06-3858-7D4D-BAEC-04097F1E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40" y="75401"/>
            <a:ext cx="4680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CC0000"/>
                </a:solidFill>
              </a:rPr>
              <a:t>MOSFET</a:t>
            </a:r>
            <a:r>
              <a:rPr lang="zh-CN" altLang="en-US" sz="2800">
                <a:solidFill>
                  <a:srgbClr val="CC0000"/>
                </a:solidFill>
              </a:rPr>
              <a:t>三种放大电路总结</a:t>
            </a:r>
          </a:p>
        </p:txBody>
      </p:sp>
    </p:spTree>
    <p:extLst>
      <p:ext uri="{BB962C8B-B14F-4D97-AF65-F5344CB8AC3E}">
        <p14:creationId xmlns:p14="http://schemas.microsoft.com/office/powerpoint/2010/main" val="131752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2673</Words>
  <Application>Microsoft Office PowerPoint</Application>
  <PresentationFormat>全屏显示(4:3)</PresentationFormat>
  <Paragraphs>365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黑体</vt:lpstr>
      <vt:lpstr>楷体</vt:lpstr>
      <vt:lpstr>楷体_GB2312</vt:lpstr>
      <vt:lpstr>宋体</vt:lpstr>
      <vt:lpstr>Arial</vt:lpstr>
      <vt:lpstr>Arial Narrow</vt:lpstr>
      <vt:lpstr>Arial Rounded MT Bold</vt:lpstr>
      <vt:lpstr>Book Antiqua</vt:lpstr>
      <vt:lpstr>Calibri</vt:lpstr>
      <vt:lpstr>Cambria Math</vt:lpstr>
      <vt:lpstr>Times New Roman</vt:lpstr>
      <vt:lpstr>Wingdings</vt:lpstr>
      <vt:lpstr>Office 主题</vt:lpstr>
      <vt:lpstr>公式</vt:lpstr>
      <vt:lpstr>Equation</vt:lpstr>
      <vt:lpstr>Picture</vt:lpstr>
      <vt:lpstr>图片</vt:lpstr>
      <vt:lpstr>Picture2</vt:lpstr>
      <vt:lpstr>MathType 6.0 Equation</vt:lpstr>
      <vt:lpstr>模拟电子技术基础复习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模拟电子技术基础复习</dc:title>
  <dc:creator>Administrator</dc:creator>
  <cp:lastModifiedBy>xu ruida</cp:lastModifiedBy>
  <cp:revision>119</cp:revision>
  <dcterms:created xsi:type="dcterms:W3CDTF">2018-05-28T02:25:07Z</dcterms:created>
  <dcterms:modified xsi:type="dcterms:W3CDTF">2022-05-29T05:09:16Z</dcterms:modified>
</cp:coreProperties>
</file>