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1414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Times New Roman" pitchFamily="18" charset="0"/>
              </a:rPr>
              <a:t>一、（</a:t>
            </a:r>
            <a:r>
              <a:rPr lang="en-US" b="1" dirty="0" smtClean="0">
                <a:latin typeface="Times New Roman" pitchFamily="18" charset="0"/>
              </a:rPr>
              <a:t>18</a:t>
            </a:r>
            <a:r>
              <a:rPr lang="zh-CN" altLang="en-US" b="1" dirty="0" smtClean="0">
                <a:latin typeface="Times New Roman" pitchFamily="18" charset="0"/>
              </a:rPr>
              <a:t>分</a:t>
            </a:r>
            <a:r>
              <a:rPr lang="zh-CN" altLang="en-US" b="1" dirty="0" smtClean="0">
                <a:latin typeface="Times New Roman" pitchFamily="18" charset="0"/>
              </a:rPr>
              <a:t>）</a:t>
            </a:r>
            <a:r>
              <a:rPr lang="en-US" dirty="0" smtClean="0">
                <a:latin typeface="Times New Roman" pitchFamily="18" charset="0"/>
              </a:rPr>
              <a:t> </a:t>
            </a:r>
            <a:endParaRPr lang="zh-CN" altLang="en-US" dirty="0" smtClean="0">
              <a:latin typeface="Times New Roman" pitchFamily="18" charset="0"/>
            </a:endParaRPr>
          </a:p>
          <a:p>
            <a:pPr fontAlgn="b"/>
            <a:r>
              <a:rPr lang="zh-CN" altLang="en-US" b="1" dirty="0" smtClean="0">
                <a:latin typeface="Times New Roman" pitchFamily="18" charset="0"/>
              </a:rPr>
              <a:t>电路如图</a:t>
            </a:r>
            <a:r>
              <a:rPr lang="en-US" b="1" dirty="0" smtClean="0">
                <a:latin typeface="Times New Roman" pitchFamily="18" charset="0"/>
              </a:rPr>
              <a:t>1 </a:t>
            </a:r>
            <a:r>
              <a:rPr lang="zh-CN" altLang="en-US" b="1" dirty="0" smtClean="0">
                <a:latin typeface="Times New Roman" pitchFamily="18" charset="0"/>
              </a:rPr>
              <a:t>所示，已知</a:t>
            </a:r>
            <a:r>
              <a:rPr lang="en-US" b="1" dirty="0" smtClean="0">
                <a:latin typeface="Times New Roman" pitchFamily="18" charset="0"/>
              </a:rPr>
              <a:t>BJT</a:t>
            </a:r>
            <a:r>
              <a:rPr lang="zh-CN" altLang="en-US" b="1" dirty="0" smtClean="0">
                <a:latin typeface="Times New Roman" pitchFamily="18" charset="0"/>
              </a:rPr>
              <a:t>的</a:t>
            </a:r>
            <a:r>
              <a:rPr lang="en-US" b="1" i="1" dirty="0" smtClean="0">
                <a:latin typeface="Times New Roman" pitchFamily="18" charset="0"/>
              </a:rPr>
              <a:t>β </a:t>
            </a:r>
            <a:r>
              <a:rPr lang="en-US" b="1" dirty="0" smtClean="0">
                <a:latin typeface="Times New Roman" pitchFamily="18" charset="0"/>
              </a:rPr>
              <a:t>=</a:t>
            </a:r>
            <a:r>
              <a:rPr lang="en-US" b="1" dirty="0" smtClean="0">
                <a:latin typeface="Times New Roman" pitchFamily="18" charset="0"/>
              </a:rPr>
              <a:t>100</a:t>
            </a:r>
            <a:r>
              <a:rPr lang="en-US" altLang="zh-CN" b="1" dirty="0" smtClean="0">
                <a:latin typeface="Times New Roman" pitchFamily="18" charset="0"/>
              </a:rPr>
              <a:t>,</a:t>
            </a:r>
            <a:r>
              <a:rPr lang="en-US" b="1" i="1" dirty="0" smtClean="0">
                <a:latin typeface="Times New Roman" pitchFamily="18" charset="0"/>
              </a:rPr>
              <a:t>V</a:t>
            </a:r>
            <a:r>
              <a:rPr lang="en-US" b="1" baseline="-25000" dirty="0" smtClean="0">
                <a:latin typeface="Times New Roman" pitchFamily="18" charset="0"/>
              </a:rPr>
              <a:t>BE </a:t>
            </a:r>
            <a:r>
              <a:rPr lang="en-US" b="1" dirty="0" smtClean="0">
                <a:latin typeface="Times New Roman" pitchFamily="18" charset="0"/>
              </a:rPr>
              <a:t>= 0.7 </a:t>
            </a:r>
            <a:r>
              <a:rPr lang="en-US" b="1" dirty="0" smtClean="0">
                <a:latin typeface="Times New Roman" pitchFamily="18" charset="0"/>
              </a:rPr>
              <a:t>V</a:t>
            </a:r>
            <a:r>
              <a:rPr lang="en-US" altLang="zh-CN" b="1" dirty="0" smtClean="0">
                <a:latin typeface="Times New Roman" pitchFamily="18" charset="0"/>
              </a:rPr>
              <a:t>,</a:t>
            </a:r>
            <a:r>
              <a:rPr lang="zh-CN" altLang="en-US" b="1" dirty="0" smtClean="0">
                <a:latin typeface="Times New Roman" pitchFamily="18" charset="0"/>
              </a:rPr>
              <a:t>且</a:t>
            </a:r>
            <a:r>
              <a:rPr lang="zh-CN" altLang="en-US" b="1" dirty="0" smtClean="0">
                <a:latin typeface="Times New Roman" pitchFamily="18" charset="0"/>
              </a:rPr>
              <a:t>各电容的容抗对交流信号均可以忽略。</a:t>
            </a:r>
            <a:endParaRPr lang="zh-CN" altLang="en-US" dirty="0" smtClean="0">
              <a:latin typeface="Times New Roman" pitchFamily="18" charset="0"/>
            </a:endParaRPr>
          </a:p>
          <a:p>
            <a:pPr lvl="0"/>
            <a:r>
              <a:rPr lang="en-US" altLang="zh-CN" b="1" dirty="0" smtClean="0">
                <a:latin typeface="Times New Roman" pitchFamily="18" charset="0"/>
              </a:rPr>
              <a:t>(1)</a:t>
            </a:r>
            <a:r>
              <a:rPr lang="zh-CN" altLang="en-US" b="1" dirty="0" smtClean="0">
                <a:latin typeface="Times New Roman" pitchFamily="18" charset="0"/>
              </a:rPr>
              <a:t>求</a:t>
            </a:r>
            <a:r>
              <a:rPr lang="zh-CN" altLang="en-US" b="1" dirty="0" smtClean="0">
                <a:latin typeface="Times New Roman" pitchFamily="18" charset="0"/>
              </a:rPr>
              <a:t>电路的静态工作点（</a:t>
            </a:r>
            <a:r>
              <a:rPr lang="en-US" b="1" i="1" dirty="0" smtClean="0">
                <a:latin typeface="Times New Roman" pitchFamily="18" charset="0"/>
              </a:rPr>
              <a:t>I</a:t>
            </a:r>
            <a:r>
              <a:rPr lang="en-US" b="1" baseline="-25000" dirty="0" smtClean="0">
                <a:latin typeface="Times New Roman" pitchFamily="18" charset="0"/>
              </a:rPr>
              <a:t>B</a:t>
            </a:r>
            <a:r>
              <a:rPr lang="zh-CN" altLang="en-US" b="1" dirty="0" smtClean="0">
                <a:latin typeface="Times New Roman" pitchFamily="18" charset="0"/>
              </a:rPr>
              <a:t>、</a:t>
            </a:r>
            <a:r>
              <a:rPr lang="en-US" b="1" i="1" dirty="0" smtClean="0">
                <a:latin typeface="Times New Roman" pitchFamily="18" charset="0"/>
              </a:rPr>
              <a:t>I</a:t>
            </a:r>
            <a:r>
              <a:rPr lang="en-US" b="1" baseline="-25000" dirty="0" smtClean="0">
                <a:latin typeface="Times New Roman" pitchFamily="18" charset="0"/>
              </a:rPr>
              <a:t>C</a:t>
            </a:r>
            <a:r>
              <a:rPr lang="zh-CN" altLang="en-US" b="1" dirty="0" smtClean="0">
                <a:latin typeface="Times New Roman" pitchFamily="18" charset="0"/>
              </a:rPr>
              <a:t>、</a:t>
            </a:r>
            <a:r>
              <a:rPr lang="en-US" b="1" i="1" dirty="0" smtClean="0">
                <a:latin typeface="Times New Roman" pitchFamily="18" charset="0"/>
              </a:rPr>
              <a:t>V</a:t>
            </a:r>
            <a:r>
              <a:rPr lang="en-US" b="1" baseline="-25000" dirty="0" smtClean="0">
                <a:latin typeface="Times New Roman" pitchFamily="18" charset="0"/>
              </a:rPr>
              <a:t>CE</a:t>
            </a:r>
            <a:r>
              <a:rPr lang="zh-CN" altLang="en-US" b="1" dirty="0" smtClean="0">
                <a:latin typeface="Times New Roman" pitchFamily="18" charset="0"/>
              </a:rPr>
              <a:t>）；</a:t>
            </a:r>
            <a:endParaRPr lang="zh-CN" altLang="en-US" dirty="0" smtClean="0">
              <a:latin typeface="Times New Roman" pitchFamily="18" charset="0"/>
            </a:endParaRPr>
          </a:p>
          <a:p>
            <a:pPr lvl="0"/>
            <a:r>
              <a:rPr lang="en-US" altLang="zh-CN" b="1" dirty="0" smtClean="0">
                <a:latin typeface="Times New Roman" pitchFamily="18" charset="0"/>
              </a:rPr>
              <a:t>(2)</a:t>
            </a:r>
            <a:r>
              <a:rPr lang="zh-CN" altLang="en-US" b="1" dirty="0" smtClean="0">
                <a:latin typeface="Times New Roman" pitchFamily="18" charset="0"/>
              </a:rPr>
              <a:t>画</a:t>
            </a:r>
            <a:r>
              <a:rPr lang="zh-CN" altLang="en-US" b="1" dirty="0" smtClean="0">
                <a:latin typeface="Times New Roman" pitchFamily="18" charset="0"/>
              </a:rPr>
              <a:t>出该电路的</a:t>
            </a:r>
            <a:r>
              <a:rPr lang="en-US" b="1" dirty="0" smtClean="0">
                <a:latin typeface="Times New Roman" pitchFamily="18" charset="0"/>
              </a:rPr>
              <a:t>H</a:t>
            </a:r>
            <a:r>
              <a:rPr lang="zh-CN" altLang="en-US" b="1" dirty="0" smtClean="0">
                <a:latin typeface="Times New Roman" pitchFamily="18" charset="0"/>
              </a:rPr>
              <a:t>参数小信号等效电路；</a:t>
            </a:r>
            <a:endParaRPr lang="zh-CN" altLang="en-US" dirty="0" smtClean="0">
              <a:latin typeface="Times New Roman" pitchFamily="18" charset="0"/>
            </a:endParaRPr>
          </a:p>
          <a:p>
            <a:pPr lvl="0"/>
            <a:r>
              <a:rPr lang="en-US" altLang="zh-CN" b="1" dirty="0" smtClean="0">
                <a:latin typeface="Times New Roman" pitchFamily="18" charset="0"/>
              </a:rPr>
              <a:t>(3)</a:t>
            </a:r>
            <a:r>
              <a:rPr lang="zh-CN" altLang="en-US" b="1" dirty="0" smtClean="0">
                <a:latin typeface="Times New Roman" pitchFamily="18" charset="0"/>
              </a:rPr>
              <a:t>求</a:t>
            </a:r>
            <a:r>
              <a:rPr lang="zh-CN" altLang="en-US" b="1" dirty="0" smtClean="0">
                <a:latin typeface="Times New Roman" pitchFamily="18" charset="0"/>
              </a:rPr>
              <a:t>电路的中频电压增益</a:t>
            </a:r>
            <a:r>
              <a:rPr lang="en-US" b="1" i="1" dirty="0" smtClean="0">
                <a:latin typeface="Times New Roman" pitchFamily="18" charset="0"/>
              </a:rPr>
              <a:t>A</a:t>
            </a:r>
            <a:r>
              <a:rPr lang="en-US" b="1" i="1" baseline="-25000" dirty="0" smtClean="0">
                <a:latin typeface="Times New Roman" pitchFamily="18" charset="0"/>
              </a:rPr>
              <a:t>v</a:t>
            </a:r>
            <a:r>
              <a:rPr lang="en-US" b="1" dirty="0" smtClean="0">
                <a:latin typeface="Times New Roman" pitchFamily="18" charset="0"/>
              </a:rPr>
              <a:t>=</a:t>
            </a:r>
            <a:r>
              <a:rPr lang="en-US" b="1" i="1" dirty="0" smtClean="0">
                <a:latin typeface="Times New Roman" pitchFamily="18" charset="0"/>
              </a:rPr>
              <a:t>V</a:t>
            </a:r>
            <a:r>
              <a:rPr lang="en-US" b="1" baseline="-25000" dirty="0" smtClean="0">
                <a:latin typeface="Times New Roman" pitchFamily="18" charset="0"/>
              </a:rPr>
              <a:t>O</a:t>
            </a:r>
            <a:r>
              <a:rPr lang="en-US" b="1" dirty="0" smtClean="0">
                <a:latin typeface="Times New Roman" pitchFamily="18" charset="0"/>
              </a:rPr>
              <a:t>/</a:t>
            </a:r>
            <a:r>
              <a:rPr lang="en-US" b="1" i="1" dirty="0" smtClean="0">
                <a:latin typeface="Times New Roman" pitchFamily="18" charset="0"/>
              </a:rPr>
              <a:t>V</a:t>
            </a:r>
            <a:r>
              <a:rPr lang="en-US" b="1" baseline="-25000" dirty="0" smtClean="0">
                <a:latin typeface="Times New Roman" pitchFamily="18" charset="0"/>
              </a:rPr>
              <a:t>i</a:t>
            </a:r>
            <a:r>
              <a:rPr lang="en-US" b="1" i="1" dirty="0" smtClean="0">
                <a:latin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</a:rPr>
              <a:t>、</a:t>
            </a:r>
            <a:r>
              <a:rPr lang="en-US" b="1" i="1" dirty="0" err="1" smtClean="0">
                <a:latin typeface="Times New Roman" pitchFamily="18" charset="0"/>
              </a:rPr>
              <a:t>A</a:t>
            </a:r>
            <a:r>
              <a:rPr lang="en-US" b="1" baseline="-25000" dirty="0" err="1" smtClean="0">
                <a:latin typeface="Times New Roman" pitchFamily="18" charset="0"/>
              </a:rPr>
              <a:t>vs</a:t>
            </a:r>
            <a:r>
              <a:rPr lang="en-US" b="1" dirty="0" smtClean="0">
                <a:latin typeface="Times New Roman" pitchFamily="18" charset="0"/>
              </a:rPr>
              <a:t>=</a:t>
            </a:r>
            <a:r>
              <a:rPr lang="en-US" b="1" i="1" dirty="0" smtClean="0">
                <a:latin typeface="Times New Roman" pitchFamily="18" charset="0"/>
              </a:rPr>
              <a:t>V</a:t>
            </a:r>
            <a:r>
              <a:rPr lang="en-US" b="1" baseline="-25000" dirty="0" smtClean="0">
                <a:latin typeface="Times New Roman" pitchFamily="18" charset="0"/>
              </a:rPr>
              <a:t>o</a:t>
            </a:r>
            <a:r>
              <a:rPr lang="en-US" b="1" dirty="0" smtClean="0">
                <a:latin typeface="Times New Roman" pitchFamily="18" charset="0"/>
              </a:rPr>
              <a:t>/</a:t>
            </a:r>
            <a:r>
              <a:rPr lang="en-US" b="1" i="1" dirty="0" smtClean="0">
                <a:latin typeface="Times New Roman" pitchFamily="18" charset="0"/>
              </a:rPr>
              <a:t>V</a:t>
            </a:r>
            <a:r>
              <a:rPr lang="en-US" b="1" baseline="-25000" dirty="0" smtClean="0">
                <a:latin typeface="Times New Roman" pitchFamily="18" charset="0"/>
              </a:rPr>
              <a:t>S</a:t>
            </a:r>
            <a:r>
              <a:rPr lang="zh-CN" altLang="en-US" b="1" dirty="0" smtClean="0">
                <a:latin typeface="Times New Roman" pitchFamily="18" charset="0"/>
              </a:rPr>
              <a:t>；</a:t>
            </a:r>
            <a:endParaRPr lang="zh-CN" altLang="en-US" dirty="0" smtClean="0">
              <a:latin typeface="Times New Roman" pitchFamily="18" charset="0"/>
            </a:endParaRPr>
          </a:p>
          <a:p>
            <a:r>
              <a:rPr lang="en-US" altLang="zh-CN" b="1" dirty="0" smtClean="0">
                <a:latin typeface="Times New Roman" pitchFamily="18" charset="0"/>
              </a:rPr>
              <a:t>(4)</a:t>
            </a:r>
            <a:r>
              <a:rPr lang="zh-CN" altLang="en-US" b="1" dirty="0" smtClean="0">
                <a:latin typeface="Times New Roman" pitchFamily="18" charset="0"/>
              </a:rPr>
              <a:t>求</a:t>
            </a:r>
            <a:r>
              <a:rPr lang="zh-CN" altLang="en-US" b="1" dirty="0" smtClean="0">
                <a:latin typeface="Times New Roman" pitchFamily="18" charset="0"/>
              </a:rPr>
              <a:t>电路的输入电阻</a:t>
            </a:r>
            <a:r>
              <a:rPr lang="en-US" b="1" i="1" dirty="0" err="1" smtClean="0">
                <a:latin typeface="Times New Roman" pitchFamily="18" charset="0"/>
              </a:rPr>
              <a:t>R</a:t>
            </a:r>
            <a:r>
              <a:rPr lang="en-US" b="1" baseline="-25000" dirty="0" err="1" smtClean="0">
                <a:latin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</a:rPr>
              <a:t>和输出电阻 </a:t>
            </a:r>
            <a:r>
              <a:rPr lang="en-US" b="1" i="1" dirty="0" smtClean="0">
                <a:latin typeface="Times New Roman" pitchFamily="18" charset="0"/>
              </a:rPr>
              <a:t>R</a:t>
            </a:r>
            <a:r>
              <a:rPr lang="en-US" b="1" baseline="-25000" dirty="0" smtClean="0">
                <a:latin typeface="Times New Roman" pitchFamily="18" charset="0"/>
              </a:rPr>
              <a:t>o</a:t>
            </a:r>
            <a:r>
              <a:rPr lang="zh-CN" altLang="en-US" b="1" dirty="0" smtClean="0">
                <a:latin typeface="Times New Roman" pitchFamily="18" charset="0"/>
              </a:rPr>
              <a:t>。</a:t>
            </a:r>
            <a:endParaRPr lang="zh-CN" altLang="en-US" dirty="0">
              <a:latin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571612"/>
            <a:ext cx="389572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928801"/>
            <a:ext cx="3714776" cy="3080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786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二、（</a:t>
            </a:r>
            <a:r>
              <a:rPr lang="en-US" b="1" dirty="0" smtClean="0"/>
              <a:t>15</a:t>
            </a:r>
            <a:r>
              <a:rPr lang="zh-CN" altLang="en-US" b="1" dirty="0" smtClean="0"/>
              <a:t>分）</a:t>
            </a:r>
            <a:endParaRPr lang="zh-CN" altLang="en-US" dirty="0" smtClean="0"/>
          </a:p>
          <a:p>
            <a:r>
              <a:rPr lang="zh-CN" altLang="en-US" b="1" dirty="0" smtClean="0"/>
              <a:t>两级放大电路如图</a:t>
            </a:r>
            <a:r>
              <a:rPr lang="en-US" b="1" dirty="0" smtClean="0"/>
              <a:t>2</a:t>
            </a:r>
            <a:r>
              <a:rPr lang="en-US" dirty="0" smtClean="0"/>
              <a:t> </a:t>
            </a:r>
            <a:r>
              <a:rPr lang="zh-CN" altLang="en-US" b="1" dirty="0" smtClean="0"/>
              <a:t>所示，设两管均已偏置在合适的放大状态，</a:t>
            </a:r>
            <a:r>
              <a:rPr lang="en-US" b="1" dirty="0" smtClean="0"/>
              <a:t>T</a:t>
            </a:r>
            <a:r>
              <a:rPr lang="en-US" b="1" baseline="-25000" dirty="0" smtClean="0"/>
              <a:t>1</a:t>
            </a:r>
            <a:r>
              <a:rPr lang="zh-CN" altLang="en-US" b="1" dirty="0" smtClean="0"/>
              <a:t>的</a:t>
            </a:r>
            <a:r>
              <a:rPr lang="en-US" b="1" i="1" dirty="0" smtClean="0"/>
              <a:t>g</a:t>
            </a:r>
            <a:r>
              <a:rPr lang="en-US" b="1" baseline="-25000" dirty="0" smtClean="0"/>
              <a:t>m</a:t>
            </a:r>
            <a:r>
              <a:rPr lang="zh-CN" altLang="en-US" b="1" dirty="0" smtClean="0"/>
              <a:t>，</a:t>
            </a:r>
            <a:r>
              <a:rPr lang="en-US" b="1" dirty="0" smtClean="0"/>
              <a:t>T</a:t>
            </a:r>
            <a:r>
              <a:rPr lang="en-US" b="1" baseline="-25000" dirty="0" smtClean="0"/>
              <a:t>2</a:t>
            </a:r>
            <a:r>
              <a:rPr lang="zh-CN" altLang="en-US" b="1" dirty="0" smtClean="0"/>
              <a:t>的</a:t>
            </a:r>
            <a:r>
              <a:rPr lang="en-US" b="1" i="1" dirty="0" smtClean="0">
                <a:sym typeface="Symbol"/>
              </a:rPr>
              <a:t></a:t>
            </a:r>
            <a:r>
              <a:rPr lang="zh-CN" altLang="en-US" b="1" dirty="0" smtClean="0"/>
              <a:t>、</a:t>
            </a:r>
            <a:r>
              <a:rPr lang="en-US" b="1" i="1" dirty="0" err="1" smtClean="0"/>
              <a:t>r</a:t>
            </a:r>
            <a:r>
              <a:rPr lang="en-US" b="1" baseline="-25000" dirty="0" err="1" smtClean="0"/>
              <a:t>be</a:t>
            </a:r>
            <a:r>
              <a:rPr lang="zh-CN" altLang="en-US" b="1" dirty="0" smtClean="0"/>
              <a:t>均为已知量，</a:t>
            </a:r>
            <a:r>
              <a:rPr lang="en-US" b="1" dirty="0" smtClean="0"/>
              <a:t>T1</a:t>
            </a:r>
            <a:r>
              <a:rPr lang="zh-CN" altLang="en-US" b="1" dirty="0" smtClean="0"/>
              <a:t>管的</a:t>
            </a:r>
            <a:r>
              <a:rPr lang="en-US" b="1" i="1" dirty="0" err="1" smtClean="0"/>
              <a:t>r</a:t>
            </a:r>
            <a:r>
              <a:rPr lang="en-US" b="1" baseline="-25000" dirty="0" err="1" smtClean="0"/>
              <a:t>ds</a:t>
            </a:r>
            <a:r>
              <a:rPr lang="zh-CN" altLang="en-US" b="1" dirty="0" smtClean="0"/>
              <a:t>可视为无穷大，电容的容量足够大。</a:t>
            </a:r>
            <a:endParaRPr lang="zh-CN" altLang="en-US" dirty="0" smtClean="0"/>
          </a:p>
          <a:p>
            <a:r>
              <a:rPr lang="zh-CN" altLang="en-US" b="1" dirty="0" smtClean="0"/>
              <a:t>（</a:t>
            </a:r>
            <a:r>
              <a:rPr lang="en-US" b="1" dirty="0" smtClean="0"/>
              <a:t>1</a:t>
            </a:r>
            <a:r>
              <a:rPr lang="zh-CN" altLang="en-US" b="1" dirty="0" smtClean="0"/>
              <a:t>）请说出</a:t>
            </a:r>
            <a:r>
              <a:rPr lang="en-US" b="1" dirty="0" smtClean="0"/>
              <a:t>T</a:t>
            </a:r>
            <a:r>
              <a:rPr lang="en-US" b="1" baseline="-25000" dirty="0" smtClean="0"/>
              <a:t>1</a:t>
            </a:r>
            <a:r>
              <a:rPr lang="zh-CN" altLang="en-US" b="1" dirty="0" smtClean="0"/>
              <a:t>管的类型，并判断两管构成的放大电路分别是什么组态；</a:t>
            </a:r>
            <a:endParaRPr lang="zh-CN" altLang="en-US" dirty="0" smtClean="0"/>
          </a:p>
          <a:p>
            <a:r>
              <a:rPr lang="zh-CN" altLang="en-US" b="1" dirty="0" smtClean="0"/>
              <a:t>（</a:t>
            </a:r>
            <a:r>
              <a:rPr lang="en-US" b="1" dirty="0" smtClean="0"/>
              <a:t>2</a:t>
            </a:r>
            <a:r>
              <a:rPr lang="zh-CN" altLang="en-US" b="1" dirty="0" smtClean="0"/>
              <a:t>）画出该电路的小信号等效电路；</a:t>
            </a:r>
            <a:endParaRPr lang="zh-CN" altLang="en-US" dirty="0" smtClean="0"/>
          </a:p>
          <a:p>
            <a:r>
              <a:rPr lang="zh-CN" altLang="en-US" b="1" dirty="0" smtClean="0"/>
              <a:t>（</a:t>
            </a:r>
            <a:r>
              <a:rPr lang="en-US" b="1" dirty="0" smtClean="0"/>
              <a:t>3</a:t>
            </a:r>
            <a:r>
              <a:rPr lang="zh-CN" altLang="en-US" b="1" dirty="0" smtClean="0"/>
              <a:t>）推导出电路的电压增益</a:t>
            </a:r>
            <a:r>
              <a:rPr lang="en-US" b="1" i="1" dirty="0" smtClean="0"/>
              <a:t>A</a:t>
            </a:r>
            <a:r>
              <a:rPr lang="en-US" b="1" baseline="-25000" dirty="0" smtClean="0"/>
              <a:t>V</a:t>
            </a:r>
            <a:r>
              <a:rPr lang="zh-CN" altLang="en-US" b="1" dirty="0" smtClean="0"/>
              <a:t>、输入电阻</a:t>
            </a:r>
            <a:r>
              <a:rPr lang="en-US" b="1" i="1" dirty="0" err="1" smtClean="0"/>
              <a:t>R</a:t>
            </a:r>
            <a:r>
              <a:rPr lang="en-US" b="1" baseline="-25000" dirty="0" err="1" smtClean="0"/>
              <a:t>i</a:t>
            </a:r>
            <a:r>
              <a:rPr lang="zh-CN" altLang="en-US" b="1" dirty="0" smtClean="0"/>
              <a:t>和输出电阻</a:t>
            </a:r>
            <a:r>
              <a:rPr lang="en-US" b="1" i="1" dirty="0" smtClean="0"/>
              <a:t>R</a:t>
            </a:r>
            <a:r>
              <a:rPr lang="en-US" b="1" baseline="-25000" dirty="0" smtClean="0"/>
              <a:t>o</a:t>
            </a:r>
            <a:r>
              <a:rPr lang="zh-CN" altLang="en-US" b="1" dirty="0" smtClean="0"/>
              <a:t>表达式</a:t>
            </a:r>
            <a:r>
              <a:rPr lang="zh-CN" altLang="en-US" b="1" dirty="0" smtClean="0"/>
              <a:t>。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2928934"/>
            <a:ext cx="4955583" cy="2962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84583" y="1714488"/>
            <a:ext cx="4159417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643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三、（</a:t>
            </a:r>
            <a:r>
              <a:rPr lang="en-US" b="1" dirty="0" smtClean="0"/>
              <a:t>18</a:t>
            </a:r>
            <a:r>
              <a:rPr lang="zh-CN" altLang="en-US" b="1" dirty="0" smtClean="0"/>
              <a:t>分）</a:t>
            </a:r>
            <a:endParaRPr lang="zh-CN" altLang="en-US" dirty="0" smtClean="0"/>
          </a:p>
          <a:p>
            <a:r>
              <a:rPr lang="en-US" b="1" dirty="0" smtClean="0"/>
              <a:t>    1</a:t>
            </a:r>
            <a:r>
              <a:rPr lang="zh-CN" altLang="en-US" b="1" dirty="0" smtClean="0"/>
              <a:t>、由理想运算放大器</a:t>
            </a:r>
            <a:r>
              <a:rPr lang="en-US" b="1" dirty="0" smtClean="0"/>
              <a:t>A1</a:t>
            </a:r>
            <a:r>
              <a:rPr lang="zh-CN" altLang="en-US" b="1" dirty="0" smtClean="0"/>
              <a:t>、</a:t>
            </a:r>
            <a:r>
              <a:rPr lang="en-US" b="1" dirty="0" smtClean="0"/>
              <a:t>A2</a:t>
            </a:r>
            <a:r>
              <a:rPr lang="zh-CN" altLang="en-US" b="1" dirty="0" smtClean="0"/>
              <a:t>组成的放大电路如图</a:t>
            </a:r>
            <a:r>
              <a:rPr lang="en-US" b="1" dirty="0" smtClean="0"/>
              <a:t>3</a:t>
            </a:r>
            <a:r>
              <a:rPr lang="zh-CN" altLang="en-US" b="1" dirty="0" smtClean="0"/>
              <a:t>（</a:t>
            </a:r>
            <a:r>
              <a:rPr lang="en-US" b="1" dirty="0" smtClean="0"/>
              <a:t>a</a:t>
            </a:r>
            <a:r>
              <a:rPr lang="zh-CN" altLang="en-US" b="1" dirty="0" smtClean="0"/>
              <a:t>）所示，</a:t>
            </a:r>
            <a:endParaRPr lang="zh-CN" altLang="en-US" dirty="0" smtClean="0"/>
          </a:p>
          <a:p>
            <a:r>
              <a:rPr lang="zh-CN" altLang="en-US" b="1" dirty="0" smtClean="0"/>
              <a:t>（</a:t>
            </a:r>
            <a:r>
              <a:rPr lang="en-US" b="1" dirty="0" smtClean="0"/>
              <a:t>1</a:t>
            </a:r>
            <a:r>
              <a:rPr lang="zh-CN" altLang="en-US" b="1" dirty="0" smtClean="0"/>
              <a:t>）试说明</a:t>
            </a:r>
            <a:r>
              <a:rPr lang="en-US" b="1" dirty="0" smtClean="0"/>
              <a:t>A1</a:t>
            </a:r>
            <a:r>
              <a:rPr lang="zh-CN" altLang="en-US" b="1" dirty="0" smtClean="0"/>
              <a:t>、</a:t>
            </a:r>
            <a:r>
              <a:rPr lang="en-US" b="1" dirty="0" smtClean="0"/>
              <a:t>A2</a:t>
            </a:r>
            <a:r>
              <a:rPr lang="zh-CN" altLang="en-US" b="1" dirty="0" smtClean="0"/>
              <a:t>各组成何种基本运算电路； </a:t>
            </a:r>
            <a:endParaRPr lang="zh-CN" altLang="en-US" dirty="0" smtClean="0"/>
          </a:p>
          <a:p>
            <a:r>
              <a:rPr lang="zh-CN" altLang="en-US" b="1" dirty="0" smtClean="0"/>
              <a:t>（</a:t>
            </a:r>
            <a:r>
              <a:rPr lang="en-US" b="1" dirty="0" smtClean="0"/>
              <a:t>2</a:t>
            </a:r>
            <a:r>
              <a:rPr lang="zh-CN" altLang="en-US" b="1" dirty="0" smtClean="0"/>
              <a:t>）试写出</a:t>
            </a:r>
            <a:r>
              <a:rPr lang="en-US" b="1" i="1" dirty="0" smtClean="0"/>
              <a:t>V</a:t>
            </a:r>
            <a:r>
              <a:rPr lang="en-US" b="1" dirty="0" smtClean="0"/>
              <a:t>o1,</a:t>
            </a:r>
            <a:r>
              <a:rPr lang="en-US" b="1" i="1" dirty="0" smtClean="0"/>
              <a:t>V</a:t>
            </a:r>
            <a:r>
              <a:rPr lang="en-US" b="1" dirty="0" smtClean="0"/>
              <a:t>o2,</a:t>
            </a:r>
            <a:r>
              <a:rPr lang="en-US" b="1" i="1" dirty="0" smtClean="0"/>
              <a:t>V</a:t>
            </a:r>
            <a:r>
              <a:rPr lang="en-US" b="1" dirty="0" smtClean="0"/>
              <a:t>o</a:t>
            </a:r>
            <a:r>
              <a:rPr lang="zh-CN" altLang="en-US" b="1" dirty="0" smtClean="0"/>
              <a:t>的表达式。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79182" y="500042"/>
            <a:ext cx="3364818" cy="276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2857496"/>
            <a:ext cx="40719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r>
              <a:rPr lang="zh-CN" altLang="en-US" b="1" dirty="0" smtClean="0"/>
              <a:t>、电路如图</a:t>
            </a:r>
            <a:r>
              <a:rPr lang="en-US" b="1" dirty="0" smtClean="0"/>
              <a:t>3</a:t>
            </a:r>
            <a:r>
              <a:rPr lang="zh-CN" altLang="en-US" b="1" dirty="0" smtClean="0"/>
              <a:t>（</a:t>
            </a:r>
            <a:r>
              <a:rPr lang="en-US" b="1" dirty="0" smtClean="0"/>
              <a:t>b</a:t>
            </a:r>
            <a:r>
              <a:rPr lang="zh-CN" altLang="en-US" b="1" dirty="0" smtClean="0"/>
              <a:t>）所示，设图中运放均为理想运放。</a:t>
            </a:r>
            <a:endParaRPr lang="zh-CN" altLang="en-US" dirty="0" smtClean="0"/>
          </a:p>
          <a:p>
            <a:r>
              <a:rPr lang="zh-CN" altLang="en-US" b="1" dirty="0" smtClean="0"/>
              <a:t>（</a:t>
            </a:r>
            <a:r>
              <a:rPr lang="en-US" b="1" dirty="0" smtClean="0"/>
              <a:t>1</a:t>
            </a:r>
            <a:r>
              <a:rPr lang="zh-CN" altLang="en-US" b="1" dirty="0" smtClean="0"/>
              <a:t>）试说明</a:t>
            </a:r>
            <a:r>
              <a:rPr lang="en-US" b="1" dirty="0" smtClean="0"/>
              <a:t>A1</a:t>
            </a:r>
            <a:r>
              <a:rPr lang="zh-CN" altLang="en-US" b="1" dirty="0" smtClean="0"/>
              <a:t>、</a:t>
            </a:r>
            <a:r>
              <a:rPr lang="en-US" b="1" dirty="0" smtClean="0"/>
              <a:t>A2</a:t>
            </a:r>
            <a:r>
              <a:rPr lang="zh-CN" altLang="en-US" b="1" dirty="0" smtClean="0"/>
              <a:t>各组成何种基本运算电路；</a:t>
            </a:r>
            <a:endParaRPr lang="zh-CN" altLang="en-US" dirty="0" smtClean="0"/>
          </a:p>
          <a:p>
            <a:r>
              <a:rPr lang="zh-CN" altLang="en-US" b="1" dirty="0" smtClean="0"/>
              <a:t>（</a:t>
            </a:r>
            <a:r>
              <a:rPr lang="en-US" b="1" dirty="0" smtClean="0"/>
              <a:t>2</a:t>
            </a:r>
            <a:r>
              <a:rPr lang="zh-CN" altLang="en-US" b="1" dirty="0" smtClean="0"/>
              <a:t>）求输出电压</a:t>
            </a:r>
            <a:r>
              <a:rPr lang="en-US" b="1" i="1" dirty="0" smtClean="0"/>
              <a:t>V</a:t>
            </a:r>
            <a:r>
              <a:rPr lang="en-US" b="1" dirty="0" smtClean="0"/>
              <a:t>o1</a:t>
            </a:r>
            <a:r>
              <a:rPr lang="zh-CN" altLang="en-US" b="1" dirty="0" smtClean="0"/>
              <a:t>、</a:t>
            </a:r>
            <a:r>
              <a:rPr lang="en-US" b="1" i="1" dirty="0" smtClean="0"/>
              <a:t>V</a:t>
            </a:r>
            <a:r>
              <a:rPr lang="en-US" b="1" dirty="0" smtClean="0"/>
              <a:t>o2</a:t>
            </a:r>
            <a:r>
              <a:rPr lang="zh-CN" altLang="en-US" b="1" dirty="0" smtClean="0"/>
              <a:t>表达式。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357694"/>
            <a:ext cx="3255963" cy="197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2852"/>
            <a:ext cx="58578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四、（</a:t>
            </a:r>
            <a:r>
              <a:rPr lang="en-US" b="1" dirty="0" smtClean="0"/>
              <a:t>25</a:t>
            </a:r>
            <a:r>
              <a:rPr lang="zh-CN" altLang="en-US" b="1" dirty="0" smtClean="0"/>
              <a:t>分）</a:t>
            </a:r>
            <a:endParaRPr lang="zh-CN" altLang="en-US" dirty="0" smtClean="0"/>
          </a:p>
          <a:p>
            <a:r>
              <a:rPr lang="en-US" b="1" dirty="0" smtClean="0"/>
              <a:t>1</a:t>
            </a:r>
            <a:r>
              <a:rPr lang="zh-CN" altLang="en-US" b="1" dirty="0" smtClean="0"/>
              <a:t>、分析图</a:t>
            </a:r>
            <a:r>
              <a:rPr lang="en-US" b="1" dirty="0" smtClean="0"/>
              <a:t>4</a:t>
            </a:r>
            <a:r>
              <a:rPr lang="zh-CN" altLang="en-US" b="1" dirty="0" smtClean="0"/>
              <a:t>（</a:t>
            </a:r>
            <a:r>
              <a:rPr lang="en-US" b="1" dirty="0" smtClean="0"/>
              <a:t>a</a:t>
            </a:r>
            <a:r>
              <a:rPr lang="zh-CN" altLang="en-US" b="1" dirty="0" smtClean="0"/>
              <a:t>）所示电路中的</a:t>
            </a:r>
            <a:r>
              <a:rPr lang="en-US" b="1" dirty="0" smtClean="0"/>
              <a:t>2</a:t>
            </a:r>
            <a:r>
              <a:rPr lang="zh-CN" altLang="en-US" b="1" dirty="0" smtClean="0"/>
              <a:t>个级间反馈。请回答：</a:t>
            </a:r>
            <a:r>
              <a:rPr lang="en-US" b="1" dirty="0" smtClean="0"/>
              <a:t> </a:t>
            </a:r>
            <a:endParaRPr lang="zh-CN" altLang="en-US" dirty="0" smtClean="0"/>
          </a:p>
          <a:p>
            <a:r>
              <a:rPr lang="zh-CN" altLang="en-US" b="1" dirty="0" smtClean="0"/>
              <a:t>（</a:t>
            </a:r>
            <a:r>
              <a:rPr lang="en-US" b="1" dirty="0" smtClean="0"/>
              <a:t>1</a:t>
            </a:r>
            <a:r>
              <a:rPr lang="zh-CN" altLang="en-US" b="1" dirty="0" smtClean="0"/>
              <a:t>）</a:t>
            </a:r>
            <a:r>
              <a:rPr lang="en-US" b="1" dirty="0" smtClean="0"/>
              <a:t>2</a:t>
            </a:r>
            <a:r>
              <a:rPr lang="zh-CN" altLang="en-US" b="1" dirty="0" smtClean="0"/>
              <a:t>个级间反馈分别由哪些元件构成？</a:t>
            </a:r>
            <a:endParaRPr lang="zh-CN" altLang="en-US" dirty="0" smtClean="0"/>
          </a:p>
          <a:p>
            <a:r>
              <a:rPr lang="zh-CN" altLang="en-US" b="1" dirty="0" smtClean="0"/>
              <a:t>（</a:t>
            </a:r>
            <a:r>
              <a:rPr lang="en-US" b="1" dirty="0" smtClean="0"/>
              <a:t>2</a:t>
            </a:r>
            <a:r>
              <a:rPr lang="zh-CN" altLang="en-US" b="1" dirty="0" smtClean="0"/>
              <a:t>）它们是正反馈还是负反馈？并在图中标出瞬时极性；</a:t>
            </a:r>
            <a:r>
              <a:rPr lang="en-US" b="1" dirty="0" smtClean="0"/>
              <a:t> </a:t>
            </a:r>
            <a:endParaRPr lang="zh-CN" altLang="en-US" dirty="0" smtClean="0"/>
          </a:p>
          <a:p>
            <a:r>
              <a:rPr lang="zh-CN" altLang="en-US" b="1" dirty="0" smtClean="0"/>
              <a:t>（</a:t>
            </a:r>
            <a:r>
              <a:rPr lang="en-US" b="1" dirty="0" smtClean="0"/>
              <a:t>3</a:t>
            </a:r>
            <a:r>
              <a:rPr lang="zh-CN" altLang="en-US" b="1" dirty="0" smtClean="0"/>
              <a:t>）是直流反馈、交流反馈还是交、直流反馈兼有？</a:t>
            </a:r>
            <a:endParaRPr lang="zh-CN" altLang="en-US" dirty="0" smtClean="0"/>
          </a:p>
          <a:p>
            <a:r>
              <a:rPr lang="zh-CN" altLang="en-US" b="1" dirty="0" smtClean="0"/>
              <a:t>（</a:t>
            </a:r>
            <a:r>
              <a:rPr lang="en-US" b="1" dirty="0" smtClean="0"/>
              <a:t>4</a:t>
            </a:r>
            <a:r>
              <a:rPr lang="zh-CN" altLang="en-US" b="1" dirty="0" smtClean="0"/>
              <a:t>）它们属于何种类型（组态）？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0"/>
            <a:ext cx="3357554" cy="3084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2428868"/>
            <a:ext cx="5143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r>
              <a:rPr lang="zh-CN" altLang="en-US" b="1" dirty="0" smtClean="0"/>
              <a:t>．反馈放大电路如图</a:t>
            </a:r>
            <a:r>
              <a:rPr lang="en-US" b="1" dirty="0" smtClean="0"/>
              <a:t>4</a:t>
            </a:r>
            <a:r>
              <a:rPr lang="zh-CN" altLang="en-US" b="1" dirty="0" smtClean="0"/>
              <a:t>（</a:t>
            </a:r>
            <a:r>
              <a:rPr lang="en-US" b="1" dirty="0" smtClean="0"/>
              <a:t>b</a:t>
            </a:r>
            <a:r>
              <a:rPr lang="zh-CN" altLang="en-US" b="1" dirty="0" smtClean="0"/>
              <a:t>）、</a:t>
            </a:r>
            <a:r>
              <a:rPr lang="en-US" b="1" dirty="0" smtClean="0"/>
              <a:t>4</a:t>
            </a:r>
            <a:r>
              <a:rPr lang="zh-CN" altLang="en-US" b="1" dirty="0" smtClean="0"/>
              <a:t>（</a:t>
            </a:r>
            <a:r>
              <a:rPr lang="en-US" b="1" dirty="0" smtClean="0"/>
              <a:t>c</a:t>
            </a:r>
            <a:r>
              <a:rPr lang="zh-CN" altLang="en-US" b="1" dirty="0" smtClean="0"/>
              <a:t>）所示。请回答：</a:t>
            </a:r>
            <a:endParaRPr lang="zh-CN" altLang="en-US" dirty="0" smtClean="0"/>
          </a:p>
          <a:p>
            <a:r>
              <a:rPr lang="zh-CN" altLang="en-US" b="1" dirty="0" smtClean="0"/>
              <a:t>（</a:t>
            </a:r>
            <a:r>
              <a:rPr lang="en-US" b="1" dirty="0" smtClean="0"/>
              <a:t>1</a:t>
            </a:r>
            <a:r>
              <a:rPr lang="zh-CN" altLang="en-US" b="1" dirty="0" smtClean="0"/>
              <a:t>）判断电路中的级间反馈组态（类型）和极性；</a:t>
            </a:r>
            <a:endParaRPr lang="zh-CN" altLang="en-US" dirty="0" smtClean="0"/>
          </a:p>
          <a:p>
            <a:r>
              <a:rPr lang="zh-CN" altLang="en-US" b="1" dirty="0" smtClean="0"/>
              <a:t>（</a:t>
            </a:r>
            <a:r>
              <a:rPr lang="en-US" b="1" dirty="0" smtClean="0"/>
              <a:t>2</a:t>
            </a:r>
            <a:r>
              <a:rPr lang="zh-CN" altLang="en-US" b="1" dirty="0" smtClean="0"/>
              <a:t>）设电路满足深度负反馈条件，画出级间反馈网络，求其闭环增益和闭环电压增益。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998" y="3929065"/>
            <a:ext cx="3723060" cy="2555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64096" y="3714751"/>
            <a:ext cx="3694118" cy="2790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4290"/>
            <a:ext cx="6000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五、（</a:t>
            </a:r>
            <a:r>
              <a:rPr lang="en-US" b="1" dirty="0" smtClean="0"/>
              <a:t>12</a:t>
            </a:r>
            <a:r>
              <a:rPr lang="zh-CN" altLang="en-US" b="1" dirty="0" smtClean="0"/>
              <a:t>分）</a:t>
            </a:r>
            <a:endParaRPr lang="zh-CN" altLang="en-US" dirty="0" smtClean="0"/>
          </a:p>
          <a:p>
            <a:r>
              <a:rPr lang="zh-CN" altLang="en-US" b="1" dirty="0" smtClean="0"/>
              <a:t>运放组成的电路如图</a:t>
            </a:r>
            <a:r>
              <a:rPr lang="en-US" b="1" dirty="0" smtClean="0"/>
              <a:t>5</a:t>
            </a:r>
            <a:r>
              <a:rPr lang="zh-CN" altLang="en-US" b="1" dirty="0" smtClean="0"/>
              <a:t>（</a:t>
            </a:r>
            <a:r>
              <a:rPr lang="en-US" b="1" dirty="0" smtClean="0"/>
              <a:t>a</a:t>
            </a:r>
            <a:r>
              <a:rPr lang="zh-CN" altLang="en-US" b="1" dirty="0" smtClean="0"/>
              <a:t>）所示，输入信号</a:t>
            </a:r>
            <a:r>
              <a:rPr lang="en-US" b="1" i="1" dirty="0" smtClean="0"/>
              <a:t>v</a:t>
            </a:r>
            <a:r>
              <a:rPr lang="en-US" b="1" baseline="-25000" dirty="0" smtClean="0"/>
              <a:t>i</a:t>
            </a:r>
            <a:r>
              <a:rPr lang="zh-CN" altLang="en-US" b="1" dirty="0" smtClean="0"/>
              <a:t>波形如图</a:t>
            </a:r>
            <a:r>
              <a:rPr lang="en-US" b="1" dirty="0" smtClean="0"/>
              <a:t>5</a:t>
            </a:r>
            <a:r>
              <a:rPr lang="zh-CN" altLang="en-US" b="1" dirty="0" smtClean="0"/>
              <a:t>（</a:t>
            </a:r>
            <a:r>
              <a:rPr lang="en-US" b="1" dirty="0" smtClean="0"/>
              <a:t>b</a:t>
            </a:r>
            <a:r>
              <a:rPr lang="zh-CN" altLang="en-US" b="1" dirty="0" smtClean="0"/>
              <a:t>）所示，设电容的初始电压为零。</a:t>
            </a:r>
            <a:endParaRPr lang="zh-CN" altLang="en-US" dirty="0" smtClean="0"/>
          </a:p>
          <a:p>
            <a:pPr lvl="0"/>
            <a:r>
              <a:rPr lang="zh-CN" altLang="en-US" b="1" dirty="0" smtClean="0"/>
              <a:t>试问</a:t>
            </a:r>
            <a:r>
              <a:rPr lang="en-US" b="1" dirty="0" smtClean="0"/>
              <a:t>A</a:t>
            </a:r>
            <a:r>
              <a:rPr lang="en-US" b="1" baseline="-25000" dirty="0" smtClean="0"/>
              <a:t>1</a:t>
            </a:r>
            <a:r>
              <a:rPr lang="zh-CN" altLang="en-US" b="1" dirty="0" smtClean="0"/>
              <a:t>、</a:t>
            </a:r>
            <a:r>
              <a:rPr lang="en-US" b="1" dirty="0" smtClean="0"/>
              <a:t>A</a:t>
            </a:r>
            <a:r>
              <a:rPr lang="en-US" b="1" baseline="-25000" dirty="0" smtClean="0"/>
              <a:t>2</a:t>
            </a:r>
            <a:r>
              <a:rPr lang="zh-CN" altLang="en-US" b="1" dirty="0" smtClean="0"/>
              <a:t>各构成什么电路？</a:t>
            </a:r>
            <a:endParaRPr lang="zh-CN" altLang="en-US" dirty="0" smtClean="0"/>
          </a:p>
          <a:p>
            <a:r>
              <a:rPr lang="en-US" b="1" dirty="0" smtClean="0"/>
              <a:t>2</a:t>
            </a:r>
            <a:r>
              <a:rPr lang="zh-CN" altLang="en-US" b="1" dirty="0" smtClean="0"/>
              <a:t>．分别画出</a:t>
            </a:r>
            <a:r>
              <a:rPr lang="en-US" b="1" i="1" dirty="0" smtClean="0"/>
              <a:t>v</a:t>
            </a:r>
            <a:r>
              <a:rPr lang="en-US" b="1" baseline="-25000" dirty="0" smtClean="0"/>
              <a:t>o1</a:t>
            </a:r>
            <a:r>
              <a:rPr lang="zh-CN" altLang="en-US" b="1" dirty="0" smtClean="0"/>
              <a:t>和</a:t>
            </a:r>
            <a:r>
              <a:rPr lang="en-US" b="1" i="1" dirty="0" smtClean="0"/>
              <a:t>v</a:t>
            </a:r>
            <a:r>
              <a:rPr lang="en-US" b="1" baseline="-25000" dirty="0" smtClean="0"/>
              <a:t>o2</a:t>
            </a:r>
            <a:r>
              <a:rPr lang="zh-CN" altLang="en-US" b="1" dirty="0" smtClean="0"/>
              <a:t>的波形（定量）。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857364"/>
            <a:ext cx="3686175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1500174"/>
            <a:ext cx="3249613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8072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六、（</a:t>
            </a:r>
            <a:r>
              <a:rPr lang="en-US" b="1" dirty="0" smtClean="0"/>
              <a:t>12</a:t>
            </a:r>
            <a:r>
              <a:rPr lang="zh-CN" altLang="en-US" b="1" dirty="0" smtClean="0"/>
              <a:t>分）</a:t>
            </a:r>
            <a:endParaRPr lang="zh-CN" altLang="en-US" dirty="0" smtClean="0"/>
          </a:p>
          <a:p>
            <a:r>
              <a:rPr lang="zh-CN" altLang="en-US" b="1" dirty="0" smtClean="0"/>
              <a:t>现有一片</a:t>
            </a:r>
            <a:r>
              <a:rPr lang="en-US" b="1" dirty="0" smtClean="0"/>
              <a:t>LM324</a:t>
            </a:r>
            <a:r>
              <a:rPr lang="zh-CN" altLang="en-US" b="1" dirty="0" smtClean="0"/>
              <a:t>集成运算放大器（</a:t>
            </a:r>
            <a:r>
              <a:rPr lang="en-US" b="1" dirty="0" smtClean="0"/>
              <a:t>4</a:t>
            </a:r>
            <a:r>
              <a:rPr lang="zh-CN" altLang="en-US" b="1" dirty="0" smtClean="0"/>
              <a:t>运放）和若干种可供选用的电阻（</a:t>
            </a:r>
            <a:r>
              <a:rPr lang="en-US" b="1" dirty="0" smtClean="0"/>
              <a:t>1.5K</a:t>
            </a:r>
            <a:r>
              <a:rPr lang="en-US" altLang="zh-CN" b="1" dirty="0" smtClean="0"/>
              <a:t>Ω</a:t>
            </a:r>
            <a:r>
              <a:rPr lang="zh-CN" altLang="en-US" b="1" dirty="0" smtClean="0"/>
              <a:t>、</a:t>
            </a:r>
            <a:r>
              <a:rPr lang="en-US" b="1" dirty="0" smtClean="0"/>
              <a:t>4K</a:t>
            </a:r>
            <a:r>
              <a:rPr lang="en-US" altLang="zh-CN" b="1" dirty="0" smtClean="0"/>
              <a:t>Ω</a:t>
            </a:r>
            <a:r>
              <a:rPr lang="zh-CN" altLang="en-US" b="1" dirty="0" smtClean="0"/>
              <a:t>、</a:t>
            </a:r>
            <a:r>
              <a:rPr lang="en-US" b="1" dirty="0" smtClean="0"/>
              <a:t>5.1K</a:t>
            </a:r>
            <a:r>
              <a:rPr lang="en-US" altLang="zh-CN" b="1" dirty="0" smtClean="0"/>
              <a:t>Ω</a:t>
            </a:r>
            <a:r>
              <a:rPr lang="zh-CN" altLang="en-US" b="1" dirty="0" smtClean="0"/>
              <a:t>、</a:t>
            </a:r>
            <a:r>
              <a:rPr lang="en-US" b="1" dirty="0" smtClean="0"/>
              <a:t>8K</a:t>
            </a:r>
            <a:r>
              <a:rPr lang="en-US" altLang="zh-CN" b="1" dirty="0" smtClean="0"/>
              <a:t>Ω</a:t>
            </a:r>
            <a:r>
              <a:rPr lang="zh-CN" altLang="en-US" b="1" dirty="0" smtClean="0"/>
              <a:t>、</a:t>
            </a:r>
            <a:r>
              <a:rPr lang="en-US" b="1" dirty="0" smtClean="0"/>
              <a:t>12K</a:t>
            </a:r>
            <a:r>
              <a:rPr lang="en-US" altLang="zh-CN" b="1" dirty="0" smtClean="0"/>
              <a:t>Ω</a:t>
            </a:r>
            <a:r>
              <a:rPr lang="zh-CN" altLang="en-US" b="1" dirty="0" smtClean="0"/>
              <a:t>、</a:t>
            </a:r>
            <a:r>
              <a:rPr lang="en-US" b="1" dirty="0" smtClean="0"/>
              <a:t>22K</a:t>
            </a:r>
            <a:r>
              <a:rPr lang="en-US" altLang="zh-CN" b="1" dirty="0" smtClean="0"/>
              <a:t>Ω</a:t>
            </a:r>
            <a:r>
              <a:rPr lang="zh-CN" altLang="en-US" b="1" dirty="0" smtClean="0"/>
              <a:t>、</a:t>
            </a:r>
            <a:r>
              <a:rPr lang="en-US" b="1" dirty="0" smtClean="0"/>
              <a:t>24K</a:t>
            </a:r>
            <a:r>
              <a:rPr lang="en-US" altLang="zh-CN" b="1" dirty="0" smtClean="0"/>
              <a:t>Ω</a:t>
            </a:r>
            <a:r>
              <a:rPr lang="zh-CN" altLang="en-US" b="1" dirty="0" smtClean="0"/>
              <a:t>、</a:t>
            </a:r>
            <a:r>
              <a:rPr lang="en-US" b="1" dirty="0" smtClean="0"/>
              <a:t>30K</a:t>
            </a:r>
            <a:r>
              <a:rPr lang="en-US" altLang="zh-CN" b="1" dirty="0" smtClean="0"/>
              <a:t>Ω</a:t>
            </a:r>
            <a:r>
              <a:rPr lang="zh-CN" altLang="en-US" b="1" dirty="0" smtClean="0"/>
              <a:t>），试用它们设计一个电路，实现以下运算</a:t>
            </a:r>
            <a:r>
              <a:rPr lang="en-US" b="1" i="1" dirty="0" smtClean="0"/>
              <a:t>V</a:t>
            </a:r>
            <a:r>
              <a:rPr lang="en-US" b="1" baseline="-25000" dirty="0" smtClean="0"/>
              <a:t>o</a:t>
            </a:r>
            <a:r>
              <a:rPr lang="en-US" b="1" dirty="0" smtClean="0"/>
              <a:t>=3</a:t>
            </a:r>
            <a:r>
              <a:rPr lang="en-US" b="1" i="1" dirty="0" smtClean="0"/>
              <a:t>V</a:t>
            </a:r>
            <a:r>
              <a:rPr lang="en-US" b="1" baseline="-25000" dirty="0" smtClean="0"/>
              <a:t>1 </a:t>
            </a:r>
            <a:r>
              <a:rPr lang="en-US" b="1" dirty="0" smtClean="0"/>
              <a:t>- 3</a:t>
            </a:r>
            <a:r>
              <a:rPr lang="en-US" b="1" i="1" dirty="0" smtClean="0"/>
              <a:t>V</a:t>
            </a:r>
            <a:r>
              <a:rPr lang="en-US" b="1" baseline="-25000" dirty="0" smtClean="0"/>
              <a:t>2</a:t>
            </a:r>
            <a:r>
              <a:rPr lang="en-US" b="1" dirty="0" smtClean="0"/>
              <a:t>–0.5</a:t>
            </a:r>
            <a:r>
              <a:rPr lang="en-US" b="1" i="1" dirty="0" smtClean="0"/>
              <a:t>V</a:t>
            </a:r>
            <a:r>
              <a:rPr lang="en-US" b="1" baseline="-25000" dirty="0" smtClean="0"/>
              <a:t>3</a:t>
            </a:r>
            <a:r>
              <a:rPr lang="zh-CN" altLang="en-US" b="1" dirty="0" smtClean="0"/>
              <a:t>，同时要求整个电路的输入电阻不小于</a:t>
            </a:r>
            <a:r>
              <a:rPr lang="en-US" b="1" dirty="0" smtClean="0"/>
              <a:t>1M</a:t>
            </a:r>
            <a:r>
              <a:rPr lang="en-US" altLang="zh-CN" b="1" dirty="0" smtClean="0"/>
              <a:t>Ω</a:t>
            </a:r>
            <a:r>
              <a:rPr lang="zh-CN" altLang="en-US" b="1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396</Words>
  <PresentationFormat>全屏显示(4:3)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dell</cp:lastModifiedBy>
  <cp:revision>19</cp:revision>
  <dcterms:created xsi:type="dcterms:W3CDTF">2017-05-03T09:10:38Z</dcterms:created>
  <dcterms:modified xsi:type="dcterms:W3CDTF">2017-05-03T11:54:50Z</dcterms:modified>
</cp:coreProperties>
</file>