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8" r:id="rId1"/>
  </p:sldMasterIdLst>
  <p:notesMasterIdLst>
    <p:notesMasterId r:id="rId70"/>
  </p:notesMasterIdLst>
  <p:sldIdLst>
    <p:sldId id="256" r:id="rId2"/>
    <p:sldId id="268" r:id="rId3"/>
    <p:sldId id="301" r:id="rId4"/>
    <p:sldId id="262" r:id="rId5"/>
    <p:sldId id="269" r:id="rId6"/>
    <p:sldId id="265" r:id="rId7"/>
    <p:sldId id="272" r:id="rId8"/>
    <p:sldId id="274" r:id="rId9"/>
    <p:sldId id="276" r:id="rId10"/>
    <p:sldId id="277" r:id="rId11"/>
    <p:sldId id="278" r:id="rId12"/>
    <p:sldId id="275" r:id="rId13"/>
    <p:sldId id="279" r:id="rId14"/>
    <p:sldId id="280" r:id="rId15"/>
    <p:sldId id="281" r:id="rId16"/>
    <p:sldId id="282" r:id="rId17"/>
    <p:sldId id="283" r:id="rId18"/>
    <p:sldId id="284" r:id="rId19"/>
    <p:sldId id="285" r:id="rId20"/>
    <p:sldId id="287" r:id="rId21"/>
    <p:sldId id="295" r:id="rId22"/>
    <p:sldId id="288" r:id="rId23"/>
    <p:sldId id="296" r:id="rId24"/>
    <p:sldId id="286" r:id="rId25"/>
    <p:sldId id="297" r:id="rId26"/>
    <p:sldId id="298" r:id="rId27"/>
    <p:sldId id="299" r:id="rId28"/>
    <p:sldId id="300" r:id="rId29"/>
    <p:sldId id="303" r:id="rId30"/>
    <p:sldId id="304" r:id="rId31"/>
    <p:sldId id="305" r:id="rId32"/>
    <p:sldId id="307" r:id="rId33"/>
    <p:sldId id="308" r:id="rId34"/>
    <p:sldId id="306" r:id="rId35"/>
    <p:sldId id="257" r:id="rId36"/>
    <p:sldId id="310" r:id="rId37"/>
    <p:sldId id="313" r:id="rId38"/>
    <p:sldId id="314" r:id="rId39"/>
    <p:sldId id="315" r:id="rId40"/>
    <p:sldId id="316" r:id="rId41"/>
    <p:sldId id="309" r:id="rId42"/>
    <p:sldId id="291" r:id="rId43"/>
    <p:sldId id="317" r:id="rId44"/>
    <p:sldId id="328" r:id="rId45"/>
    <p:sldId id="321" r:id="rId46"/>
    <p:sldId id="324" r:id="rId47"/>
    <p:sldId id="322" r:id="rId48"/>
    <p:sldId id="323" r:id="rId49"/>
    <p:sldId id="325" r:id="rId50"/>
    <p:sldId id="312" r:id="rId51"/>
    <p:sldId id="326" r:id="rId52"/>
    <p:sldId id="330" r:id="rId53"/>
    <p:sldId id="329" r:id="rId54"/>
    <p:sldId id="332" r:id="rId55"/>
    <p:sldId id="331" r:id="rId56"/>
    <p:sldId id="311" r:id="rId57"/>
    <p:sldId id="318" r:id="rId58"/>
    <p:sldId id="333" r:id="rId59"/>
    <p:sldId id="319" r:id="rId60"/>
    <p:sldId id="337" r:id="rId61"/>
    <p:sldId id="336" r:id="rId62"/>
    <p:sldId id="334" r:id="rId63"/>
    <p:sldId id="335" r:id="rId64"/>
    <p:sldId id="302" r:id="rId65"/>
    <p:sldId id="293" r:id="rId66"/>
    <p:sldId id="258" r:id="rId67"/>
    <p:sldId id="259" r:id="rId68"/>
    <p:sldId id="264"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87135" autoAdjust="0"/>
  </p:normalViewPr>
  <p:slideViewPr>
    <p:cSldViewPr snapToGrid="0">
      <p:cViewPr varScale="1">
        <p:scale>
          <a:sx n="66" d="100"/>
          <a:sy n="66" d="100"/>
        </p:scale>
        <p:origin x="10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3767E-B838-4D74-B40A-E4D8C234F9F9}" type="datetimeFigureOut">
              <a:rPr lang="zh-CN" altLang="en-US" smtClean="0"/>
              <a:t>2019/6/3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A7450-A04F-43DC-9BE2-4D504A5DF876}" type="slidenum">
              <a:rPr lang="zh-CN" altLang="en-US" smtClean="0"/>
              <a:t>‹#›</a:t>
            </a:fld>
            <a:endParaRPr lang="zh-CN" altLang="en-US"/>
          </a:p>
        </p:txBody>
      </p:sp>
    </p:spTree>
    <p:extLst>
      <p:ext uri="{BB962C8B-B14F-4D97-AF65-F5344CB8AC3E}">
        <p14:creationId xmlns:p14="http://schemas.microsoft.com/office/powerpoint/2010/main" val="3106178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dirty="0" err="1"/>
              <a:t>Auto.create.topics.enable</a:t>
            </a:r>
            <a:r>
              <a:rPr lang="en-US" altLang="zh-CN" dirty="0"/>
              <a:t>=true</a:t>
            </a:r>
          </a:p>
          <a:p>
            <a:pPr algn="l"/>
            <a:r>
              <a:rPr lang="en-US" altLang="zh-CN" dirty="0" err="1"/>
              <a:t>Num.partitions</a:t>
            </a:r>
            <a:r>
              <a:rPr lang="en-US" altLang="zh-CN" dirty="0"/>
              <a:t>=1</a:t>
            </a:r>
          </a:p>
          <a:p>
            <a:pPr algn="l"/>
            <a:r>
              <a:rPr lang="en-US" altLang="zh-CN" dirty="0" err="1"/>
              <a:t>Default.replication.factor</a:t>
            </a:r>
            <a:r>
              <a:rPr lang="en-US" altLang="zh-CN" dirty="0"/>
              <a:t>=2</a:t>
            </a:r>
          </a:p>
          <a:p>
            <a:pPr algn="l"/>
            <a:endParaRPr lang="zh-CN" altLang="en-US" dirty="0"/>
          </a:p>
        </p:txBody>
      </p:sp>
      <p:sp>
        <p:nvSpPr>
          <p:cNvPr id="4" name="Slide Number Placeholder 3"/>
          <p:cNvSpPr>
            <a:spLocks noGrp="1"/>
          </p:cNvSpPr>
          <p:nvPr>
            <p:ph type="sldNum" sz="quarter" idx="5"/>
          </p:nvPr>
        </p:nvSpPr>
        <p:spPr/>
        <p:txBody>
          <a:bodyPr/>
          <a:lstStyle/>
          <a:p>
            <a:fld id="{DDFA7450-A04F-43DC-9BE2-4D504A5DF876}" type="slidenum">
              <a:rPr lang="zh-CN" altLang="en-US" smtClean="0"/>
              <a:t>47</a:t>
            </a:fld>
            <a:endParaRPr lang="zh-CN" altLang="en-US"/>
          </a:p>
        </p:txBody>
      </p:sp>
    </p:spTree>
    <p:extLst>
      <p:ext uri="{BB962C8B-B14F-4D97-AF65-F5344CB8AC3E}">
        <p14:creationId xmlns:p14="http://schemas.microsoft.com/office/powerpoint/2010/main" val="3776340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ym typeface="Wingdings" panose="05000000000000000000" pitchFamily="2" charset="2"/>
              </a:rPr>
              <a:t>低级消费者需要自己管理消费偏移量， 同时只能消费某个主题的某个分区的消息，并不会向</a:t>
            </a:r>
            <a:r>
              <a:rPr lang="en-US" altLang="zh-CN" dirty="0">
                <a:sym typeface="Wingdings" panose="05000000000000000000" pitchFamily="2" charset="2"/>
              </a:rPr>
              <a:t>Zookeeper</a:t>
            </a:r>
            <a:r>
              <a:rPr lang="zh-CN" altLang="en-US" dirty="0">
                <a:sym typeface="Wingdings" panose="05000000000000000000" pitchFamily="2" charset="2"/>
              </a:rPr>
              <a:t>注册相应的元素据</a:t>
            </a:r>
            <a:endParaRPr lang="en-US" altLang="zh-CN" dirty="0">
              <a:sym typeface="Wingdings" panose="05000000000000000000" pitchFamily="2" charset="2"/>
            </a:endParaRPr>
          </a:p>
          <a:p>
            <a:endParaRPr lang="zh-CN" altLang="en-US" dirty="0"/>
          </a:p>
        </p:txBody>
      </p:sp>
      <p:sp>
        <p:nvSpPr>
          <p:cNvPr id="4" name="Slide Number Placeholder 3"/>
          <p:cNvSpPr>
            <a:spLocks noGrp="1"/>
          </p:cNvSpPr>
          <p:nvPr>
            <p:ph type="sldNum" sz="quarter" idx="5"/>
          </p:nvPr>
        </p:nvSpPr>
        <p:spPr/>
        <p:txBody>
          <a:bodyPr/>
          <a:lstStyle/>
          <a:p>
            <a:fld id="{DDFA7450-A04F-43DC-9BE2-4D504A5DF876}" type="slidenum">
              <a:rPr lang="zh-CN" altLang="en-US" smtClean="0"/>
              <a:t>51</a:t>
            </a:fld>
            <a:endParaRPr lang="zh-CN" altLang="en-US"/>
          </a:p>
        </p:txBody>
      </p:sp>
    </p:spTree>
    <p:extLst>
      <p:ext uri="{BB962C8B-B14F-4D97-AF65-F5344CB8AC3E}">
        <p14:creationId xmlns:p14="http://schemas.microsoft.com/office/powerpoint/2010/main" val="21813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ltLang="zh-CN"/>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6/3/2019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482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876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958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zh-CN"/>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3952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98948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zh-CN"/>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ltLang="zh-CN"/>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289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ltLang="zh-CN"/>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ltLang="zh-CN"/>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48190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172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915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nchor="ct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473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820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9660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6/3/2019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507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6/3/2019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070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6/3/2019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250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ltLang="zh-CN"/>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508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ltLang="zh-CN"/>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797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6/3/2019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4272987"/>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kafka.apache.org/documentation/#intro_distribution"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kafka.apache.org/documentation/#intro_geo-replication"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kafka.apache.org/documentation/#intro_consumers" TargetMode="External"/><Relationship Id="rId2" Type="http://schemas.openxmlformats.org/officeDocument/2006/relationships/hyperlink" Target="http://kafka.apache.org/documentation/#intro_producer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Message_queue" TargetMode="External"/><Relationship Id="rId2" Type="http://schemas.openxmlformats.org/officeDocument/2006/relationships/hyperlink" Target="http://kafka.apache.org/documentation/#kafka_mq" TargetMode="External"/><Relationship Id="rId1" Type="http://schemas.openxmlformats.org/officeDocument/2006/relationships/slideLayout" Target="../slideLayouts/slideLayout7.xml"/><Relationship Id="rId4" Type="http://schemas.openxmlformats.org/officeDocument/2006/relationships/hyperlink" Target="http://en.wikipedia.org/wiki/Publish%E2%80%93subscribe_patter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kafka.apache.org/documentation/#desig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kafka.apache.org/documentation/stream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kafka.apache.org/documentation.html"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engineering.linkedin.com/distributed-systems/log-what-every-software-engineer-should-know-about-real-time-datas-unifying/" TargetMode="External"/><Relationship Id="rId2" Type="http://schemas.openxmlformats.org/officeDocument/2006/relationships/hyperlink" Target="http://kafka.apache.org/documentation/#uses" TargetMode="External"/><Relationship Id="rId1" Type="http://schemas.openxmlformats.org/officeDocument/2006/relationships/slideLayout" Target="../slideLayouts/slideLayout7.xml"/><Relationship Id="rId4" Type="http://schemas.openxmlformats.org/officeDocument/2006/relationships/hyperlink" Target="http://kafka.apache.org/documentation/#uses_messaging"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kafka.apache.org/documentation/#uses_metrics" TargetMode="External"/><Relationship Id="rId2" Type="http://schemas.openxmlformats.org/officeDocument/2006/relationships/hyperlink" Target="http://kafka.apache.org/documentation/#uses_website"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kafka.apache.org/documentation/#uses_log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kafka.apache.org/documentation/streams" TargetMode="External"/><Relationship Id="rId2" Type="http://schemas.openxmlformats.org/officeDocument/2006/relationships/hyperlink" Target="http://kafka.apache.org/documentation/#uses_streamprocessing" TargetMode="External"/><Relationship Id="rId1" Type="http://schemas.openxmlformats.org/officeDocument/2006/relationships/slideLayout" Target="../slideLayouts/slideLayout7.xml"/><Relationship Id="rId5" Type="http://schemas.openxmlformats.org/officeDocument/2006/relationships/hyperlink" Target="http://samza.apache.org/" TargetMode="External"/><Relationship Id="rId4" Type="http://schemas.openxmlformats.org/officeDocument/2006/relationships/hyperlink" Target="https://storm.apache.or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martinfowler.com/eaaDev/EventSourcing.html" TargetMode="External"/><Relationship Id="rId2" Type="http://schemas.openxmlformats.org/officeDocument/2006/relationships/hyperlink" Target="http://kafka.apache.org/documentation/#uses_eventsourcing" TargetMode="External"/><Relationship Id="rId1" Type="http://schemas.openxmlformats.org/officeDocument/2006/relationships/slideLayout" Target="../slideLayouts/slideLayout7.xml"/><Relationship Id="rId6" Type="http://schemas.openxmlformats.org/officeDocument/2006/relationships/hyperlink" Target="https://bookkeeper.apache.org/" TargetMode="External"/><Relationship Id="rId5" Type="http://schemas.openxmlformats.org/officeDocument/2006/relationships/hyperlink" Target="http://kafka.apache.org/documentation.html#compaction" TargetMode="External"/><Relationship Id="rId4" Type="http://schemas.openxmlformats.org/officeDocument/2006/relationships/hyperlink" Target="http://kafka.apache.org/documentation/#uses_commitlo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mirrors.tuna.tsinghua.edu.cn/apache/kafka/2.2.0/kafka_2.12-2.2.0.tgz"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hyperlink" Target="NULL"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hyperlink" Target="http://kafka.apache.org/documentation/#brokerconfigs" TargetMode="Externa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hyperlink" Target="http://kafka.apache.org/documentation/#dynamicbrokerconfigs" TargetMode="Externa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hyperlink" Target="https://github.com/apache/kafka/tree/2.2/core/src/main/scala/kafka/tools" TargetMode="External"/><Relationship Id="rId2" Type="http://schemas.openxmlformats.org/officeDocument/2006/relationships/hyperlink" Target="https://github.com/yahoo/kafka-manager"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kafka.apache.org/documentation/#intro_topic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F5614-D0CC-4B51-90D8-B1F3CEF51765}"/>
              </a:ext>
            </a:extLst>
          </p:cNvPr>
          <p:cNvSpPr>
            <a:spLocks noGrp="1"/>
          </p:cNvSpPr>
          <p:nvPr>
            <p:ph type="ctrTitle"/>
          </p:nvPr>
        </p:nvSpPr>
        <p:spPr/>
        <p:txBody>
          <a:bodyPr/>
          <a:lstStyle/>
          <a:p>
            <a:r>
              <a:rPr lang="en-US" altLang="zh-CN" dirty="0"/>
              <a:t>Kafka introduction</a:t>
            </a:r>
            <a:endParaRPr lang="zh-CN" altLang="en-US" dirty="0"/>
          </a:p>
        </p:txBody>
      </p:sp>
      <p:sp>
        <p:nvSpPr>
          <p:cNvPr id="3" name="副标题 2">
            <a:extLst>
              <a:ext uri="{FF2B5EF4-FFF2-40B4-BE49-F238E27FC236}">
                <a16:creationId xmlns:a16="http://schemas.microsoft.com/office/drawing/2014/main" id="{A402F364-D95A-4035-A917-B2B190BE874A}"/>
              </a:ext>
            </a:extLst>
          </p:cNvPr>
          <p:cNvSpPr>
            <a:spLocks noGrp="1"/>
          </p:cNvSpPr>
          <p:nvPr>
            <p:ph type="subTitle" idx="1"/>
          </p:nvPr>
        </p:nvSpPr>
        <p:spPr/>
        <p:txBody>
          <a:bodyPr/>
          <a:lstStyle/>
          <a:p>
            <a:r>
              <a:rPr lang="en-US" altLang="zh-CN" dirty="0"/>
              <a:t>Robert lee</a:t>
            </a:r>
            <a:endParaRPr lang="zh-CN" altLang="en-US" dirty="0"/>
          </a:p>
        </p:txBody>
      </p:sp>
    </p:spTree>
    <p:extLst>
      <p:ext uri="{BB962C8B-B14F-4D97-AF65-F5344CB8AC3E}">
        <p14:creationId xmlns:p14="http://schemas.microsoft.com/office/powerpoint/2010/main" val="613906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F7A974-2AC2-4406-AE27-BE0668B53AC8}"/>
              </a:ext>
            </a:extLst>
          </p:cNvPr>
          <p:cNvSpPr/>
          <p:nvPr/>
        </p:nvSpPr>
        <p:spPr>
          <a:xfrm>
            <a:off x="1358784" y="658371"/>
            <a:ext cx="10147300" cy="1200329"/>
          </a:xfrm>
          <a:prstGeom prst="rect">
            <a:avLst/>
          </a:prstGeom>
        </p:spPr>
        <p:txBody>
          <a:bodyPr wrap="square">
            <a:spAutoFit/>
          </a:bodyPr>
          <a:lstStyle/>
          <a:p>
            <a:r>
              <a:rPr lang="en-US" altLang="zh-CN" dirty="0">
                <a:solidFill>
                  <a:srgbClr val="000000"/>
                </a:solidFill>
                <a:latin typeface="Roboto"/>
              </a:rPr>
              <a:t>The partitions in the log serve several purposes. </a:t>
            </a:r>
            <a:r>
              <a:rPr lang="en-US" altLang="zh-CN" b="1" dirty="0">
                <a:solidFill>
                  <a:srgbClr val="000000"/>
                </a:solidFill>
                <a:latin typeface="Roboto"/>
              </a:rPr>
              <a:t>First</a:t>
            </a:r>
            <a:r>
              <a:rPr lang="en-US" altLang="zh-CN" dirty="0">
                <a:solidFill>
                  <a:srgbClr val="000000"/>
                </a:solidFill>
                <a:latin typeface="Roboto"/>
              </a:rPr>
              <a:t>, they allow the log to scale beyond a size that will fit on a single server. Each individual partition must fit on the servers that host it, but a topic may have many partitions so it can handle an arbitrary amount of data. </a:t>
            </a:r>
            <a:r>
              <a:rPr lang="en-US" altLang="zh-CN" b="1" dirty="0">
                <a:solidFill>
                  <a:srgbClr val="000000"/>
                </a:solidFill>
                <a:latin typeface="Roboto"/>
              </a:rPr>
              <a:t>Second</a:t>
            </a:r>
            <a:r>
              <a:rPr lang="en-US" altLang="zh-CN" dirty="0">
                <a:solidFill>
                  <a:srgbClr val="000000"/>
                </a:solidFill>
                <a:latin typeface="Roboto"/>
              </a:rPr>
              <a:t> they act as the unit of parallelism—more on that in a bit.</a:t>
            </a:r>
            <a:endParaRPr lang="zh-CN" altLang="en-US" dirty="0"/>
          </a:p>
        </p:txBody>
      </p:sp>
      <p:sp>
        <p:nvSpPr>
          <p:cNvPr id="3" name="Rectangle 2">
            <a:extLst>
              <a:ext uri="{FF2B5EF4-FFF2-40B4-BE49-F238E27FC236}">
                <a16:creationId xmlns:a16="http://schemas.microsoft.com/office/drawing/2014/main" id="{6161E47A-76CC-4114-BBB1-E86ADB0ABF0E}"/>
              </a:ext>
            </a:extLst>
          </p:cNvPr>
          <p:cNvSpPr/>
          <p:nvPr/>
        </p:nvSpPr>
        <p:spPr>
          <a:xfrm>
            <a:off x="1115502" y="2413337"/>
            <a:ext cx="10390581" cy="1477328"/>
          </a:xfrm>
          <a:prstGeom prst="rect">
            <a:avLst/>
          </a:prstGeom>
        </p:spPr>
        <p:txBody>
          <a:bodyPr wrap="square">
            <a:spAutoFit/>
          </a:bodyPr>
          <a:lstStyle/>
          <a:p>
            <a:r>
              <a:rPr lang="en-US" altLang="zh-CN" dirty="0">
                <a:solidFill>
                  <a:srgbClr val="000000"/>
                </a:solidFill>
                <a:latin typeface="Roboto"/>
              </a:rPr>
              <a:t>Each partition has one server which acts as the "leader" and zero or more servers which act as "followers". The leader handles all read and write requests for the partition while the followers passively replicate the leader. If the leader fails, one of the followers will automatically become the new leader. Each server acts as a leader for some of its partitions and a follower for others so load is well balanced within the cluster.</a:t>
            </a:r>
          </a:p>
        </p:txBody>
      </p:sp>
      <p:sp>
        <p:nvSpPr>
          <p:cNvPr id="4" name="Rectangle 3">
            <a:extLst>
              <a:ext uri="{FF2B5EF4-FFF2-40B4-BE49-F238E27FC236}">
                <a16:creationId xmlns:a16="http://schemas.microsoft.com/office/drawing/2014/main" id="{B2309F93-45BB-4CA5-8707-3174646EB845}"/>
              </a:ext>
            </a:extLst>
          </p:cNvPr>
          <p:cNvSpPr/>
          <p:nvPr/>
        </p:nvSpPr>
        <p:spPr>
          <a:xfrm>
            <a:off x="1526564" y="163204"/>
            <a:ext cx="1479892" cy="369332"/>
          </a:xfrm>
          <a:prstGeom prst="rect">
            <a:avLst/>
          </a:prstGeom>
        </p:spPr>
        <p:txBody>
          <a:bodyPr wrap="none">
            <a:spAutoFit/>
          </a:bodyPr>
          <a:lstStyle/>
          <a:p>
            <a:r>
              <a:rPr lang="en-US" altLang="zh-CN" b="1" dirty="0">
                <a:solidFill>
                  <a:srgbClr val="000000"/>
                </a:solidFill>
                <a:latin typeface="Roboto"/>
                <a:hlinkClick r:id="rId2"/>
              </a:rPr>
              <a:t>Distribution</a:t>
            </a:r>
            <a:endParaRPr lang="en-US" altLang="zh-CN" b="1" i="0" dirty="0">
              <a:solidFill>
                <a:srgbClr val="000000"/>
              </a:solidFill>
              <a:effectLst/>
              <a:latin typeface="Roboto"/>
            </a:endParaRPr>
          </a:p>
        </p:txBody>
      </p:sp>
    </p:spTree>
    <p:extLst>
      <p:ext uri="{BB962C8B-B14F-4D97-AF65-F5344CB8AC3E}">
        <p14:creationId xmlns:p14="http://schemas.microsoft.com/office/powerpoint/2010/main" val="136836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14E0D2-CC4A-4D75-967C-694306FA5495}"/>
              </a:ext>
            </a:extLst>
          </p:cNvPr>
          <p:cNvSpPr/>
          <p:nvPr/>
        </p:nvSpPr>
        <p:spPr>
          <a:xfrm>
            <a:off x="1370086" y="1265874"/>
            <a:ext cx="7302500" cy="1477328"/>
          </a:xfrm>
          <a:prstGeom prst="rect">
            <a:avLst/>
          </a:prstGeom>
        </p:spPr>
        <p:txBody>
          <a:bodyPr wrap="square">
            <a:spAutoFit/>
          </a:bodyPr>
          <a:lstStyle/>
          <a:p>
            <a:r>
              <a:rPr lang="en-US" altLang="zh-CN" dirty="0">
                <a:solidFill>
                  <a:srgbClr val="000000"/>
                </a:solidFill>
                <a:latin typeface="Roboto"/>
              </a:rPr>
              <a:t>Kafka </a:t>
            </a:r>
            <a:r>
              <a:rPr lang="en-US" altLang="zh-CN" dirty="0" err="1">
                <a:solidFill>
                  <a:srgbClr val="000000"/>
                </a:solidFill>
                <a:latin typeface="Roboto"/>
              </a:rPr>
              <a:t>MirrorMaker</a:t>
            </a:r>
            <a:r>
              <a:rPr lang="en-US" altLang="zh-CN" dirty="0">
                <a:solidFill>
                  <a:srgbClr val="000000"/>
                </a:solidFill>
                <a:latin typeface="Roboto"/>
              </a:rPr>
              <a:t> provides geo-replication support for your clusters. With </a:t>
            </a:r>
            <a:r>
              <a:rPr lang="en-US" altLang="zh-CN" dirty="0" err="1">
                <a:solidFill>
                  <a:srgbClr val="000000"/>
                </a:solidFill>
                <a:latin typeface="Roboto"/>
              </a:rPr>
              <a:t>MirrorMaker</a:t>
            </a:r>
            <a:r>
              <a:rPr lang="en-US" altLang="zh-CN" dirty="0">
                <a:solidFill>
                  <a:srgbClr val="000000"/>
                </a:solidFill>
                <a:latin typeface="Roboto"/>
              </a:rPr>
              <a:t>, messages are replicated across multiple datacenters or cloud regions. You can use this in active/passive scenarios for backup and recovery; or in active/active scenarios to place data closer to your users, or support data locality requirements.</a:t>
            </a:r>
            <a:endParaRPr lang="zh-CN" altLang="en-US" dirty="0"/>
          </a:p>
        </p:txBody>
      </p:sp>
      <p:sp>
        <p:nvSpPr>
          <p:cNvPr id="3" name="Rectangle 2">
            <a:extLst>
              <a:ext uri="{FF2B5EF4-FFF2-40B4-BE49-F238E27FC236}">
                <a16:creationId xmlns:a16="http://schemas.microsoft.com/office/drawing/2014/main" id="{CA099030-5A1C-427C-B51B-7A30A979E8B2}"/>
              </a:ext>
            </a:extLst>
          </p:cNvPr>
          <p:cNvSpPr/>
          <p:nvPr/>
        </p:nvSpPr>
        <p:spPr>
          <a:xfrm>
            <a:off x="1445587" y="501134"/>
            <a:ext cx="1954381" cy="369332"/>
          </a:xfrm>
          <a:prstGeom prst="rect">
            <a:avLst/>
          </a:prstGeom>
        </p:spPr>
        <p:txBody>
          <a:bodyPr wrap="none">
            <a:spAutoFit/>
          </a:bodyPr>
          <a:lstStyle/>
          <a:p>
            <a:r>
              <a:rPr lang="en-US" altLang="zh-CN" b="1" dirty="0">
                <a:solidFill>
                  <a:srgbClr val="000000"/>
                </a:solidFill>
                <a:latin typeface="Roboto"/>
                <a:hlinkClick r:id="rId2"/>
              </a:rPr>
              <a:t>Geo-Replication</a:t>
            </a:r>
            <a:endParaRPr lang="en-US" altLang="zh-CN" b="1" i="0" dirty="0">
              <a:solidFill>
                <a:srgbClr val="000000"/>
              </a:solidFill>
              <a:effectLst/>
              <a:latin typeface="Roboto"/>
            </a:endParaRPr>
          </a:p>
        </p:txBody>
      </p:sp>
    </p:spTree>
    <p:extLst>
      <p:ext uri="{BB962C8B-B14F-4D97-AF65-F5344CB8AC3E}">
        <p14:creationId xmlns:p14="http://schemas.microsoft.com/office/powerpoint/2010/main" val="4150455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5A1B93-FBC3-4C84-ACF8-31D21034C99E}"/>
              </a:ext>
            </a:extLst>
          </p:cNvPr>
          <p:cNvSpPr/>
          <p:nvPr/>
        </p:nvSpPr>
        <p:spPr>
          <a:xfrm>
            <a:off x="1357851" y="1024907"/>
            <a:ext cx="9782728" cy="1200329"/>
          </a:xfrm>
          <a:prstGeom prst="rect">
            <a:avLst/>
          </a:prstGeom>
        </p:spPr>
        <p:txBody>
          <a:bodyPr wrap="square">
            <a:spAutoFit/>
          </a:bodyPr>
          <a:lstStyle/>
          <a:p>
            <a:r>
              <a:rPr lang="en-US" altLang="zh-CN" dirty="0">
                <a:solidFill>
                  <a:srgbClr val="000000"/>
                </a:solidFill>
                <a:latin typeface="Roboto"/>
              </a:rPr>
              <a:t>Producers publish data to the topics of their choice. The producer is responsible for choosing which record to assign to which partition within the topic. This can be done in a round-robin fashion simply to balance load or it can be done according to some semantic partition function (say based on some key in the record). More on the use of partitioning in a second!</a:t>
            </a:r>
            <a:endParaRPr lang="zh-CN" altLang="en-US" dirty="0"/>
          </a:p>
        </p:txBody>
      </p:sp>
      <p:sp>
        <p:nvSpPr>
          <p:cNvPr id="3" name="Rectangle 2">
            <a:extLst>
              <a:ext uri="{FF2B5EF4-FFF2-40B4-BE49-F238E27FC236}">
                <a16:creationId xmlns:a16="http://schemas.microsoft.com/office/drawing/2014/main" id="{F416AA2C-D4A8-4240-8177-90B61C742C10}"/>
              </a:ext>
            </a:extLst>
          </p:cNvPr>
          <p:cNvSpPr/>
          <p:nvPr/>
        </p:nvSpPr>
        <p:spPr>
          <a:xfrm>
            <a:off x="1450130" y="484224"/>
            <a:ext cx="1326004" cy="369332"/>
          </a:xfrm>
          <a:prstGeom prst="rect">
            <a:avLst/>
          </a:prstGeom>
        </p:spPr>
        <p:txBody>
          <a:bodyPr wrap="none">
            <a:spAutoFit/>
          </a:bodyPr>
          <a:lstStyle/>
          <a:p>
            <a:r>
              <a:rPr lang="en-US" altLang="zh-CN" b="1" dirty="0">
                <a:solidFill>
                  <a:srgbClr val="000000"/>
                </a:solidFill>
                <a:latin typeface="Roboto"/>
                <a:hlinkClick r:id="rId2"/>
              </a:rPr>
              <a:t>Producers</a:t>
            </a:r>
            <a:endParaRPr lang="en-US" altLang="zh-CN" b="1" i="0" dirty="0">
              <a:solidFill>
                <a:srgbClr val="000000"/>
              </a:solidFill>
              <a:effectLst/>
              <a:latin typeface="Roboto"/>
            </a:endParaRPr>
          </a:p>
        </p:txBody>
      </p:sp>
      <p:sp>
        <p:nvSpPr>
          <p:cNvPr id="4" name="Rectangle 3">
            <a:extLst>
              <a:ext uri="{FF2B5EF4-FFF2-40B4-BE49-F238E27FC236}">
                <a16:creationId xmlns:a16="http://schemas.microsoft.com/office/drawing/2014/main" id="{5DA2117C-74A0-40F0-9E9A-F39B520EBF8B}"/>
              </a:ext>
            </a:extLst>
          </p:cNvPr>
          <p:cNvSpPr/>
          <p:nvPr/>
        </p:nvSpPr>
        <p:spPr>
          <a:xfrm>
            <a:off x="1173293" y="2543458"/>
            <a:ext cx="1454244" cy="369332"/>
          </a:xfrm>
          <a:prstGeom prst="rect">
            <a:avLst/>
          </a:prstGeom>
        </p:spPr>
        <p:txBody>
          <a:bodyPr wrap="none">
            <a:spAutoFit/>
          </a:bodyPr>
          <a:lstStyle/>
          <a:p>
            <a:r>
              <a:rPr lang="en-US" altLang="zh-CN" b="1" dirty="0">
                <a:solidFill>
                  <a:srgbClr val="000000"/>
                </a:solidFill>
                <a:latin typeface="Roboto"/>
                <a:hlinkClick r:id="rId3"/>
              </a:rPr>
              <a:t>Consumers</a:t>
            </a:r>
            <a:endParaRPr lang="en-US" altLang="zh-CN" b="1" i="0" dirty="0">
              <a:solidFill>
                <a:srgbClr val="000000"/>
              </a:solidFill>
              <a:effectLst/>
              <a:latin typeface="Roboto"/>
            </a:endParaRPr>
          </a:p>
        </p:txBody>
      </p:sp>
      <p:sp>
        <p:nvSpPr>
          <p:cNvPr id="5" name="Rectangle 4">
            <a:extLst>
              <a:ext uri="{FF2B5EF4-FFF2-40B4-BE49-F238E27FC236}">
                <a16:creationId xmlns:a16="http://schemas.microsoft.com/office/drawing/2014/main" id="{D9CC28B7-DB7C-4940-824E-8E58C905D5B3}"/>
              </a:ext>
            </a:extLst>
          </p:cNvPr>
          <p:cNvSpPr/>
          <p:nvPr/>
        </p:nvSpPr>
        <p:spPr>
          <a:xfrm>
            <a:off x="1013903" y="3134372"/>
            <a:ext cx="9718722" cy="923330"/>
          </a:xfrm>
          <a:prstGeom prst="rect">
            <a:avLst/>
          </a:prstGeom>
        </p:spPr>
        <p:txBody>
          <a:bodyPr wrap="square">
            <a:spAutoFit/>
          </a:bodyPr>
          <a:lstStyle/>
          <a:p>
            <a:r>
              <a:rPr lang="en-US" altLang="zh-CN" dirty="0">
                <a:solidFill>
                  <a:srgbClr val="000000"/>
                </a:solidFill>
                <a:latin typeface="Roboto"/>
              </a:rPr>
              <a:t>Consumers label themselves with a </a:t>
            </a:r>
            <a:r>
              <a:rPr lang="en-US" altLang="zh-CN" i="1" dirty="0">
                <a:solidFill>
                  <a:srgbClr val="000000"/>
                </a:solidFill>
                <a:latin typeface="Roboto"/>
              </a:rPr>
              <a:t>consumer group</a:t>
            </a:r>
            <a:r>
              <a:rPr lang="en-US" altLang="zh-CN" dirty="0">
                <a:solidFill>
                  <a:srgbClr val="000000"/>
                </a:solidFill>
                <a:latin typeface="Roboto"/>
              </a:rPr>
              <a:t> name, and each record published to a topic is delivered to one consumer instance within each subscribing consumer group. Consumer instances can be in separate processes or on separate machines.</a:t>
            </a:r>
            <a:endParaRPr lang="zh-CN" altLang="en-US" dirty="0"/>
          </a:p>
        </p:txBody>
      </p:sp>
      <p:sp>
        <p:nvSpPr>
          <p:cNvPr id="6" name="Rectangle 5">
            <a:extLst>
              <a:ext uri="{FF2B5EF4-FFF2-40B4-BE49-F238E27FC236}">
                <a16:creationId xmlns:a16="http://schemas.microsoft.com/office/drawing/2014/main" id="{2CBF02E9-1E5F-4B65-BD6E-F2490B7C1FE2}"/>
              </a:ext>
            </a:extLst>
          </p:cNvPr>
          <p:cNvSpPr/>
          <p:nvPr/>
        </p:nvSpPr>
        <p:spPr>
          <a:xfrm>
            <a:off x="888068" y="4283591"/>
            <a:ext cx="9718722" cy="1200329"/>
          </a:xfrm>
          <a:prstGeom prst="rect">
            <a:avLst/>
          </a:prstGeom>
        </p:spPr>
        <p:txBody>
          <a:bodyPr wrap="square">
            <a:spAutoFit/>
          </a:bodyPr>
          <a:lstStyle/>
          <a:p>
            <a:r>
              <a:rPr lang="en-US" altLang="zh-CN" dirty="0">
                <a:solidFill>
                  <a:srgbClr val="000000"/>
                </a:solidFill>
                <a:latin typeface="Roboto"/>
              </a:rPr>
              <a:t>If all the consumer instances have the same consumer group, then the records will effectively be load balanced over the consumer instances.</a:t>
            </a:r>
          </a:p>
          <a:p>
            <a:r>
              <a:rPr lang="en-US" altLang="zh-CN" dirty="0">
                <a:solidFill>
                  <a:srgbClr val="000000"/>
                </a:solidFill>
                <a:latin typeface="Roboto"/>
              </a:rPr>
              <a:t>If all the consumer instances have different consumer groups, then each record will be broadcast to all the consumer processes.</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4005334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kafka.apache.org/22/images/consumer-groups.png">
            <a:extLst>
              <a:ext uri="{FF2B5EF4-FFF2-40B4-BE49-F238E27FC236}">
                <a16:creationId xmlns:a16="http://schemas.microsoft.com/office/drawing/2014/main" id="{E2BCC3EE-5718-4890-84AA-606BA4841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795" y="1003300"/>
            <a:ext cx="752475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184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122894-B550-4EA7-ABF5-A068A27553E3}"/>
              </a:ext>
            </a:extLst>
          </p:cNvPr>
          <p:cNvSpPr/>
          <p:nvPr/>
        </p:nvSpPr>
        <p:spPr>
          <a:xfrm>
            <a:off x="1463412" y="542255"/>
            <a:ext cx="10222451" cy="1754326"/>
          </a:xfrm>
          <a:prstGeom prst="rect">
            <a:avLst/>
          </a:prstGeom>
        </p:spPr>
        <p:txBody>
          <a:bodyPr wrap="square">
            <a:spAutoFit/>
          </a:bodyPr>
          <a:lstStyle/>
          <a:p>
            <a:r>
              <a:rPr lang="en-US" altLang="zh-CN" dirty="0">
                <a:solidFill>
                  <a:srgbClr val="000000"/>
                </a:solidFill>
                <a:latin typeface="Roboto"/>
              </a:rPr>
              <a:t>A two server Kafka cluster hosting four partitions (P0-P3) with two consumer groups. Consumer group A has two consumer instances and group B has four.</a:t>
            </a:r>
          </a:p>
          <a:p>
            <a:r>
              <a:rPr lang="en-US" altLang="zh-CN" dirty="0">
                <a:solidFill>
                  <a:srgbClr val="000000"/>
                </a:solidFill>
                <a:latin typeface="Roboto"/>
              </a:rPr>
              <a:t>More commonly, however, we have found that topics have a small number of consumer groups, one for each "logical subscriber". Each group is composed of many consumer instances for scalability and fault tolerance. This is nothing more than publish-subscribe semantics where the subscriber is a cluster of consumers instead of a single process.</a:t>
            </a:r>
            <a:endParaRPr lang="en-US" altLang="zh-CN" b="0" i="0" dirty="0">
              <a:solidFill>
                <a:srgbClr val="000000"/>
              </a:solidFill>
              <a:effectLst/>
              <a:latin typeface="Roboto"/>
            </a:endParaRPr>
          </a:p>
        </p:txBody>
      </p:sp>
      <p:sp>
        <p:nvSpPr>
          <p:cNvPr id="3" name="Rectangle 2">
            <a:extLst>
              <a:ext uri="{FF2B5EF4-FFF2-40B4-BE49-F238E27FC236}">
                <a16:creationId xmlns:a16="http://schemas.microsoft.com/office/drawing/2014/main" id="{6D3354C7-0410-4C8C-A00F-6336C12966B2}"/>
              </a:ext>
            </a:extLst>
          </p:cNvPr>
          <p:cNvSpPr/>
          <p:nvPr/>
        </p:nvSpPr>
        <p:spPr>
          <a:xfrm>
            <a:off x="1136243" y="2807094"/>
            <a:ext cx="10549620" cy="1477328"/>
          </a:xfrm>
          <a:prstGeom prst="rect">
            <a:avLst/>
          </a:prstGeom>
        </p:spPr>
        <p:txBody>
          <a:bodyPr wrap="square">
            <a:spAutoFit/>
          </a:bodyPr>
          <a:lstStyle/>
          <a:p>
            <a:r>
              <a:rPr lang="en-US" altLang="zh-CN" dirty="0">
                <a:solidFill>
                  <a:srgbClr val="000000"/>
                </a:solidFill>
                <a:latin typeface="Roboto"/>
              </a:rPr>
              <a:t>The way consumption is implemented in Kafka is by dividing up the partitions in the log over the consumer instances so that each instance is the exclusive consumer of a "fair share" of partitions at any point in time. This process of maintaining membership in the group is handled by the Kafka protocol dynamically. If new instances join the group they will take over some partitions from other members of the group; if an instance dies, its partitions will be distributed to the remaining instances.</a:t>
            </a:r>
            <a:endParaRPr lang="zh-CN" altLang="en-US" dirty="0"/>
          </a:p>
        </p:txBody>
      </p:sp>
    </p:spTree>
    <p:extLst>
      <p:ext uri="{BB962C8B-B14F-4D97-AF65-F5344CB8AC3E}">
        <p14:creationId xmlns:p14="http://schemas.microsoft.com/office/powerpoint/2010/main" val="540649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BB4BA5-3719-4BE7-A942-CEAD08600E96}"/>
              </a:ext>
            </a:extLst>
          </p:cNvPr>
          <p:cNvSpPr/>
          <p:nvPr/>
        </p:nvSpPr>
        <p:spPr>
          <a:xfrm>
            <a:off x="1439993" y="670525"/>
            <a:ext cx="9575800" cy="1477328"/>
          </a:xfrm>
          <a:prstGeom prst="rect">
            <a:avLst/>
          </a:prstGeom>
        </p:spPr>
        <p:txBody>
          <a:bodyPr wrap="square">
            <a:spAutoFit/>
          </a:bodyPr>
          <a:lstStyle/>
          <a:p>
            <a:r>
              <a:rPr lang="en-US" altLang="zh-CN" dirty="0">
                <a:solidFill>
                  <a:srgbClr val="000000"/>
                </a:solidFill>
                <a:latin typeface="Roboto"/>
              </a:rPr>
              <a:t>Kafka only provides a total order over records </a:t>
            </a:r>
            <a:r>
              <a:rPr lang="en-US" altLang="zh-CN" i="1" dirty="0">
                <a:solidFill>
                  <a:srgbClr val="000000"/>
                </a:solidFill>
                <a:latin typeface="Roboto"/>
              </a:rPr>
              <a:t>within</a:t>
            </a:r>
            <a:r>
              <a:rPr lang="en-US" altLang="zh-CN" dirty="0">
                <a:solidFill>
                  <a:srgbClr val="000000"/>
                </a:solidFill>
                <a:latin typeface="Roboto"/>
              </a:rPr>
              <a:t> a partition, not between different partitions in a topic. Per-partition ordering combined with the ability to partition data by key is sufficient for most applications. </a:t>
            </a:r>
          </a:p>
          <a:p>
            <a:r>
              <a:rPr lang="en-US" altLang="zh-CN" dirty="0">
                <a:solidFill>
                  <a:srgbClr val="000000"/>
                </a:solidFill>
                <a:latin typeface="Roboto"/>
              </a:rPr>
              <a:t>However, if you require a total order over records this can be achieved with a topic that has only one partition, though this will mean only one consumer process per consumer group.</a:t>
            </a:r>
            <a:endParaRPr lang="zh-CN" altLang="en-US" dirty="0"/>
          </a:p>
        </p:txBody>
      </p:sp>
    </p:spTree>
    <p:extLst>
      <p:ext uri="{BB962C8B-B14F-4D97-AF65-F5344CB8AC3E}">
        <p14:creationId xmlns:p14="http://schemas.microsoft.com/office/powerpoint/2010/main" val="1928991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C1E6D1-1B72-4711-8425-21CB28E4F71D}"/>
              </a:ext>
            </a:extLst>
          </p:cNvPr>
          <p:cNvSpPr/>
          <p:nvPr/>
        </p:nvSpPr>
        <p:spPr>
          <a:xfrm>
            <a:off x="1512033" y="821081"/>
            <a:ext cx="3467616" cy="369332"/>
          </a:xfrm>
          <a:prstGeom prst="rect">
            <a:avLst/>
          </a:prstGeom>
        </p:spPr>
        <p:txBody>
          <a:bodyPr wrap="none">
            <a:spAutoFit/>
          </a:bodyPr>
          <a:lstStyle/>
          <a:p>
            <a:r>
              <a:rPr lang="en-US" altLang="zh-CN" b="1" dirty="0">
                <a:solidFill>
                  <a:srgbClr val="000000"/>
                </a:solidFill>
                <a:latin typeface="Roboto"/>
                <a:hlinkClick r:id="rId2"/>
              </a:rPr>
              <a:t>Kafka as a Messaging System</a:t>
            </a:r>
            <a:endParaRPr lang="en-US" altLang="zh-CN" b="1" i="0" dirty="0">
              <a:solidFill>
                <a:srgbClr val="000000"/>
              </a:solidFill>
              <a:effectLst/>
              <a:latin typeface="Roboto"/>
            </a:endParaRPr>
          </a:p>
        </p:txBody>
      </p:sp>
      <p:sp>
        <p:nvSpPr>
          <p:cNvPr id="3" name="Rectangle 2">
            <a:extLst>
              <a:ext uri="{FF2B5EF4-FFF2-40B4-BE49-F238E27FC236}">
                <a16:creationId xmlns:a16="http://schemas.microsoft.com/office/drawing/2014/main" id="{D3B025C0-DE1B-4A0E-9440-4F452D29ABEE}"/>
              </a:ext>
            </a:extLst>
          </p:cNvPr>
          <p:cNvSpPr/>
          <p:nvPr/>
        </p:nvSpPr>
        <p:spPr>
          <a:xfrm>
            <a:off x="1277141" y="1649453"/>
            <a:ext cx="10509508" cy="2585323"/>
          </a:xfrm>
          <a:prstGeom prst="rect">
            <a:avLst/>
          </a:prstGeom>
        </p:spPr>
        <p:txBody>
          <a:bodyPr wrap="square">
            <a:spAutoFit/>
          </a:bodyPr>
          <a:lstStyle/>
          <a:p>
            <a:r>
              <a:rPr lang="en-US" altLang="zh-CN" dirty="0">
                <a:solidFill>
                  <a:srgbClr val="000000"/>
                </a:solidFill>
                <a:latin typeface="Roboto"/>
              </a:rPr>
              <a:t>Messaging traditionally has two models: </a:t>
            </a:r>
            <a:r>
              <a:rPr lang="en-US" altLang="zh-CN" dirty="0">
                <a:solidFill>
                  <a:srgbClr val="0968DE"/>
                </a:solidFill>
                <a:latin typeface="Roboto"/>
                <a:hlinkClick r:id="rId3"/>
              </a:rPr>
              <a:t>queuing</a:t>
            </a:r>
            <a:r>
              <a:rPr lang="en-US" altLang="zh-CN" dirty="0">
                <a:solidFill>
                  <a:srgbClr val="000000"/>
                </a:solidFill>
                <a:latin typeface="Roboto"/>
              </a:rPr>
              <a:t> and </a:t>
            </a:r>
            <a:r>
              <a:rPr lang="en-US" altLang="zh-CN" dirty="0">
                <a:solidFill>
                  <a:srgbClr val="0968DE"/>
                </a:solidFill>
                <a:latin typeface="Roboto"/>
                <a:hlinkClick r:id="rId4"/>
              </a:rPr>
              <a:t>publish-subscribe</a:t>
            </a:r>
            <a:r>
              <a:rPr lang="en-US" altLang="zh-CN" dirty="0">
                <a:solidFill>
                  <a:srgbClr val="000000"/>
                </a:solidFill>
                <a:latin typeface="Roboto"/>
              </a:rPr>
              <a:t>. </a:t>
            </a:r>
          </a:p>
          <a:p>
            <a:r>
              <a:rPr lang="en-US" altLang="zh-CN" dirty="0">
                <a:solidFill>
                  <a:srgbClr val="000000"/>
                </a:solidFill>
                <a:latin typeface="Roboto"/>
              </a:rPr>
              <a:t>In a queue, a pool of consumers may read from a server and each record goes to one of them; in publish-subscribe the record is broadcast to all consumers. Each of these two models has a strength and a weakness. </a:t>
            </a:r>
          </a:p>
          <a:p>
            <a:r>
              <a:rPr lang="en-US" altLang="zh-CN" dirty="0">
                <a:solidFill>
                  <a:srgbClr val="000000"/>
                </a:solidFill>
                <a:latin typeface="Roboto"/>
              </a:rPr>
              <a:t>The strength of queuing is that it allows you to divide up the processing of data over multiple consumer instances, which lets you scale your processing. Unfortunately, queues aren't multi-subscriber—once one process reads the data it's gone. </a:t>
            </a:r>
          </a:p>
          <a:p>
            <a:r>
              <a:rPr lang="en-US" altLang="zh-CN" dirty="0">
                <a:solidFill>
                  <a:srgbClr val="000000"/>
                </a:solidFill>
                <a:latin typeface="Roboto"/>
              </a:rPr>
              <a:t>Publish-subscribe allows you broadcast data to multiple processes, but has no way of scaling processing since every message goes to every subscriber.</a:t>
            </a:r>
            <a:endParaRPr lang="zh-CN" altLang="en-US" dirty="0"/>
          </a:p>
        </p:txBody>
      </p:sp>
    </p:spTree>
    <p:extLst>
      <p:ext uri="{BB962C8B-B14F-4D97-AF65-F5344CB8AC3E}">
        <p14:creationId xmlns:p14="http://schemas.microsoft.com/office/powerpoint/2010/main" val="207955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E5D035-3743-4465-B539-F3F274172948}"/>
              </a:ext>
            </a:extLst>
          </p:cNvPr>
          <p:cNvSpPr/>
          <p:nvPr/>
        </p:nvSpPr>
        <p:spPr>
          <a:xfrm>
            <a:off x="1491027" y="902234"/>
            <a:ext cx="10477500" cy="1200329"/>
          </a:xfrm>
          <a:prstGeom prst="rect">
            <a:avLst/>
          </a:prstGeom>
        </p:spPr>
        <p:txBody>
          <a:bodyPr wrap="square">
            <a:spAutoFit/>
          </a:bodyPr>
          <a:lstStyle/>
          <a:p>
            <a:r>
              <a:rPr lang="en-US" altLang="zh-CN" dirty="0">
                <a:solidFill>
                  <a:srgbClr val="000000"/>
                </a:solidFill>
                <a:latin typeface="Roboto"/>
              </a:rPr>
              <a:t>The consumer group concept in Kafka generalizes these two concepts. As with a queue the consumer group allows you to divide up processing over a collection of processes (the members of the consumer group). As with publish-subscribe, Kafka allows you to broadcast messages to multiple consumer groups.</a:t>
            </a:r>
            <a:endParaRPr lang="zh-CN" altLang="en-US" dirty="0"/>
          </a:p>
        </p:txBody>
      </p:sp>
      <p:sp>
        <p:nvSpPr>
          <p:cNvPr id="3" name="Rectangle 2">
            <a:extLst>
              <a:ext uri="{FF2B5EF4-FFF2-40B4-BE49-F238E27FC236}">
                <a16:creationId xmlns:a16="http://schemas.microsoft.com/office/drawing/2014/main" id="{89DBDE5B-69D7-4918-A418-FFC8E1903A3F}"/>
              </a:ext>
            </a:extLst>
          </p:cNvPr>
          <p:cNvSpPr/>
          <p:nvPr/>
        </p:nvSpPr>
        <p:spPr>
          <a:xfrm>
            <a:off x="1281302" y="2412532"/>
            <a:ext cx="10007600" cy="646331"/>
          </a:xfrm>
          <a:prstGeom prst="rect">
            <a:avLst/>
          </a:prstGeom>
        </p:spPr>
        <p:txBody>
          <a:bodyPr wrap="square">
            <a:spAutoFit/>
          </a:bodyPr>
          <a:lstStyle/>
          <a:p>
            <a:r>
              <a:rPr lang="en-US" altLang="zh-CN" dirty="0">
                <a:solidFill>
                  <a:srgbClr val="000000"/>
                </a:solidFill>
                <a:latin typeface="Roboto"/>
              </a:rPr>
              <a:t>The advantage of Kafka's model is that every topic has both these properties—it can scale processing and is also multi-subscriber—there is no need to choose one or the other.</a:t>
            </a:r>
            <a:endParaRPr lang="zh-CN" altLang="en-US" dirty="0"/>
          </a:p>
        </p:txBody>
      </p:sp>
    </p:spTree>
    <p:extLst>
      <p:ext uri="{BB962C8B-B14F-4D97-AF65-F5344CB8AC3E}">
        <p14:creationId xmlns:p14="http://schemas.microsoft.com/office/powerpoint/2010/main" val="3186688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8C4023-6C0E-4DEB-96EC-3F327A43A0EE}"/>
              </a:ext>
            </a:extLst>
          </p:cNvPr>
          <p:cNvSpPr/>
          <p:nvPr/>
        </p:nvSpPr>
        <p:spPr>
          <a:xfrm>
            <a:off x="1558372" y="553639"/>
            <a:ext cx="9880600" cy="2031325"/>
          </a:xfrm>
          <a:prstGeom prst="rect">
            <a:avLst/>
          </a:prstGeom>
        </p:spPr>
        <p:txBody>
          <a:bodyPr wrap="square">
            <a:spAutoFit/>
          </a:bodyPr>
          <a:lstStyle/>
          <a:p>
            <a:r>
              <a:rPr lang="en-US" altLang="zh-CN" dirty="0">
                <a:solidFill>
                  <a:srgbClr val="000000"/>
                </a:solidFill>
                <a:latin typeface="Roboto"/>
              </a:rPr>
              <a:t>A traditional queue retains records in-order on the server, and if multiple consumers consume from the queue then the server hands out records in the order they are stored. However, although the server hands out records in order, the records are delivered asynchronously to consumers, so they may arrive out of order on different consumers. This effectively means the ordering of the records is lost in the presence of parallel consumption. Messaging systems often work around this by having a notion of "exclusive consumer" that allows only one process to consume from a queue, but of course this means that there is no parallelism in processing.</a:t>
            </a:r>
            <a:endParaRPr lang="zh-CN" altLang="en-US" dirty="0"/>
          </a:p>
        </p:txBody>
      </p:sp>
      <p:sp>
        <p:nvSpPr>
          <p:cNvPr id="3" name="Rectangle 2">
            <a:extLst>
              <a:ext uri="{FF2B5EF4-FFF2-40B4-BE49-F238E27FC236}">
                <a16:creationId xmlns:a16="http://schemas.microsoft.com/office/drawing/2014/main" id="{EB3EAD6D-ED3F-430B-B19D-12C1BF196571}"/>
              </a:ext>
            </a:extLst>
          </p:cNvPr>
          <p:cNvSpPr/>
          <p:nvPr/>
        </p:nvSpPr>
        <p:spPr>
          <a:xfrm>
            <a:off x="1155700" y="2980374"/>
            <a:ext cx="9880600" cy="2308324"/>
          </a:xfrm>
          <a:prstGeom prst="rect">
            <a:avLst/>
          </a:prstGeom>
        </p:spPr>
        <p:txBody>
          <a:bodyPr wrap="square">
            <a:spAutoFit/>
          </a:bodyPr>
          <a:lstStyle/>
          <a:p>
            <a:r>
              <a:rPr lang="en-US" altLang="zh-CN" dirty="0">
                <a:solidFill>
                  <a:srgbClr val="000000"/>
                </a:solidFill>
                <a:latin typeface="Roboto"/>
              </a:rPr>
              <a:t>Kafka does it better. By having a notion of parallelism—the partition—within the topics, Kafka is able to provide both ordering guarantees and load balancing over a pool of consumer processes. This is achieved by assigning the partitions in the topic to the consumers in the consumer group so that each partition is consumed by exactly one consumer in the group. By doing this we ensure that the consumer is the only reader of that partition and consumes the data in order. Since there are many partitions this still balances the load over many consumer instances. Note however that there cannot be more consumer instances in a consumer group than partitions.</a:t>
            </a:r>
            <a:endParaRPr lang="zh-CN" altLang="en-US" dirty="0"/>
          </a:p>
        </p:txBody>
      </p:sp>
    </p:spTree>
    <p:extLst>
      <p:ext uri="{BB962C8B-B14F-4D97-AF65-F5344CB8AC3E}">
        <p14:creationId xmlns:p14="http://schemas.microsoft.com/office/powerpoint/2010/main" val="1109257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6C946C-5BBC-496A-A2A5-7585B7554C8B}"/>
              </a:ext>
            </a:extLst>
          </p:cNvPr>
          <p:cNvSpPr/>
          <p:nvPr/>
        </p:nvSpPr>
        <p:spPr>
          <a:xfrm>
            <a:off x="1448513" y="496823"/>
            <a:ext cx="3134191" cy="369332"/>
          </a:xfrm>
          <a:prstGeom prst="rect">
            <a:avLst/>
          </a:prstGeom>
        </p:spPr>
        <p:txBody>
          <a:bodyPr wrap="none">
            <a:spAutoFit/>
          </a:bodyPr>
          <a:lstStyle/>
          <a:p>
            <a:r>
              <a:rPr lang="en-US" altLang="zh-CN" b="1" dirty="0">
                <a:solidFill>
                  <a:srgbClr val="000000"/>
                </a:solidFill>
                <a:latin typeface="Roboto"/>
              </a:rPr>
              <a:t>Kafka as a Storage System</a:t>
            </a:r>
            <a:endParaRPr lang="en-US" altLang="zh-CN" b="1" i="0" dirty="0">
              <a:solidFill>
                <a:srgbClr val="000000"/>
              </a:solidFill>
              <a:effectLst/>
              <a:latin typeface="Roboto"/>
            </a:endParaRPr>
          </a:p>
        </p:txBody>
      </p:sp>
      <p:sp>
        <p:nvSpPr>
          <p:cNvPr id="3" name="Rectangle 2">
            <a:extLst>
              <a:ext uri="{FF2B5EF4-FFF2-40B4-BE49-F238E27FC236}">
                <a16:creationId xmlns:a16="http://schemas.microsoft.com/office/drawing/2014/main" id="{E88BC2BA-C66D-4CA9-B4D3-8663F154594D}"/>
              </a:ext>
            </a:extLst>
          </p:cNvPr>
          <p:cNvSpPr/>
          <p:nvPr/>
        </p:nvSpPr>
        <p:spPr>
          <a:xfrm>
            <a:off x="1352025" y="1137623"/>
            <a:ext cx="10226180" cy="3416320"/>
          </a:xfrm>
          <a:prstGeom prst="rect">
            <a:avLst/>
          </a:prstGeom>
        </p:spPr>
        <p:txBody>
          <a:bodyPr wrap="square">
            <a:spAutoFit/>
          </a:bodyPr>
          <a:lstStyle/>
          <a:p>
            <a:r>
              <a:rPr lang="en-US" altLang="zh-CN" dirty="0">
                <a:solidFill>
                  <a:srgbClr val="000000"/>
                </a:solidFill>
                <a:latin typeface="Roboto"/>
              </a:rPr>
              <a:t>Any message queue that allows publishing messages decoupled from consuming them is effectively acting as a storage system for the in-flight messages. What is different about Kafka is that it is a very good storage system.</a:t>
            </a:r>
          </a:p>
          <a:p>
            <a:r>
              <a:rPr lang="en-US" altLang="zh-CN" dirty="0">
                <a:solidFill>
                  <a:srgbClr val="000000"/>
                </a:solidFill>
                <a:latin typeface="Roboto"/>
              </a:rPr>
              <a:t>Data written to Kafka is written to disk and replicated for fault-tolerance. Kafka allows producers to wait on acknowledgement so that a write isn't considered complete until it is fully replicated and guaranteed to persist even if the server written to fails.</a:t>
            </a:r>
          </a:p>
          <a:p>
            <a:r>
              <a:rPr lang="en-US" altLang="zh-CN" dirty="0">
                <a:solidFill>
                  <a:srgbClr val="000000"/>
                </a:solidFill>
                <a:latin typeface="Roboto"/>
              </a:rPr>
              <a:t>The disk structures Kafka uses scale well—Kafka will perform the same whether you have 50 KB or 50 TB of persistent data on the server.</a:t>
            </a:r>
          </a:p>
          <a:p>
            <a:r>
              <a:rPr lang="en-US" altLang="zh-CN" dirty="0">
                <a:solidFill>
                  <a:srgbClr val="000000"/>
                </a:solidFill>
                <a:latin typeface="Roboto"/>
              </a:rPr>
              <a:t>As a result of taking storage seriously and allowing the clients to control their read position, you can think of Kafka as a kind of special purpose distributed filesystem dedicated to high-performance, low-latency commit log storage, replication, and propagation.</a:t>
            </a:r>
          </a:p>
          <a:p>
            <a:r>
              <a:rPr lang="en-US" altLang="zh-CN" dirty="0">
                <a:solidFill>
                  <a:srgbClr val="000000"/>
                </a:solidFill>
                <a:latin typeface="Roboto"/>
              </a:rPr>
              <a:t>For details about the Kafka's commit log storage and replication design, please read </a:t>
            </a:r>
            <a:r>
              <a:rPr lang="en-US" altLang="zh-CN" dirty="0">
                <a:solidFill>
                  <a:srgbClr val="0968DE"/>
                </a:solidFill>
                <a:latin typeface="Roboto"/>
                <a:hlinkClick r:id="rId2"/>
              </a:rPr>
              <a:t>this</a:t>
            </a:r>
            <a:r>
              <a:rPr lang="en-US" altLang="zh-CN" dirty="0">
                <a:solidFill>
                  <a:srgbClr val="000000"/>
                </a:solidFill>
                <a:latin typeface="Roboto"/>
              </a:rPr>
              <a:t> page.</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2457428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6F08DE-8056-4372-A4EC-8C48CE76CF0D}"/>
              </a:ext>
            </a:extLst>
          </p:cNvPr>
          <p:cNvSpPr txBox="1"/>
          <p:nvPr/>
        </p:nvSpPr>
        <p:spPr>
          <a:xfrm>
            <a:off x="1702965" y="511728"/>
            <a:ext cx="3942826" cy="923330"/>
          </a:xfrm>
          <a:prstGeom prst="rect">
            <a:avLst/>
          </a:prstGeom>
          <a:noFill/>
        </p:spPr>
        <p:txBody>
          <a:bodyPr wrap="square" rtlCol="0">
            <a:spAutoFit/>
          </a:bodyPr>
          <a:lstStyle/>
          <a:p>
            <a:r>
              <a:rPr lang="en-US" altLang="zh-CN" dirty="0"/>
              <a:t>Agenda</a:t>
            </a:r>
          </a:p>
          <a:p>
            <a:endParaRPr lang="en-US" altLang="zh-CN" dirty="0"/>
          </a:p>
          <a:p>
            <a:endParaRPr lang="zh-CN" altLang="en-US" dirty="0"/>
          </a:p>
        </p:txBody>
      </p:sp>
      <p:sp>
        <p:nvSpPr>
          <p:cNvPr id="7" name="TextBox 6">
            <a:extLst>
              <a:ext uri="{FF2B5EF4-FFF2-40B4-BE49-F238E27FC236}">
                <a16:creationId xmlns:a16="http://schemas.microsoft.com/office/drawing/2014/main" id="{2C639BE3-8B3C-4B3F-A44E-D57DA69A466B}"/>
              </a:ext>
            </a:extLst>
          </p:cNvPr>
          <p:cNvSpPr txBox="1"/>
          <p:nvPr/>
        </p:nvSpPr>
        <p:spPr>
          <a:xfrm>
            <a:off x="2004969" y="1435058"/>
            <a:ext cx="6434356" cy="2585323"/>
          </a:xfrm>
          <a:prstGeom prst="rect">
            <a:avLst/>
          </a:prstGeom>
          <a:noFill/>
        </p:spPr>
        <p:txBody>
          <a:bodyPr wrap="square" rtlCol="0">
            <a:spAutoFit/>
          </a:bodyPr>
          <a:lstStyle/>
          <a:p>
            <a:pPr marL="342900" indent="-342900">
              <a:buAutoNum type="arabicPeriod"/>
            </a:pPr>
            <a:r>
              <a:rPr lang="en-US" altLang="zh-CN" dirty="0"/>
              <a:t>What is Kafka?</a:t>
            </a:r>
          </a:p>
          <a:p>
            <a:pPr marL="342900" indent="-342900">
              <a:buAutoNum type="arabicPeriod"/>
            </a:pPr>
            <a:r>
              <a:rPr lang="en-US" altLang="zh-CN" dirty="0"/>
              <a:t>Why we need to import Kafka in our project?</a:t>
            </a:r>
          </a:p>
          <a:p>
            <a:pPr marL="342900" indent="-342900">
              <a:buAutoNum type="arabicPeriod"/>
            </a:pPr>
            <a:r>
              <a:rPr lang="en-US" altLang="zh-CN" dirty="0"/>
              <a:t>What are the pros and cons?</a:t>
            </a:r>
          </a:p>
          <a:p>
            <a:pPr marL="342900" indent="-342900">
              <a:buAutoNum type="arabicPeriod"/>
            </a:pPr>
            <a:r>
              <a:rPr lang="en-US" altLang="zh-CN" dirty="0"/>
              <a:t>What are the difference comparing with other MQs?</a:t>
            </a:r>
          </a:p>
          <a:p>
            <a:pPr marL="342900" indent="-342900">
              <a:buAutoNum type="arabicPeriod"/>
            </a:pPr>
            <a:r>
              <a:rPr lang="en-US" altLang="zh-CN" dirty="0"/>
              <a:t>Design</a:t>
            </a:r>
          </a:p>
          <a:p>
            <a:pPr marL="800100" lvl="1" indent="-342900">
              <a:buAutoNum type="arabicPeriod"/>
            </a:pPr>
            <a:r>
              <a:rPr lang="en-US" altLang="zh-CN" dirty="0"/>
              <a:t>Topic and Partition</a:t>
            </a:r>
          </a:p>
          <a:p>
            <a:pPr marL="800100" lvl="1" indent="-342900">
              <a:buAutoNum type="arabicPeriod"/>
            </a:pPr>
            <a:r>
              <a:rPr lang="en-US" altLang="zh-CN" dirty="0"/>
              <a:t>Commit Log and Line Write</a:t>
            </a:r>
          </a:p>
          <a:p>
            <a:pPr marL="800100" lvl="1" indent="-342900">
              <a:buAutoNum type="arabicPeriod"/>
            </a:pPr>
            <a:r>
              <a:rPr lang="en-US" altLang="zh-CN" dirty="0"/>
              <a:t>Consumer Group and Consumer</a:t>
            </a:r>
          </a:p>
          <a:p>
            <a:pPr marL="342900" indent="-342900">
              <a:buAutoNum type="arabicPeriod"/>
            </a:pPr>
            <a:endParaRPr lang="en-US" altLang="zh-CN" dirty="0"/>
          </a:p>
        </p:txBody>
      </p:sp>
    </p:spTree>
    <p:extLst>
      <p:ext uri="{BB962C8B-B14F-4D97-AF65-F5344CB8AC3E}">
        <p14:creationId xmlns:p14="http://schemas.microsoft.com/office/powerpoint/2010/main" val="2658928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8D377D-6C87-4FBE-8A40-35887D9FF1F1}"/>
              </a:ext>
            </a:extLst>
          </p:cNvPr>
          <p:cNvSpPr/>
          <p:nvPr/>
        </p:nvSpPr>
        <p:spPr>
          <a:xfrm>
            <a:off x="1462479" y="595580"/>
            <a:ext cx="10575723" cy="3416320"/>
          </a:xfrm>
          <a:prstGeom prst="rect">
            <a:avLst/>
          </a:prstGeom>
        </p:spPr>
        <p:txBody>
          <a:bodyPr wrap="square">
            <a:spAutoFit/>
          </a:bodyPr>
          <a:lstStyle/>
          <a:p>
            <a:r>
              <a:rPr lang="en-US" altLang="zh-CN" b="1" dirty="0">
                <a:solidFill>
                  <a:srgbClr val="000000"/>
                </a:solidFill>
                <a:latin typeface="Roboto"/>
              </a:rPr>
              <a:t>Kafka for Stream Processing</a:t>
            </a:r>
          </a:p>
          <a:p>
            <a:endParaRPr lang="en-US" altLang="zh-CN" b="1" dirty="0">
              <a:solidFill>
                <a:srgbClr val="000000"/>
              </a:solidFill>
              <a:latin typeface="Roboto"/>
            </a:endParaRPr>
          </a:p>
          <a:p>
            <a:r>
              <a:rPr lang="en-US" altLang="zh-CN" dirty="0">
                <a:solidFill>
                  <a:srgbClr val="000000"/>
                </a:solidFill>
                <a:latin typeface="Roboto"/>
              </a:rPr>
              <a:t>It isn't enough to just read, write, and store streams of data, the purpose is to enable real-time processing of streams.</a:t>
            </a:r>
          </a:p>
          <a:p>
            <a:r>
              <a:rPr lang="en-US" altLang="zh-CN" dirty="0">
                <a:solidFill>
                  <a:srgbClr val="000000"/>
                </a:solidFill>
                <a:latin typeface="Roboto"/>
              </a:rPr>
              <a:t>In Kafka a stream processor is anything that takes continual streams of data from input topics, performs some processing on this input, and produces continual streams of data to output topics.</a:t>
            </a:r>
          </a:p>
          <a:p>
            <a:r>
              <a:rPr lang="en-US" altLang="zh-CN" dirty="0">
                <a:solidFill>
                  <a:srgbClr val="000000"/>
                </a:solidFill>
                <a:latin typeface="Roboto"/>
              </a:rPr>
              <a:t>For example, a retail application might take in input streams of sales and shipments, and output a stream of reorders and price adjustments computed off this data.</a:t>
            </a:r>
          </a:p>
          <a:p>
            <a:r>
              <a:rPr lang="en-US" altLang="zh-CN" dirty="0">
                <a:solidFill>
                  <a:srgbClr val="000000"/>
                </a:solidFill>
                <a:latin typeface="Roboto"/>
              </a:rPr>
              <a:t>It is possible to do simple processing directly using the producer and consumer APIs. However for more complex transformations Kafka provides a fully integrated </a:t>
            </a:r>
            <a:r>
              <a:rPr lang="en-US" altLang="zh-CN" dirty="0">
                <a:solidFill>
                  <a:srgbClr val="0968DE"/>
                </a:solidFill>
                <a:latin typeface="Roboto"/>
                <a:hlinkClick r:id="rId2"/>
              </a:rPr>
              <a:t>Streams API</a:t>
            </a:r>
            <a:r>
              <a:rPr lang="en-US" altLang="zh-CN" dirty="0">
                <a:solidFill>
                  <a:srgbClr val="000000"/>
                </a:solidFill>
                <a:latin typeface="Roboto"/>
              </a:rPr>
              <a:t>. This allows building applications that do non-trivial processing that compute aggregations off of streams or join streams together.</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4259219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8D377D-6C87-4FBE-8A40-35887D9FF1F1}"/>
              </a:ext>
            </a:extLst>
          </p:cNvPr>
          <p:cNvSpPr/>
          <p:nvPr/>
        </p:nvSpPr>
        <p:spPr>
          <a:xfrm>
            <a:off x="1487646" y="818509"/>
            <a:ext cx="9845879" cy="1477328"/>
          </a:xfrm>
          <a:prstGeom prst="rect">
            <a:avLst/>
          </a:prstGeom>
        </p:spPr>
        <p:txBody>
          <a:bodyPr wrap="square">
            <a:spAutoFit/>
          </a:bodyPr>
          <a:lstStyle/>
          <a:p>
            <a:r>
              <a:rPr lang="en-US" altLang="zh-CN" dirty="0">
                <a:solidFill>
                  <a:srgbClr val="000000"/>
                </a:solidFill>
                <a:latin typeface="Roboto"/>
              </a:rPr>
              <a:t>This facility helps solve the hard problems this type of application faces: handling out-of-order data, reprocessing input as code changes, performing stateful computations, etc.</a:t>
            </a:r>
          </a:p>
          <a:p>
            <a:r>
              <a:rPr lang="en-US" altLang="zh-CN" dirty="0">
                <a:solidFill>
                  <a:srgbClr val="000000"/>
                </a:solidFill>
                <a:latin typeface="Roboto"/>
              </a:rPr>
              <a:t>The streams API builds on the core primitives Kafka provides: it uses the producer and consumer APIs for input, uses Kafka for stateful storage, and uses the same group mechanism for fault tolerance among the stream processor instances.</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1005565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58C58F-4F0B-4154-97C3-FDB3114A5F15}"/>
              </a:ext>
            </a:extLst>
          </p:cNvPr>
          <p:cNvSpPr/>
          <p:nvPr/>
        </p:nvSpPr>
        <p:spPr>
          <a:xfrm>
            <a:off x="1459685" y="566678"/>
            <a:ext cx="10217790" cy="2862322"/>
          </a:xfrm>
          <a:prstGeom prst="rect">
            <a:avLst/>
          </a:prstGeom>
        </p:spPr>
        <p:txBody>
          <a:bodyPr wrap="square">
            <a:spAutoFit/>
          </a:bodyPr>
          <a:lstStyle/>
          <a:p>
            <a:r>
              <a:rPr lang="en-US" altLang="zh-CN" b="1" dirty="0">
                <a:solidFill>
                  <a:srgbClr val="000000"/>
                </a:solidFill>
                <a:latin typeface="Roboto"/>
              </a:rPr>
              <a:t>Putting the Pieces Together</a:t>
            </a:r>
          </a:p>
          <a:p>
            <a:endParaRPr lang="en-US" altLang="zh-CN" b="1" dirty="0">
              <a:solidFill>
                <a:srgbClr val="000000"/>
              </a:solidFill>
              <a:latin typeface="Roboto"/>
            </a:endParaRPr>
          </a:p>
          <a:p>
            <a:r>
              <a:rPr lang="en-US" altLang="zh-CN" dirty="0">
                <a:solidFill>
                  <a:srgbClr val="000000"/>
                </a:solidFill>
                <a:latin typeface="Roboto"/>
              </a:rPr>
              <a:t>This combination of messaging, storage, and stream processing may seem unusual but it is essential to Kafka's role as a streaming platform.</a:t>
            </a:r>
          </a:p>
          <a:p>
            <a:r>
              <a:rPr lang="en-US" altLang="zh-CN" dirty="0">
                <a:solidFill>
                  <a:srgbClr val="000000"/>
                </a:solidFill>
                <a:latin typeface="Roboto"/>
              </a:rPr>
              <a:t>A distributed file system like HDFS allows storing static files for batch processing. Effectively a system like this allows storing and processing </a:t>
            </a:r>
            <a:r>
              <a:rPr lang="en-US" altLang="zh-CN" i="1" dirty="0">
                <a:solidFill>
                  <a:srgbClr val="000000"/>
                </a:solidFill>
                <a:latin typeface="Roboto"/>
              </a:rPr>
              <a:t>historical</a:t>
            </a:r>
            <a:r>
              <a:rPr lang="en-US" altLang="zh-CN" dirty="0">
                <a:solidFill>
                  <a:srgbClr val="000000"/>
                </a:solidFill>
                <a:latin typeface="Roboto"/>
              </a:rPr>
              <a:t> data from the past.</a:t>
            </a:r>
          </a:p>
          <a:p>
            <a:r>
              <a:rPr lang="en-US" altLang="zh-CN" dirty="0">
                <a:solidFill>
                  <a:srgbClr val="000000"/>
                </a:solidFill>
                <a:latin typeface="Roboto"/>
              </a:rPr>
              <a:t>A traditional enterprise messaging system allows processing future messages that will arrive after you subscribe. Applications built in this way process future data as it arrives.</a:t>
            </a:r>
          </a:p>
          <a:p>
            <a:r>
              <a:rPr lang="en-US" altLang="zh-CN" dirty="0">
                <a:solidFill>
                  <a:srgbClr val="000000"/>
                </a:solidFill>
                <a:latin typeface="Roboto"/>
              </a:rPr>
              <a:t>Kafka combines both of these capabilities, and the combination is critical both for Kafka usage as a platform for streaming applications as well as for streaming data pipelines.</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2282323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58C58F-4F0B-4154-97C3-FDB3114A5F15}"/>
              </a:ext>
            </a:extLst>
          </p:cNvPr>
          <p:cNvSpPr/>
          <p:nvPr/>
        </p:nvSpPr>
        <p:spPr>
          <a:xfrm>
            <a:off x="1493241" y="406099"/>
            <a:ext cx="10066788" cy="3693319"/>
          </a:xfrm>
          <a:prstGeom prst="rect">
            <a:avLst/>
          </a:prstGeom>
        </p:spPr>
        <p:txBody>
          <a:bodyPr wrap="square">
            <a:spAutoFit/>
          </a:bodyPr>
          <a:lstStyle/>
          <a:p>
            <a:endParaRPr lang="en-US" altLang="zh-CN" dirty="0">
              <a:solidFill>
                <a:srgbClr val="000000"/>
              </a:solidFill>
              <a:latin typeface="Roboto"/>
            </a:endParaRPr>
          </a:p>
          <a:p>
            <a:r>
              <a:rPr lang="en-US" altLang="zh-CN" dirty="0">
                <a:solidFill>
                  <a:srgbClr val="000000"/>
                </a:solidFill>
                <a:latin typeface="Roboto"/>
              </a:rPr>
              <a:t>By combining storage and low-latency subscriptions, streaming applications can treat both past and future data the same way. That is a single application can process historical, stored data but rather than ending when it reaches the last record it can keep processing as future data arrives. This is a generalized notion of stream processing that subsumes batch processing as well as message-driven applications.</a:t>
            </a:r>
          </a:p>
          <a:p>
            <a:r>
              <a:rPr lang="en-US" altLang="zh-CN" dirty="0">
                <a:solidFill>
                  <a:srgbClr val="000000"/>
                </a:solidFill>
                <a:latin typeface="Roboto"/>
              </a:rPr>
              <a:t>Likewise for streaming data pipelines the combination of subscription to real-time events make it possible to use Kafka for very low-latency pipelines; but the ability to store data reliably make it possible to use it for critical data where the delivery of data must be guaranteed or for integration with offline systems that load data only periodically or may go down for extended periods of time for maintenance. The stream processing facilities make it possible to transform data as it arrives.</a:t>
            </a:r>
          </a:p>
          <a:p>
            <a:r>
              <a:rPr lang="en-US" altLang="zh-CN" dirty="0">
                <a:solidFill>
                  <a:srgbClr val="000000"/>
                </a:solidFill>
                <a:latin typeface="Roboto"/>
              </a:rPr>
              <a:t>For more information on the guarantees, APIs, and capabilities Kafka provides see the rest of the </a:t>
            </a:r>
            <a:r>
              <a:rPr lang="en-US" altLang="zh-CN" dirty="0">
                <a:solidFill>
                  <a:srgbClr val="0968DE"/>
                </a:solidFill>
                <a:latin typeface="Roboto"/>
                <a:hlinkClick r:id="rId2"/>
              </a:rPr>
              <a:t>documentation</a:t>
            </a:r>
            <a:r>
              <a:rPr lang="en-US" altLang="zh-CN" dirty="0">
                <a:solidFill>
                  <a:srgbClr val="000000"/>
                </a:solidFill>
                <a:latin typeface="Roboto"/>
              </a:rPr>
              <a:t>.</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1429811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468074" y="473916"/>
            <a:ext cx="10536572" cy="3693319"/>
          </a:xfrm>
          <a:prstGeom prst="rect">
            <a:avLst/>
          </a:prstGeom>
        </p:spPr>
        <p:txBody>
          <a:bodyPr wrap="square">
            <a:spAutoFit/>
          </a:bodyPr>
          <a:lstStyle/>
          <a:p>
            <a:r>
              <a:rPr lang="en-US" altLang="zh-CN" b="1" dirty="0">
                <a:solidFill>
                  <a:srgbClr val="000000"/>
                </a:solidFill>
                <a:latin typeface="Roboto"/>
                <a:hlinkClick r:id="rId2"/>
              </a:rPr>
              <a:t>1.2 Use Cases</a:t>
            </a:r>
            <a:endParaRPr lang="en-US" altLang="zh-CN" b="1" dirty="0">
              <a:solidFill>
                <a:srgbClr val="000000"/>
              </a:solidFill>
              <a:latin typeface="Roboto"/>
            </a:endParaRPr>
          </a:p>
          <a:p>
            <a:endParaRPr lang="en-US" altLang="zh-CN" dirty="0">
              <a:solidFill>
                <a:srgbClr val="000000"/>
              </a:solidFill>
              <a:latin typeface="Roboto"/>
            </a:endParaRPr>
          </a:p>
          <a:p>
            <a:r>
              <a:rPr lang="en-US" altLang="zh-CN" dirty="0">
                <a:solidFill>
                  <a:srgbClr val="000000"/>
                </a:solidFill>
                <a:latin typeface="Roboto"/>
              </a:rPr>
              <a:t>Here is a description of a few of the popular use cases for Apache Kafka®. For an overview of a number of these areas in action, see </a:t>
            </a:r>
            <a:r>
              <a:rPr lang="en-US" altLang="zh-CN" dirty="0">
                <a:solidFill>
                  <a:srgbClr val="0968DE"/>
                </a:solidFill>
                <a:latin typeface="Roboto"/>
                <a:hlinkClick r:id="rId3"/>
              </a:rPr>
              <a:t>this blog post</a:t>
            </a:r>
            <a:r>
              <a:rPr lang="en-US" altLang="zh-CN" dirty="0">
                <a:solidFill>
                  <a:srgbClr val="000000"/>
                </a:solidFill>
                <a:latin typeface="Roboto"/>
              </a:rPr>
              <a:t>.</a:t>
            </a:r>
          </a:p>
          <a:p>
            <a:endParaRPr lang="en-US" altLang="zh-CN" dirty="0">
              <a:solidFill>
                <a:srgbClr val="000000"/>
              </a:solidFill>
              <a:latin typeface="Roboto"/>
            </a:endParaRPr>
          </a:p>
          <a:p>
            <a:r>
              <a:rPr lang="en-US" altLang="zh-CN" b="1" dirty="0">
                <a:solidFill>
                  <a:srgbClr val="000000"/>
                </a:solidFill>
                <a:latin typeface="Roboto"/>
                <a:hlinkClick r:id="rId4"/>
              </a:rPr>
              <a:t>Messaging</a:t>
            </a:r>
            <a:endParaRPr lang="en-US" altLang="zh-CN" b="1" dirty="0">
              <a:solidFill>
                <a:srgbClr val="000000"/>
              </a:solidFill>
              <a:latin typeface="Roboto"/>
            </a:endParaRPr>
          </a:p>
          <a:p>
            <a:r>
              <a:rPr lang="en-US" altLang="zh-CN" dirty="0">
                <a:solidFill>
                  <a:srgbClr val="000000"/>
                </a:solidFill>
                <a:latin typeface="Roboto"/>
              </a:rPr>
              <a:t>Kafka works well as a replacement for a more traditional message broker. Message brokers are used for a variety of reasons (to decouple processing from data producers, to buffer unprocessed messages, </a:t>
            </a:r>
            <a:r>
              <a:rPr lang="en-US" altLang="zh-CN" dirty="0" err="1">
                <a:solidFill>
                  <a:srgbClr val="000000"/>
                </a:solidFill>
                <a:latin typeface="Roboto"/>
              </a:rPr>
              <a:t>etc</a:t>
            </a:r>
            <a:r>
              <a:rPr lang="en-US" altLang="zh-CN" dirty="0">
                <a:solidFill>
                  <a:srgbClr val="000000"/>
                </a:solidFill>
                <a:latin typeface="Roboto"/>
              </a:rPr>
              <a:t>). In comparison to most messaging systems Kafka has better throughput, built-in partitioning, replication, and fault-tolerance which makes it a good solution for large scale message processing </a:t>
            </a:r>
            <a:r>
              <a:rPr lang="en-US" altLang="zh-CN" dirty="0" err="1">
                <a:solidFill>
                  <a:srgbClr val="000000"/>
                </a:solidFill>
                <a:latin typeface="Roboto"/>
              </a:rPr>
              <a:t>applications.In</a:t>
            </a:r>
            <a:r>
              <a:rPr lang="en-US" altLang="zh-CN" dirty="0">
                <a:solidFill>
                  <a:srgbClr val="000000"/>
                </a:solidFill>
                <a:latin typeface="Roboto"/>
              </a:rPr>
              <a:t> our experience messaging uses are often comparatively low-throughput, but may require low end-to-end latency and often depend on the strong durability guarantees Kafka provides.</a:t>
            </a:r>
          </a:p>
        </p:txBody>
      </p:sp>
    </p:spTree>
    <p:extLst>
      <p:ext uri="{BB962C8B-B14F-4D97-AF65-F5344CB8AC3E}">
        <p14:creationId xmlns:p14="http://schemas.microsoft.com/office/powerpoint/2010/main" val="3066789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510019" y="499403"/>
            <a:ext cx="10242958" cy="3416320"/>
          </a:xfrm>
          <a:prstGeom prst="rect">
            <a:avLst/>
          </a:prstGeom>
        </p:spPr>
        <p:txBody>
          <a:bodyPr wrap="square">
            <a:spAutoFit/>
          </a:bodyPr>
          <a:lstStyle/>
          <a:p>
            <a:r>
              <a:rPr lang="en-US" altLang="zh-CN" b="1" dirty="0">
                <a:solidFill>
                  <a:srgbClr val="000000"/>
                </a:solidFill>
                <a:latin typeface="Roboto"/>
                <a:hlinkClick r:id="rId2"/>
              </a:rPr>
              <a:t>Website Activity Tracking</a:t>
            </a:r>
            <a:endParaRPr lang="en-US" altLang="zh-CN" b="1" dirty="0">
              <a:solidFill>
                <a:srgbClr val="000000"/>
              </a:solidFill>
              <a:latin typeface="Roboto"/>
            </a:endParaRPr>
          </a:p>
          <a:p>
            <a:r>
              <a:rPr lang="en-US" altLang="zh-CN" dirty="0">
                <a:solidFill>
                  <a:srgbClr val="000000"/>
                </a:solidFill>
                <a:latin typeface="Roboto"/>
              </a:rPr>
              <a:t>The original use case for Kafka was to be able to rebuild a user activity tracking pipeline as a set of real-time publish-subscribe feeds. This means site activity (page views, searches, or other actions users may take) is published to central topics with one topic per activity type. These feeds are available for subscription for a range of use cases including real-time processing, real-time monitoring, and loading into Hadoop or offline data warehousing systems for offline processing and </a:t>
            </a:r>
            <a:r>
              <a:rPr lang="en-US" altLang="zh-CN" dirty="0" err="1">
                <a:solidFill>
                  <a:srgbClr val="000000"/>
                </a:solidFill>
                <a:latin typeface="Roboto"/>
              </a:rPr>
              <a:t>reporting.Activity</a:t>
            </a:r>
            <a:r>
              <a:rPr lang="en-US" altLang="zh-CN" dirty="0">
                <a:solidFill>
                  <a:srgbClr val="000000"/>
                </a:solidFill>
                <a:latin typeface="Roboto"/>
              </a:rPr>
              <a:t> tracking is often very high volume as many activity messages are generated for each user page view.</a:t>
            </a:r>
          </a:p>
          <a:p>
            <a:endParaRPr lang="en-US" altLang="zh-CN" b="1" dirty="0">
              <a:solidFill>
                <a:srgbClr val="000000"/>
              </a:solidFill>
              <a:latin typeface="Roboto"/>
              <a:hlinkClick r:id="rId3"/>
            </a:endParaRPr>
          </a:p>
          <a:p>
            <a:r>
              <a:rPr lang="en-US" altLang="zh-CN" b="1" dirty="0">
                <a:solidFill>
                  <a:srgbClr val="000000"/>
                </a:solidFill>
                <a:latin typeface="Roboto"/>
                <a:hlinkClick r:id="rId3"/>
              </a:rPr>
              <a:t>Metrics</a:t>
            </a:r>
            <a:endParaRPr lang="en-US" altLang="zh-CN" b="1" dirty="0">
              <a:solidFill>
                <a:srgbClr val="000000"/>
              </a:solidFill>
              <a:latin typeface="Roboto"/>
            </a:endParaRPr>
          </a:p>
          <a:p>
            <a:r>
              <a:rPr lang="en-US" altLang="zh-CN" dirty="0">
                <a:solidFill>
                  <a:srgbClr val="000000"/>
                </a:solidFill>
                <a:latin typeface="Roboto"/>
              </a:rPr>
              <a:t>Kafka is often used for operational monitoring data. This involves aggregating statistics from distributed applications to produce centralized feeds of operational data.</a:t>
            </a:r>
            <a:endParaRPr lang="zh-CN" altLang="en-US" dirty="0"/>
          </a:p>
        </p:txBody>
      </p:sp>
    </p:spTree>
    <p:extLst>
      <p:ext uri="{BB962C8B-B14F-4D97-AF65-F5344CB8AC3E}">
        <p14:creationId xmlns:p14="http://schemas.microsoft.com/office/powerpoint/2010/main" val="3635576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510018" y="616529"/>
            <a:ext cx="10234569" cy="2585323"/>
          </a:xfrm>
          <a:prstGeom prst="rect">
            <a:avLst/>
          </a:prstGeom>
        </p:spPr>
        <p:txBody>
          <a:bodyPr wrap="square">
            <a:spAutoFit/>
          </a:bodyPr>
          <a:lstStyle/>
          <a:p>
            <a:r>
              <a:rPr lang="en-US" altLang="zh-CN" b="1" dirty="0">
                <a:solidFill>
                  <a:srgbClr val="000000"/>
                </a:solidFill>
                <a:latin typeface="Roboto"/>
                <a:hlinkClick r:id="rId2"/>
              </a:rPr>
              <a:t>Log Aggregation</a:t>
            </a:r>
            <a:endParaRPr lang="en-US" altLang="zh-CN" b="1" dirty="0">
              <a:solidFill>
                <a:srgbClr val="000000"/>
              </a:solidFill>
              <a:latin typeface="Roboto"/>
            </a:endParaRPr>
          </a:p>
          <a:p>
            <a:endParaRPr lang="en-US" altLang="zh-CN" b="1" dirty="0">
              <a:solidFill>
                <a:srgbClr val="000000"/>
              </a:solidFill>
              <a:latin typeface="Roboto"/>
            </a:endParaRPr>
          </a:p>
          <a:p>
            <a:r>
              <a:rPr lang="en-US" altLang="zh-CN" dirty="0">
                <a:solidFill>
                  <a:srgbClr val="000000"/>
                </a:solidFill>
                <a:latin typeface="Roboto"/>
              </a:rPr>
              <a:t>Many people use Kafka as a replacement for a log aggregation solution. Log aggregation typically collects physical log files off servers and puts them in a central place (a file server or HDFS perhaps) for processing. Kafka abstracts away the details of files and gives a cleaner abstraction of log or event data as a stream of messages. This allows for lower-latency processing and easier support for multiple data sources and distributed data consumption. In comparison to log-centric systems like Scribe or Flume, Kafka offers equally good performance, stronger durability guarantees due to replication, and much lower end-to-end latency.</a:t>
            </a:r>
            <a:endParaRPr lang="zh-CN" altLang="en-US" dirty="0"/>
          </a:p>
        </p:txBody>
      </p:sp>
    </p:spTree>
    <p:extLst>
      <p:ext uri="{BB962C8B-B14F-4D97-AF65-F5344CB8AC3E}">
        <p14:creationId xmlns:p14="http://schemas.microsoft.com/office/powerpoint/2010/main" val="1508157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459686" y="253528"/>
            <a:ext cx="10100343" cy="3693319"/>
          </a:xfrm>
          <a:prstGeom prst="rect">
            <a:avLst/>
          </a:prstGeom>
        </p:spPr>
        <p:txBody>
          <a:bodyPr wrap="square">
            <a:spAutoFit/>
          </a:bodyPr>
          <a:lstStyle/>
          <a:p>
            <a:endParaRPr lang="en-US" altLang="zh-CN" dirty="0">
              <a:solidFill>
                <a:srgbClr val="000000"/>
              </a:solidFill>
              <a:latin typeface="Roboto"/>
            </a:endParaRPr>
          </a:p>
          <a:p>
            <a:r>
              <a:rPr lang="en-US" altLang="zh-CN" b="1" dirty="0">
                <a:solidFill>
                  <a:srgbClr val="000000"/>
                </a:solidFill>
                <a:latin typeface="Roboto"/>
                <a:hlinkClick r:id="rId2"/>
              </a:rPr>
              <a:t>Stream Processing</a:t>
            </a:r>
            <a:endParaRPr lang="en-US" altLang="zh-CN" b="1" dirty="0">
              <a:solidFill>
                <a:srgbClr val="000000"/>
              </a:solidFill>
              <a:latin typeface="Roboto"/>
            </a:endParaRPr>
          </a:p>
          <a:p>
            <a:r>
              <a:rPr lang="en-US" altLang="zh-CN" dirty="0">
                <a:solidFill>
                  <a:srgbClr val="000000"/>
                </a:solidFill>
                <a:latin typeface="Roboto"/>
              </a:rPr>
              <a:t>Many users of Kafka process data in processing pipelines consisting of multiple stages, where raw input data is consumed from Kafka topics and then aggregated, enriched, or otherwise transformed into new topics for further consumption or follow-up processing. For example, a processing pipeline for recommending news articles might crawl article content from RSS feeds and publish it to an "articles" topic; further processing might normalize or deduplicate this content and published the cleansed article content to a new topic; a final processing stage might attempt to recommend this content to users. Such processing pipelines create graphs of real-time data flows based on the individual topics. Starting in 0.10.0.0, a light-weight but powerful stream processing library called </a:t>
            </a:r>
            <a:r>
              <a:rPr lang="en-US" altLang="zh-CN" dirty="0">
                <a:solidFill>
                  <a:srgbClr val="0968DE"/>
                </a:solidFill>
                <a:latin typeface="Roboto"/>
                <a:hlinkClick r:id="rId3"/>
              </a:rPr>
              <a:t>Kafka Streams</a:t>
            </a:r>
            <a:r>
              <a:rPr lang="en-US" altLang="zh-CN" dirty="0">
                <a:solidFill>
                  <a:srgbClr val="000000"/>
                </a:solidFill>
                <a:latin typeface="Roboto"/>
              </a:rPr>
              <a:t> is available in Apache Kafka to perform such data processing as described above. Apart from Kafka Streams, alternative open source stream processing tools include </a:t>
            </a:r>
            <a:r>
              <a:rPr lang="en-US" altLang="zh-CN" dirty="0">
                <a:solidFill>
                  <a:srgbClr val="0968DE"/>
                </a:solidFill>
                <a:latin typeface="Roboto"/>
                <a:hlinkClick r:id="rId4"/>
              </a:rPr>
              <a:t>Apache Storm</a:t>
            </a:r>
            <a:r>
              <a:rPr lang="en-US" altLang="zh-CN" dirty="0">
                <a:solidFill>
                  <a:srgbClr val="000000"/>
                </a:solidFill>
                <a:latin typeface="Roboto"/>
              </a:rPr>
              <a:t> and </a:t>
            </a:r>
            <a:r>
              <a:rPr lang="en-US" altLang="zh-CN" dirty="0">
                <a:solidFill>
                  <a:srgbClr val="0968DE"/>
                </a:solidFill>
                <a:latin typeface="Roboto"/>
                <a:hlinkClick r:id="rId5"/>
              </a:rPr>
              <a:t>Apache </a:t>
            </a:r>
            <a:r>
              <a:rPr lang="en-US" altLang="zh-CN" dirty="0" err="1">
                <a:solidFill>
                  <a:srgbClr val="0968DE"/>
                </a:solidFill>
                <a:latin typeface="Roboto"/>
                <a:hlinkClick r:id="rId5"/>
              </a:rPr>
              <a:t>Samza</a:t>
            </a:r>
            <a:r>
              <a:rPr lang="en-US" altLang="zh-CN" dirty="0">
                <a:solidFill>
                  <a:srgbClr val="000000"/>
                </a:solidFill>
                <a:latin typeface="Roboto"/>
              </a:rPr>
              <a:t>.</a:t>
            </a:r>
            <a:endParaRPr lang="zh-CN" altLang="en-US" dirty="0"/>
          </a:p>
        </p:txBody>
      </p:sp>
    </p:spTree>
    <p:extLst>
      <p:ext uri="{BB962C8B-B14F-4D97-AF65-F5344CB8AC3E}">
        <p14:creationId xmlns:p14="http://schemas.microsoft.com/office/powerpoint/2010/main" val="4083764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459686" y="289679"/>
            <a:ext cx="10234568" cy="3139321"/>
          </a:xfrm>
          <a:prstGeom prst="rect">
            <a:avLst/>
          </a:prstGeom>
        </p:spPr>
        <p:txBody>
          <a:bodyPr wrap="square">
            <a:spAutoFit/>
          </a:bodyPr>
          <a:lstStyle/>
          <a:p>
            <a:endParaRPr lang="en-US" altLang="zh-CN" dirty="0">
              <a:solidFill>
                <a:srgbClr val="000000"/>
              </a:solidFill>
              <a:latin typeface="Roboto"/>
            </a:endParaRPr>
          </a:p>
          <a:p>
            <a:r>
              <a:rPr lang="en-US" altLang="zh-CN" b="1" dirty="0">
                <a:solidFill>
                  <a:srgbClr val="000000"/>
                </a:solidFill>
                <a:latin typeface="Roboto"/>
                <a:hlinkClick r:id="rId2"/>
              </a:rPr>
              <a:t>Event Sourcing</a:t>
            </a:r>
            <a:endParaRPr lang="en-US" altLang="zh-CN" b="1" dirty="0">
              <a:solidFill>
                <a:srgbClr val="000000"/>
              </a:solidFill>
              <a:latin typeface="Roboto"/>
            </a:endParaRPr>
          </a:p>
          <a:p>
            <a:r>
              <a:rPr lang="en-US" altLang="zh-CN" dirty="0">
                <a:solidFill>
                  <a:srgbClr val="0968DE"/>
                </a:solidFill>
                <a:latin typeface="Roboto"/>
                <a:hlinkClick r:id="rId3"/>
              </a:rPr>
              <a:t>Event sourcing</a:t>
            </a:r>
            <a:r>
              <a:rPr lang="en-US" altLang="zh-CN" dirty="0">
                <a:solidFill>
                  <a:srgbClr val="000000"/>
                </a:solidFill>
                <a:latin typeface="Roboto"/>
              </a:rPr>
              <a:t> is a style of application design where state changes are logged as a time-ordered sequence of records. Kafka's support for very large stored log data makes it an excellent backend for an application built in this style.</a:t>
            </a:r>
          </a:p>
          <a:p>
            <a:endParaRPr lang="en-US" altLang="zh-CN" b="1" dirty="0">
              <a:solidFill>
                <a:srgbClr val="000000"/>
              </a:solidFill>
              <a:latin typeface="Roboto"/>
              <a:hlinkClick r:id="rId4"/>
            </a:endParaRPr>
          </a:p>
          <a:p>
            <a:r>
              <a:rPr lang="en-US" altLang="zh-CN" b="1" dirty="0">
                <a:solidFill>
                  <a:srgbClr val="000000"/>
                </a:solidFill>
                <a:latin typeface="Roboto"/>
                <a:hlinkClick r:id="rId4"/>
              </a:rPr>
              <a:t>Commit Log</a:t>
            </a:r>
            <a:endParaRPr lang="en-US" altLang="zh-CN" b="1" dirty="0">
              <a:solidFill>
                <a:srgbClr val="000000"/>
              </a:solidFill>
              <a:latin typeface="Roboto"/>
            </a:endParaRPr>
          </a:p>
          <a:p>
            <a:r>
              <a:rPr lang="en-US" altLang="zh-CN" dirty="0">
                <a:solidFill>
                  <a:srgbClr val="000000"/>
                </a:solidFill>
                <a:latin typeface="Roboto"/>
              </a:rPr>
              <a:t>Kafka can serve as a kind of external commit-log for a distributed system. The log helps replicate data between nodes and acts as a re-syncing mechanism for failed nodes to restore their data. The </a:t>
            </a:r>
            <a:r>
              <a:rPr lang="en-US" altLang="zh-CN" dirty="0">
                <a:solidFill>
                  <a:srgbClr val="0968DE"/>
                </a:solidFill>
                <a:latin typeface="Roboto"/>
                <a:hlinkClick r:id="rId5"/>
              </a:rPr>
              <a:t>log compaction</a:t>
            </a:r>
            <a:r>
              <a:rPr lang="en-US" altLang="zh-CN" dirty="0">
                <a:solidFill>
                  <a:srgbClr val="000000"/>
                </a:solidFill>
                <a:latin typeface="Roboto"/>
              </a:rPr>
              <a:t> feature in Kafka helps support this usage. In this usage Kafka is similar to </a:t>
            </a:r>
            <a:r>
              <a:rPr lang="en-US" altLang="zh-CN" dirty="0">
                <a:solidFill>
                  <a:srgbClr val="0968DE"/>
                </a:solidFill>
                <a:latin typeface="Roboto"/>
                <a:hlinkClick r:id="rId6"/>
              </a:rPr>
              <a:t>Apache </a:t>
            </a:r>
            <a:r>
              <a:rPr lang="en-US" altLang="zh-CN" dirty="0" err="1">
                <a:solidFill>
                  <a:srgbClr val="0968DE"/>
                </a:solidFill>
                <a:latin typeface="Roboto"/>
                <a:hlinkClick r:id="rId6"/>
              </a:rPr>
              <a:t>BookKeeper</a:t>
            </a:r>
            <a:r>
              <a:rPr lang="en-US" altLang="zh-CN" dirty="0">
                <a:solidFill>
                  <a:srgbClr val="000000"/>
                </a:solidFill>
                <a:latin typeface="Roboto"/>
              </a:rPr>
              <a:t> project.</a:t>
            </a:r>
            <a:endParaRPr lang="zh-CN" altLang="en-US" dirty="0"/>
          </a:p>
        </p:txBody>
      </p:sp>
    </p:spTree>
    <p:extLst>
      <p:ext uri="{BB962C8B-B14F-4D97-AF65-F5344CB8AC3E}">
        <p14:creationId xmlns:p14="http://schemas.microsoft.com/office/powerpoint/2010/main" val="2675155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F5614-D0CC-4B51-90D8-B1F3CEF51765}"/>
              </a:ext>
            </a:extLst>
          </p:cNvPr>
          <p:cNvSpPr>
            <a:spLocks noGrp="1"/>
          </p:cNvSpPr>
          <p:nvPr>
            <p:ph type="ctrTitle"/>
          </p:nvPr>
        </p:nvSpPr>
        <p:spPr>
          <a:xfrm>
            <a:off x="687898" y="2037010"/>
            <a:ext cx="8841996" cy="2627269"/>
          </a:xfrm>
        </p:spPr>
        <p:txBody>
          <a:bodyPr>
            <a:normAutofit/>
          </a:bodyPr>
          <a:lstStyle/>
          <a:p>
            <a:r>
              <a:rPr lang="en-US" altLang="zh-CN" dirty="0"/>
              <a:t>Kafka Introduction </a:t>
            </a:r>
            <a:br>
              <a:rPr lang="en-US" altLang="zh-CN" dirty="0"/>
            </a:br>
            <a:r>
              <a:rPr lang="en-US" altLang="zh-CN" sz="2800" dirty="0"/>
              <a:t>Robert Lee</a:t>
            </a:r>
            <a:br>
              <a:rPr lang="en-US" altLang="zh-CN" dirty="0"/>
            </a:br>
            <a:endParaRPr lang="zh-CN" altLang="en-US" dirty="0"/>
          </a:p>
        </p:txBody>
      </p:sp>
    </p:spTree>
    <p:extLst>
      <p:ext uri="{BB962C8B-B14F-4D97-AF65-F5344CB8AC3E}">
        <p14:creationId xmlns:p14="http://schemas.microsoft.com/office/powerpoint/2010/main" val="28451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F7D735-75C3-4EEF-A726-E3C55D353C90}"/>
              </a:ext>
            </a:extLst>
          </p:cNvPr>
          <p:cNvSpPr/>
          <p:nvPr/>
        </p:nvSpPr>
        <p:spPr>
          <a:xfrm>
            <a:off x="1905000" y="820486"/>
            <a:ext cx="5740674" cy="369332"/>
          </a:xfrm>
          <a:prstGeom prst="rect">
            <a:avLst/>
          </a:prstGeom>
        </p:spPr>
        <p:txBody>
          <a:bodyPr wrap="none">
            <a:spAutoFit/>
          </a:bodyPr>
          <a:lstStyle/>
          <a:p>
            <a:r>
              <a:rPr lang="en-US" altLang="zh-CN" b="1" dirty="0">
                <a:solidFill>
                  <a:srgbClr val="000000"/>
                </a:solidFill>
                <a:latin typeface="Roboto"/>
              </a:rPr>
              <a:t>Apache Kafka® is </a:t>
            </a:r>
            <a:r>
              <a:rPr lang="en-US" altLang="zh-CN" b="1" i="1" dirty="0">
                <a:solidFill>
                  <a:srgbClr val="000000"/>
                </a:solidFill>
                <a:latin typeface="Roboto"/>
              </a:rPr>
              <a:t>a distributed streaming platform</a:t>
            </a:r>
            <a:endParaRPr lang="en-US" altLang="zh-CN" b="1" i="0" dirty="0">
              <a:solidFill>
                <a:srgbClr val="000000"/>
              </a:solidFill>
              <a:effectLst/>
              <a:latin typeface="Roboto"/>
            </a:endParaRPr>
          </a:p>
        </p:txBody>
      </p:sp>
      <p:sp>
        <p:nvSpPr>
          <p:cNvPr id="2" name="Rectangle 1">
            <a:extLst>
              <a:ext uri="{FF2B5EF4-FFF2-40B4-BE49-F238E27FC236}">
                <a16:creationId xmlns:a16="http://schemas.microsoft.com/office/drawing/2014/main" id="{ABD9D9E9-2D3F-4C0C-98B7-BA8209CDC03E}"/>
              </a:ext>
            </a:extLst>
          </p:cNvPr>
          <p:cNvSpPr/>
          <p:nvPr/>
        </p:nvSpPr>
        <p:spPr>
          <a:xfrm>
            <a:off x="1905000" y="1389440"/>
            <a:ext cx="9156700" cy="1477328"/>
          </a:xfrm>
          <a:prstGeom prst="rect">
            <a:avLst/>
          </a:prstGeom>
        </p:spPr>
        <p:txBody>
          <a:bodyPr wrap="square">
            <a:spAutoFit/>
          </a:bodyPr>
          <a:lstStyle/>
          <a:p>
            <a:r>
              <a:rPr lang="en-US" altLang="zh-CN" dirty="0"/>
              <a:t>A streaming platform has three key capabilities:</a:t>
            </a:r>
          </a:p>
          <a:p>
            <a:pPr marL="742950" lvl="1" indent="-285750">
              <a:buFont typeface="Arial" panose="020B0604020202020204" pitchFamily="34" charset="0"/>
              <a:buChar char="•"/>
            </a:pPr>
            <a:r>
              <a:rPr lang="en-US" altLang="zh-CN" dirty="0"/>
              <a:t>Publish and subscribe to streams of records, similar to a message queue or enterprise messaging system</a:t>
            </a:r>
          </a:p>
          <a:p>
            <a:pPr marL="742950" lvl="1" indent="-285750">
              <a:buFont typeface="Arial" panose="020B0604020202020204" pitchFamily="34" charset="0"/>
              <a:buChar char="•"/>
            </a:pPr>
            <a:r>
              <a:rPr lang="en-US" altLang="zh-CN" dirty="0"/>
              <a:t>Store streams of records in a fault-tolerant durable way.</a:t>
            </a:r>
          </a:p>
          <a:p>
            <a:pPr marL="742950" lvl="1" indent="-285750">
              <a:buFont typeface="Arial" panose="020B0604020202020204" pitchFamily="34" charset="0"/>
              <a:buChar char="•"/>
            </a:pPr>
            <a:r>
              <a:rPr lang="en-US" altLang="zh-CN" dirty="0"/>
              <a:t>Process streams of records as they occur</a:t>
            </a:r>
          </a:p>
        </p:txBody>
      </p:sp>
    </p:spTree>
    <p:extLst>
      <p:ext uri="{BB962C8B-B14F-4D97-AF65-F5344CB8AC3E}">
        <p14:creationId xmlns:p14="http://schemas.microsoft.com/office/powerpoint/2010/main" val="2100244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F5614-D0CC-4B51-90D8-B1F3CEF51765}"/>
              </a:ext>
            </a:extLst>
          </p:cNvPr>
          <p:cNvSpPr>
            <a:spLocks noGrp="1"/>
          </p:cNvSpPr>
          <p:nvPr>
            <p:ph type="ctrTitle"/>
          </p:nvPr>
        </p:nvSpPr>
        <p:spPr>
          <a:xfrm>
            <a:off x="1691243" y="1916963"/>
            <a:ext cx="8574622" cy="2616199"/>
          </a:xfrm>
        </p:spPr>
        <p:txBody>
          <a:bodyPr/>
          <a:lstStyle/>
          <a:p>
            <a:pPr algn="ctr"/>
            <a:r>
              <a:rPr lang="en-US" altLang="zh-CN" dirty="0"/>
              <a:t>Review</a:t>
            </a:r>
            <a:br>
              <a:rPr lang="en-US" altLang="zh-CN" dirty="0"/>
            </a:br>
            <a:endParaRPr lang="zh-CN" altLang="en-US" dirty="0"/>
          </a:p>
        </p:txBody>
      </p:sp>
    </p:spTree>
    <p:extLst>
      <p:ext uri="{BB962C8B-B14F-4D97-AF65-F5344CB8AC3E}">
        <p14:creationId xmlns:p14="http://schemas.microsoft.com/office/powerpoint/2010/main" val="347677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kafka.apache.org/22/images/kafka-apis.png">
            <a:extLst>
              <a:ext uri="{FF2B5EF4-FFF2-40B4-BE49-F238E27FC236}">
                <a16:creationId xmlns:a16="http://schemas.microsoft.com/office/drawing/2014/main" id="{9BE292AD-C3FA-4032-A8D9-0109C50E4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390" y="517414"/>
            <a:ext cx="5389323" cy="453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65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kafka.apache.org/22/images/log_anatomy.png">
            <a:extLst>
              <a:ext uri="{FF2B5EF4-FFF2-40B4-BE49-F238E27FC236}">
                <a16:creationId xmlns:a16="http://schemas.microsoft.com/office/drawing/2014/main" id="{EA6ABFE6-3C03-4F1B-842A-DAED23A41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797" y="1443699"/>
            <a:ext cx="6186406" cy="397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087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kafka.apache.org/22/images/log_consumer.png">
            <a:extLst>
              <a:ext uri="{FF2B5EF4-FFF2-40B4-BE49-F238E27FC236}">
                <a16:creationId xmlns:a16="http://schemas.microsoft.com/office/drawing/2014/main" id="{383D661E-8175-4EA8-8809-D39945232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187" y="1686188"/>
            <a:ext cx="6273626" cy="3773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307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kafka.apache.org/22/images/consumer-groups.png">
            <a:extLst>
              <a:ext uri="{FF2B5EF4-FFF2-40B4-BE49-F238E27FC236}">
                <a16:creationId xmlns:a16="http://schemas.microsoft.com/office/drawing/2014/main" id="{E2BCC3EE-5718-4890-84AA-606BA4841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480" y="1498253"/>
            <a:ext cx="6728326" cy="3577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706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2076450" y="474345"/>
            <a:ext cx="8039100" cy="1754326"/>
          </a:xfrm>
          <a:prstGeom prst="rect">
            <a:avLst/>
          </a:prstGeom>
        </p:spPr>
        <p:txBody>
          <a:bodyPr wrap="square">
            <a:spAutoFit/>
          </a:bodyPr>
          <a:lstStyle/>
          <a:p>
            <a:r>
              <a:rPr lang="en-US" altLang="zh-CN" dirty="0">
                <a:solidFill>
                  <a:srgbClr val="00B0F0"/>
                </a:solidFill>
                <a:latin typeface="Microsoft YaHei" panose="020B0503020204020204" pitchFamily="34" charset="-122"/>
                <a:ea typeface="Microsoft YaHei" panose="020B0503020204020204" pitchFamily="34" charset="-122"/>
              </a:rPr>
              <a:t>Agenda</a:t>
            </a:r>
          </a:p>
          <a:p>
            <a:pPr marL="800100" lvl="1" indent="-342900">
              <a:buAutoNum type="arabicPeriod"/>
            </a:pPr>
            <a:r>
              <a:rPr lang="en-US" altLang="zh-CN" dirty="0"/>
              <a:t>Kafka Installation</a:t>
            </a:r>
          </a:p>
          <a:p>
            <a:pPr marL="800100" lvl="1" indent="-342900">
              <a:buAutoNum type="arabicPeriod"/>
            </a:pPr>
            <a:r>
              <a:rPr lang="en-US" altLang="zh-CN" dirty="0"/>
              <a:t>Kafka Basic Operation</a:t>
            </a:r>
          </a:p>
          <a:p>
            <a:pPr marL="800100" lvl="1" indent="-342900">
              <a:buAutoNum type="arabicPeriod"/>
            </a:pPr>
            <a:r>
              <a:rPr lang="en-US" altLang="zh-CN" dirty="0"/>
              <a:t>Kafka API In Action</a:t>
            </a:r>
          </a:p>
          <a:p>
            <a:pPr marL="800100" lvl="1" indent="-342900">
              <a:buAutoNum type="arabicPeriod"/>
            </a:pPr>
            <a:r>
              <a:rPr lang="en-US" altLang="zh-CN" dirty="0"/>
              <a:t>Kafka Streams</a:t>
            </a:r>
          </a:p>
          <a:p>
            <a:pPr marL="800100" lvl="1" indent="-342900">
              <a:buAutoNum type="arabicPeriod"/>
            </a:pPr>
            <a:r>
              <a:rPr lang="en-US" altLang="zh-CN" dirty="0"/>
              <a:t>Spring Kafka</a:t>
            </a:r>
          </a:p>
        </p:txBody>
      </p:sp>
    </p:spTree>
    <p:extLst>
      <p:ext uri="{BB962C8B-B14F-4D97-AF65-F5344CB8AC3E}">
        <p14:creationId xmlns:p14="http://schemas.microsoft.com/office/powerpoint/2010/main" val="2777274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2076450" y="474345"/>
            <a:ext cx="8039100" cy="3970318"/>
          </a:xfrm>
          <a:prstGeom prst="rect">
            <a:avLst/>
          </a:prstGeom>
        </p:spPr>
        <p:txBody>
          <a:bodyPr wrap="square">
            <a:spAutoFit/>
          </a:bodyPr>
          <a:lstStyle/>
          <a:p>
            <a:r>
              <a:rPr lang="en-US" altLang="zh-CN" dirty="0"/>
              <a:t>The process of Kafka server starting up</a:t>
            </a:r>
          </a:p>
          <a:p>
            <a:pPr marL="342900" indent="-342900">
              <a:buAutoNum type="arabicPeriod"/>
            </a:pPr>
            <a:r>
              <a:rPr lang="en-US" altLang="zh-CN" dirty="0"/>
              <a:t>kafka-server-start.sh</a:t>
            </a:r>
          </a:p>
          <a:p>
            <a:pPr marL="800100" lvl="1" indent="-342900">
              <a:buAutoNum type="circleNumDbPlain"/>
            </a:pPr>
            <a:r>
              <a:rPr lang="en-US" altLang="zh-CN" dirty="0"/>
              <a:t>Exec $base-dir/kafka-run-class.sh $EXTRA_ARGS </a:t>
            </a:r>
            <a:r>
              <a:rPr lang="en-US" altLang="zh-CN" dirty="0" err="1"/>
              <a:t>kafka.Kafka</a:t>
            </a:r>
            <a:r>
              <a:rPr lang="en-US" altLang="zh-CN" dirty="0"/>
              <a:t> “$@”</a:t>
            </a:r>
          </a:p>
          <a:p>
            <a:pPr marL="800100" lvl="1" indent="-342900">
              <a:buAutoNum type="circleNumDbPlain"/>
            </a:pPr>
            <a:endParaRPr lang="en-US" altLang="zh-CN" dirty="0"/>
          </a:p>
          <a:p>
            <a:pPr marL="800100" lvl="1" indent="-342900">
              <a:buAutoNum type="circleNumDbPlain"/>
            </a:pPr>
            <a:r>
              <a:rPr lang="en-US" altLang="zh-CN" dirty="0"/>
              <a:t>Initialize the components in </a:t>
            </a:r>
            <a:r>
              <a:rPr lang="en-US" altLang="zh-CN" dirty="0" err="1"/>
              <a:t>KafkaServer.startup</a:t>
            </a:r>
            <a:r>
              <a:rPr lang="en-US" altLang="zh-CN" dirty="0"/>
              <a:t>()</a:t>
            </a:r>
          </a:p>
          <a:p>
            <a:pPr marL="1257300" lvl="2" indent="-342900">
              <a:buFont typeface="+mj-lt"/>
              <a:buAutoNum type="arabicPeriod"/>
            </a:pPr>
            <a:r>
              <a:rPr lang="en-US" altLang="zh-CN" dirty="0" err="1"/>
              <a:t>KafkaScheduler</a:t>
            </a:r>
            <a:endParaRPr lang="en-US" altLang="zh-CN" dirty="0"/>
          </a:p>
          <a:p>
            <a:pPr marL="1257300" lvl="2" indent="-342900">
              <a:buFont typeface="+mj-lt"/>
              <a:buAutoNum type="arabicPeriod"/>
            </a:pPr>
            <a:r>
              <a:rPr lang="en-US" altLang="zh-CN" dirty="0" err="1"/>
              <a:t>LogManager</a:t>
            </a:r>
            <a:endParaRPr lang="en-US" altLang="zh-CN" dirty="0"/>
          </a:p>
          <a:p>
            <a:pPr marL="1257300" lvl="2" indent="-342900">
              <a:buFont typeface="+mj-lt"/>
              <a:buAutoNum type="arabicPeriod"/>
            </a:pPr>
            <a:r>
              <a:rPr lang="en-US" altLang="zh-CN" dirty="0" err="1"/>
              <a:t>SocketServer</a:t>
            </a:r>
            <a:endParaRPr lang="en-US" altLang="zh-CN" dirty="0"/>
          </a:p>
          <a:p>
            <a:pPr marL="1257300" lvl="2" indent="-342900">
              <a:buFont typeface="+mj-lt"/>
              <a:buAutoNum type="arabicPeriod"/>
            </a:pPr>
            <a:r>
              <a:rPr lang="en-US" altLang="zh-CN" dirty="0" err="1"/>
              <a:t>ReplicaManager</a:t>
            </a:r>
            <a:endParaRPr lang="en-US" altLang="zh-CN" dirty="0"/>
          </a:p>
          <a:p>
            <a:pPr marL="1257300" lvl="2" indent="-342900">
              <a:buFont typeface="+mj-lt"/>
              <a:buAutoNum type="arabicPeriod"/>
            </a:pPr>
            <a:r>
              <a:rPr lang="en-US" altLang="zh-CN" dirty="0" err="1"/>
              <a:t>KafkaController</a:t>
            </a:r>
            <a:endParaRPr lang="en-US" altLang="zh-CN" dirty="0"/>
          </a:p>
          <a:p>
            <a:pPr marL="1257300" lvl="2" indent="-342900">
              <a:buFont typeface="+mj-lt"/>
              <a:buAutoNum type="arabicPeriod"/>
            </a:pPr>
            <a:r>
              <a:rPr lang="en-US" altLang="zh-CN" dirty="0" err="1"/>
              <a:t>GroupCoordinator</a:t>
            </a:r>
            <a:endParaRPr lang="en-US" altLang="zh-CN" dirty="0"/>
          </a:p>
          <a:p>
            <a:pPr marL="1257300" lvl="2" indent="-342900">
              <a:buFont typeface="+mj-lt"/>
              <a:buAutoNum type="arabicPeriod"/>
            </a:pPr>
            <a:r>
              <a:rPr lang="en-US" altLang="zh-CN" dirty="0" err="1"/>
              <a:t>DynamicConfigManager</a:t>
            </a:r>
            <a:endParaRPr lang="en-US" altLang="zh-CN" dirty="0"/>
          </a:p>
          <a:p>
            <a:pPr marL="1257300" lvl="2" indent="-342900">
              <a:buFont typeface="+mj-lt"/>
              <a:buAutoNum type="arabicPeriod"/>
            </a:pPr>
            <a:r>
              <a:rPr lang="en-US" altLang="zh-CN" dirty="0" err="1"/>
              <a:t>KafkaHealthCheck</a:t>
            </a:r>
            <a:endParaRPr lang="en-US" altLang="zh-CN" dirty="0"/>
          </a:p>
          <a:p>
            <a:pPr marL="1257300" lvl="2" indent="-342900">
              <a:buFont typeface="+mj-lt"/>
              <a:buAutoNum type="arabicPeriod"/>
            </a:pPr>
            <a:endParaRPr lang="en-US" altLang="zh-CN" dirty="0"/>
          </a:p>
        </p:txBody>
      </p:sp>
      <p:pic>
        <p:nvPicPr>
          <p:cNvPr id="6" name="Picture 5">
            <a:extLst>
              <a:ext uri="{FF2B5EF4-FFF2-40B4-BE49-F238E27FC236}">
                <a16:creationId xmlns:a16="http://schemas.microsoft.com/office/drawing/2014/main" id="{2D2F3580-C016-451D-BE84-9CC8185EE945}"/>
              </a:ext>
            </a:extLst>
          </p:cNvPr>
          <p:cNvPicPr>
            <a:picLocks noChangeAspect="1"/>
          </p:cNvPicPr>
          <p:nvPr/>
        </p:nvPicPr>
        <p:blipFill>
          <a:blip r:embed="rId2"/>
          <a:stretch>
            <a:fillRect/>
          </a:stretch>
        </p:blipFill>
        <p:spPr>
          <a:xfrm>
            <a:off x="6096000" y="2200033"/>
            <a:ext cx="5791535" cy="2137076"/>
          </a:xfrm>
          <a:prstGeom prst="rect">
            <a:avLst/>
          </a:prstGeom>
        </p:spPr>
      </p:pic>
      <p:sp>
        <p:nvSpPr>
          <p:cNvPr id="9" name="TextBox 8">
            <a:extLst>
              <a:ext uri="{FF2B5EF4-FFF2-40B4-BE49-F238E27FC236}">
                <a16:creationId xmlns:a16="http://schemas.microsoft.com/office/drawing/2014/main" id="{AF2F7667-8298-40C5-B699-6B5A7FB70E33}"/>
              </a:ext>
            </a:extLst>
          </p:cNvPr>
          <p:cNvSpPr txBox="1"/>
          <p:nvPr/>
        </p:nvSpPr>
        <p:spPr>
          <a:xfrm>
            <a:off x="3053593" y="4848837"/>
            <a:ext cx="3112315" cy="1477328"/>
          </a:xfrm>
          <a:prstGeom prst="rect">
            <a:avLst/>
          </a:prstGeom>
          <a:noFill/>
        </p:spPr>
        <p:txBody>
          <a:bodyPr wrap="square" rtlCol="0">
            <a:spAutoFit/>
          </a:bodyPr>
          <a:lstStyle/>
          <a:p>
            <a:r>
              <a:rPr lang="en-US" altLang="zh-CN" dirty="0"/>
              <a:t>Update </a:t>
            </a:r>
            <a:r>
              <a:rPr lang="en-US" altLang="zh-CN" dirty="0" err="1"/>
              <a:t>kafka</a:t>
            </a:r>
            <a:r>
              <a:rPr lang="en-US" altLang="zh-CN" dirty="0"/>
              <a:t> </a:t>
            </a:r>
            <a:r>
              <a:rPr lang="en-US" altLang="zh-CN" dirty="0" err="1"/>
              <a:t>brokerId</a:t>
            </a:r>
            <a:endParaRPr lang="en-US" altLang="zh-CN" dirty="0"/>
          </a:p>
          <a:p>
            <a:pPr marL="342900" indent="-342900">
              <a:buFont typeface="+mj-ea"/>
              <a:buAutoNum type="circleNumDbPlain"/>
            </a:pPr>
            <a:r>
              <a:rPr lang="en-US" altLang="zh-CN" dirty="0"/>
              <a:t>Update broker.id in config file </a:t>
            </a:r>
            <a:r>
              <a:rPr lang="en-US" altLang="zh-CN" dirty="0" err="1"/>
              <a:t>server.properties</a:t>
            </a:r>
            <a:endParaRPr lang="en-US" altLang="zh-CN" dirty="0"/>
          </a:p>
          <a:p>
            <a:pPr marL="342900" indent="-342900">
              <a:buFont typeface="+mj-ea"/>
              <a:buAutoNum type="circleNumDbPlain"/>
            </a:pPr>
            <a:r>
              <a:rPr lang="en-US" altLang="zh-CN" dirty="0"/>
              <a:t>${</a:t>
            </a:r>
            <a:r>
              <a:rPr lang="en-US" altLang="zh-CN" dirty="0" err="1"/>
              <a:t>log.dir</a:t>
            </a:r>
            <a:r>
              <a:rPr lang="en-US" altLang="zh-CN" dirty="0"/>
              <a:t>}-&gt;</a:t>
            </a:r>
            <a:r>
              <a:rPr lang="en-US" altLang="zh-CN" dirty="0" err="1"/>
              <a:t>meta.properties</a:t>
            </a:r>
            <a:endParaRPr lang="en-US" altLang="zh-CN" dirty="0"/>
          </a:p>
          <a:p>
            <a:pPr marL="342900" indent="-342900">
              <a:buFont typeface="+mj-ea"/>
              <a:buAutoNum type="circleNumDbPlain"/>
            </a:pPr>
            <a:endParaRPr lang="zh-CN" altLang="en-US" dirty="0"/>
          </a:p>
        </p:txBody>
      </p:sp>
    </p:spTree>
    <p:extLst>
      <p:ext uri="{BB962C8B-B14F-4D97-AF65-F5344CB8AC3E}">
        <p14:creationId xmlns:p14="http://schemas.microsoft.com/office/powerpoint/2010/main" val="1206605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672E50-4BFA-4C38-8DD4-F3CA28A8E83B}"/>
              </a:ext>
            </a:extLst>
          </p:cNvPr>
          <p:cNvPicPr>
            <a:picLocks noChangeAspect="1"/>
          </p:cNvPicPr>
          <p:nvPr/>
        </p:nvPicPr>
        <p:blipFill>
          <a:blip r:embed="rId2"/>
          <a:stretch>
            <a:fillRect/>
          </a:stretch>
        </p:blipFill>
        <p:spPr>
          <a:xfrm>
            <a:off x="1896261" y="294234"/>
            <a:ext cx="9012572" cy="3568979"/>
          </a:xfrm>
          <a:prstGeom prst="rect">
            <a:avLst/>
          </a:prstGeom>
        </p:spPr>
      </p:pic>
      <p:pic>
        <p:nvPicPr>
          <p:cNvPr id="6" name="Picture 5">
            <a:extLst>
              <a:ext uri="{FF2B5EF4-FFF2-40B4-BE49-F238E27FC236}">
                <a16:creationId xmlns:a16="http://schemas.microsoft.com/office/drawing/2014/main" id="{C9BCB174-5626-487D-B442-5C55F6ACD5A8}"/>
              </a:ext>
            </a:extLst>
          </p:cNvPr>
          <p:cNvPicPr>
            <a:picLocks noChangeAspect="1"/>
          </p:cNvPicPr>
          <p:nvPr/>
        </p:nvPicPr>
        <p:blipFill>
          <a:blip r:embed="rId3"/>
          <a:stretch>
            <a:fillRect/>
          </a:stretch>
        </p:blipFill>
        <p:spPr>
          <a:xfrm>
            <a:off x="3917658" y="4076970"/>
            <a:ext cx="4773118" cy="2486795"/>
          </a:xfrm>
          <a:prstGeom prst="rect">
            <a:avLst/>
          </a:prstGeom>
        </p:spPr>
      </p:pic>
    </p:spTree>
    <p:extLst>
      <p:ext uri="{BB962C8B-B14F-4D97-AF65-F5344CB8AC3E}">
        <p14:creationId xmlns:p14="http://schemas.microsoft.com/office/powerpoint/2010/main" val="2464559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93FD7-246A-4442-B063-52D73DF75257}"/>
              </a:ext>
            </a:extLst>
          </p:cNvPr>
          <p:cNvSpPr txBox="1"/>
          <p:nvPr/>
        </p:nvSpPr>
        <p:spPr>
          <a:xfrm>
            <a:off x="1501628" y="671119"/>
            <a:ext cx="10997967" cy="1200329"/>
          </a:xfrm>
          <a:prstGeom prst="rect">
            <a:avLst/>
          </a:prstGeom>
          <a:noFill/>
        </p:spPr>
        <p:txBody>
          <a:bodyPr wrap="square" rtlCol="0">
            <a:spAutoFit/>
          </a:bodyPr>
          <a:lstStyle/>
          <a:p>
            <a:r>
              <a:rPr lang="en-US" altLang="zh-CN" dirty="0"/>
              <a:t>The process of Creating a topic</a:t>
            </a:r>
          </a:p>
          <a:p>
            <a:pPr marL="342900" indent="-342900">
              <a:buAutoNum type="arabicPeriod"/>
            </a:pPr>
            <a:r>
              <a:rPr lang="en-US" altLang="zh-CN" dirty="0"/>
              <a:t>kafka-topics.sh</a:t>
            </a:r>
          </a:p>
          <a:p>
            <a:pPr marL="800100" lvl="1" indent="-342900">
              <a:buAutoNum type="arabicPeriod"/>
            </a:pPr>
            <a:r>
              <a:rPr lang="en-US" altLang="zh-CN" dirty="0"/>
              <a:t>Exec $(</a:t>
            </a:r>
            <a:r>
              <a:rPr lang="en-US" altLang="zh-CN" dirty="0" err="1"/>
              <a:t>dirname</a:t>
            </a:r>
            <a:r>
              <a:rPr lang="en-US" altLang="zh-CN" dirty="0"/>
              <a:t> $0)/kafka-run-class.sh </a:t>
            </a:r>
            <a:r>
              <a:rPr lang="en-US" altLang="zh-CN" dirty="0" err="1"/>
              <a:t>kafka.admin.TopicCommand</a:t>
            </a:r>
            <a:r>
              <a:rPr lang="en-US" altLang="zh-CN" dirty="0"/>
              <a:t> $@</a:t>
            </a:r>
          </a:p>
          <a:p>
            <a:pPr marL="800100" lvl="1" indent="-342900">
              <a:buAutoNum type="arabicPeriod"/>
            </a:pPr>
            <a:r>
              <a:rPr lang="en-US" altLang="zh-CN" dirty="0"/>
              <a:t>Partition info will be written in /brokers/topics/${topic-name}/partitions/{</a:t>
            </a:r>
            <a:r>
              <a:rPr lang="en-US" altLang="zh-CN" dirty="0" err="1"/>
              <a:t>partition_number</a:t>
            </a:r>
            <a:r>
              <a:rPr lang="en-US" altLang="zh-CN" dirty="0"/>
              <a:t>}/state node</a:t>
            </a:r>
            <a:endParaRPr lang="zh-CN" altLang="en-US" dirty="0"/>
          </a:p>
        </p:txBody>
      </p:sp>
    </p:spTree>
    <p:extLst>
      <p:ext uri="{BB962C8B-B14F-4D97-AF65-F5344CB8AC3E}">
        <p14:creationId xmlns:p14="http://schemas.microsoft.com/office/powerpoint/2010/main" val="3194163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52A36F-EAA4-400E-8B6C-93B51949F7FF}"/>
              </a:ext>
            </a:extLst>
          </p:cNvPr>
          <p:cNvSpPr/>
          <p:nvPr/>
        </p:nvSpPr>
        <p:spPr>
          <a:xfrm>
            <a:off x="2024742" y="710859"/>
            <a:ext cx="4564648" cy="369332"/>
          </a:xfrm>
          <a:prstGeom prst="rect">
            <a:avLst/>
          </a:prstGeom>
        </p:spPr>
        <p:txBody>
          <a:bodyPr wrap="none">
            <a:spAutoFit/>
          </a:bodyPr>
          <a:lstStyle/>
          <a:p>
            <a:r>
              <a:rPr lang="en-US" altLang="zh-CN" dirty="0"/>
              <a:t>The process of Consumer consuming message</a:t>
            </a:r>
          </a:p>
        </p:txBody>
      </p:sp>
    </p:spTree>
    <p:extLst>
      <p:ext uri="{BB962C8B-B14F-4D97-AF65-F5344CB8AC3E}">
        <p14:creationId xmlns:p14="http://schemas.microsoft.com/office/powerpoint/2010/main" val="231824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6DA39F-ABAB-4C69-810C-1DD1A6B69009}"/>
              </a:ext>
            </a:extLst>
          </p:cNvPr>
          <p:cNvSpPr/>
          <p:nvPr/>
        </p:nvSpPr>
        <p:spPr>
          <a:xfrm>
            <a:off x="1562100" y="837337"/>
            <a:ext cx="8445500" cy="1754326"/>
          </a:xfrm>
          <a:prstGeom prst="rect">
            <a:avLst/>
          </a:prstGeom>
        </p:spPr>
        <p:txBody>
          <a:bodyPr wrap="square">
            <a:spAutoFit/>
          </a:bodyPr>
          <a:lstStyle/>
          <a:p>
            <a:endParaRPr lang="en-US" altLang="zh-CN" dirty="0"/>
          </a:p>
          <a:p>
            <a:r>
              <a:rPr lang="en-US" altLang="zh-CN" dirty="0"/>
              <a:t>Kafka is generally used for two broad classes of applications:</a:t>
            </a:r>
          </a:p>
          <a:p>
            <a:pPr marL="742950" lvl="1" indent="-285750">
              <a:buFont typeface="Arial" panose="020B0604020202020204" pitchFamily="34" charset="0"/>
              <a:buChar char="•"/>
            </a:pPr>
            <a:r>
              <a:rPr lang="en-US" altLang="zh-CN" dirty="0"/>
              <a:t>Building real-time streaming data pipelines that reliably get data between systems or applications</a:t>
            </a:r>
          </a:p>
          <a:p>
            <a:pPr marL="742950" lvl="1" indent="-285750">
              <a:buFont typeface="Arial" panose="020B0604020202020204" pitchFamily="34" charset="0"/>
              <a:buChar char="•"/>
            </a:pPr>
            <a:r>
              <a:rPr lang="en-US" altLang="zh-CN" dirty="0"/>
              <a:t>Building real-time streaming applications that transform or react to the streams of data</a:t>
            </a:r>
          </a:p>
        </p:txBody>
      </p:sp>
    </p:spTree>
    <p:extLst>
      <p:ext uri="{BB962C8B-B14F-4D97-AF65-F5344CB8AC3E}">
        <p14:creationId xmlns:p14="http://schemas.microsoft.com/office/powerpoint/2010/main" val="2722051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455ACB-CAAF-4E3D-9C06-A7C4F7777BD7}"/>
              </a:ext>
            </a:extLst>
          </p:cNvPr>
          <p:cNvSpPr/>
          <p:nvPr/>
        </p:nvSpPr>
        <p:spPr>
          <a:xfrm>
            <a:off x="2024742" y="710859"/>
            <a:ext cx="4168129" cy="369332"/>
          </a:xfrm>
          <a:prstGeom prst="rect">
            <a:avLst/>
          </a:prstGeom>
        </p:spPr>
        <p:txBody>
          <a:bodyPr wrap="none">
            <a:spAutoFit/>
          </a:bodyPr>
          <a:lstStyle/>
          <a:p>
            <a:r>
              <a:rPr lang="en-US" altLang="zh-CN" dirty="0"/>
              <a:t>The process of Producer sending message</a:t>
            </a:r>
          </a:p>
        </p:txBody>
      </p:sp>
    </p:spTree>
    <p:extLst>
      <p:ext uri="{BB962C8B-B14F-4D97-AF65-F5344CB8AC3E}">
        <p14:creationId xmlns:p14="http://schemas.microsoft.com/office/powerpoint/2010/main" val="398506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2093227" y="608568"/>
            <a:ext cx="9735249" cy="2862322"/>
          </a:xfrm>
          <a:prstGeom prst="rect">
            <a:avLst/>
          </a:prstGeom>
        </p:spPr>
        <p:txBody>
          <a:bodyPr wrap="square">
            <a:spAutoFit/>
          </a:bodyPr>
          <a:lstStyle/>
          <a:p>
            <a:r>
              <a:rPr lang="en-US" altLang="zh-CN" dirty="0">
                <a:solidFill>
                  <a:srgbClr val="00B0F0"/>
                </a:solidFill>
                <a:latin typeface="Microsoft YaHei" panose="020B0503020204020204" pitchFamily="34" charset="-122"/>
                <a:ea typeface="Microsoft YaHei" panose="020B0503020204020204" pitchFamily="34" charset="-122"/>
              </a:rPr>
              <a:t>Windows Installation</a:t>
            </a:r>
          </a:p>
          <a:p>
            <a:pPr marL="342900" indent="-342900">
              <a:buAutoNum type="arabicPeriod"/>
            </a:pPr>
            <a:r>
              <a:rPr lang="en-US" altLang="zh-CN" dirty="0">
                <a:solidFill>
                  <a:srgbClr val="333333"/>
                </a:solidFill>
                <a:latin typeface="Microsoft YaHei" panose="020B0503020204020204" pitchFamily="34" charset="-122"/>
                <a:ea typeface="Microsoft YaHei" panose="020B0503020204020204" pitchFamily="34" charset="-122"/>
              </a:rPr>
              <a:t>zookeeper-server-start ..\..\config\</a:t>
            </a:r>
            <a:r>
              <a:rPr lang="en-US" altLang="zh-CN" dirty="0" err="1">
                <a:solidFill>
                  <a:srgbClr val="333333"/>
                </a:solidFill>
                <a:latin typeface="Microsoft YaHei" panose="020B0503020204020204" pitchFamily="34" charset="-122"/>
                <a:ea typeface="Microsoft YaHei" panose="020B0503020204020204" pitchFamily="34" charset="-122"/>
              </a:rPr>
              <a:t>zookeeper.properties</a:t>
            </a:r>
            <a:endParaRPr lang="en-US" altLang="zh-CN" dirty="0">
              <a:solidFill>
                <a:srgbClr val="333333"/>
              </a:solidFill>
              <a:latin typeface="Microsoft YaHei" panose="020B0503020204020204" pitchFamily="34" charset="-122"/>
              <a:ea typeface="Microsoft YaHei" panose="020B0503020204020204" pitchFamily="34" charset="-122"/>
            </a:endParaRPr>
          </a:p>
          <a:p>
            <a:pPr marL="342900" indent="-342900">
              <a:buAutoNum type="arabicPeriod"/>
            </a:pPr>
            <a:r>
              <a:rPr lang="en-US" altLang="zh-CN" dirty="0"/>
              <a:t>zookeeper-shell.bat 0.0.0.0:2181 ( </a:t>
            </a:r>
            <a:r>
              <a:rPr lang="en-US" altLang="zh-CN" dirty="0">
                <a:solidFill>
                  <a:srgbClr val="333333"/>
                </a:solidFill>
                <a:latin typeface="Microsoft YaHei" panose="020B0503020204020204" pitchFamily="34" charset="-122"/>
                <a:ea typeface="Microsoft YaHei" panose="020B0503020204020204" pitchFamily="34" charset="-122"/>
              </a:rPr>
              <a:t>Test zookeeper connection:  </a:t>
            </a:r>
            <a:r>
              <a:rPr lang="en-US" altLang="zh-CN" dirty="0"/>
              <a:t>)</a:t>
            </a:r>
          </a:p>
          <a:p>
            <a:pPr marL="342900" indent="-342900">
              <a:buAutoNum type="arabicPeriod"/>
            </a:pPr>
            <a:r>
              <a:rPr lang="en-US" altLang="zh-CN" dirty="0"/>
              <a:t>kafka-server-start.bat ..\..\config\</a:t>
            </a:r>
            <a:r>
              <a:rPr lang="en-US" altLang="zh-CN" dirty="0" err="1"/>
              <a:t>server.properties</a:t>
            </a:r>
            <a:endParaRPr lang="en-US" altLang="zh-CN" dirty="0"/>
          </a:p>
          <a:p>
            <a:pPr marL="342900" indent="-342900">
              <a:buAutoNum type="arabicPeriod"/>
            </a:pPr>
            <a:endParaRPr lang="en-US" altLang="zh-CN" dirty="0"/>
          </a:p>
          <a:p>
            <a:r>
              <a:rPr lang="en-US" altLang="zh-CN" dirty="0">
                <a:solidFill>
                  <a:srgbClr val="00B0F0"/>
                </a:solidFill>
              </a:rPr>
              <a:t>Linux Installation</a:t>
            </a:r>
          </a:p>
          <a:p>
            <a:pPr marL="342900" indent="-342900">
              <a:buAutoNum type="arabicPeriod"/>
            </a:pPr>
            <a:r>
              <a:rPr lang="en-US" altLang="zh-CN" dirty="0"/>
              <a:t>Download</a:t>
            </a:r>
          </a:p>
          <a:p>
            <a:pPr marL="800100" lvl="1" indent="-342900">
              <a:buAutoNum type="arabicPeriod"/>
            </a:pPr>
            <a:r>
              <a:rPr lang="en-US" altLang="zh-CN" dirty="0" err="1"/>
              <a:t>wget</a:t>
            </a:r>
            <a:r>
              <a:rPr lang="en-US" altLang="zh-CN" dirty="0"/>
              <a:t> </a:t>
            </a:r>
            <a:r>
              <a:rPr lang="en-US" altLang="zh-CN" dirty="0">
                <a:hlinkClick r:id="rId2"/>
              </a:rPr>
              <a:t>http://mirrors.tuna.tsinghua.edu.cn/apache/kafka/2.2.0/kafka_2.12-2.2.0.tgz</a:t>
            </a:r>
            <a:endParaRPr lang="en-US" altLang="zh-CN" dirty="0"/>
          </a:p>
          <a:p>
            <a:pPr marL="800100" lvl="1" indent="-342900">
              <a:buAutoNum type="arabicPeriod"/>
            </a:pPr>
            <a:r>
              <a:rPr lang="en-US" altLang="zh-CN" dirty="0"/>
              <a:t>tar –</a:t>
            </a:r>
            <a:r>
              <a:rPr lang="en-US" altLang="zh-CN" dirty="0" err="1"/>
              <a:t>xcvf</a:t>
            </a:r>
            <a:r>
              <a:rPr lang="en-US" altLang="zh-CN" dirty="0"/>
              <a:t> kafka_2.12-2.2.0.tgz</a:t>
            </a:r>
          </a:p>
          <a:p>
            <a:pPr marL="342900" indent="-342900">
              <a:buAutoNum type="arabicPeriod"/>
            </a:pPr>
            <a:endParaRPr lang="en-US" altLang="zh-CN" dirty="0"/>
          </a:p>
        </p:txBody>
      </p:sp>
    </p:spTree>
    <p:extLst>
      <p:ext uri="{BB962C8B-B14F-4D97-AF65-F5344CB8AC3E}">
        <p14:creationId xmlns:p14="http://schemas.microsoft.com/office/powerpoint/2010/main" val="3935181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92310" y="454784"/>
            <a:ext cx="1883404" cy="369332"/>
          </a:xfrm>
          <a:prstGeom prst="rect">
            <a:avLst/>
          </a:prstGeom>
        </p:spPr>
        <p:txBody>
          <a:bodyPr wrap="square">
            <a:spAutoFit/>
          </a:bodyPr>
          <a:lstStyle/>
          <a:p>
            <a:r>
              <a:rPr lang="en-US" altLang="zh-CN" dirty="0">
                <a:solidFill>
                  <a:srgbClr val="00B0F0"/>
                </a:solidFill>
              </a:rPr>
              <a:t>Kafka Server </a:t>
            </a:r>
            <a:endParaRPr lang="zh-CN" altLang="en-US" dirty="0">
              <a:solidFill>
                <a:srgbClr val="00B0F0"/>
              </a:solidFill>
            </a:endParaRPr>
          </a:p>
        </p:txBody>
      </p:sp>
      <p:sp>
        <p:nvSpPr>
          <p:cNvPr id="7" name="Rectangle 6">
            <a:extLst>
              <a:ext uri="{FF2B5EF4-FFF2-40B4-BE49-F238E27FC236}">
                <a16:creationId xmlns:a16="http://schemas.microsoft.com/office/drawing/2014/main" id="{01920699-E9DB-41D5-974B-4A4D5FB8CAEC}"/>
              </a:ext>
            </a:extLst>
          </p:cNvPr>
          <p:cNvSpPr/>
          <p:nvPr/>
        </p:nvSpPr>
        <p:spPr>
          <a:xfrm>
            <a:off x="2460768" y="1046256"/>
            <a:ext cx="7748633" cy="2585323"/>
          </a:xfrm>
          <a:prstGeom prst="rect">
            <a:avLst/>
          </a:prstGeom>
        </p:spPr>
        <p:txBody>
          <a:bodyPr wrap="square">
            <a:spAutoFit/>
          </a:bodyPr>
          <a:lstStyle/>
          <a:p>
            <a:pPr marL="342900" indent="-342900">
              <a:buAutoNum type="arabicPeriod"/>
            </a:pPr>
            <a:r>
              <a:rPr lang="en-US" altLang="zh-CN" dirty="0"/>
              <a:t>Modify config files</a:t>
            </a:r>
          </a:p>
          <a:p>
            <a:pPr marL="800100" lvl="1" indent="-342900">
              <a:buAutoNum type="arabicPeriod"/>
            </a:pPr>
            <a:r>
              <a:rPr lang="en-US" altLang="zh-CN" dirty="0"/>
              <a:t>Modify </a:t>
            </a:r>
            <a:r>
              <a:rPr lang="en-US" altLang="zh-CN" dirty="0" err="1"/>
              <a:t>zookeeper.properties</a:t>
            </a:r>
            <a:endParaRPr lang="en-US" altLang="zh-CN" dirty="0"/>
          </a:p>
          <a:p>
            <a:pPr marL="800100" lvl="1" indent="-342900">
              <a:buAutoNum type="arabicPeriod"/>
            </a:pPr>
            <a:r>
              <a:rPr lang="en-US" altLang="zh-CN" dirty="0"/>
              <a:t>Modify </a:t>
            </a:r>
            <a:r>
              <a:rPr lang="en-US" altLang="zh-CN" dirty="0" err="1"/>
              <a:t>server.properties</a:t>
            </a:r>
            <a:endParaRPr lang="en-US" altLang="zh-CN" dirty="0"/>
          </a:p>
          <a:p>
            <a:pPr marL="342900" indent="-342900">
              <a:buAutoNum type="arabicPeriod"/>
            </a:pPr>
            <a:r>
              <a:rPr lang="en-US" altLang="zh-CN" dirty="0"/>
              <a:t>Start Server</a:t>
            </a:r>
          </a:p>
          <a:p>
            <a:pPr marL="800100" lvl="1" indent="-342900">
              <a:buAutoNum type="arabicPeriod"/>
            </a:pPr>
            <a:r>
              <a:rPr lang="en-US" altLang="zh-CN" dirty="0"/>
              <a:t>./zookeeper-server-start.sh –daemon ../config/</a:t>
            </a:r>
            <a:r>
              <a:rPr lang="en-US" altLang="zh-CN" dirty="0" err="1"/>
              <a:t>zookeeper.properties</a:t>
            </a:r>
            <a:endParaRPr lang="en-US" altLang="zh-CN" dirty="0"/>
          </a:p>
          <a:p>
            <a:pPr marL="800100" lvl="1" indent="-342900">
              <a:buAutoNum type="arabicPeriod"/>
            </a:pPr>
            <a:r>
              <a:rPr lang="en-US" altLang="zh-CN" dirty="0"/>
              <a:t>./kafka-server-start.sh ../config/</a:t>
            </a:r>
            <a:r>
              <a:rPr lang="en-US" altLang="zh-CN" dirty="0" err="1"/>
              <a:t>server.properties</a:t>
            </a:r>
            <a:endParaRPr lang="en-US" altLang="zh-CN" dirty="0"/>
          </a:p>
          <a:p>
            <a:pPr marL="342900" indent="-342900">
              <a:buAutoNum type="arabicPeriod"/>
            </a:pPr>
            <a:r>
              <a:rPr lang="en-US" altLang="zh-CN" dirty="0"/>
              <a:t>Stop Server</a:t>
            </a:r>
          </a:p>
          <a:p>
            <a:pPr marL="800100" lvl="1" indent="-342900">
              <a:buAutoNum type="arabicPeriod"/>
            </a:pPr>
            <a:r>
              <a:rPr lang="en-US" altLang="zh-CN" dirty="0"/>
              <a:t>kafka-server-stop.sh</a:t>
            </a:r>
          </a:p>
          <a:p>
            <a:pPr marL="342900" indent="-342900">
              <a:buAutoNum type="arabicPeriod"/>
            </a:pPr>
            <a:endParaRPr lang="zh-CN" altLang="en-US" dirty="0"/>
          </a:p>
        </p:txBody>
      </p:sp>
      <p:sp>
        <p:nvSpPr>
          <p:cNvPr id="3" name="Rectangle 2">
            <a:extLst>
              <a:ext uri="{FF2B5EF4-FFF2-40B4-BE49-F238E27FC236}">
                <a16:creationId xmlns:a16="http://schemas.microsoft.com/office/drawing/2014/main" id="{20805E31-5B97-47C8-9EB7-C22B0C2C0046}"/>
              </a:ext>
            </a:extLst>
          </p:cNvPr>
          <p:cNvSpPr/>
          <p:nvPr/>
        </p:nvSpPr>
        <p:spPr>
          <a:xfrm>
            <a:off x="3056386" y="4071833"/>
            <a:ext cx="6557395" cy="369332"/>
          </a:xfrm>
          <a:prstGeom prst="rect">
            <a:avLst/>
          </a:prstGeom>
          <a:solidFill>
            <a:schemeClr val="tx2">
              <a:lumMod val="25000"/>
              <a:lumOff val="75000"/>
            </a:schemeClr>
          </a:solidFill>
        </p:spPr>
        <p:txBody>
          <a:bodyPr wrap="square">
            <a:spAutoFit/>
          </a:bodyPr>
          <a:lstStyle/>
          <a:p>
            <a:r>
              <a:rPr lang="zh-CN" altLang="en-US" dirty="0"/>
              <a:t>ps ax | grep -i 'kafka\.Kafka' | grep java | grep -v grep | awk '{print $1}'</a:t>
            </a:r>
          </a:p>
        </p:txBody>
      </p:sp>
    </p:spTree>
    <p:extLst>
      <p:ext uri="{BB962C8B-B14F-4D97-AF65-F5344CB8AC3E}">
        <p14:creationId xmlns:p14="http://schemas.microsoft.com/office/powerpoint/2010/main" val="3944840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288807-DC4E-4D0D-B7EA-04FF01961462}"/>
              </a:ext>
            </a:extLst>
          </p:cNvPr>
          <p:cNvSpPr/>
          <p:nvPr/>
        </p:nvSpPr>
        <p:spPr>
          <a:xfrm>
            <a:off x="1971180" y="471517"/>
            <a:ext cx="3784498" cy="369332"/>
          </a:xfrm>
          <a:prstGeom prst="rect">
            <a:avLst/>
          </a:prstGeom>
        </p:spPr>
        <p:txBody>
          <a:bodyPr wrap="none">
            <a:spAutoFit/>
          </a:bodyPr>
          <a:lstStyle/>
          <a:p>
            <a:r>
              <a:rPr lang="en-US" altLang="zh-CN" dirty="0">
                <a:solidFill>
                  <a:srgbClr val="00B0F0"/>
                </a:solidFill>
                <a:latin typeface="Microsoft YaHei" panose="020B0503020204020204" pitchFamily="34" charset="-122"/>
                <a:ea typeface="Microsoft YaHei" panose="020B0503020204020204" pitchFamily="34" charset="-122"/>
              </a:rPr>
              <a:t>Setting up a multi-broker cluster</a:t>
            </a:r>
          </a:p>
        </p:txBody>
      </p:sp>
      <p:sp>
        <p:nvSpPr>
          <p:cNvPr id="3" name="Rectangle 2">
            <a:extLst>
              <a:ext uri="{FF2B5EF4-FFF2-40B4-BE49-F238E27FC236}">
                <a16:creationId xmlns:a16="http://schemas.microsoft.com/office/drawing/2014/main" id="{509C44BA-090F-4741-8F3C-0A6B22FA27F4}"/>
              </a:ext>
            </a:extLst>
          </p:cNvPr>
          <p:cNvSpPr/>
          <p:nvPr/>
        </p:nvSpPr>
        <p:spPr>
          <a:xfrm>
            <a:off x="1971180" y="1166842"/>
            <a:ext cx="9753600" cy="6247864"/>
          </a:xfrm>
          <a:prstGeom prst="rect">
            <a:avLst/>
          </a:prstGeom>
        </p:spPr>
        <p:txBody>
          <a:bodyPr wrap="square">
            <a:spAutoFit/>
          </a:bodyPr>
          <a:lstStyle/>
          <a:p>
            <a:pPr marL="342900" indent="-342900">
              <a:buAutoNum type="arabicPeriod"/>
            </a:pPr>
            <a:r>
              <a:rPr lang="en-US" altLang="zh-CN" dirty="0"/>
              <a:t>Make a config file for each of the brokers</a:t>
            </a:r>
          </a:p>
          <a:p>
            <a:pPr marL="800100" lvl="1" indent="-342900">
              <a:buFont typeface="+mj-lt"/>
              <a:buAutoNum type="alphaLcParenR"/>
            </a:pPr>
            <a:r>
              <a:rPr lang="zh-CN" altLang="en-US" dirty="0"/>
              <a:t>cp config/server.properties config/server-1.properties</a:t>
            </a:r>
            <a:endParaRPr lang="en-US" altLang="zh-CN" dirty="0"/>
          </a:p>
          <a:p>
            <a:pPr marL="800100" lvl="1" indent="-342900">
              <a:buAutoNum type="alphaLcParenR"/>
            </a:pPr>
            <a:r>
              <a:rPr lang="zh-CN" altLang="en-US" dirty="0"/>
              <a:t>cp config/server.properties config/server-2.properties</a:t>
            </a:r>
            <a:endParaRPr lang="en-US" altLang="zh-CN" dirty="0"/>
          </a:p>
          <a:p>
            <a:pPr marL="800100" lvl="1" indent="-342900">
              <a:buFontTx/>
              <a:buAutoNum type="alphaLcParenR"/>
            </a:pPr>
            <a:r>
              <a:rPr lang="zh-CN" altLang="en-US" dirty="0"/>
              <a:t>cp config/server.properties config/server-</a:t>
            </a:r>
            <a:r>
              <a:rPr lang="en-US" altLang="zh-CN" dirty="0"/>
              <a:t>3</a:t>
            </a:r>
            <a:r>
              <a:rPr lang="zh-CN" altLang="en-US" dirty="0"/>
              <a:t>.properties</a:t>
            </a:r>
            <a:endParaRPr lang="en-US" altLang="zh-CN" dirty="0"/>
          </a:p>
          <a:p>
            <a:pPr marL="800100" lvl="1" indent="-342900">
              <a:buAutoNum type="alphaLcParenR"/>
            </a:pPr>
            <a:endParaRPr lang="en-US" altLang="zh-CN" dirty="0"/>
          </a:p>
          <a:p>
            <a:pPr marL="342900" indent="-342900">
              <a:buAutoNum type="arabicPeriod"/>
            </a:pPr>
            <a:r>
              <a:rPr lang="en-US" altLang="zh-CN" dirty="0"/>
              <a:t>Modify the config files as below</a:t>
            </a:r>
          </a:p>
          <a:p>
            <a:pPr marL="342900" indent="-342900">
              <a:buAutoNum type="arabicPeriod"/>
            </a:pPr>
            <a:endParaRPr lang="en-US" altLang="zh-CN" dirty="0"/>
          </a:p>
          <a:p>
            <a:pPr lvl="0" defTabSz="914400" eaLnBrk="0" fontAlgn="base" hangingPunct="0">
              <a:spcBef>
                <a:spcPct val="0"/>
              </a:spcBef>
              <a:spcAft>
                <a:spcPct val="0"/>
              </a:spcAft>
            </a:pPr>
            <a:r>
              <a:rPr lang="zh-CN" altLang="zh-CN" sz="1000" dirty="0">
                <a:solidFill>
                  <a:srgbClr val="000000"/>
                </a:solidFill>
                <a:latin typeface="Arial Unicode MS"/>
                <a:ea typeface="Menlo"/>
              </a:rPr>
              <a:t>config/server-1.properties:</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broker.id=1</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listeners=</a:t>
            </a:r>
            <a:r>
              <a:rPr lang="zh-CN" altLang="zh-CN" sz="1000" dirty="0">
                <a:solidFill>
                  <a:srgbClr val="000000"/>
                </a:solidFill>
                <a:latin typeface="Arial Unicode MS"/>
                <a:ea typeface="Menlo"/>
                <a:hlinkClick r:id="rId2" invalidUrl="plaintext://:9093/"/>
              </a:rPr>
              <a:t>PLAINTEXT://:9093</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log.dirs=/</a:t>
            </a:r>
            <a:r>
              <a:rPr lang="en-US" altLang="zh-CN" sz="1000" dirty="0">
                <a:solidFill>
                  <a:srgbClr val="000000"/>
                </a:solidFill>
                <a:latin typeface="Arial Unicode MS"/>
                <a:ea typeface="Menlo"/>
              </a:rPr>
              <a:t>home/</a:t>
            </a:r>
            <a:r>
              <a:rPr lang="en-US" altLang="zh-CN" sz="1000" dirty="0" err="1">
                <a:solidFill>
                  <a:srgbClr val="000000"/>
                </a:solidFill>
                <a:latin typeface="Arial Unicode MS"/>
                <a:ea typeface="Menlo"/>
              </a:rPr>
              <a:t>robert</a:t>
            </a:r>
            <a:r>
              <a:rPr lang="en-US" altLang="zh-CN" sz="1000" dirty="0">
                <a:solidFill>
                  <a:srgbClr val="000000"/>
                </a:solidFill>
                <a:latin typeface="Arial Unicode MS"/>
                <a:ea typeface="Menlo"/>
              </a:rPr>
              <a:t>/</a:t>
            </a:r>
            <a:r>
              <a:rPr lang="en-US" altLang="zh-CN" sz="1000" dirty="0" err="1">
                <a:solidFill>
                  <a:srgbClr val="000000"/>
                </a:solidFill>
                <a:latin typeface="Arial Unicode MS"/>
                <a:ea typeface="Menlo"/>
              </a:rPr>
              <a:t>kafka</a:t>
            </a:r>
            <a:r>
              <a:rPr lang="en-US" altLang="zh-CN" sz="1000" dirty="0">
                <a:solidFill>
                  <a:srgbClr val="000000"/>
                </a:solidFill>
                <a:latin typeface="Arial Unicode MS"/>
                <a:ea typeface="Menlo"/>
              </a:rPr>
              <a:t>-logs</a:t>
            </a:r>
            <a:r>
              <a:rPr lang="zh-CN" altLang="zh-CN" sz="1000" dirty="0">
                <a:solidFill>
                  <a:srgbClr val="000000"/>
                </a:solidFill>
                <a:latin typeface="Arial Unicode MS"/>
                <a:ea typeface="Menlo"/>
              </a:rPr>
              <a:t>/kafka-logs-1</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panose="020B0604020202020204" pitchFamily="34" charset="0"/>
                <a:ea typeface="Menlo"/>
              </a:rPr>
              <a:t> </a:t>
            </a:r>
            <a:endParaRPr lang="zh-CN" altLang="zh-CN" sz="800" dirty="0">
              <a:latin typeface="Arial" panose="020B0604020202020204" pitchFamily="34" charset="0"/>
            </a:endParaRPr>
          </a:p>
          <a:p>
            <a:pPr lvl="0" defTabSz="914400" eaLnBrk="0" fontAlgn="base" hangingPunct="0">
              <a:spcBef>
                <a:spcPct val="0"/>
              </a:spcBef>
              <a:spcAft>
                <a:spcPct val="0"/>
              </a:spcAft>
            </a:pPr>
            <a:r>
              <a:rPr lang="zh-CN" altLang="zh-CN" sz="1000" dirty="0">
                <a:solidFill>
                  <a:srgbClr val="000000"/>
                </a:solidFill>
                <a:latin typeface="Arial Unicode MS"/>
                <a:ea typeface="Menlo"/>
              </a:rPr>
              <a:t>config/server-2.properties:</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broker.id=2</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listeners=</a:t>
            </a:r>
            <a:r>
              <a:rPr lang="zh-CN" altLang="zh-CN" sz="1000" dirty="0">
                <a:solidFill>
                  <a:srgbClr val="000000"/>
                </a:solidFill>
                <a:latin typeface="Arial Unicode MS"/>
                <a:ea typeface="Menlo"/>
                <a:hlinkClick r:id="rId3" invalidUrl="plaintext://:9094/"/>
              </a:rPr>
              <a:t>PLAINTEXT://:9094</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log.dirs=/</a:t>
            </a:r>
            <a:r>
              <a:rPr lang="en-US" altLang="zh-CN" sz="1000" dirty="0">
                <a:solidFill>
                  <a:srgbClr val="000000"/>
                </a:solidFill>
                <a:latin typeface="Arial Unicode MS"/>
                <a:ea typeface="Menlo"/>
              </a:rPr>
              <a:t>home/</a:t>
            </a:r>
            <a:r>
              <a:rPr lang="en-US" altLang="zh-CN" sz="1000" dirty="0" err="1">
                <a:solidFill>
                  <a:srgbClr val="000000"/>
                </a:solidFill>
                <a:latin typeface="Arial Unicode MS"/>
                <a:ea typeface="Menlo"/>
              </a:rPr>
              <a:t>robert</a:t>
            </a:r>
            <a:r>
              <a:rPr lang="en-US" altLang="zh-CN" sz="1000" dirty="0">
                <a:solidFill>
                  <a:srgbClr val="000000"/>
                </a:solidFill>
                <a:latin typeface="Arial Unicode MS"/>
                <a:ea typeface="Menlo"/>
              </a:rPr>
              <a:t>/</a:t>
            </a:r>
            <a:r>
              <a:rPr lang="en-US" altLang="zh-CN" sz="1000" dirty="0" err="1">
                <a:solidFill>
                  <a:srgbClr val="000000"/>
                </a:solidFill>
                <a:latin typeface="Arial Unicode MS"/>
                <a:ea typeface="Menlo"/>
              </a:rPr>
              <a:t>kafka</a:t>
            </a:r>
            <a:r>
              <a:rPr lang="en-US" altLang="zh-CN" sz="1000" dirty="0">
                <a:solidFill>
                  <a:srgbClr val="000000"/>
                </a:solidFill>
                <a:latin typeface="Arial Unicode MS"/>
                <a:ea typeface="Menlo"/>
              </a:rPr>
              <a:t>-logs</a:t>
            </a:r>
            <a:r>
              <a:rPr lang="zh-CN" altLang="zh-CN" sz="1000" dirty="0">
                <a:solidFill>
                  <a:srgbClr val="000000"/>
                </a:solidFill>
                <a:latin typeface="Arial Unicode MS"/>
                <a:ea typeface="Menlo"/>
              </a:rPr>
              <a:t>/kafka-logs-2</a:t>
            </a:r>
            <a:endParaRPr lang="en-US" altLang="zh-CN" sz="1000" dirty="0">
              <a:solidFill>
                <a:srgbClr val="000000"/>
              </a:solidFill>
              <a:latin typeface="Arial Unicode MS"/>
              <a:ea typeface="Menlo"/>
            </a:endParaRPr>
          </a:p>
          <a:p>
            <a:pPr defTabSz="914400" eaLnBrk="0" fontAlgn="base" hangingPunct="0">
              <a:spcBef>
                <a:spcPct val="0"/>
              </a:spcBef>
              <a:spcAft>
                <a:spcPct val="0"/>
              </a:spcAft>
            </a:pPr>
            <a:r>
              <a:rPr lang="zh-CN" altLang="zh-CN" sz="1000" dirty="0">
                <a:solidFill>
                  <a:srgbClr val="000000"/>
                </a:solidFill>
                <a:latin typeface="Arial Unicode MS"/>
              </a:rPr>
              <a:t>config/server-</a:t>
            </a:r>
            <a:r>
              <a:rPr lang="en-US" altLang="zh-CN" sz="1000" dirty="0">
                <a:solidFill>
                  <a:srgbClr val="000000"/>
                </a:solidFill>
                <a:latin typeface="Arial Unicode MS"/>
              </a:rPr>
              <a:t>3</a:t>
            </a:r>
            <a:r>
              <a:rPr lang="zh-CN" altLang="zh-CN" sz="1000" dirty="0">
                <a:solidFill>
                  <a:srgbClr val="000000"/>
                </a:solidFill>
                <a:latin typeface="Arial Unicode MS"/>
              </a:rPr>
              <a:t>.properties:</a:t>
            </a:r>
          </a:p>
          <a:p>
            <a:pPr defTabSz="914400" eaLnBrk="0" fontAlgn="base" hangingPunct="0">
              <a:spcBef>
                <a:spcPct val="0"/>
              </a:spcBef>
              <a:spcAft>
                <a:spcPct val="0"/>
              </a:spcAft>
            </a:pPr>
            <a:r>
              <a:rPr lang="zh-CN" altLang="zh-CN" sz="1000" dirty="0">
                <a:solidFill>
                  <a:srgbClr val="000000"/>
                </a:solidFill>
                <a:latin typeface="Arial Unicode MS"/>
              </a:rPr>
              <a:t>    broker.id=</a:t>
            </a:r>
            <a:r>
              <a:rPr lang="en-US" altLang="zh-CN" sz="1000" dirty="0">
                <a:solidFill>
                  <a:srgbClr val="000000"/>
                </a:solidFill>
                <a:latin typeface="Arial Unicode MS"/>
              </a:rPr>
              <a:t>3</a:t>
            </a:r>
            <a:endParaRPr lang="zh-CN" altLang="zh-CN" sz="1000" dirty="0">
              <a:solidFill>
                <a:srgbClr val="000000"/>
              </a:solidFill>
              <a:latin typeface="Arial Unicode MS"/>
            </a:endParaRPr>
          </a:p>
          <a:p>
            <a:pPr defTabSz="914400" eaLnBrk="0" fontAlgn="base" hangingPunct="0">
              <a:spcBef>
                <a:spcPct val="0"/>
              </a:spcBef>
              <a:spcAft>
                <a:spcPct val="0"/>
              </a:spcAft>
            </a:pPr>
            <a:r>
              <a:rPr lang="zh-CN" altLang="zh-CN" sz="1000" dirty="0">
                <a:solidFill>
                  <a:srgbClr val="000000"/>
                </a:solidFill>
                <a:latin typeface="Arial Unicode MS"/>
              </a:rPr>
              <a:t>    listeners=PLAINTEXT://:909</a:t>
            </a:r>
            <a:r>
              <a:rPr lang="en-US" altLang="zh-CN" sz="1000" dirty="0">
                <a:solidFill>
                  <a:srgbClr val="000000"/>
                </a:solidFill>
                <a:latin typeface="Arial Unicode MS"/>
              </a:rPr>
              <a:t>5</a:t>
            </a:r>
            <a:endParaRPr lang="zh-CN" altLang="zh-CN" sz="1000" dirty="0">
              <a:solidFill>
                <a:srgbClr val="000000"/>
              </a:solidFill>
              <a:latin typeface="Arial Unicode MS"/>
            </a:endParaRPr>
          </a:p>
          <a:p>
            <a:pPr defTabSz="914400" eaLnBrk="0" fontAlgn="base" hangingPunct="0">
              <a:spcBef>
                <a:spcPct val="0"/>
              </a:spcBef>
              <a:spcAft>
                <a:spcPct val="0"/>
              </a:spcAft>
            </a:pPr>
            <a:r>
              <a:rPr lang="zh-CN" altLang="zh-CN" sz="1000" dirty="0">
                <a:solidFill>
                  <a:srgbClr val="000000"/>
                </a:solidFill>
                <a:latin typeface="Arial Unicode MS"/>
              </a:rPr>
              <a:t>    log.dirs=/</a:t>
            </a:r>
            <a:r>
              <a:rPr lang="en-US" altLang="zh-CN" sz="1000" dirty="0">
                <a:solidFill>
                  <a:srgbClr val="000000"/>
                </a:solidFill>
                <a:latin typeface="Arial Unicode MS"/>
              </a:rPr>
              <a:t>home/</a:t>
            </a:r>
            <a:r>
              <a:rPr lang="en-US" altLang="zh-CN" sz="1000" dirty="0" err="1">
                <a:solidFill>
                  <a:srgbClr val="000000"/>
                </a:solidFill>
                <a:latin typeface="Arial Unicode MS"/>
              </a:rPr>
              <a:t>robert</a:t>
            </a:r>
            <a:r>
              <a:rPr lang="en-US" altLang="zh-CN" sz="1000" dirty="0">
                <a:solidFill>
                  <a:srgbClr val="000000"/>
                </a:solidFill>
                <a:latin typeface="Arial Unicode MS"/>
              </a:rPr>
              <a:t>/</a:t>
            </a:r>
            <a:r>
              <a:rPr lang="en-US" altLang="zh-CN" sz="1000" dirty="0" err="1">
                <a:solidFill>
                  <a:srgbClr val="000000"/>
                </a:solidFill>
                <a:latin typeface="Arial Unicode MS"/>
              </a:rPr>
              <a:t>kafka</a:t>
            </a:r>
            <a:r>
              <a:rPr lang="en-US" altLang="zh-CN" sz="1000" dirty="0">
                <a:solidFill>
                  <a:srgbClr val="000000"/>
                </a:solidFill>
                <a:latin typeface="Arial Unicode MS"/>
              </a:rPr>
              <a:t>-logs</a:t>
            </a:r>
            <a:r>
              <a:rPr lang="zh-CN" altLang="zh-CN" sz="1000" dirty="0">
                <a:solidFill>
                  <a:srgbClr val="000000"/>
                </a:solidFill>
                <a:latin typeface="Arial Unicode MS"/>
              </a:rPr>
              <a:t>/kafka-logs-</a:t>
            </a:r>
            <a:r>
              <a:rPr lang="en-US" altLang="zh-CN" sz="1000" dirty="0">
                <a:solidFill>
                  <a:srgbClr val="000000"/>
                </a:solidFill>
                <a:latin typeface="Arial Unicode MS"/>
              </a:rPr>
              <a:t>3</a:t>
            </a:r>
            <a:endParaRPr lang="zh-CN" altLang="zh-CN" sz="1000" dirty="0">
              <a:solidFill>
                <a:srgbClr val="000000"/>
              </a:solidFill>
              <a:latin typeface="Arial Unicode MS"/>
            </a:endParaRPr>
          </a:p>
          <a:p>
            <a:pPr marL="342900" indent="-342900">
              <a:buAutoNum type="arabicPeriod"/>
            </a:pPr>
            <a:endParaRPr lang="en-US" altLang="zh-CN" dirty="0"/>
          </a:p>
          <a:p>
            <a:r>
              <a:rPr lang="en-US" altLang="zh-CN" dirty="0"/>
              <a:t>Start the two brokers</a:t>
            </a:r>
          </a:p>
          <a:p>
            <a:pPr marL="800100" lvl="1" indent="-342900">
              <a:buFont typeface="+mj-lt"/>
              <a:buAutoNum type="alphaLcParenR"/>
            </a:pPr>
            <a:r>
              <a:rPr lang="en-US" altLang="zh-CN" dirty="0"/>
              <a:t>bin/kafka-server-start.sh config/server-1.properties &amp;</a:t>
            </a:r>
          </a:p>
          <a:p>
            <a:pPr marL="800100" lvl="1" indent="-342900">
              <a:buFont typeface="+mj-lt"/>
              <a:buAutoNum type="alphaLcParenR"/>
            </a:pPr>
            <a:r>
              <a:rPr lang="en-US" altLang="zh-CN" dirty="0"/>
              <a:t>bin/kafka-server-start.sh config/server-2.properties &amp;</a:t>
            </a:r>
          </a:p>
          <a:p>
            <a:pPr marL="800100" lvl="1" indent="-342900">
              <a:buFont typeface="+mj-lt"/>
              <a:buAutoNum type="alphaLcParenR"/>
            </a:pPr>
            <a:r>
              <a:rPr lang="en-US" altLang="zh-CN" dirty="0"/>
              <a:t>bin/kafka-server-start.sh config/server-3.properties &amp;</a:t>
            </a:r>
          </a:p>
          <a:p>
            <a:pPr lvl="1"/>
            <a:endParaRPr lang="en-US" altLang="zh-CN" dirty="0"/>
          </a:p>
          <a:p>
            <a:pPr marL="342900" indent="-342900">
              <a:buAutoNum type="arabicPeriod"/>
            </a:pPr>
            <a:endParaRPr lang="en-US" altLang="zh-CN" dirty="0"/>
          </a:p>
          <a:p>
            <a:pPr marL="800100" lvl="1" indent="-342900">
              <a:buAutoNum type="arabicPeriod"/>
            </a:pPr>
            <a:endParaRPr lang="zh-CN" altLang="en-US" dirty="0"/>
          </a:p>
        </p:txBody>
      </p:sp>
      <p:sp>
        <p:nvSpPr>
          <p:cNvPr id="4" name="Rectangle 2">
            <a:extLst>
              <a:ext uri="{FF2B5EF4-FFF2-40B4-BE49-F238E27FC236}">
                <a16:creationId xmlns:a16="http://schemas.microsoft.com/office/drawing/2014/main" id="{68455A98-134E-4FD9-B36C-ABF74F3873E2}"/>
              </a:ext>
            </a:extLst>
          </p:cNvPr>
          <p:cNvSpPr>
            <a:spLocks noChangeArrowheads="1"/>
          </p:cNvSpPr>
          <p:nvPr/>
        </p:nvSpPr>
        <p:spPr bwMode="auto">
          <a:xfrm>
            <a:off x="1727200" y="28460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6123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DF81E6-AE5D-4DBE-BC1E-F75B33011A24}"/>
              </a:ext>
            </a:extLst>
          </p:cNvPr>
          <p:cNvPicPr>
            <a:picLocks noChangeAspect="1"/>
          </p:cNvPicPr>
          <p:nvPr/>
        </p:nvPicPr>
        <p:blipFill>
          <a:blip r:embed="rId2"/>
          <a:stretch>
            <a:fillRect/>
          </a:stretch>
        </p:blipFill>
        <p:spPr>
          <a:xfrm>
            <a:off x="2128012" y="1778466"/>
            <a:ext cx="8838402" cy="2969703"/>
          </a:xfrm>
          <a:prstGeom prst="rect">
            <a:avLst/>
          </a:prstGeom>
        </p:spPr>
      </p:pic>
    </p:spTree>
    <p:extLst>
      <p:ext uri="{BB962C8B-B14F-4D97-AF65-F5344CB8AC3E}">
        <p14:creationId xmlns:p14="http://schemas.microsoft.com/office/powerpoint/2010/main" val="2836240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92310" y="454784"/>
            <a:ext cx="1883404" cy="369332"/>
          </a:xfrm>
          <a:prstGeom prst="rect">
            <a:avLst/>
          </a:prstGeom>
        </p:spPr>
        <p:txBody>
          <a:bodyPr wrap="square">
            <a:spAutoFit/>
          </a:bodyPr>
          <a:lstStyle/>
          <a:p>
            <a:r>
              <a:rPr lang="en-US" altLang="zh-CN" dirty="0">
                <a:solidFill>
                  <a:srgbClr val="00B0F0"/>
                </a:solidFill>
              </a:rPr>
              <a:t>Kafka Topic </a:t>
            </a:r>
            <a:endParaRPr lang="zh-CN" altLang="en-US" dirty="0">
              <a:solidFill>
                <a:srgbClr val="00B0F0"/>
              </a:solidFill>
            </a:endParaRPr>
          </a:p>
        </p:txBody>
      </p:sp>
      <p:sp>
        <p:nvSpPr>
          <p:cNvPr id="3" name="Rectangle 2">
            <a:extLst>
              <a:ext uri="{FF2B5EF4-FFF2-40B4-BE49-F238E27FC236}">
                <a16:creationId xmlns:a16="http://schemas.microsoft.com/office/drawing/2014/main" id="{3588998E-9F95-4233-A666-587D7CFC89B3}"/>
              </a:ext>
            </a:extLst>
          </p:cNvPr>
          <p:cNvSpPr/>
          <p:nvPr/>
        </p:nvSpPr>
        <p:spPr>
          <a:xfrm>
            <a:off x="2600587" y="2983789"/>
            <a:ext cx="8858774" cy="2862322"/>
          </a:xfrm>
          <a:prstGeom prst="rect">
            <a:avLst/>
          </a:prstGeom>
          <a:noFill/>
        </p:spPr>
        <p:txBody>
          <a:bodyPr wrap="square">
            <a:spAutoFit/>
          </a:bodyPr>
          <a:lstStyle/>
          <a:p>
            <a:pPr marL="342900" indent="-342900">
              <a:buAutoNum type="arabicPeriod"/>
            </a:pPr>
            <a:r>
              <a:rPr lang="en-US" altLang="zh-CN" dirty="0"/>
              <a:t>Create a topic</a:t>
            </a:r>
          </a:p>
          <a:p>
            <a:pPr marL="800100" lvl="1" indent="-342900">
              <a:buAutoNum type="arabicPeriod"/>
            </a:pPr>
            <a:r>
              <a:rPr lang="en-US" altLang="zh-CN" dirty="0"/>
              <a:t>./kafka-topics.sh --create --zookeeper localhost: 2181 --replication-factor 2 --partitions 3 --topic test –config </a:t>
            </a:r>
            <a:r>
              <a:rPr lang="en-US" altLang="zh-CN" dirty="0" err="1"/>
              <a:t>max.message.bytes</a:t>
            </a:r>
            <a:r>
              <a:rPr lang="en-US" altLang="zh-CN" dirty="0"/>
              <a:t>=404800</a:t>
            </a:r>
          </a:p>
          <a:p>
            <a:pPr marL="342900" indent="-342900">
              <a:buAutoNum type="arabicPeriod"/>
            </a:pPr>
            <a:r>
              <a:rPr lang="en-US" altLang="zh-CN" dirty="0"/>
              <a:t>List all topic names</a:t>
            </a:r>
          </a:p>
          <a:p>
            <a:pPr marL="800100" lvl="1" indent="-342900">
              <a:buAutoNum type="arabicPeriod"/>
            </a:pPr>
            <a:r>
              <a:rPr lang="en-US" altLang="zh-CN" dirty="0"/>
              <a:t>./kafka-topics.sh --list --zookeeper localhost: 2181</a:t>
            </a:r>
          </a:p>
          <a:p>
            <a:pPr marL="342900" indent="-342900">
              <a:buAutoNum type="arabicPeriod"/>
            </a:pPr>
            <a:r>
              <a:rPr lang="en-US" altLang="zh-CN" dirty="0"/>
              <a:t>List topics info</a:t>
            </a:r>
          </a:p>
          <a:p>
            <a:pPr marL="800100" lvl="1" indent="-342900">
              <a:buAutoNum type="arabicPeriod"/>
            </a:pPr>
            <a:r>
              <a:rPr lang="en-US" altLang="zh-CN" dirty="0"/>
              <a:t>./kafka-topics.sh –describe –zookeeper localhost: 2181</a:t>
            </a:r>
          </a:p>
          <a:p>
            <a:pPr marL="800100" lvl="1" indent="-342900">
              <a:buAutoNum type="arabicPeriod"/>
            </a:pPr>
            <a:r>
              <a:rPr lang="en-US" altLang="zh-CN" dirty="0"/>
              <a:t>./kafka-topics.sh –describe –zookeeper localhost:2181 –under-replicated-partitions</a:t>
            </a:r>
          </a:p>
          <a:p>
            <a:pPr marL="800100" lvl="1" indent="-342900">
              <a:buAutoNum type="arabicPeriod"/>
            </a:pPr>
            <a:r>
              <a:rPr lang="en-US" altLang="zh-CN" dirty="0"/>
              <a:t>./kafka-topics.sh –describe –zookeeper localhost:2181 –unavailable-partitions</a:t>
            </a:r>
          </a:p>
          <a:p>
            <a:pPr marL="800100" lvl="1" indent="-342900">
              <a:buAutoNum type="arabicPeriod"/>
            </a:pPr>
            <a:r>
              <a:rPr lang="en-US" altLang="zh-CN" dirty="0"/>
              <a:t>./kafka-topics.sh –describe –zookeeper localhost:2181  --topics-with-overrides</a:t>
            </a:r>
          </a:p>
        </p:txBody>
      </p:sp>
      <p:sp>
        <p:nvSpPr>
          <p:cNvPr id="4" name="TextBox 3">
            <a:extLst>
              <a:ext uri="{FF2B5EF4-FFF2-40B4-BE49-F238E27FC236}">
                <a16:creationId xmlns:a16="http://schemas.microsoft.com/office/drawing/2014/main" id="{B8DE5440-76A8-47B9-83BF-425760DFB4E6}"/>
              </a:ext>
            </a:extLst>
          </p:cNvPr>
          <p:cNvSpPr txBox="1"/>
          <p:nvPr/>
        </p:nvSpPr>
        <p:spPr>
          <a:xfrm>
            <a:off x="2600587" y="1011889"/>
            <a:ext cx="6786694" cy="1200329"/>
          </a:xfrm>
          <a:prstGeom prst="rect">
            <a:avLst/>
          </a:prstGeom>
          <a:noFill/>
        </p:spPr>
        <p:txBody>
          <a:bodyPr wrap="square" rtlCol="0">
            <a:spAutoFit/>
          </a:bodyPr>
          <a:lstStyle/>
          <a:p>
            <a:pPr marL="342900" indent="-342900">
              <a:buAutoNum type="arabicPeriod"/>
            </a:pPr>
            <a:r>
              <a:rPr lang="en-US" altLang="zh-CN" dirty="0"/>
              <a:t>--create, --describe, --list, --alter and –delete</a:t>
            </a:r>
          </a:p>
          <a:p>
            <a:pPr marL="342900" indent="-342900">
              <a:buAutoNum type="arabicPeriod"/>
            </a:pPr>
            <a:r>
              <a:rPr lang="en-US" altLang="zh-CN" dirty="0" err="1"/>
              <a:t>auto.create.topics.enable</a:t>
            </a:r>
            <a:r>
              <a:rPr lang="en-US" altLang="zh-CN" dirty="0"/>
              <a:t>=true</a:t>
            </a:r>
          </a:p>
          <a:p>
            <a:pPr marL="342900" indent="-342900">
              <a:buAutoNum type="arabicPeriod"/>
            </a:pPr>
            <a:r>
              <a:rPr lang="en-US" altLang="zh-CN" dirty="0" err="1"/>
              <a:t>num.partitios</a:t>
            </a:r>
            <a:r>
              <a:rPr lang="en-US" altLang="zh-CN" dirty="0"/>
              <a:t>=1</a:t>
            </a:r>
          </a:p>
          <a:p>
            <a:pPr marL="342900" indent="-342900">
              <a:buAutoNum type="arabicPeriod"/>
            </a:pPr>
            <a:r>
              <a:rPr lang="en-US" altLang="zh-CN" dirty="0" err="1"/>
              <a:t>default.replication.factor</a:t>
            </a:r>
            <a:r>
              <a:rPr lang="en-US" altLang="zh-CN" dirty="0"/>
              <a:t>=2</a:t>
            </a:r>
            <a:endParaRPr lang="zh-CN" altLang="en-US" dirty="0"/>
          </a:p>
        </p:txBody>
      </p:sp>
    </p:spTree>
    <p:extLst>
      <p:ext uri="{BB962C8B-B14F-4D97-AF65-F5344CB8AC3E}">
        <p14:creationId xmlns:p14="http://schemas.microsoft.com/office/powerpoint/2010/main" val="2228382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2034255" y="446395"/>
            <a:ext cx="1883404" cy="369332"/>
          </a:xfrm>
          <a:prstGeom prst="rect">
            <a:avLst/>
          </a:prstGeom>
        </p:spPr>
        <p:txBody>
          <a:bodyPr wrap="square">
            <a:spAutoFit/>
          </a:bodyPr>
          <a:lstStyle/>
          <a:p>
            <a:r>
              <a:rPr lang="en-US" altLang="zh-CN" dirty="0">
                <a:solidFill>
                  <a:srgbClr val="00B0F0"/>
                </a:solidFill>
              </a:rPr>
              <a:t>Kafka Topic </a:t>
            </a:r>
            <a:endParaRPr lang="zh-CN" altLang="en-US" dirty="0">
              <a:solidFill>
                <a:srgbClr val="00B0F0"/>
              </a:solidFill>
            </a:endParaRPr>
          </a:p>
        </p:txBody>
      </p:sp>
      <p:sp>
        <p:nvSpPr>
          <p:cNvPr id="3" name="Rectangle 2">
            <a:extLst>
              <a:ext uri="{FF2B5EF4-FFF2-40B4-BE49-F238E27FC236}">
                <a16:creationId xmlns:a16="http://schemas.microsoft.com/office/drawing/2014/main" id="{3588998E-9F95-4233-A666-587D7CFC89B3}"/>
              </a:ext>
            </a:extLst>
          </p:cNvPr>
          <p:cNvSpPr/>
          <p:nvPr/>
        </p:nvSpPr>
        <p:spPr>
          <a:xfrm>
            <a:off x="2034255" y="1708662"/>
            <a:ext cx="9387281" cy="2585323"/>
          </a:xfrm>
          <a:prstGeom prst="rect">
            <a:avLst/>
          </a:prstGeom>
          <a:solidFill>
            <a:schemeClr val="accent1">
              <a:lumMod val="20000"/>
              <a:lumOff val="80000"/>
            </a:schemeClr>
          </a:solidFill>
          <a:ln>
            <a:solidFill>
              <a:schemeClr val="accent1">
                <a:lumMod val="60000"/>
                <a:lumOff val="40000"/>
              </a:schemeClr>
            </a:solidFill>
          </a:ln>
        </p:spPr>
        <p:txBody>
          <a:bodyPr wrap="square">
            <a:spAutoFit/>
          </a:bodyPr>
          <a:lstStyle/>
          <a:p>
            <a:pPr marL="342900" indent="-342900">
              <a:buAutoNum type="arabicPeriod"/>
            </a:pPr>
            <a:r>
              <a:rPr lang="en-US" altLang="zh-CN" dirty="0" err="1"/>
              <a:t>Deleta</a:t>
            </a:r>
            <a:r>
              <a:rPr lang="en-US" altLang="zh-CN" dirty="0"/>
              <a:t> a topic</a:t>
            </a:r>
          </a:p>
          <a:p>
            <a:pPr marL="800100" lvl="1" indent="-342900">
              <a:buAutoNum type="arabicPeriod"/>
            </a:pPr>
            <a:r>
              <a:rPr lang="en-US" altLang="zh-CN" dirty="0"/>
              <a:t>Manually delete topic partition folders and login Zookeeper to delete the nodes respectively (/brokers/topics, /config/topics and /admin/</a:t>
            </a:r>
            <a:r>
              <a:rPr lang="en-US" altLang="zh-CN" dirty="0" err="1"/>
              <a:t>delete_topics</a:t>
            </a:r>
            <a:r>
              <a:rPr lang="en-US" altLang="zh-CN" dirty="0"/>
              <a:t>/)</a:t>
            </a:r>
          </a:p>
          <a:p>
            <a:pPr marL="800100" lvl="1" indent="-342900">
              <a:buAutoNum type="arabicPeriod"/>
            </a:pPr>
            <a:r>
              <a:rPr lang="en-US" altLang="zh-CN" dirty="0"/>
              <a:t>./kafka-topics.sh –delete –zookeeper localhost:2181 –topic test (</a:t>
            </a:r>
            <a:r>
              <a:rPr lang="en-US" altLang="zh-CN" dirty="0" err="1"/>
              <a:t>delete.topic.enable</a:t>
            </a:r>
            <a:r>
              <a:rPr lang="en-US" altLang="zh-CN" dirty="0"/>
              <a:t>=true)</a:t>
            </a:r>
          </a:p>
          <a:p>
            <a:pPr marL="342900" indent="-342900">
              <a:buAutoNum type="arabicPeriod"/>
            </a:pPr>
            <a:r>
              <a:rPr lang="en-US" altLang="zh-CN" dirty="0"/>
              <a:t>Alter a topic</a:t>
            </a:r>
          </a:p>
          <a:p>
            <a:pPr marL="800100" lvl="1" indent="-342900">
              <a:buAutoNum type="arabicPeriod"/>
            </a:pPr>
            <a:r>
              <a:rPr lang="en-US" altLang="zh-CN" dirty="0"/>
              <a:t>./kafka-topics.sh –alter –zookeeper localhost:2181 –topic test –config </a:t>
            </a:r>
            <a:r>
              <a:rPr lang="en-US" altLang="zh-CN" dirty="0" err="1"/>
              <a:t>max.message.bytes</a:t>
            </a:r>
            <a:r>
              <a:rPr lang="en-US" altLang="zh-CN" dirty="0"/>
              <a:t>=2048</a:t>
            </a:r>
          </a:p>
          <a:p>
            <a:pPr marL="800100" lvl="1" indent="-342900">
              <a:buAutoNum type="arabicPeriod"/>
            </a:pPr>
            <a:r>
              <a:rPr lang="en-US" altLang="zh-CN" dirty="0"/>
              <a:t>./kafka-topics.sh –alter –zookeeper localhost:2181 –topic test –delete-config </a:t>
            </a:r>
            <a:r>
              <a:rPr lang="en-US" altLang="zh-CN" dirty="0" err="1"/>
              <a:t>max.message.bytes</a:t>
            </a:r>
            <a:r>
              <a:rPr lang="en-US" altLang="zh-CN" dirty="0"/>
              <a:t> --partition 5</a:t>
            </a:r>
          </a:p>
        </p:txBody>
      </p:sp>
    </p:spTree>
    <p:extLst>
      <p:ext uri="{BB962C8B-B14F-4D97-AF65-F5344CB8AC3E}">
        <p14:creationId xmlns:p14="http://schemas.microsoft.com/office/powerpoint/2010/main" val="22509665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644243" y="309240"/>
            <a:ext cx="1883404" cy="369332"/>
          </a:xfrm>
          <a:prstGeom prst="rect">
            <a:avLst/>
          </a:prstGeom>
        </p:spPr>
        <p:txBody>
          <a:bodyPr wrap="square">
            <a:spAutoFit/>
          </a:bodyPr>
          <a:lstStyle/>
          <a:p>
            <a:r>
              <a:rPr lang="en-US" altLang="zh-CN" dirty="0">
                <a:solidFill>
                  <a:srgbClr val="00B0F0"/>
                </a:solidFill>
              </a:rPr>
              <a:t>Kafka Producer </a:t>
            </a:r>
            <a:endParaRPr lang="zh-CN" altLang="en-US" dirty="0">
              <a:solidFill>
                <a:srgbClr val="00B0F0"/>
              </a:solidFill>
            </a:endParaRPr>
          </a:p>
        </p:txBody>
      </p:sp>
      <p:sp>
        <p:nvSpPr>
          <p:cNvPr id="3" name="TextBox 2">
            <a:extLst>
              <a:ext uri="{FF2B5EF4-FFF2-40B4-BE49-F238E27FC236}">
                <a16:creationId xmlns:a16="http://schemas.microsoft.com/office/drawing/2014/main" id="{2D3C427A-A956-4F6B-B7E2-1F5AF754367B}"/>
              </a:ext>
            </a:extLst>
          </p:cNvPr>
          <p:cNvSpPr txBox="1"/>
          <p:nvPr/>
        </p:nvSpPr>
        <p:spPr>
          <a:xfrm>
            <a:off x="1644244" y="824116"/>
            <a:ext cx="10435904" cy="4524315"/>
          </a:xfrm>
          <a:prstGeom prst="rect">
            <a:avLst/>
          </a:prstGeom>
          <a:noFill/>
        </p:spPr>
        <p:txBody>
          <a:bodyPr wrap="square" rtlCol="0">
            <a:spAutoFit/>
          </a:bodyPr>
          <a:lstStyle/>
          <a:p>
            <a:r>
              <a:rPr lang="en-US" altLang="zh-CN" dirty="0"/>
              <a:t>Kafka-console-producer.sh</a:t>
            </a:r>
          </a:p>
          <a:p>
            <a:r>
              <a:rPr lang="en-US" altLang="zh-CN" dirty="0"/>
              <a:t>	</a:t>
            </a:r>
            <a:r>
              <a:rPr lang="en-US" altLang="zh-CN" dirty="0" err="1"/>
              <a:t>producer.config</a:t>
            </a:r>
            <a:r>
              <a:rPr lang="en-US" altLang="zh-CN" dirty="0"/>
              <a:t> | producer-property | --property </a:t>
            </a:r>
            <a:r>
              <a:rPr lang="en-US" altLang="zh-CN" dirty="0" err="1"/>
              <a:t>parse.key</a:t>
            </a:r>
            <a:r>
              <a:rPr lang="en-US" altLang="zh-CN" dirty="0"/>
              <a:t>=true</a:t>
            </a:r>
          </a:p>
          <a:p>
            <a:r>
              <a:rPr lang="en-US" altLang="zh-CN" dirty="0"/>
              <a:t>	--property </a:t>
            </a:r>
            <a:r>
              <a:rPr lang="en-US" altLang="zh-CN" dirty="0" err="1"/>
              <a:t>key.separator</a:t>
            </a:r>
            <a:r>
              <a:rPr lang="en-US" altLang="zh-CN" dirty="0"/>
              <a:t>=‘ ‘</a:t>
            </a:r>
          </a:p>
          <a:p>
            <a:endParaRPr lang="en-US" altLang="zh-CN" dirty="0"/>
          </a:p>
          <a:p>
            <a:r>
              <a:rPr lang="en-US" altLang="zh-CN" dirty="0"/>
              <a:t>--broker-list</a:t>
            </a:r>
          </a:p>
          <a:p>
            <a:r>
              <a:rPr lang="en-US" altLang="zh-CN" dirty="0"/>
              <a:t>--topic</a:t>
            </a:r>
          </a:p>
          <a:p>
            <a:r>
              <a:rPr lang="en-US" altLang="zh-CN" dirty="0"/>
              <a:t>--sync</a:t>
            </a:r>
          </a:p>
          <a:p>
            <a:endParaRPr lang="en-US" altLang="zh-CN" dirty="0"/>
          </a:p>
          <a:p>
            <a:endParaRPr lang="en-US" altLang="zh-CN" dirty="0"/>
          </a:p>
          <a:p>
            <a:pPr marL="342900" indent="-342900">
              <a:buAutoNum type="arabicPeriod"/>
            </a:pPr>
            <a:r>
              <a:rPr lang="en-US" altLang="zh-CN" dirty="0"/>
              <a:t>kafka-run-class.sh </a:t>
            </a:r>
            <a:r>
              <a:rPr lang="en-US" altLang="zh-CN" dirty="0" err="1"/>
              <a:t>kafka.tools.GetOffsetShell</a:t>
            </a:r>
            <a:r>
              <a:rPr lang="en-US" altLang="zh-CN" dirty="0"/>
              <a:t> –broker-list localhost:2181 –topic test –time -1(</a:t>
            </a:r>
            <a:r>
              <a:rPr lang="en-US" altLang="zh-CN" dirty="0">
                <a:solidFill>
                  <a:srgbClr val="FF0000"/>
                </a:solidFill>
              </a:rPr>
              <a:t>latest, -2 earliest</a:t>
            </a:r>
            <a:r>
              <a:rPr lang="en-US" altLang="zh-CN" dirty="0"/>
              <a:t>)</a:t>
            </a:r>
          </a:p>
          <a:p>
            <a:pPr marL="342900" indent="-342900">
              <a:buAutoNum type="arabicPeriod"/>
            </a:pPr>
            <a:r>
              <a:rPr lang="en-US" altLang="zh-CN" dirty="0"/>
              <a:t>./kafka-console-producer.sh –broker-list localhost:2181 –topic producer-create-topic</a:t>
            </a:r>
          </a:p>
          <a:p>
            <a:endParaRPr lang="en-US" altLang="zh-CN" dirty="0"/>
          </a:p>
          <a:p>
            <a:r>
              <a:rPr lang="en-US" altLang="zh-CN" dirty="0"/>
              <a:t>View log file content</a:t>
            </a:r>
          </a:p>
          <a:p>
            <a:pPr marL="342900" indent="-342900">
              <a:buAutoNum type="arabicPeriod"/>
            </a:pPr>
            <a:r>
              <a:rPr lang="en-US" altLang="zh-CN" dirty="0"/>
              <a:t>./kafka-run-class.sh </a:t>
            </a:r>
            <a:r>
              <a:rPr lang="en-US" altLang="zh-CN" dirty="0" err="1"/>
              <a:t>kafka.tools.DumpLogSegments</a:t>
            </a:r>
            <a:r>
              <a:rPr lang="en-US" altLang="zh-CN" dirty="0"/>
              <a:t> –files /home/</a:t>
            </a:r>
            <a:r>
              <a:rPr lang="en-US" altLang="zh-CN" dirty="0" err="1"/>
              <a:t>lixing</a:t>
            </a:r>
            <a:r>
              <a:rPr lang="en-US" altLang="zh-CN" dirty="0"/>
              <a:t>/</a:t>
            </a:r>
            <a:r>
              <a:rPr lang="en-US" altLang="zh-CN" dirty="0" err="1"/>
              <a:t>kafka</a:t>
            </a:r>
            <a:r>
              <a:rPr lang="en-US" altLang="zh-CN" dirty="0"/>
              <a:t>/</a:t>
            </a:r>
            <a:r>
              <a:rPr lang="en-US" altLang="zh-CN" dirty="0" err="1"/>
              <a:t>kafka</a:t>
            </a:r>
            <a:r>
              <a:rPr lang="en-US" altLang="zh-CN" dirty="0"/>
              <a:t>/replica-assign-foo-0/00000000000000000000.log</a:t>
            </a:r>
          </a:p>
        </p:txBody>
      </p:sp>
    </p:spTree>
    <p:extLst>
      <p:ext uri="{BB962C8B-B14F-4D97-AF65-F5344CB8AC3E}">
        <p14:creationId xmlns:p14="http://schemas.microsoft.com/office/powerpoint/2010/main" val="27988439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92309" y="454784"/>
            <a:ext cx="3938707" cy="369332"/>
          </a:xfrm>
          <a:prstGeom prst="rect">
            <a:avLst/>
          </a:prstGeom>
        </p:spPr>
        <p:txBody>
          <a:bodyPr wrap="square">
            <a:spAutoFit/>
          </a:bodyPr>
          <a:lstStyle/>
          <a:p>
            <a:r>
              <a:rPr lang="en-US" altLang="zh-CN" dirty="0">
                <a:solidFill>
                  <a:srgbClr val="00B0F0"/>
                </a:solidFill>
              </a:rPr>
              <a:t>Kafka Producer Performance Test </a:t>
            </a:r>
            <a:endParaRPr lang="zh-CN" altLang="en-US" dirty="0">
              <a:solidFill>
                <a:srgbClr val="00B0F0"/>
              </a:solidFill>
            </a:endParaRPr>
          </a:p>
        </p:txBody>
      </p:sp>
      <p:sp>
        <p:nvSpPr>
          <p:cNvPr id="3" name="TextBox 2">
            <a:extLst>
              <a:ext uri="{FF2B5EF4-FFF2-40B4-BE49-F238E27FC236}">
                <a16:creationId xmlns:a16="http://schemas.microsoft.com/office/drawing/2014/main" id="{F10312C3-9779-46D6-A1E0-A858EAA5849E}"/>
              </a:ext>
            </a:extLst>
          </p:cNvPr>
          <p:cNvSpPr txBox="1"/>
          <p:nvPr/>
        </p:nvSpPr>
        <p:spPr>
          <a:xfrm>
            <a:off x="1992309" y="1442906"/>
            <a:ext cx="9601276" cy="646331"/>
          </a:xfrm>
          <a:prstGeom prst="rect">
            <a:avLst/>
          </a:prstGeom>
          <a:noFill/>
        </p:spPr>
        <p:txBody>
          <a:bodyPr wrap="square" rtlCol="0">
            <a:spAutoFit/>
          </a:bodyPr>
          <a:lstStyle/>
          <a:p>
            <a:r>
              <a:rPr lang="en-US" altLang="zh-CN" dirty="0"/>
              <a:t>kafka-producer-perf-test.bat --producer-props </a:t>
            </a:r>
            <a:r>
              <a:rPr lang="en-US" altLang="zh-CN" dirty="0" err="1"/>
              <a:t>bootstrap.servers</a:t>
            </a:r>
            <a:r>
              <a:rPr lang="en-US" altLang="zh-CN" dirty="0"/>
              <a:t>=localhost:9092 --topic test --throughput 1000 --num-records 10000 --record-size 1</a:t>
            </a:r>
            <a:endParaRPr lang="zh-CN" altLang="en-US" dirty="0"/>
          </a:p>
        </p:txBody>
      </p:sp>
      <p:pic>
        <p:nvPicPr>
          <p:cNvPr id="5" name="Picture 4">
            <a:extLst>
              <a:ext uri="{FF2B5EF4-FFF2-40B4-BE49-F238E27FC236}">
                <a16:creationId xmlns:a16="http://schemas.microsoft.com/office/drawing/2014/main" id="{9ED16EDC-95D9-4EDD-8F0E-EC284A7D4698}"/>
              </a:ext>
            </a:extLst>
          </p:cNvPr>
          <p:cNvPicPr>
            <a:picLocks noChangeAspect="1"/>
          </p:cNvPicPr>
          <p:nvPr/>
        </p:nvPicPr>
        <p:blipFill>
          <a:blip r:embed="rId2"/>
          <a:stretch>
            <a:fillRect/>
          </a:stretch>
        </p:blipFill>
        <p:spPr>
          <a:xfrm>
            <a:off x="2327945" y="2828918"/>
            <a:ext cx="7536109" cy="2042285"/>
          </a:xfrm>
          <a:prstGeom prst="rect">
            <a:avLst/>
          </a:prstGeom>
        </p:spPr>
      </p:pic>
    </p:spTree>
    <p:extLst>
      <p:ext uri="{BB962C8B-B14F-4D97-AF65-F5344CB8AC3E}">
        <p14:creationId xmlns:p14="http://schemas.microsoft.com/office/powerpoint/2010/main" val="847431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B948EC-0BD8-446A-B41F-65F856A5D922}"/>
              </a:ext>
            </a:extLst>
          </p:cNvPr>
          <p:cNvPicPr>
            <a:picLocks noChangeAspect="1"/>
          </p:cNvPicPr>
          <p:nvPr/>
        </p:nvPicPr>
        <p:blipFill>
          <a:blip r:embed="rId2"/>
          <a:stretch>
            <a:fillRect/>
          </a:stretch>
        </p:blipFill>
        <p:spPr>
          <a:xfrm>
            <a:off x="1702616" y="2118089"/>
            <a:ext cx="9339494" cy="2621822"/>
          </a:xfrm>
          <a:prstGeom prst="rect">
            <a:avLst/>
          </a:prstGeom>
        </p:spPr>
      </p:pic>
      <p:sp>
        <p:nvSpPr>
          <p:cNvPr id="6" name="Rectangle 5">
            <a:extLst>
              <a:ext uri="{FF2B5EF4-FFF2-40B4-BE49-F238E27FC236}">
                <a16:creationId xmlns:a16="http://schemas.microsoft.com/office/drawing/2014/main" id="{43DC23B3-37E9-4182-8A17-1CDBE08C9830}"/>
              </a:ext>
            </a:extLst>
          </p:cNvPr>
          <p:cNvSpPr/>
          <p:nvPr/>
        </p:nvSpPr>
        <p:spPr>
          <a:xfrm>
            <a:off x="1702616" y="530284"/>
            <a:ext cx="3938707" cy="369332"/>
          </a:xfrm>
          <a:prstGeom prst="rect">
            <a:avLst/>
          </a:prstGeom>
        </p:spPr>
        <p:txBody>
          <a:bodyPr wrap="square">
            <a:spAutoFit/>
          </a:bodyPr>
          <a:lstStyle/>
          <a:p>
            <a:r>
              <a:rPr lang="en-US" altLang="zh-CN" dirty="0">
                <a:solidFill>
                  <a:srgbClr val="00B0F0"/>
                </a:solidFill>
              </a:rPr>
              <a:t>Kafka Producer Performance Test </a:t>
            </a:r>
            <a:endParaRPr lang="zh-CN" altLang="en-US" dirty="0">
              <a:solidFill>
                <a:srgbClr val="00B0F0"/>
              </a:solidFill>
            </a:endParaRPr>
          </a:p>
        </p:txBody>
      </p:sp>
    </p:spTree>
    <p:extLst>
      <p:ext uri="{BB962C8B-B14F-4D97-AF65-F5344CB8AC3E}">
        <p14:creationId xmlns:p14="http://schemas.microsoft.com/office/powerpoint/2010/main" val="372600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19AC5A-7A03-42A8-B13F-8DF7F71526F2}"/>
              </a:ext>
            </a:extLst>
          </p:cNvPr>
          <p:cNvSpPr/>
          <p:nvPr/>
        </p:nvSpPr>
        <p:spPr>
          <a:xfrm>
            <a:off x="1460500" y="1026636"/>
            <a:ext cx="10058400" cy="923330"/>
          </a:xfrm>
          <a:prstGeom prst="rect">
            <a:avLst/>
          </a:prstGeom>
        </p:spPr>
        <p:txBody>
          <a:bodyPr wrap="square">
            <a:spAutoFit/>
          </a:bodyPr>
          <a:lstStyle/>
          <a:p>
            <a:pPr>
              <a:buFont typeface="Arial" panose="020B0604020202020204" pitchFamily="34" charset="0"/>
              <a:buChar char="•"/>
            </a:pPr>
            <a:r>
              <a:rPr lang="en-US" altLang="zh-CN" dirty="0">
                <a:solidFill>
                  <a:srgbClr val="000000"/>
                </a:solidFill>
                <a:latin typeface="Roboto"/>
              </a:rPr>
              <a:t>Kafka is run as a cluster on one or more servers that can span multiple datacenters.</a:t>
            </a:r>
          </a:p>
          <a:p>
            <a:pPr>
              <a:buFont typeface="Arial" panose="020B0604020202020204" pitchFamily="34" charset="0"/>
              <a:buChar char="•"/>
            </a:pPr>
            <a:r>
              <a:rPr lang="en-US" altLang="zh-CN" dirty="0">
                <a:solidFill>
                  <a:srgbClr val="000000"/>
                </a:solidFill>
                <a:latin typeface="Roboto"/>
              </a:rPr>
              <a:t>The Kafka cluster stores streams of </a:t>
            </a:r>
            <a:r>
              <a:rPr lang="en-US" altLang="zh-CN" i="1" dirty="0">
                <a:solidFill>
                  <a:srgbClr val="000000"/>
                </a:solidFill>
                <a:latin typeface="Roboto"/>
              </a:rPr>
              <a:t>records</a:t>
            </a:r>
            <a:r>
              <a:rPr lang="en-US" altLang="zh-CN" dirty="0">
                <a:solidFill>
                  <a:srgbClr val="000000"/>
                </a:solidFill>
                <a:latin typeface="Roboto"/>
              </a:rPr>
              <a:t> in categories called </a:t>
            </a:r>
            <a:r>
              <a:rPr lang="en-US" altLang="zh-CN" i="1" dirty="0">
                <a:solidFill>
                  <a:srgbClr val="000000"/>
                </a:solidFill>
                <a:latin typeface="Roboto"/>
              </a:rPr>
              <a:t>topics</a:t>
            </a:r>
            <a:r>
              <a:rPr lang="en-US" altLang="zh-CN" dirty="0">
                <a:solidFill>
                  <a:srgbClr val="000000"/>
                </a:solidFill>
                <a:latin typeface="Roboto"/>
              </a:rPr>
              <a:t>.</a:t>
            </a:r>
          </a:p>
          <a:p>
            <a:pPr>
              <a:buFont typeface="Arial" panose="020B0604020202020204" pitchFamily="34" charset="0"/>
              <a:buChar char="•"/>
            </a:pPr>
            <a:r>
              <a:rPr lang="en-US" altLang="zh-CN" dirty="0">
                <a:solidFill>
                  <a:srgbClr val="000000"/>
                </a:solidFill>
                <a:latin typeface="Roboto"/>
              </a:rPr>
              <a:t>Each record consists of a key, a value, and a timestamp.</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864253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944816-06C0-4EF2-8B41-9CAA152EAF89}"/>
              </a:ext>
            </a:extLst>
          </p:cNvPr>
          <p:cNvPicPr>
            <a:picLocks noChangeAspect="1"/>
          </p:cNvPicPr>
          <p:nvPr/>
        </p:nvPicPr>
        <p:blipFill>
          <a:blip r:embed="rId2"/>
          <a:stretch>
            <a:fillRect/>
          </a:stretch>
        </p:blipFill>
        <p:spPr>
          <a:xfrm>
            <a:off x="2550253" y="1267069"/>
            <a:ext cx="7382312" cy="4557825"/>
          </a:xfrm>
          <a:prstGeom prst="rect">
            <a:avLst/>
          </a:prstGeom>
        </p:spPr>
      </p:pic>
      <p:sp>
        <p:nvSpPr>
          <p:cNvPr id="5" name="Rectangle 4">
            <a:extLst>
              <a:ext uri="{FF2B5EF4-FFF2-40B4-BE49-F238E27FC236}">
                <a16:creationId xmlns:a16="http://schemas.microsoft.com/office/drawing/2014/main" id="{8D29F618-2281-4D6C-8F83-5C2AECEAC1DC}"/>
              </a:ext>
            </a:extLst>
          </p:cNvPr>
          <p:cNvSpPr/>
          <p:nvPr/>
        </p:nvSpPr>
        <p:spPr>
          <a:xfrm>
            <a:off x="1992310" y="454784"/>
            <a:ext cx="1883404" cy="369332"/>
          </a:xfrm>
          <a:prstGeom prst="rect">
            <a:avLst/>
          </a:prstGeom>
        </p:spPr>
        <p:txBody>
          <a:bodyPr wrap="square">
            <a:spAutoFit/>
          </a:bodyPr>
          <a:lstStyle/>
          <a:p>
            <a:r>
              <a:rPr lang="en-US" altLang="zh-CN" dirty="0">
                <a:solidFill>
                  <a:srgbClr val="00B0F0"/>
                </a:solidFill>
              </a:rPr>
              <a:t>Kafka Consumer</a:t>
            </a:r>
            <a:endParaRPr lang="zh-CN" altLang="en-US" dirty="0">
              <a:solidFill>
                <a:srgbClr val="00B0F0"/>
              </a:solidFill>
            </a:endParaRPr>
          </a:p>
        </p:txBody>
      </p:sp>
    </p:spTree>
    <p:extLst>
      <p:ext uri="{BB962C8B-B14F-4D97-AF65-F5344CB8AC3E}">
        <p14:creationId xmlns:p14="http://schemas.microsoft.com/office/powerpoint/2010/main" val="2483678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702965" y="404450"/>
            <a:ext cx="1883404" cy="369332"/>
          </a:xfrm>
          <a:prstGeom prst="rect">
            <a:avLst/>
          </a:prstGeom>
        </p:spPr>
        <p:txBody>
          <a:bodyPr wrap="square">
            <a:spAutoFit/>
          </a:bodyPr>
          <a:lstStyle/>
          <a:p>
            <a:r>
              <a:rPr lang="en-US" altLang="zh-CN" dirty="0">
                <a:solidFill>
                  <a:srgbClr val="00B0F0"/>
                </a:solidFill>
              </a:rPr>
              <a:t>Kafka Consumer</a:t>
            </a:r>
            <a:endParaRPr lang="zh-CN" altLang="en-US" dirty="0">
              <a:solidFill>
                <a:srgbClr val="00B0F0"/>
              </a:solidFill>
            </a:endParaRPr>
          </a:p>
        </p:txBody>
      </p:sp>
      <p:sp>
        <p:nvSpPr>
          <p:cNvPr id="3" name="TextBox 2">
            <a:extLst>
              <a:ext uri="{FF2B5EF4-FFF2-40B4-BE49-F238E27FC236}">
                <a16:creationId xmlns:a16="http://schemas.microsoft.com/office/drawing/2014/main" id="{E6C20FE8-F866-4087-B138-D96685B268B5}"/>
              </a:ext>
            </a:extLst>
          </p:cNvPr>
          <p:cNvSpPr txBox="1"/>
          <p:nvPr/>
        </p:nvSpPr>
        <p:spPr>
          <a:xfrm>
            <a:off x="1572150" y="1139041"/>
            <a:ext cx="10029300" cy="2923877"/>
          </a:xfrm>
          <a:prstGeom prst="rect">
            <a:avLst/>
          </a:prstGeom>
          <a:noFill/>
        </p:spPr>
        <p:txBody>
          <a:bodyPr wrap="square" rtlCol="0">
            <a:spAutoFit/>
          </a:bodyPr>
          <a:lstStyle/>
          <a:p>
            <a:r>
              <a:rPr lang="en-US" altLang="zh-CN" dirty="0"/>
              <a:t>./kafka-console-consumer.sh </a:t>
            </a:r>
          </a:p>
          <a:p>
            <a:r>
              <a:rPr lang="en-US" altLang="zh-CN" dirty="0"/>
              <a:t>	-&gt; exec $(</a:t>
            </a:r>
            <a:r>
              <a:rPr lang="en-US" altLang="zh-CN" dirty="0" err="1"/>
              <a:t>dirname</a:t>
            </a:r>
            <a:r>
              <a:rPr lang="en-US" altLang="zh-CN" dirty="0"/>
              <a:t> $0)/kafka-run-class.sh </a:t>
            </a:r>
            <a:r>
              <a:rPr lang="en-US" altLang="zh-CN" dirty="0" err="1"/>
              <a:t>kafka.tools.ConsoleConsumer</a:t>
            </a:r>
            <a:r>
              <a:rPr lang="en-US" altLang="zh-CN" dirty="0"/>
              <a:t> “$@”</a:t>
            </a:r>
          </a:p>
          <a:p>
            <a:r>
              <a:rPr lang="en-US" altLang="zh-CN" dirty="0"/>
              <a:t>Group.id</a:t>
            </a:r>
          </a:p>
          <a:p>
            <a:endParaRPr lang="en-US" altLang="zh-CN" dirty="0"/>
          </a:p>
          <a:p>
            <a:r>
              <a:rPr lang="en-US" altLang="zh-CN" dirty="0"/>
              <a:t>Old High-level consumer: (</a:t>
            </a:r>
            <a:r>
              <a:rPr lang="en-US" altLang="zh-CN" dirty="0" err="1"/>
              <a:t>kafka.consumer.ZooKeeperConsumerConnector</a:t>
            </a:r>
            <a:r>
              <a:rPr lang="en-US" altLang="zh-CN" dirty="0"/>
              <a:t>)</a:t>
            </a:r>
          </a:p>
          <a:p>
            <a:r>
              <a:rPr lang="en-US" altLang="zh-CN" dirty="0"/>
              <a:t>	./kafka-console-consumer.sh </a:t>
            </a:r>
            <a:r>
              <a:rPr lang="en-US" altLang="zh-CN" dirty="0">
                <a:solidFill>
                  <a:srgbClr val="FF0000"/>
                </a:solidFill>
              </a:rPr>
              <a:t>–bootstrap-server localhost:9092</a:t>
            </a:r>
            <a:r>
              <a:rPr lang="en-US" altLang="zh-CN" dirty="0"/>
              <a:t> –topic test –consumer-property group.id=old-consumer-test –property consumer.id=old-consumer-c1 </a:t>
            </a:r>
            <a:r>
              <a:rPr lang="en-US" altLang="zh-CN" b="1" i="1" dirty="0"/>
              <a:t>–from-beginning</a:t>
            </a:r>
          </a:p>
          <a:p>
            <a:endParaRPr lang="en-US" altLang="zh-CN" dirty="0"/>
          </a:p>
          <a:p>
            <a:r>
              <a:rPr lang="en-US" altLang="zh-CN" dirty="0"/>
              <a:t>Default </a:t>
            </a:r>
            <a:r>
              <a:rPr lang="en-US" altLang="zh-CN" sz="2000" dirty="0">
                <a:solidFill>
                  <a:srgbClr val="00B050"/>
                </a:solidFill>
              </a:rPr>
              <a:t>group.id </a:t>
            </a:r>
            <a:r>
              <a:rPr lang="en-US" altLang="zh-CN" dirty="0" err="1"/>
              <a:t>prefixs</a:t>
            </a:r>
            <a:r>
              <a:rPr lang="en-US" altLang="zh-CN" dirty="0"/>
              <a:t> with “console-consumer-” and plus an integer within 100000</a:t>
            </a:r>
          </a:p>
          <a:p>
            <a:r>
              <a:rPr lang="en-US" altLang="zh-CN" dirty="0"/>
              <a:t>Default </a:t>
            </a:r>
            <a:r>
              <a:rPr lang="en-US" altLang="zh-CN" sz="2000" dirty="0">
                <a:solidFill>
                  <a:srgbClr val="00B050"/>
                </a:solidFill>
              </a:rPr>
              <a:t>consumer.id </a:t>
            </a:r>
            <a:r>
              <a:rPr lang="en-US" altLang="zh-CN" dirty="0"/>
              <a:t>is {hostname}-{current-timestamp}-{8bit-UUID}</a:t>
            </a:r>
          </a:p>
        </p:txBody>
      </p:sp>
    </p:spTree>
    <p:extLst>
      <p:ext uri="{BB962C8B-B14F-4D97-AF65-F5344CB8AC3E}">
        <p14:creationId xmlns:p14="http://schemas.microsoft.com/office/powerpoint/2010/main" val="1847402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768330" y="479663"/>
            <a:ext cx="1883404" cy="369332"/>
          </a:xfrm>
          <a:prstGeom prst="rect">
            <a:avLst/>
          </a:prstGeom>
        </p:spPr>
        <p:txBody>
          <a:bodyPr wrap="square">
            <a:spAutoFit/>
          </a:bodyPr>
          <a:lstStyle/>
          <a:p>
            <a:r>
              <a:rPr lang="en-US" altLang="zh-CN" dirty="0">
                <a:solidFill>
                  <a:srgbClr val="00B0F0"/>
                </a:solidFill>
              </a:rPr>
              <a:t>Kafka Consumer</a:t>
            </a:r>
            <a:endParaRPr lang="zh-CN" altLang="en-US" dirty="0">
              <a:solidFill>
                <a:srgbClr val="00B0F0"/>
              </a:solidFill>
            </a:endParaRPr>
          </a:p>
        </p:txBody>
      </p:sp>
      <p:sp>
        <p:nvSpPr>
          <p:cNvPr id="3" name="TextBox 2">
            <a:extLst>
              <a:ext uri="{FF2B5EF4-FFF2-40B4-BE49-F238E27FC236}">
                <a16:creationId xmlns:a16="http://schemas.microsoft.com/office/drawing/2014/main" id="{E6C20FE8-F866-4087-B138-D96685B268B5}"/>
              </a:ext>
            </a:extLst>
          </p:cNvPr>
          <p:cNvSpPr txBox="1"/>
          <p:nvPr/>
        </p:nvSpPr>
        <p:spPr>
          <a:xfrm>
            <a:off x="1768330" y="1222433"/>
            <a:ext cx="10310070" cy="3416320"/>
          </a:xfrm>
          <a:prstGeom prst="rect">
            <a:avLst/>
          </a:prstGeom>
          <a:noFill/>
        </p:spPr>
        <p:txBody>
          <a:bodyPr wrap="square" rtlCol="0">
            <a:spAutoFit/>
          </a:bodyPr>
          <a:lstStyle/>
          <a:p>
            <a:r>
              <a:rPr lang="en-US" altLang="zh-CN" dirty="0"/>
              <a:t>New Consumer</a:t>
            </a:r>
            <a:r>
              <a:rPr lang="zh-CN" altLang="en-US" dirty="0"/>
              <a:t>： 不再向</a:t>
            </a:r>
            <a:r>
              <a:rPr lang="en-US" altLang="zh-CN" dirty="0"/>
              <a:t>Zookeeper</a:t>
            </a:r>
            <a:r>
              <a:rPr lang="zh-CN" altLang="en-US" dirty="0"/>
              <a:t>注册，而是由</a:t>
            </a:r>
            <a:r>
              <a:rPr lang="en-US" altLang="zh-CN" dirty="0" err="1"/>
              <a:t>GroupCoordinator</a:t>
            </a:r>
            <a:r>
              <a:rPr lang="zh-CN" altLang="en-US" dirty="0"/>
              <a:t>统一管理， 消费者以消费的</a:t>
            </a:r>
            <a:r>
              <a:rPr lang="en-US" altLang="zh-CN" dirty="0"/>
              <a:t>offset</a:t>
            </a:r>
            <a:r>
              <a:rPr lang="zh-CN" altLang="en-US" dirty="0"/>
              <a:t>提交后会保存到内部</a:t>
            </a:r>
            <a:r>
              <a:rPr lang="en-US" altLang="zh-CN" dirty="0"/>
              <a:t>topic “__</a:t>
            </a:r>
            <a:r>
              <a:rPr lang="en-US" altLang="zh-CN" dirty="0" err="1"/>
              <a:t>consumer_offsets</a:t>
            </a:r>
            <a:r>
              <a:rPr lang="en-US" altLang="zh-CN" dirty="0"/>
              <a:t>”</a:t>
            </a:r>
            <a:r>
              <a:rPr lang="zh-CN" altLang="en-US" dirty="0"/>
              <a:t>中。</a:t>
            </a:r>
            <a:endParaRPr lang="en-US" altLang="zh-CN" dirty="0"/>
          </a:p>
          <a:p>
            <a:endParaRPr lang="en-US" altLang="zh-CN" dirty="0"/>
          </a:p>
          <a:p>
            <a:r>
              <a:rPr lang="en-US" altLang="zh-CN" dirty="0" err="1"/>
              <a:t>Math.abs</a:t>
            </a:r>
            <a:r>
              <a:rPr lang="en-US" altLang="zh-CN" dirty="0"/>
              <a:t>(${group.id}.</a:t>
            </a:r>
            <a:r>
              <a:rPr lang="en-US" altLang="zh-CN" dirty="0" err="1"/>
              <a:t>hashCode</a:t>
            </a:r>
            <a:r>
              <a:rPr lang="en-US" altLang="zh-CN" dirty="0"/>
              <a:t>()) % {</a:t>
            </a:r>
            <a:r>
              <a:rPr lang="en-US" altLang="zh-CN" dirty="0" err="1"/>
              <a:t>offsets.topic.num.partitions</a:t>
            </a:r>
            <a:r>
              <a:rPr lang="en-US" altLang="zh-CN" dirty="0"/>
              <a:t>}</a:t>
            </a:r>
          </a:p>
          <a:p>
            <a:endParaRPr lang="en-US" altLang="zh-CN" dirty="0"/>
          </a:p>
          <a:p>
            <a:r>
              <a:rPr lang="en-US" altLang="zh-CN" dirty="0"/>
              <a:t>./kafka-console-consumer.sh</a:t>
            </a:r>
            <a:r>
              <a:rPr lang="zh-CN" altLang="en-US" dirty="0"/>
              <a:t> </a:t>
            </a:r>
            <a:r>
              <a:rPr lang="en-US" altLang="zh-CN" dirty="0">
                <a:solidFill>
                  <a:srgbClr val="FF0000"/>
                </a:solidFill>
              </a:rPr>
              <a:t>–bootstrap-server</a:t>
            </a:r>
            <a:r>
              <a:rPr lang="zh-CN" altLang="en-US" dirty="0">
                <a:solidFill>
                  <a:srgbClr val="FF0000"/>
                </a:solidFill>
              </a:rPr>
              <a:t> </a:t>
            </a:r>
            <a:r>
              <a:rPr lang="en-US" altLang="zh-CN" dirty="0"/>
              <a:t>localhost:9092 –consumer-property</a:t>
            </a:r>
            <a:r>
              <a:rPr lang="zh-CN" altLang="en-US" dirty="0"/>
              <a:t> </a:t>
            </a:r>
            <a:r>
              <a:rPr lang="en-US" altLang="zh-CN" dirty="0"/>
              <a:t>group.id=new-consumer-test</a:t>
            </a:r>
            <a:r>
              <a:rPr lang="zh-CN" altLang="en-US" dirty="0"/>
              <a:t> </a:t>
            </a:r>
            <a:r>
              <a:rPr lang="en-US" altLang="zh-CN" dirty="0"/>
              <a:t>–consumer-property</a:t>
            </a:r>
            <a:r>
              <a:rPr lang="zh-CN" altLang="en-US" dirty="0"/>
              <a:t> </a:t>
            </a:r>
            <a:r>
              <a:rPr lang="en-US" altLang="zh-CN" dirty="0"/>
              <a:t>client.id=consumer-c1 –topic test</a:t>
            </a:r>
          </a:p>
          <a:p>
            <a:endParaRPr lang="en-US" altLang="zh-CN" dirty="0"/>
          </a:p>
          <a:p>
            <a:endParaRPr lang="en-US" altLang="zh-CN" dirty="0"/>
          </a:p>
          <a:p>
            <a:r>
              <a:rPr lang="zh-CN" altLang="en-US" dirty="0"/>
              <a:t>查看</a:t>
            </a:r>
            <a:r>
              <a:rPr lang="en-US" altLang="zh-CN" dirty="0"/>
              <a:t>topic</a:t>
            </a:r>
            <a:r>
              <a:rPr lang="zh-CN" altLang="en-US" dirty="0"/>
              <a:t>个分区的</a:t>
            </a:r>
            <a:r>
              <a:rPr lang="en-US" altLang="zh-CN" dirty="0"/>
              <a:t>offsets:</a:t>
            </a:r>
          </a:p>
          <a:p>
            <a:r>
              <a:rPr lang="en-US" altLang="zh-CN" dirty="0"/>
              <a:t>./kafka-run-class.sh </a:t>
            </a:r>
            <a:r>
              <a:rPr lang="en-US" altLang="zh-CN" dirty="0" err="1"/>
              <a:t>kafka.tools.GetOffsetShell</a:t>
            </a:r>
            <a:r>
              <a:rPr lang="en-US" altLang="zh-CN" dirty="0"/>
              <a:t> –broker-list localhost:9092 –topic test –time -1</a:t>
            </a:r>
          </a:p>
          <a:p>
            <a:endParaRPr lang="en-US" altLang="zh-CN" dirty="0"/>
          </a:p>
        </p:txBody>
      </p:sp>
    </p:spTree>
    <p:extLst>
      <p:ext uri="{BB962C8B-B14F-4D97-AF65-F5344CB8AC3E}">
        <p14:creationId xmlns:p14="http://schemas.microsoft.com/office/powerpoint/2010/main" val="7834778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442907" y="840677"/>
            <a:ext cx="1883404" cy="369332"/>
          </a:xfrm>
          <a:prstGeom prst="rect">
            <a:avLst/>
          </a:prstGeom>
        </p:spPr>
        <p:txBody>
          <a:bodyPr wrap="square">
            <a:spAutoFit/>
          </a:bodyPr>
          <a:lstStyle/>
          <a:p>
            <a:r>
              <a:rPr lang="en-US" altLang="zh-CN" dirty="0">
                <a:solidFill>
                  <a:srgbClr val="00B0F0"/>
                </a:solidFill>
              </a:rPr>
              <a:t>Kafka Consumer</a:t>
            </a:r>
            <a:endParaRPr lang="zh-CN" altLang="en-US" dirty="0">
              <a:solidFill>
                <a:srgbClr val="00B0F0"/>
              </a:solidFill>
            </a:endParaRPr>
          </a:p>
        </p:txBody>
      </p:sp>
      <p:sp>
        <p:nvSpPr>
          <p:cNvPr id="3" name="TextBox 2">
            <a:extLst>
              <a:ext uri="{FF2B5EF4-FFF2-40B4-BE49-F238E27FC236}">
                <a16:creationId xmlns:a16="http://schemas.microsoft.com/office/drawing/2014/main" id="{E6C20FE8-F866-4087-B138-D96685B268B5}"/>
              </a:ext>
            </a:extLst>
          </p:cNvPr>
          <p:cNvSpPr txBox="1"/>
          <p:nvPr/>
        </p:nvSpPr>
        <p:spPr>
          <a:xfrm>
            <a:off x="1442907" y="1761688"/>
            <a:ext cx="10310070" cy="3416320"/>
          </a:xfrm>
          <a:prstGeom prst="rect">
            <a:avLst/>
          </a:prstGeom>
          <a:noFill/>
        </p:spPr>
        <p:txBody>
          <a:bodyPr wrap="square" rtlCol="0">
            <a:spAutoFit/>
          </a:bodyPr>
          <a:lstStyle/>
          <a:p>
            <a:r>
              <a:rPr lang="en-US" altLang="zh-CN" dirty="0"/>
              <a:t>Consume Multi-topics</a:t>
            </a:r>
          </a:p>
          <a:p>
            <a:r>
              <a:rPr lang="en-US" altLang="zh-CN" dirty="0"/>
              <a:t>./kafka-console-consumer.sh –bootstrap-server localhost:2181 –new-consumer –consumer-property group.id=consume-multi-topic –whitelist “test1|test2”</a:t>
            </a:r>
          </a:p>
          <a:p>
            <a:endParaRPr lang="en-US" altLang="zh-CN" dirty="0"/>
          </a:p>
          <a:p>
            <a:r>
              <a:rPr lang="en-US" altLang="zh-CN" dirty="0" err="1"/>
              <a:t>SingleCast</a:t>
            </a:r>
            <a:r>
              <a:rPr lang="en-US" altLang="zh-CN" dirty="0"/>
              <a:t> and </a:t>
            </a:r>
            <a:r>
              <a:rPr lang="en-US" altLang="zh-CN" dirty="0" err="1"/>
              <a:t>MultiCast</a:t>
            </a:r>
            <a:endParaRPr lang="en-US" altLang="zh-CN" dirty="0"/>
          </a:p>
          <a:p>
            <a:pPr marL="342900" indent="-342900">
              <a:buAutoNum type="arabicPeriod"/>
            </a:pPr>
            <a:r>
              <a:rPr lang="en-US" altLang="zh-CN" dirty="0"/>
              <a:t>./kafka-console-producer.sh –broker-list localhost:2181 –topic test</a:t>
            </a:r>
          </a:p>
          <a:p>
            <a:pPr marL="342900" indent="-342900">
              <a:buAutoNum type="arabicPeriod"/>
            </a:pPr>
            <a:r>
              <a:rPr lang="en-US" altLang="zh-CN" dirty="0"/>
              <a:t>./kafka-console-consumer.sh –bootstrap-server localhost:2181 –new-consumer –topic test –consumer-property group.id=single-consumer-group</a:t>
            </a:r>
          </a:p>
          <a:p>
            <a:pPr marL="342900" indent="-342900">
              <a:buAutoNum type="arabicPeriod"/>
            </a:pPr>
            <a:r>
              <a:rPr lang="en-US" altLang="zh-CN" dirty="0"/>
              <a:t>./kafka-console-consumer.sh –bootstrap-server localhost:2181 –new-consumer –topic test –consumer-property group.id=multi-consumer-group</a:t>
            </a:r>
          </a:p>
          <a:p>
            <a:endParaRPr lang="en-US" altLang="zh-CN" dirty="0"/>
          </a:p>
          <a:p>
            <a:endParaRPr lang="en-US" altLang="zh-CN" dirty="0"/>
          </a:p>
        </p:txBody>
      </p:sp>
    </p:spTree>
    <p:extLst>
      <p:ext uri="{BB962C8B-B14F-4D97-AF65-F5344CB8AC3E}">
        <p14:creationId xmlns:p14="http://schemas.microsoft.com/office/powerpoint/2010/main" val="27525775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606416" y="421228"/>
            <a:ext cx="1883404" cy="369332"/>
          </a:xfrm>
          <a:prstGeom prst="rect">
            <a:avLst/>
          </a:prstGeom>
        </p:spPr>
        <p:txBody>
          <a:bodyPr wrap="square">
            <a:spAutoFit/>
          </a:bodyPr>
          <a:lstStyle/>
          <a:p>
            <a:r>
              <a:rPr lang="en-US" altLang="zh-CN" dirty="0">
                <a:solidFill>
                  <a:srgbClr val="00B0F0"/>
                </a:solidFill>
              </a:rPr>
              <a:t>Kafka Consumer</a:t>
            </a:r>
            <a:endParaRPr lang="zh-CN" altLang="en-US" dirty="0">
              <a:solidFill>
                <a:srgbClr val="00B0F0"/>
              </a:solidFill>
            </a:endParaRPr>
          </a:p>
        </p:txBody>
      </p:sp>
      <p:sp>
        <p:nvSpPr>
          <p:cNvPr id="3" name="TextBox 2">
            <a:extLst>
              <a:ext uri="{FF2B5EF4-FFF2-40B4-BE49-F238E27FC236}">
                <a16:creationId xmlns:a16="http://schemas.microsoft.com/office/drawing/2014/main" id="{E6C20FE8-F866-4087-B138-D96685B268B5}"/>
              </a:ext>
            </a:extLst>
          </p:cNvPr>
          <p:cNvSpPr txBox="1"/>
          <p:nvPr/>
        </p:nvSpPr>
        <p:spPr>
          <a:xfrm>
            <a:off x="1606416" y="1168953"/>
            <a:ext cx="10310070" cy="3139321"/>
          </a:xfrm>
          <a:prstGeom prst="rect">
            <a:avLst/>
          </a:prstGeom>
          <a:noFill/>
        </p:spPr>
        <p:txBody>
          <a:bodyPr wrap="square" rtlCol="0">
            <a:spAutoFit/>
          </a:bodyPr>
          <a:lstStyle/>
          <a:p>
            <a:r>
              <a:rPr lang="en-US" altLang="zh-CN" dirty="0"/>
              <a:t>View consumer offsets</a:t>
            </a:r>
          </a:p>
          <a:p>
            <a:r>
              <a:rPr lang="en-US" altLang="zh-CN" dirty="0"/>
              <a:t>./kafka-consumer-groups.sh(</a:t>
            </a:r>
            <a:r>
              <a:rPr lang="en-US" altLang="zh-CN" dirty="0" err="1"/>
              <a:t>kafka.admin.ConsumerGroupCommand</a:t>
            </a:r>
            <a:r>
              <a:rPr lang="en-US" altLang="zh-CN" dirty="0"/>
              <a:t>)</a:t>
            </a:r>
          </a:p>
          <a:p>
            <a:r>
              <a:rPr lang="en-US" altLang="zh-CN" dirty="0"/>
              <a:t>--zookeeper and –bootstrap-server</a:t>
            </a:r>
          </a:p>
          <a:p>
            <a:r>
              <a:rPr lang="en-US" altLang="zh-CN" dirty="0" err="1"/>
              <a:t>OpType</a:t>
            </a:r>
            <a:r>
              <a:rPr lang="en-US" altLang="zh-CN" dirty="0"/>
              <a:t>: --list, --describe, --delete</a:t>
            </a:r>
          </a:p>
          <a:p>
            <a:endParaRPr lang="en-US" altLang="zh-CN" dirty="0"/>
          </a:p>
          <a:p>
            <a:r>
              <a:rPr lang="en-US" altLang="zh-CN" dirty="0"/>
              <a:t>./kafka-consumer-groups.sh –bootstrap-server localhost:2181 –describe –group consumer-offset-test –new-consumer</a:t>
            </a:r>
          </a:p>
          <a:p>
            <a:endParaRPr lang="en-US" altLang="zh-CN" dirty="0"/>
          </a:p>
          <a:p>
            <a:r>
              <a:rPr lang="en-US" altLang="zh-CN" dirty="0"/>
              <a:t>Delete a old consumer group:</a:t>
            </a:r>
          </a:p>
          <a:p>
            <a:r>
              <a:rPr lang="en-US" altLang="zh-CN" dirty="0"/>
              <a:t>./kafka-consumer-groups.sh –zookeeper localhost:2181 –delete –group old-consumer-test</a:t>
            </a:r>
          </a:p>
          <a:p>
            <a:endParaRPr lang="en-US" altLang="zh-CN" dirty="0"/>
          </a:p>
        </p:txBody>
      </p:sp>
    </p:spTree>
    <p:extLst>
      <p:ext uri="{BB962C8B-B14F-4D97-AF65-F5344CB8AC3E}">
        <p14:creationId xmlns:p14="http://schemas.microsoft.com/office/powerpoint/2010/main" val="28315253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92310" y="454784"/>
            <a:ext cx="2932028" cy="369332"/>
          </a:xfrm>
          <a:prstGeom prst="rect">
            <a:avLst/>
          </a:prstGeom>
        </p:spPr>
        <p:txBody>
          <a:bodyPr wrap="square">
            <a:spAutoFit/>
          </a:bodyPr>
          <a:lstStyle/>
          <a:p>
            <a:r>
              <a:rPr lang="en-US" altLang="zh-CN" dirty="0">
                <a:solidFill>
                  <a:srgbClr val="00B0F0"/>
                </a:solidFill>
              </a:rPr>
              <a:t>Kafka Consumer Perf Test</a:t>
            </a:r>
            <a:endParaRPr lang="zh-CN" altLang="en-US" dirty="0">
              <a:solidFill>
                <a:srgbClr val="00B0F0"/>
              </a:solidFill>
            </a:endParaRPr>
          </a:p>
        </p:txBody>
      </p:sp>
      <p:sp>
        <p:nvSpPr>
          <p:cNvPr id="3" name="TextBox 2">
            <a:extLst>
              <a:ext uri="{FF2B5EF4-FFF2-40B4-BE49-F238E27FC236}">
                <a16:creationId xmlns:a16="http://schemas.microsoft.com/office/drawing/2014/main" id="{E6C20FE8-F866-4087-B138-D96685B268B5}"/>
              </a:ext>
            </a:extLst>
          </p:cNvPr>
          <p:cNvSpPr txBox="1"/>
          <p:nvPr/>
        </p:nvSpPr>
        <p:spPr>
          <a:xfrm>
            <a:off x="1897791" y="1275913"/>
            <a:ext cx="8396418" cy="923330"/>
          </a:xfrm>
          <a:prstGeom prst="rect">
            <a:avLst/>
          </a:prstGeom>
          <a:noFill/>
        </p:spPr>
        <p:txBody>
          <a:bodyPr wrap="square" rtlCol="0">
            <a:spAutoFit/>
          </a:bodyPr>
          <a:lstStyle/>
          <a:p>
            <a:r>
              <a:rPr lang="en-US" altLang="zh-CN" dirty="0"/>
              <a:t>./kafka-consumer-perf-test.sh –broker-list localhost:9092 –threads 5 –messages 100000 –message-size 100 –num-fetch-threads 2 –group consumer-perf-test –topic producer-perf-test –new-consumer</a:t>
            </a:r>
          </a:p>
        </p:txBody>
      </p:sp>
      <p:sp>
        <p:nvSpPr>
          <p:cNvPr id="4" name="Rectangle 3">
            <a:extLst>
              <a:ext uri="{FF2B5EF4-FFF2-40B4-BE49-F238E27FC236}">
                <a16:creationId xmlns:a16="http://schemas.microsoft.com/office/drawing/2014/main" id="{8818491D-4176-4961-A313-DC58A78876B6}"/>
              </a:ext>
            </a:extLst>
          </p:cNvPr>
          <p:cNvSpPr/>
          <p:nvPr/>
        </p:nvSpPr>
        <p:spPr>
          <a:xfrm>
            <a:off x="1897790" y="2761387"/>
            <a:ext cx="10179909" cy="1200329"/>
          </a:xfrm>
          <a:prstGeom prst="rect">
            <a:avLst/>
          </a:prstGeom>
        </p:spPr>
        <p:txBody>
          <a:bodyPr wrap="square">
            <a:spAutoFit/>
          </a:bodyPr>
          <a:lstStyle/>
          <a:p>
            <a:pPr marL="342900" indent="-342900">
              <a:buAutoNum type="arabicPeriod"/>
            </a:pPr>
            <a:r>
              <a:rPr lang="en-US" altLang="zh-CN" dirty="0"/>
              <a:t>Start a Producer</a:t>
            </a:r>
          </a:p>
          <a:p>
            <a:pPr marL="800100" lvl="1" indent="-342900">
              <a:buAutoNum type="arabicPeriod"/>
            </a:pPr>
            <a:r>
              <a:rPr lang="en-US" altLang="zh-CN" dirty="0"/>
              <a:t>bin/kafka-console-producer.sh --broker-list localhost:9092 --topic test</a:t>
            </a:r>
          </a:p>
          <a:p>
            <a:pPr marL="342900" indent="-342900">
              <a:buAutoNum type="arabicPeriod"/>
            </a:pPr>
            <a:r>
              <a:rPr lang="en-US" altLang="zh-CN" dirty="0"/>
              <a:t>Start a Consumer</a:t>
            </a:r>
          </a:p>
          <a:p>
            <a:pPr marL="800100" lvl="1" indent="-342900">
              <a:buAutoNum type="arabicPeriod"/>
            </a:pPr>
            <a:r>
              <a:rPr lang="en-US" altLang="zh-CN" dirty="0"/>
              <a:t>bin/kafka-console-consumer.sh --bootstrap-server localhost:9092 --topic test --from-beginning</a:t>
            </a:r>
          </a:p>
        </p:txBody>
      </p:sp>
    </p:spTree>
    <p:extLst>
      <p:ext uri="{BB962C8B-B14F-4D97-AF65-F5344CB8AC3E}">
        <p14:creationId xmlns:p14="http://schemas.microsoft.com/office/powerpoint/2010/main" val="2808429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5FC52C-271B-484C-94AB-550FBB3AA7C2}"/>
              </a:ext>
            </a:extLst>
          </p:cNvPr>
          <p:cNvPicPr>
            <a:picLocks noChangeAspect="1"/>
          </p:cNvPicPr>
          <p:nvPr/>
        </p:nvPicPr>
        <p:blipFill>
          <a:blip r:embed="rId2"/>
          <a:stretch>
            <a:fillRect/>
          </a:stretch>
        </p:blipFill>
        <p:spPr>
          <a:xfrm>
            <a:off x="2308307" y="1238425"/>
            <a:ext cx="7893459" cy="3307360"/>
          </a:xfrm>
          <a:prstGeom prst="rect">
            <a:avLst/>
          </a:prstGeom>
        </p:spPr>
      </p:pic>
      <p:sp>
        <p:nvSpPr>
          <p:cNvPr id="2" name="TextBox 1">
            <a:extLst>
              <a:ext uri="{FF2B5EF4-FFF2-40B4-BE49-F238E27FC236}">
                <a16:creationId xmlns:a16="http://schemas.microsoft.com/office/drawing/2014/main" id="{08520D1E-350B-413A-BC0D-91501A50E03B}"/>
              </a:ext>
            </a:extLst>
          </p:cNvPr>
          <p:cNvSpPr txBox="1"/>
          <p:nvPr/>
        </p:nvSpPr>
        <p:spPr>
          <a:xfrm>
            <a:off x="4689446" y="4924338"/>
            <a:ext cx="3615655" cy="369332"/>
          </a:xfrm>
          <a:prstGeom prst="rect">
            <a:avLst/>
          </a:prstGeom>
          <a:noFill/>
        </p:spPr>
        <p:txBody>
          <a:bodyPr wrap="square" rtlCol="0">
            <a:spAutoFit/>
          </a:bodyPr>
          <a:lstStyle/>
          <a:p>
            <a:r>
              <a:rPr lang="en-US" altLang="zh-CN" dirty="0"/>
              <a:t>Dynamic Config Manager</a:t>
            </a:r>
            <a:endParaRPr lang="zh-CN" altLang="en-US" dirty="0"/>
          </a:p>
        </p:txBody>
      </p:sp>
      <p:sp>
        <p:nvSpPr>
          <p:cNvPr id="4" name="Rectangle 3">
            <a:extLst>
              <a:ext uri="{FF2B5EF4-FFF2-40B4-BE49-F238E27FC236}">
                <a16:creationId xmlns:a16="http://schemas.microsoft.com/office/drawing/2014/main" id="{2BA89DC2-B6CE-4AA5-BD5F-0FCCE73579B6}"/>
              </a:ext>
            </a:extLst>
          </p:cNvPr>
          <p:cNvSpPr/>
          <p:nvPr/>
        </p:nvSpPr>
        <p:spPr>
          <a:xfrm>
            <a:off x="1925197" y="521896"/>
            <a:ext cx="3796093" cy="369332"/>
          </a:xfrm>
          <a:prstGeom prst="rect">
            <a:avLst/>
          </a:prstGeom>
        </p:spPr>
        <p:txBody>
          <a:bodyPr wrap="square">
            <a:spAutoFit/>
          </a:bodyPr>
          <a:lstStyle/>
          <a:p>
            <a:r>
              <a:rPr lang="en-US" altLang="zh-CN" dirty="0">
                <a:solidFill>
                  <a:srgbClr val="00B0F0"/>
                </a:solidFill>
              </a:rPr>
              <a:t>Kafka Config Management </a:t>
            </a:r>
            <a:endParaRPr lang="zh-CN" altLang="en-US" dirty="0">
              <a:solidFill>
                <a:srgbClr val="00B0F0"/>
              </a:solidFill>
            </a:endParaRPr>
          </a:p>
        </p:txBody>
      </p:sp>
    </p:spTree>
    <p:extLst>
      <p:ext uri="{BB962C8B-B14F-4D97-AF65-F5344CB8AC3E}">
        <p14:creationId xmlns:p14="http://schemas.microsoft.com/office/powerpoint/2010/main" val="2683013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25197" y="521896"/>
            <a:ext cx="3796093" cy="369332"/>
          </a:xfrm>
          <a:prstGeom prst="rect">
            <a:avLst/>
          </a:prstGeom>
        </p:spPr>
        <p:txBody>
          <a:bodyPr wrap="square">
            <a:spAutoFit/>
          </a:bodyPr>
          <a:lstStyle/>
          <a:p>
            <a:r>
              <a:rPr lang="en-US" altLang="zh-CN" dirty="0">
                <a:solidFill>
                  <a:srgbClr val="00B0F0"/>
                </a:solidFill>
              </a:rPr>
              <a:t>Kafka Config Management </a:t>
            </a:r>
            <a:endParaRPr lang="zh-CN" altLang="en-US" dirty="0">
              <a:solidFill>
                <a:srgbClr val="00B0F0"/>
              </a:solidFill>
            </a:endParaRPr>
          </a:p>
        </p:txBody>
      </p:sp>
      <p:sp>
        <p:nvSpPr>
          <p:cNvPr id="5" name="TextBox 4">
            <a:extLst>
              <a:ext uri="{FF2B5EF4-FFF2-40B4-BE49-F238E27FC236}">
                <a16:creationId xmlns:a16="http://schemas.microsoft.com/office/drawing/2014/main" id="{E2F54A4F-9138-4D4E-AE24-B45FB40611F4}"/>
              </a:ext>
            </a:extLst>
          </p:cNvPr>
          <p:cNvSpPr txBox="1"/>
          <p:nvPr/>
        </p:nvSpPr>
        <p:spPr>
          <a:xfrm>
            <a:off x="1803633" y="1300294"/>
            <a:ext cx="9353725" cy="2308324"/>
          </a:xfrm>
          <a:prstGeom prst="rect">
            <a:avLst/>
          </a:prstGeom>
          <a:noFill/>
        </p:spPr>
        <p:txBody>
          <a:bodyPr wrap="square" rtlCol="0">
            <a:spAutoFit/>
          </a:bodyPr>
          <a:lstStyle/>
          <a:p>
            <a:r>
              <a:rPr lang="en-US" altLang="zh-CN" dirty="0"/>
              <a:t>./kafka-configs.sh (</a:t>
            </a:r>
            <a:r>
              <a:rPr lang="en-US" altLang="zh-CN" dirty="0" err="1"/>
              <a:t>kafka.admin.ConfigCommand</a:t>
            </a:r>
            <a:r>
              <a:rPr lang="en-US" altLang="zh-CN" dirty="0"/>
              <a:t>) </a:t>
            </a:r>
            <a:r>
              <a:rPr lang="zh-CN" altLang="en-US" dirty="0"/>
              <a:t>用于对配置进行管理，支持两种基本操作： </a:t>
            </a:r>
            <a:r>
              <a:rPr lang="en-US" altLang="zh-CN" dirty="0"/>
              <a:t>--alter, --describe</a:t>
            </a:r>
          </a:p>
          <a:p>
            <a:endParaRPr lang="en-US" altLang="zh-CN" dirty="0"/>
          </a:p>
          <a:p>
            <a:r>
              <a:rPr lang="en-US" altLang="zh-CN" dirty="0"/>
              <a:t>--add-config, --delete-config</a:t>
            </a:r>
            <a:r>
              <a:rPr lang="zh-CN" altLang="en-US" dirty="0"/>
              <a:t>需要与</a:t>
            </a:r>
            <a:r>
              <a:rPr lang="en-US" altLang="zh-CN" dirty="0"/>
              <a:t>--alter</a:t>
            </a:r>
            <a:r>
              <a:rPr lang="zh-CN" altLang="en-US" dirty="0"/>
              <a:t>组合使用</a:t>
            </a:r>
            <a:endParaRPr lang="en-US" altLang="zh-CN" dirty="0"/>
          </a:p>
          <a:p>
            <a:endParaRPr lang="en-US" altLang="zh-CN" dirty="0"/>
          </a:p>
          <a:p>
            <a:r>
              <a:rPr lang="zh-CN" altLang="en-US" dirty="0"/>
              <a:t>使用该脚本需要指定配置类型</a:t>
            </a:r>
            <a:r>
              <a:rPr lang="en-US" altLang="zh-CN" dirty="0"/>
              <a:t>(--entity-type), </a:t>
            </a:r>
            <a:r>
              <a:rPr lang="zh-CN" altLang="en-US" dirty="0"/>
              <a:t>其支持：</a:t>
            </a:r>
            <a:r>
              <a:rPr lang="en-US" altLang="zh-CN" dirty="0"/>
              <a:t>topics, clients, users and brokers</a:t>
            </a:r>
            <a:r>
              <a:rPr lang="zh-CN" altLang="en-US" dirty="0"/>
              <a:t>。</a:t>
            </a:r>
            <a:endParaRPr lang="en-US" altLang="zh-CN" dirty="0"/>
          </a:p>
          <a:p>
            <a:r>
              <a:rPr lang="zh-CN" altLang="en-US" dirty="0"/>
              <a:t>同时需要指定配置名</a:t>
            </a:r>
            <a:r>
              <a:rPr lang="en-US" altLang="zh-CN" dirty="0"/>
              <a:t>(--entity-name)</a:t>
            </a:r>
          </a:p>
          <a:p>
            <a:endParaRPr lang="en-US" altLang="zh-CN" dirty="0"/>
          </a:p>
        </p:txBody>
      </p:sp>
    </p:spTree>
    <p:extLst>
      <p:ext uri="{BB962C8B-B14F-4D97-AF65-F5344CB8AC3E}">
        <p14:creationId xmlns:p14="http://schemas.microsoft.com/office/powerpoint/2010/main" val="19073192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25197" y="521896"/>
            <a:ext cx="3796093" cy="369332"/>
          </a:xfrm>
          <a:prstGeom prst="rect">
            <a:avLst/>
          </a:prstGeom>
        </p:spPr>
        <p:txBody>
          <a:bodyPr wrap="square">
            <a:spAutoFit/>
          </a:bodyPr>
          <a:lstStyle/>
          <a:p>
            <a:r>
              <a:rPr lang="en-US" altLang="zh-CN" dirty="0">
                <a:solidFill>
                  <a:srgbClr val="00B0F0"/>
                </a:solidFill>
              </a:rPr>
              <a:t>Kafka Config Management </a:t>
            </a:r>
            <a:endParaRPr lang="zh-CN" altLang="en-US" dirty="0">
              <a:solidFill>
                <a:srgbClr val="00B0F0"/>
              </a:solidFill>
            </a:endParaRPr>
          </a:p>
        </p:txBody>
      </p:sp>
      <p:sp>
        <p:nvSpPr>
          <p:cNvPr id="5" name="TextBox 4">
            <a:extLst>
              <a:ext uri="{FF2B5EF4-FFF2-40B4-BE49-F238E27FC236}">
                <a16:creationId xmlns:a16="http://schemas.microsoft.com/office/drawing/2014/main" id="{E2F54A4F-9138-4D4E-AE24-B45FB40611F4}"/>
              </a:ext>
            </a:extLst>
          </p:cNvPr>
          <p:cNvSpPr txBox="1"/>
          <p:nvPr/>
        </p:nvSpPr>
        <p:spPr>
          <a:xfrm>
            <a:off x="1803633" y="1300294"/>
            <a:ext cx="9353725" cy="5078313"/>
          </a:xfrm>
          <a:prstGeom prst="rect">
            <a:avLst/>
          </a:prstGeom>
          <a:noFill/>
        </p:spPr>
        <p:txBody>
          <a:bodyPr wrap="square" rtlCol="0">
            <a:spAutoFit/>
          </a:bodyPr>
          <a:lstStyle/>
          <a:p>
            <a:r>
              <a:rPr lang="en-US" altLang="zh-CN" dirty="0">
                <a:solidFill>
                  <a:srgbClr val="00B050"/>
                </a:solidFill>
              </a:rPr>
              <a:t>Topic</a:t>
            </a:r>
          </a:p>
          <a:p>
            <a:r>
              <a:rPr lang="en-US" altLang="zh-CN" dirty="0"/>
              <a:t>./kafka-configs.sh –zookeeper localhost:2181 –describe –entity-type topics –entity-name test</a:t>
            </a:r>
          </a:p>
          <a:p>
            <a:r>
              <a:rPr lang="en-US" altLang="zh-CN" dirty="0"/>
              <a:t>./kafka-configs.sh –zookeeper localhost:2181 --entity-type topics –entity-name test –alter –add-config </a:t>
            </a:r>
            <a:r>
              <a:rPr lang="en-US" altLang="zh-CN" dirty="0" err="1"/>
              <a:t>flush.messages</a:t>
            </a:r>
            <a:r>
              <a:rPr lang="en-US" altLang="zh-CN" dirty="0"/>
              <a:t>=2, </a:t>
            </a:r>
            <a:r>
              <a:rPr lang="en-US" altLang="zh-CN" dirty="0" err="1"/>
              <a:t>max.messages.bytes</a:t>
            </a:r>
            <a:r>
              <a:rPr lang="en-US" altLang="zh-CN" dirty="0"/>
              <a:t>=102400</a:t>
            </a:r>
          </a:p>
          <a:p>
            <a:endParaRPr lang="en-US" altLang="zh-CN" dirty="0"/>
          </a:p>
          <a:p>
            <a:r>
              <a:rPr lang="en-US" altLang="zh-CN" dirty="0">
                <a:solidFill>
                  <a:srgbClr val="00B050"/>
                </a:solidFill>
              </a:rPr>
              <a:t>Broker</a:t>
            </a:r>
          </a:p>
          <a:p>
            <a:r>
              <a:rPr lang="en-US" altLang="zh-CN" dirty="0"/>
              <a:t>./kafka-configs.sh –zookeeper localhost:2181 --entity-type brokers –entity-name 0 –alter –add-config </a:t>
            </a:r>
            <a:r>
              <a:rPr lang="en-US" altLang="zh-CN" dirty="0" err="1"/>
              <a:t>follower.replication.throttled.rate</a:t>
            </a:r>
            <a:r>
              <a:rPr lang="en-US" altLang="zh-CN" dirty="0"/>
              <a:t>=104800, </a:t>
            </a:r>
            <a:r>
              <a:rPr lang="en-US" altLang="zh-CN" dirty="0" err="1"/>
              <a:t>leader.replication.throttled.rate</a:t>
            </a:r>
            <a:r>
              <a:rPr lang="en-US" altLang="zh-CN" dirty="0"/>
              <a:t>=104800</a:t>
            </a:r>
          </a:p>
          <a:p>
            <a:r>
              <a:rPr lang="en-US" altLang="zh-CN" dirty="0"/>
              <a:t>./kafka-configs.sh –zookeeper localhost:2181 --entity-type brokers –entity-name 0 –alter –delete-config </a:t>
            </a:r>
            <a:r>
              <a:rPr lang="en-US" altLang="zh-CN" dirty="0" err="1"/>
              <a:t>follower.replication.throttled.rate</a:t>
            </a:r>
            <a:endParaRPr lang="en-US" altLang="zh-CN" dirty="0"/>
          </a:p>
          <a:p>
            <a:endParaRPr lang="en-US" altLang="zh-CN" dirty="0"/>
          </a:p>
          <a:p>
            <a:r>
              <a:rPr lang="en-US" altLang="zh-CN" dirty="0">
                <a:solidFill>
                  <a:srgbClr val="00B050"/>
                </a:solidFill>
              </a:rPr>
              <a:t>Users/clients</a:t>
            </a:r>
          </a:p>
          <a:p>
            <a:r>
              <a:rPr lang="en-US" altLang="zh-CN" dirty="0"/>
              <a:t>./kafka-configs.sh –zookeeper localhost:2181 –alter –add-config ‘</a:t>
            </a:r>
            <a:r>
              <a:rPr lang="en-US" altLang="zh-CN" dirty="0" err="1"/>
              <a:t>producer_byte_rate</a:t>
            </a:r>
            <a:r>
              <a:rPr lang="en-US" altLang="zh-CN" dirty="0"/>
              <a:t>=1024, </a:t>
            </a:r>
            <a:r>
              <a:rPr lang="en-US" altLang="zh-CN" dirty="0" err="1"/>
              <a:t>consumer_byte_rate</a:t>
            </a:r>
            <a:r>
              <a:rPr lang="en-US" altLang="zh-CN" dirty="0"/>
              <a:t>=2048’ –entity-type users –entity-name Robert</a:t>
            </a:r>
          </a:p>
          <a:p>
            <a:endParaRPr lang="en-US" altLang="zh-CN" dirty="0"/>
          </a:p>
          <a:p>
            <a:r>
              <a:rPr lang="en-US" altLang="zh-CN" dirty="0"/>
              <a:t>./kafka-configs.sh –zookeeper localhost:2181 –alter –add-config ‘</a:t>
            </a:r>
            <a:r>
              <a:rPr lang="en-US" altLang="zh-CN" dirty="0" err="1"/>
              <a:t>producer_byte_rate</a:t>
            </a:r>
            <a:r>
              <a:rPr lang="en-US" altLang="zh-CN" dirty="0"/>
              <a:t>=1024, </a:t>
            </a:r>
            <a:r>
              <a:rPr lang="en-US" altLang="zh-CN" dirty="0" err="1"/>
              <a:t>consumer_byte_rate</a:t>
            </a:r>
            <a:r>
              <a:rPr lang="en-US" altLang="zh-CN" dirty="0"/>
              <a:t>=2048’ –entity-type clients –entity-name Robert(</a:t>
            </a:r>
            <a:r>
              <a:rPr lang="en-US" altLang="zh-CN" b="1" dirty="0">
                <a:solidFill>
                  <a:srgbClr val="FF0000"/>
                </a:solidFill>
              </a:rPr>
              <a:t>client.id</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27374103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888847" y="597397"/>
            <a:ext cx="3796093" cy="369332"/>
          </a:xfrm>
          <a:prstGeom prst="rect">
            <a:avLst/>
          </a:prstGeom>
        </p:spPr>
        <p:txBody>
          <a:bodyPr wrap="square">
            <a:spAutoFit/>
          </a:bodyPr>
          <a:lstStyle/>
          <a:p>
            <a:r>
              <a:rPr lang="en-US" altLang="zh-CN" dirty="0">
                <a:solidFill>
                  <a:srgbClr val="00B0F0"/>
                </a:solidFill>
              </a:rPr>
              <a:t>Kafka Partition Management </a:t>
            </a:r>
            <a:endParaRPr lang="zh-CN" altLang="en-US" dirty="0">
              <a:solidFill>
                <a:srgbClr val="00B0F0"/>
              </a:solidFill>
            </a:endParaRPr>
          </a:p>
        </p:txBody>
      </p:sp>
      <p:sp>
        <p:nvSpPr>
          <p:cNvPr id="3" name="TextBox 2">
            <a:extLst>
              <a:ext uri="{FF2B5EF4-FFF2-40B4-BE49-F238E27FC236}">
                <a16:creationId xmlns:a16="http://schemas.microsoft.com/office/drawing/2014/main" id="{47852C7A-A51D-4960-B751-FF640DEE96C6}"/>
              </a:ext>
            </a:extLst>
          </p:cNvPr>
          <p:cNvSpPr txBox="1"/>
          <p:nvPr/>
        </p:nvSpPr>
        <p:spPr>
          <a:xfrm>
            <a:off x="1888847" y="1470345"/>
            <a:ext cx="10128309" cy="3416320"/>
          </a:xfrm>
          <a:prstGeom prst="rect">
            <a:avLst/>
          </a:prstGeom>
          <a:noFill/>
        </p:spPr>
        <p:txBody>
          <a:bodyPr wrap="square" rtlCol="0">
            <a:spAutoFit/>
          </a:bodyPr>
          <a:lstStyle/>
          <a:p>
            <a:r>
              <a:rPr lang="en-US" altLang="zh-CN" dirty="0">
                <a:solidFill>
                  <a:srgbClr val="00B050"/>
                </a:solidFill>
              </a:rPr>
              <a:t>Partition Migration</a:t>
            </a:r>
          </a:p>
          <a:p>
            <a:pPr marL="342900" indent="-342900">
              <a:buFont typeface="+mj-lt"/>
              <a:buAutoNum type="alphaLcParenR"/>
            </a:pPr>
            <a:r>
              <a:rPr lang="en-US" altLang="zh-CN" dirty="0"/>
              <a:t>./kafka-topics.sh –zookeeper localhost:2181 –create –topic reassign-partitions –partitions 3 –replication-factor 1</a:t>
            </a:r>
          </a:p>
          <a:p>
            <a:pPr marL="342900" indent="-342900">
              <a:buFont typeface="+mj-ea"/>
              <a:buAutoNum type="alphaLcParenR"/>
            </a:pPr>
            <a:r>
              <a:rPr lang="en-US" altLang="zh-CN" dirty="0"/>
              <a:t>Create a topics-to-</a:t>
            </a:r>
            <a:r>
              <a:rPr lang="en-US" altLang="zh-CN" dirty="0" err="1"/>
              <a:t>move.json</a:t>
            </a:r>
            <a:endParaRPr lang="en-US" altLang="zh-CN" dirty="0"/>
          </a:p>
          <a:p>
            <a:pPr lvl="1"/>
            <a:r>
              <a:rPr lang="en-US" altLang="zh-CN" dirty="0"/>
              <a:t>{“topics”: [{“topic”: “reassign-partitions”}], “version”:1}</a:t>
            </a:r>
          </a:p>
          <a:p>
            <a:pPr marL="342900" indent="-342900">
              <a:buFont typeface="+mj-ea"/>
              <a:buAutoNum type="alphaLcParenR"/>
            </a:pPr>
            <a:r>
              <a:rPr lang="en-US" altLang="zh-CN" dirty="0"/>
              <a:t>./kafka-reassign-partitions.sh –zookeeper localhost:2181</a:t>
            </a:r>
            <a:r>
              <a:rPr lang="zh-CN" altLang="en-US" dirty="0"/>
              <a:t> </a:t>
            </a:r>
            <a:r>
              <a:rPr lang="en-US" altLang="zh-CN" dirty="0"/>
              <a:t>–topics-to-move-json-file ../config/topics-to-</a:t>
            </a:r>
            <a:r>
              <a:rPr lang="en-US" altLang="zh-CN" dirty="0" err="1"/>
              <a:t>move.json</a:t>
            </a:r>
            <a:r>
              <a:rPr lang="en-US" altLang="zh-CN" dirty="0"/>
              <a:t> –broker-list “1,3” –generate</a:t>
            </a:r>
          </a:p>
          <a:p>
            <a:pPr marL="342900" indent="-342900">
              <a:buFont typeface="+mj-ea"/>
              <a:buAutoNum type="alphaLcParenR"/>
            </a:pPr>
            <a:r>
              <a:rPr lang="en-US" altLang="zh-CN" dirty="0"/>
              <a:t>./kafka-reassign-partitions.sh –zookeeper localhost:2181 –reassignment-json-file ../config/partitions-</a:t>
            </a:r>
            <a:r>
              <a:rPr lang="en-US" altLang="zh-CN" dirty="0" err="1"/>
              <a:t>reassignment.json</a:t>
            </a:r>
            <a:r>
              <a:rPr lang="en-US" altLang="zh-CN" dirty="0"/>
              <a:t> –execute</a:t>
            </a:r>
          </a:p>
          <a:p>
            <a:pPr marL="342900" indent="-342900">
              <a:buFont typeface="+mj-ea"/>
              <a:buAutoNum type="alphaLcParenR"/>
            </a:pPr>
            <a:r>
              <a:rPr lang="en-US" altLang="zh-CN" dirty="0"/>
              <a:t>./kafka-reassign-partitions.sh –zookeeper localhost:2181 –reassignment-json-file ../config/partitions-</a:t>
            </a:r>
            <a:r>
              <a:rPr lang="en-US" altLang="zh-CN" dirty="0" err="1"/>
              <a:t>reassignment.json</a:t>
            </a:r>
            <a:r>
              <a:rPr lang="en-US" altLang="zh-CN" dirty="0"/>
              <a:t> --verify</a:t>
            </a:r>
          </a:p>
          <a:p>
            <a:endParaRPr lang="en-US" altLang="zh-CN" dirty="0"/>
          </a:p>
        </p:txBody>
      </p:sp>
    </p:spTree>
    <p:extLst>
      <p:ext uri="{BB962C8B-B14F-4D97-AF65-F5344CB8AC3E}">
        <p14:creationId xmlns:p14="http://schemas.microsoft.com/office/powerpoint/2010/main" val="320547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kafka.apache.org/22/images/kafka-apis.png">
            <a:extLst>
              <a:ext uri="{FF2B5EF4-FFF2-40B4-BE49-F238E27FC236}">
                <a16:creationId xmlns:a16="http://schemas.microsoft.com/office/drawing/2014/main" id="{9BE292AD-C3FA-4032-A8D9-0109C50E4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390" y="517414"/>
            <a:ext cx="5389323" cy="453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2498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888847" y="597397"/>
            <a:ext cx="3796093" cy="369332"/>
          </a:xfrm>
          <a:prstGeom prst="rect">
            <a:avLst/>
          </a:prstGeom>
        </p:spPr>
        <p:txBody>
          <a:bodyPr wrap="square">
            <a:spAutoFit/>
          </a:bodyPr>
          <a:lstStyle/>
          <a:p>
            <a:r>
              <a:rPr lang="en-US" altLang="zh-CN" dirty="0">
                <a:solidFill>
                  <a:srgbClr val="00B0F0"/>
                </a:solidFill>
              </a:rPr>
              <a:t>Kafka Partition Management </a:t>
            </a:r>
            <a:endParaRPr lang="zh-CN" altLang="en-US" dirty="0">
              <a:solidFill>
                <a:srgbClr val="00B0F0"/>
              </a:solidFill>
            </a:endParaRPr>
          </a:p>
        </p:txBody>
      </p:sp>
      <p:sp>
        <p:nvSpPr>
          <p:cNvPr id="3" name="TextBox 2">
            <a:extLst>
              <a:ext uri="{FF2B5EF4-FFF2-40B4-BE49-F238E27FC236}">
                <a16:creationId xmlns:a16="http://schemas.microsoft.com/office/drawing/2014/main" id="{47852C7A-A51D-4960-B751-FF640DEE96C6}"/>
              </a:ext>
            </a:extLst>
          </p:cNvPr>
          <p:cNvSpPr txBox="1"/>
          <p:nvPr/>
        </p:nvSpPr>
        <p:spPr>
          <a:xfrm>
            <a:off x="2063692" y="1451295"/>
            <a:ext cx="5947794" cy="3693319"/>
          </a:xfrm>
          <a:prstGeom prst="rect">
            <a:avLst/>
          </a:prstGeom>
          <a:noFill/>
        </p:spPr>
        <p:txBody>
          <a:bodyPr wrap="square" rtlCol="0">
            <a:spAutoFit/>
          </a:bodyPr>
          <a:lstStyle/>
          <a:p>
            <a:r>
              <a:rPr lang="en-US" altLang="zh-CN" dirty="0"/>
              <a:t>Partition Leader balance</a:t>
            </a:r>
          </a:p>
          <a:p>
            <a:pPr marL="342900" indent="-342900">
              <a:buFont typeface="+mj-ea"/>
              <a:buAutoNum type="circleNumDbPlain"/>
            </a:pPr>
            <a:r>
              <a:rPr lang="en-US" altLang="zh-CN" dirty="0"/>
              <a:t>Auto-balance: </a:t>
            </a:r>
          </a:p>
          <a:p>
            <a:pPr marL="800100" lvl="1" indent="-342900">
              <a:buFont typeface="+mj-lt"/>
              <a:buAutoNum type="alphaLcParenR"/>
            </a:pPr>
            <a:r>
              <a:rPr lang="en-US" altLang="zh-CN" dirty="0" err="1"/>
              <a:t>Auto.leader.rebalance.enable</a:t>
            </a:r>
            <a:r>
              <a:rPr lang="en-US" altLang="zh-CN" dirty="0"/>
              <a:t>=true</a:t>
            </a:r>
          </a:p>
          <a:p>
            <a:pPr marL="800100" lvl="1" indent="-342900">
              <a:buFont typeface="+mj-lt"/>
              <a:buAutoNum type="alphaLcParenR"/>
            </a:pPr>
            <a:r>
              <a:rPr lang="en-US" altLang="zh-CN" dirty="0"/>
              <a:t>{</a:t>
            </a:r>
            <a:r>
              <a:rPr lang="en-US" altLang="zh-CN" dirty="0" err="1"/>
              <a:t>leader.imbalance.check.interval.seconds</a:t>
            </a:r>
            <a:r>
              <a:rPr lang="en-US" altLang="zh-CN" dirty="0"/>
              <a:t>=300}</a:t>
            </a:r>
          </a:p>
          <a:p>
            <a:pPr marL="800100" lvl="1" indent="-342900">
              <a:buFont typeface="+mj-lt"/>
              <a:buAutoNum type="alphaLcParenR"/>
            </a:pPr>
            <a:r>
              <a:rPr lang="en-US" altLang="zh-CN" dirty="0"/>
              <a:t>{</a:t>
            </a:r>
            <a:r>
              <a:rPr lang="en-US" altLang="zh-CN" dirty="0" err="1"/>
              <a:t>leader.imbalance.per.broker.percentage</a:t>
            </a:r>
            <a:r>
              <a:rPr lang="en-US" altLang="zh-CN" dirty="0"/>
              <a:t>=10}</a:t>
            </a:r>
          </a:p>
          <a:p>
            <a:pPr marL="342900" indent="-342900">
              <a:buFont typeface="+mj-ea"/>
              <a:buAutoNum type="circleNumDbPlain"/>
            </a:pPr>
            <a:r>
              <a:rPr lang="en-US" altLang="zh-CN" dirty="0"/>
              <a:t>Manual balance:</a:t>
            </a:r>
          </a:p>
          <a:p>
            <a:pPr marL="800100" lvl="1" indent="-342900">
              <a:buFont typeface="+mj-lt"/>
              <a:buAutoNum type="alphaLcParenR"/>
            </a:pPr>
            <a:r>
              <a:rPr lang="en-US" altLang="zh-CN" dirty="0"/>
              <a:t>Create a config file partitions-leader-</a:t>
            </a:r>
            <a:r>
              <a:rPr lang="en-US" altLang="zh-CN" dirty="0" err="1"/>
              <a:t>election.json</a:t>
            </a:r>
            <a:endParaRPr lang="en-US" altLang="zh-CN" dirty="0"/>
          </a:p>
          <a:p>
            <a:pPr lvl="2"/>
            <a:r>
              <a:rPr lang="en-US" altLang="zh-CN" dirty="0"/>
              <a:t>{</a:t>
            </a:r>
          </a:p>
          <a:p>
            <a:pPr lvl="2"/>
            <a:r>
              <a:rPr lang="en-US" altLang="zh-CN" dirty="0"/>
              <a:t>    “partitions”:[{“topic”: “test”, “partition”: 1}]</a:t>
            </a:r>
          </a:p>
          <a:p>
            <a:pPr lvl="2"/>
            <a:r>
              <a:rPr lang="en-US" altLang="zh-CN" dirty="0"/>
              <a:t>}</a:t>
            </a:r>
          </a:p>
          <a:p>
            <a:pPr marL="800100" lvl="1" indent="-342900">
              <a:buFont typeface="+mj-lt"/>
              <a:buAutoNum type="alphaLcParenR"/>
            </a:pPr>
            <a:r>
              <a:rPr lang="en-US" altLang="zh-CN" dirty="0"/>
              <a:t>./kafka-preferred-replica-election.sh –zookeeper localhost:2181</a:t>
            </a:r>
            <a:r>
              <a:rPr lang="zh-CN" altLang="en-US" dirty="0"/>
              <a:t> </a:t>
            </a:r>
            <a:r>
              <a:rPr lang="en-US" altLang="zh-CN" dirty="0"/>
              <a:t>../config/partitions-leader-</a:t>
            </a:r>
            <a:r>
              <a:rPr lang="en-US" altLang="zh-CN" dirty="0" err="1"/>
              <a:t>election.json</a:t>
            </a:r>
            <a:endParaRPr lang="zh-CN" altLang="en-US" dirty="0"/>
          </a:p>
        </p:txBody>
      </p:sp>
      <p:sp>
        <p:nvSpPr>
          <p:cNvPr id="4" name="TextBox 3">
            <a:extLst>
              <a:ext uri="{FF2B5EF4-FFF2-40B4-BE49-F238E27FC236}">
                <a16:creationId xmlns:a16="http://schemas.microsoft.com/office/drawing/2014/main" id="{8ABBF755-EDAE-49DF-BFD8-D34D8B3DF841}"/>
              </a:ext>
            </a:extLst>
          </p:cNvPr>
          <p:cNvSpPr txBox="1"/>
          <p:nvPr/>
        </p:nvSpPr>
        <p:spPr>
          <a:xfrm>
            <a:off x="8657438" y="2583809"/>
            <a:ext cx="3129093" cy="369332"/>
          </a:xfrm>
          <a:prstGeom prst="rect">
            <a:avLst/>
          </a:prstGeom>
          <a:noFill/>
        </p:spPr>
        <p:txBody>
          <a:bodyPr wrap="square" rtlCol="0">
            <a:spAutoFit/>
          </a:bodyPr>
          <a:lstStyle/>
          <a:p>
            <a:r>
              <a:rPr lang="en-US" altLang="zh-CN" dirty="0"/>
              <a:t>./kafka-reassign-partitions.sh</a:t>
            </a:r>
            <a:endParaRPr lang="zh-CN" altLang="en-US" dirty="0"/>
          </a:p>
        </p:txBody>
      </p:sp>
    </p:spTree>
    <p:extLst>
      <p:ext uri="{BB962C8B-B14F-4D97-AF65-F5344CB8AC3E}">
        <p14:creationId xmlns:p14="http://schemas.microsoft.com/office/powerpoint/2010/main" val="15434380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888847" y="597397"/>
            <a:ext cx="3796093" cy="369332"/>
          </a:xfrm>
          <a:prstGeom prst="rect">
            <a:avLst/>
          </a:prstGeom>
        </p:spPr>
        <p:txBody>
          <a:bodyPr wrap="square">
            <a:spAutoFit/>
          </a:bodyPr>
          <a:lstStyle/>
          <a:p>
            <a:r>
              <a:rPr lang="en-US" altLang="zh-CN" dirty="0">
                <a:solidFill>
                  <a:srgbClr val="00B0F0"/>
                </a:solidFill>
              </a:rPr>
              <a:t>Kafka Partition Management </a:t>
            </a:r>
            <a:endParaRPr lang="zh-CN" altLang="en-US" dirty="0">
              <a:solidFill>
                <a:srgbClr val="00B0F0"/>
              </a:solidFill>
            </a:endParaRPr>
          </a:p>
        </p:txBody>
      </p:sp>
    </p:spTree>
    <p:extLst>
      <p:ext uri="{BB962C8B-B14F-4D97-AF65-F5344CB8AC3E}">
        <p14:creationId xmlns:p14="http://schemas.microsoft.com/office/powerpoint/2010/main" val="3513238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888847" y="597397"/>
            <a:ext cx="3796093" cy="369332"/>
          </a:xfrm>
          <a:prstGeom prst="rect">
            <a:avLst/>
          </a:prstGeom>
        </p:spPr>
        <p:txBody>
          <a:bodyPr wrap="square">
            <a:spAutoFit/>
          </a:bodyPr>
          <a:lstStyle/>
          <a:p>
            <a:r>
              <a:rPr lang="en-US" altLang="zh-CN" dirty="0">
                <a:solidFill>
                  <a:srgbClr val="00B0F0"/>
                </a:solidFill>
              </a:rPr>
              <a:t>Kafka Security Management </a:t>
            </a:r>
            <a:endParaRPr lang="zh-CN" altLang="en-US" dirty="0">
              <a:solidFill>
                <a:srgbClr val="00B0F0"/>
              </a:solidFill>
            </a:endParaRPr>
          </a:p>
        </p:txBody>
      </p:sp>
    </p:spTree>
    <p:extLst>
      <p:ext uri="{BB962C8B-B14F-4D97-AF65-F5344CB8AC3E}">
        <p14:creationId xmlns:p14="http://schemas.microsoft.com/office/powerpoint/2010/main" val="5437619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888847" y="597397"/>
            <a:ext cx="3796093" cy="369332"/>
          </a:xfrm>
          <a:prstGeom prst="rect">
            <a:avLst/>
          </a:prstGeom>
        </p:spPr>
        <p:txBody>
          <a:bodyPr wrap="square">
            <a:spAutoFit/>
          </a:bodyPr>
          <a:lstStyle/>
          <a:p>
            <a:r>
              <a:rPr lang="en-US" altLang="zh-CN" dirty="0">
                <a:solidFill>
                  <a:srgbClr val="00B0F0"/>
                </a:solidFill>
              </a:rPr>
              <a:t>Kafka Mirror Management </a:t>
            </a:r>
            <a:endParaRPr lang="zh-CN" altLang="en-US" dirty="0">
              <a:solidFill>
                <a:srgbClr val="00B0F0"/>
              </a:solidFill>
            </a:endParaRPr>
          </a:p>
        </p:txBody>
      </p:sp>
    </p:spTree>
    <p:extLst>
      <p:ext uri="{BB962C8B-B14F-4D97-AF65-F5344CB8AC3E}">
        <p14:creationId xmlns:p14="http://schemas.microsoft.com/office/powerpoint/2010/main" val="16603188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522526" y="446396"/>
            <a:ext cx="2057936" cy="369332"/>
          </a:xfrm>
          <a:prstGeom prst="rect">
            <a:avLst/>
          </a:prstGeom>
        </p:spPr>
        <p:txBody>
          <a:bodyPr wrap="none">
            <a:spAutoFit/>
          </a:bodyPr>
          <a:lstStyle/>
          <a:p>
            <a:r>
              <a:rPr lang="zh-CN" altLang="en-US" dirty="0">
                <a:solidFill>
                  <a:srgbClr val="00B0F0"/>
                </a:solidFill>
              </a:rPr>
              <a:t>CONFIGURATION</a:t>
            </a:r>
          </a:p>
        </p:txBody>
      </p:sp>
      <p:sp>
        <p:nvSpPr>
          <p:cNvPr id="3" name="Rectangle 2">
            <a:extLst>
              <a:ext uri="{FF2B5EF4-FFF2-40B4-BE49-F238E27FC236}">
                <a16:creationId xmlns:a16="http://schemas.microsoft.com/office/drawing/2014/main" id="{BF929FAE-5BF4-49EF-BBB4-9413E88C1845}"/>
              </a:ext>
            </a:extLst>
          </p:cNvPr>
          <p:cNvSpPr/>
          <p:nvPr/>
        </p:nvSpPr>
        <p:spPr>
          <a:xfrm>
            <a:off x="1959978" y="843744"/>
            <a:ext cx="1851789" cy="369332"/>
          </a:xfrm>
          <a:prstGeom prst="rect">
            <a:avLst/>
          </a:prstGeom>
        </p:spPr>
        <p:txBody>
          <a:bodyPr wrap="none">
            <a:spAutoFit/>
          </a:bodyPr>
          <a:lstStyle/>
          <a:p>
            <a:r>
              <a:rPr lang="en-US" altLang="zh-CN" b="1" dirty="0">
                <a:solidFill>
                  <a:srgbClr val="000000"/>
                </a:solidFill>
                <a:latin typeface="Roboto"/>
                <a:hlinkClick r:id="rId2"/>
              </a:rPr>
              <a:t>Broker Configs</a:t>
            </a:r>
            <a:endParaRPr lang="en-US" altLang="zh-CN" b="1" i="0" dirty="0">
              <a:solidFill>
                <a:srgbClr val="000000"/>
              </a:solidFill>
              <a:effectLst/>
              <a:latin typeface="Roboto"/>
            </a:endParaRPr>
          </a:p>
        </p:txBody>
      </p:sp>
      <p:sp>
        <p:nvSpPr>
          <p:cNvPr id="4" name="Rectangle 1">
            <a:extLst>
              <a:ext uri="{FF2B5EF4-FFF2-40B4-BE49-F238E27FC236}">
                <a16:creationId xmlns:a16="http://schemas.microsoft.com/office/drawing/2014/main" id="{48460F3A-7A0A-4AFC-9661-B0E09FD8B06C}"/>
              </a:ext>
            </a:extLst>
          </p:cNvPr>
          <p:cNvSpPr>
            <a:spLocks noChangeArrowheads="1"/>
          </p:cNvSpPr>
          <p:nvPr/>
        </p:nvSpPr>
        <p:spPr bwMode="auto">
          <a:xfrm>
            <a:off x="2364471" y="1386200"/>
            <a:ext cx="4757783" cy="2262158"/>
          </a:xfrm>
          <a:prstGeom prst="rect">
            <a:avLst/>
          </a:prstGeom>
          <a:solidFill>
            <a:srgbClr val="F4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800" b="0" i="0" u="none" strike="noStrike" cap="none" normalizeH="0" baseline="0" dirty="0">
                <a:ln>
                  <a:noFill/>
                </a:ln>
                <a:solidFill>
                  <a:srgbClr val="000000"/>
                </a:solidFill>
                <a:effectLst/>
                <a:latin typeface="Arial Unicode MS"/>
                <a:ea typeface="Menlo"/>
              </a:rPr>
              <a:t>broker.id</a:t>
            </a:r>
            <a:endParaRPr kumimoji="0" lang="zh-CN" altLang="zh-CN" sz="3600" b="0" i="0" u="none" strike="noStrike" cap="none" normalizeH="0" baseline="0" dirty="0">
              <a:ln>
                <a:noFill/>
              </a:ln>
              <a:solidFill>
                <a:srgbClr val="000000"/>
              </a:solidFill>
              <a:effectLst/>
              <a:ea typeface="Robo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800" b="0" i="0" u="none" strike="noStrike" cap="none" normalizeH="0" baseline="0" dirty="0">
                <a:ln>
                  <a:noFill/>
                </a:ln>
                <a:solidFill>
                  <a:srgbClr val="000000"/>
                </a:solidFill>
                <a:effectLst/>
                <a:latin typeface="Arial Unicode MS"/>
                <a:ea typeface="Menlo"/>
              </a:rPr>
              <a:t>log.dirs</a:t>
            </a:r>
            <a:endParaRPr kumimoji="0" lang="zh-CN" altLang="zh-CN" sz="3600" b="0" i="0" u="none" strike="noStrike" cap="none" normalizeH="0" baseline="0" dirty="0">
              <a:ln>
                <a:noFill/>
              </a:ln>
              <a:solidFill>
                <a:srgbClr val="000000"/>
              </a:solidFill>
              <a:effectLst/>
              <a:ea typeface="Robo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800" b="0" i="0" u="none" strike="noStrike" cap="none" normalizeH="0" baseline="0" dirty="0">
                <a:ln>
                  <a:noFill/>
                </a:ln>
                <a:solidFill>
                  <a:srgbClr val="000000"/>
                </a:solidFill>
                <a:effectLst/>
                <a:latin typeface="Arial Unicode MS"/>
                <a:ea typeface="Menlo"/>
              </a:rPr>
              <a:t>zookeeper.connect</a:t>
            </a:r>
            <a:endParaRPr kumimoji="0" lang="en-US" altLang="zh-CN" sz="2800" b="0" i="0" u="none" strike="noStrike" cap="none" normalizeH="0" baseline="0" dirty="0">
              <a:ln>
                <a:noFill/>
              </a:ln>
              <a:solidFill>
                <a:srgbClr val="000000"/>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2800" dirty="0">
              <a:solidFill>
                <a:srgbClr val="000000"/>
              </a:solidFill>
              <a:latin typeface="Arial Unicode MS"/>
              <a:ea typeface="Roboto"/>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1100" b="0" i="0" u="none" strike="noStrike" cap="none" normalizeH="0" baseline="0" dirty="0">
              <a:ln>
                <a:noFill/>
              </a:ln>
              <a:solidFill>
                <a:srgbClr val="000000"/>
              </a:solidFill>
              <a:effectLst/>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CA9EB1F-088F-483E-8FD1-2317366BF78B}"/>
              </a:ext>
            </a:extLst>
          </p:cNvPr>
          <p:cNvSpPr/>
          <p:nvPr/>
        </p:nvSpPr>
        <p:spPr>
          <a:xfrm>
            <a:off x="2551494" y="2666305"/>
            <a:ext cx="3372254" cy="923330"/>
          </a:xfrm>
          <a:prstGeom prst="rect">
            <a:avLst/>
          </a:prstGeom>
        </p:spPr>
        <p:txBody>
          <a:bodyPr wrap="square">
            <a:spAutoFit/>
          </a:bodyPr>
          <a:lstStyle/>
          <a:p>
            <a:r>
              <a:rPr lang="zh-CN" altLang="en-US" dirty="0"/>
              <a:t>auto.create.topics.enable</a:t>
            </a:r>
            <a:endParaRPr lang="en-US" altLang="zh-CN" dirty="0"/>
          </a:p>
          <a:p>
            <a:r>
              <a:rPr lang="en-US" altLang="zh-CN" dirty="0" err="1"/>
              <a:t>delete.topic.enable</a:t>
            </a:r>
            <a:r>
              <a:rPr lang="en-US" altLang="zh-CN" dirty="0"/>
              <a:t>=true</a:t>
            </a:r>
          </a:p>
          <a:p>
            <a:endParaRPr lang="zh-CN" altLang="en-US" dirty="0"/>
          </a:p>
        </p:txBody>
      </p:sp>
    </p:spTree>
    <p:extLst>
      <p:ext uri="{BB962C8B-B14F-4D97-AF65-F5344CB8AC3E}">
        <p14:creationId xmlns:p14="http://schemas.microsoft.com/office/powerpoint/2010/main" val="33104588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8AD737-FFA4-485D-B092-334ACEB324D1}"/>
              </a:ext>
            </a:extLst>
          </p:cNvPr>
          <p:cNvSpPr/>
          <p:nvPr/>
        </p:nvSpPr>
        <p:spPr>
          <a:xfrm>
            <a:off x="1406554" y="1094260"/>
            <a:ext cx="9725637" cy="1477328"/>
          </a:xfrm>
          <a:prstGeom prst="rect">
            <a:avLst/>
          </a:prstGeom>
        </p:spPr>
        <p:txBody>
          <a:bodyPr wrap="square">
            <a:spAutoFit/>
          </a:bodyPr>
          <a:lstStyle/>
          <a:p>
            <a:pPr marL="342900" indent="-342900">
              <a:buAutoNum type="arabicPeriod"/>
            </a:pPr>
            <a:r>
              <a:rPr lang="en-US" altLang="zh-CN" dirty="0"/>
              <a:t>Alter the current broker configs for broker id 0</a:t>
            </a:r>
          </a:p>
          <a:p>
            <a:pPr marL="800100" lvl="1" indent="-342900">
              <a:buAutoNum type="arabicPeriod"/>
            </a:pPr>
            <a:r>
              <a:rPr lang="zh-CN" altLang="en-US" dirty="0"/>
              <a:t>bin/kafka-configs.sh --bootstrap-server localhost:9092 --entity-type brokers --entity-name 0 --alter --add-config log.cleaner.threads=2</a:t>
            </a:r>
            <a:endParaRPr lang="en-US" altLang="zh-CN" dirty="0"/>
          </a:p>
          <a:p>
            <a:pPr marL="342900" indent="-342900">
              <a:buAutoNum type="arabicPeriod"/>
            </a:pPr>
            <a:r>
              <a:rPr lang="en-US" altLang="zh-CN" dirty="0"/>
              <a:t>To describe the current dynamic broker configs for broker id 0</a:t>
            </a:r>
          </a:p>
          <a:p>
            <a:pPr marL="800100" lvl="1" indent="-342900">
              <a:buAutoNum type="arabicPeriod"/>
            </a:pPr>
            <a:endParaRPr lang="zh-CN" altLang="en-US" dirty="0"/>
          </a:p>
        </p:txBody>
      </p:sp>
      <p:sp>
        <p:nvSpPr>
          <p:cNvPr id="3" name="Rectangle 2">
            <a:extLst>
              <a:ext uri="{FF2B5EF4-FFF2-40B4-BE49-F238E27FC236}">
                <a16:creationId xmlns:a16="http://schemas.microsoft.com/office/drawing/2014/main" id="{934696D7-C500-4D32-A397-3726F1E27F2F}"/>
              </a:ext>
            </a:extLst>
          </p:cNvPr>
          <p:cNvSpPr/>
          <p:nvPr/>
        </p:nvSpPr>
        <p:spPr>
          <a:xfrm>
            <a:off x="1565945" y="348967"/>
            <a:ext cx="2916183" cy="369332"/>
          </a:xfrm>
          <a:prstGeom prst="rect">
            <a:avLst/>
          </a:prstGeom>
        </p:spPr>
        <p:txBody>
          <a:bodyPr wrap="none">
            <a:spAutoFit/>
          </a:bodyPr>
          <a:lstStyle/>
          <a:p>
            <a:r>
              <a:rPr lang="en-US" altLang="zh-CN" b="1" dirty="0">
                <a:solidFill>
                  <a:srgbClr val="000000"/>
                </a:solidFill>
                <a:latin typeface="Roboto"/>
                <a:hlinkClick r:id="rId2"/>
              </a:rPr>
              <a:t>Updating Broker Configs</a:t>
            </a:r>
            <a:endParaRPr lang="en-US" altLang="zh-CN" b="1" i="0" dirty="0">
              <a:solidFill>
                <a:srgbClr val="000000"/>
              </a:solidFill>
              <a:effectLst/>
              <a:latin typeface="Roboto"/>
            </a:endParaRPr>
          </a:p>
        </p:txBody>
      </p:sp>
    </p:spTree>
    <p:extLst>
      <p:ext uri="{BB962C8B-B14F-4D97-AF65-F5344CB8AC3E}">
        <p14:creationId xmlns:p14="http://schemas.microsoft.com/office/powerpoint/2010/main" val="38847270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534020" y="348770"/>
            <a:ext cx="10437070" cy="6740307"/>
          </a:xfrm>
          <a:prstGeom prst="rect">
            <a:avLst/>
          </a:prstGeom>
        </p:spPr>
        <p:txBody>
          <a:bodyPr wrap="square">
            <a:spAutoFit/>
          </a:bodyPr>
          <a:lstStyle/>
          <a:p>
            <a:r>
              <a:rPr lang="en-US" altLang="zh-CN" dirty="0">
                <a:solidFill>
                  <a:srgbClr val="00B0F0"/>
                </a:solidFill>
                <a:latin typeface="Microsoft YaHei" panose="020B0503020204020204" pitchFamily="34" charset="-122"/>
                <a:ea typeface="Microsoft YaHei" panose="020B0503020204020204" pitchFamily="34" charset="-122"/>
              </a:rPr>
              <a:t>Topics:</a:t>
            </a:r>
          </a:p>
          <a:p>
            <a:pPr marL="342900" indent="-342900">
              <a:buAutoNum type="arabicPeriod"/>
            </a:pPr>
            <a:r>
              <a:rPr lang="en-US" altLang="zh-CN" dirty="0">
                <a:solidFill>
                  <a:srgbClr val="FF0000"/>
                </a:solidFill>
              </a:rPr>
              <a:t>Create a topic</a:t>
            </a:r>
            <a:r>
              <a:rPr lang="en-US" altLang="zh-CN" dirty="0"/>
              <a:t>: </a:t>
            </a:r>
          </a:p>
          <a:p>
            <a:pPr marL="800100" lvl="1" indent="-342900">
              <a:buFont typeface="+mj-lt"/>
              <a:buAutoNum type="alphaLcParenR"/>
            </a:pPr>
            <a:r>
              <a:rPr lang="en-US" altLang="zh-CN" dirty="0"/>
              <a:t>kafka-topics.bat --create --zookeeper localhost:2181 --replication-factor 2 --partitions 3 --topic </a:t>
            </a:r>
            <a:r>
              <a:rPr lang="en-US" altLang="zh-CN" dirty="0" err="1"/>
              <a:t>mytest</a:t>
            </a:r>
            <a:endParaRPr lang="en-US" altLang="zh-CN" dirty="0"/>
          </a:p>
          <a:p>
            <a:pPr marL="342900" indent="-342900">
              <a:buAutoNum type="arabicPeriod"/>
            </a:pPr>
            <a:r>
              <a:rPr lang="en-US" altLang="zh-CN" dirty="0">
                <a:solidFill>
                  <a:srgbClr val="FF0000"/>
                </a:solidFill>
              </a:rPr>
              <a:t>List all topics</a:t>
            </a:r>
            <a:r>
              <a:rPr lang="en-US" altLang="zh-CN" dirty="0"/>
              <a:t>: </a:t>
            </a:r>
          </a:p>
          <a:p>
            <a:pPr marL="800100" lvl="1" indent="-342900">
              <a:buFont typeface="+mj-lt"/>
              <a:buAutoNum type="alphaLcParenR"/>
            </a:pPr>
            <a:r>
              <a:rPr lang="en-US" altLang="zh-CN" dirty="0"/>
              <a:t>kafka-topics.bat –list --zookeeper localhost:2181</a:t>
            </a:r>
          </a:p>
          <a:p>
            <a:pPr marL="800100" lvl="1" indent="-342900">
              <a:buFont typeface="+mj-lt"/>
              <a:buAutoNum type="alphaLcParenR"/>
            </a:pPr>
            <a:r>
              <a:rPr lang="en-US" altLang="zh-CN" dirty="0"/>
              <a:t>View the content of the internal topic</a:t>
            </a:r>
            <a:r>
              <a:rPr lang="en-US" altLang="zh-CN" dirty="0">
                <a:solidFill>
                  <a:schemeClr val="accent1"/>
                </a:solidFill>
              </a:rPr>
              <a:t> __</a:t>
            </a:r>
            <a:r>
              <a:rPr lang="en-US" altLang="zh-CN" dirty="0" err="1">
                <a:solidFill>
                  <a:schemeClr val="accent1"/>
                </a:solidFill>
              </a:rPr>
              <a:t>consumer_offsets</a:t>
            </a:r>
            <a:r>
              <a:rPr lang="en-US" altLang="zh-CN" dirty="0"/>
              <a:t>:</a:t>
            </a:r>
          </a:p>
          <a:p>
            <a:pPr marL="1257300" lvl="2" indent="-342900">
              <a:buFont typeface="+mj-ea"/>
              <a:buAutoNum type="circleNumDbPlain"/>
            </a:pPr>
            <a:r>
              <a:rPr lang="en-US" altLang="zh-CN" dirty="0"/>
              <a:t> </a:t>
            </a:r>
            <a:r>
              <a:rPr lang="en-US" altLang="zh-CN" dirty="0" err="1"/>
              <a:t>exclude.internal.topics</a:t>
            </a:r>
            <a:r>
              <a:rPr lang="en-US" altLang="zh-CN" dirty="0"/>
              <a:t>=</a:t>
            </a:r>
            <a:r>
              <a:rPr lang="en-US" altLang="zh-CN" dirty="0" err="1"/>
              <a:t>falue</a:t>
            </a:r>
            <a:r>
              <a:rPr lang="en-US" altLang="zh-CN" dirty="0"/>
              <a:t> (../config/</a:t>
            </a:r>
            <a:r>
              <a:rPr lang="en-US" altLang="zh-CN" dirty="0" err="1"/>
              <a:t>consumer.properties</a:t>
            </a:r>
            <a:r>
              <a:rPr lang="en-US" altLang="zh-CN" dirty="0"/>
              <a:t>)</a:t>
            </a:r>
          </a:p>
          <a:p>
            <a:pPr marL="1257300" lvl="2" indent="-342900">
              <a:buFont typeface="+mj-ea"/>
              <a:buAutoNum type="circleNumDbPlain"/>
            </a:pPr>
            <a:r>
              <a:rPr lang="en-US" altLang="zh-CN" dirty="0"/>
              <a:t> kafka-console-consumer.bat –topic __</a:t>
            </a:r>
            <a:r>
              <a:rPr lang="en-US" altLang="zh-CN" dirty="0" err="1"/>
              <a:t>consumer_offsets</a:t>
            </a:r>
            <a:r>
              <a:rPr lang="en-US" altLang="zh-CN" dirty="0"/>
              <a:t> –bootstrap-server localhost:9092 –formatter “</a:t>
            </a:r>
            <a:r>
              <a:rPr lang="en-US" altLang="zh-CN" dirty="0" err="1"/>
              <a:t>kafka.coordinator.GroupMetadataManager</a:t>
            </a:r>
            <a:r>
              <a:rPr lang="en-US" altLang="zh-CN" dirty="0"/>
              <a:t>\$</a:t>
            </a:r>
            <a:r>
              <a:rPr lang="en-US" altLang="zh-CN" dirty="0" err="1"/>
              <a:t>OffsetsMessageFormatter</a:t>
            </a:r>
            <a:r>
              <a:rPr lang="en-US" altLang="zh-CN" dirty="0"/>
              <a:t>” –</a:t>
            </a:r>
            <a:r>
              <a:rPr lang="en-US" altLang="zh-CN" dirty="0" err="1"/>
              <a:t>consumer.config</a:t>
            </a:r>
            <a:r>
              <a:rPr lang="en-US" altLang="zh-CN" dirty="0"/>
              <a:t> ..\..\config\</a:t>
            </a:r>
            <a:r>
              <a:rPr lang="en-US" altLang="zh-CN" dirty="0" err="1"/>
              <a:t>consumer.properties</a:t>
            </a:r>
            <a:r>
              <a:rPr lang="en-US" altLang="zh-CN" dirty="0"/>
              <a:t> –from-beginning</a:t>
            </a:r>
          </a:p>
          <a:p>
            <a:pPr marL="342900" indent="-342900">
              <a:buAutoNum type="arabicPeriod"/>
            </a:pPr>
            <a:r>
              <a:rPr lang="en-US" altLang="zh-CN" dirty="0">
                <a:solidFill>
                  <a:srgbClr val="FF0000"/>
                </a:solidFill>
              </a:rPr>
              <a:t>View a topic</a:t>
            </a:r>
            <a:r>
              <a:rPr lang="en-US" altLang="zh-CN" dirty="0"/>
              <a:t>: </a:t>
            </a:r>
          </a:p>
          <a:p>
            <a:pPr marL="800100" lvl="1" indent="-342900">
              <a:buFont typeface="+mj-lt"/>
              <a:buAutoNum type="alphaLcParenR"/>
            </a:pPr>
            <a:r>
              <a:rPr lang="en-US" altLang="zh-CN" dirty="0"/>
              <a:t>kafka-topics.bat --describe --zookeeper localhost:2181 --topic </a:t>
            </a:r>
            <a:r>
              <a:rPr lang="en-US" altLang="zh-CN" dirty="0" err="1"/>
              <a:t>mytest</a:t>
            </a:r>
            <a:endParaRPr lang="en-US" altLang="zh-CN" dirty="0"/>
          </a:p>
          <a:p>
            <a:pPr marL="342900" indent="-342900">
              <a:buAutoNum type="arabicPeriod"/>
            </a:pPr>
            <a:r>
              <a:rPr lang="en-US" altLang="zh-CN" dirty="0">
                <a:solidFill>
                  <a:srgbClr val="FF0000"/>
                </a:solidFill>
              </a:rPr>
              <a:t>View offset of a partition</a:t>
            </a:r>
            <a:r>
              <a:rPr lang="en-US" altLang="zh-CN" dirty="0"/>
              <a:t>: </a:t>
            </a:r>
          </a:p>
          <a:p>
            <a:pPr marL="800100" lvl="1" indent="-342900">
              <a:buFont typeface="+mj-lt"/>
              <a:buAutoNum type="alphaLcParenR"/>
            </a:pPr>
            <a:r>
              <a:rPr lang="en-US" altLang="zh-CN" dirty="0"/>
              <a:t>kafka-run-class.bat </a:t>
            </a:r>
            <a:r>
              <a:rPr lang="en-US" altLang="zh-CN" dirty="0" err="1"/>
              <a:t>kafka.tools.GetOffsetShell</a:t>
            </a:r>
            <a:r>
              <a:rPr lang="en-US" altLang="zh-CN" dirty="0"/>
              <a:t> --topic </a:t>
            </a:r>
            <a:r>
              <a:rPr lang="en-US" altLang="zh-CN" dirty="0" err="1"/>
              <a:t>luoluo</a:t>
            </a:r>
            <a:r>
              <a:rPr lang="en-US" altLang="zh-CN" dirty="0"/>
              <a:t> --time -1 --broker-list localhost:9092 --partitions 0</a:t>
            </a:r>
          </a:p>
          <a:p>
            <a:pPr marL="342900" indent="-342900">
              <a:buAutoNum type="arabicPeriod"/>
            </a:pPr>
            <a:r>
              <a:rPr lang="en-US" altLang="zh-CN" dirty="0">
                <a:solidFill>
                  <a:srgbClr val="FF0000"/>
                </a:solidFill>
              </a:rPr>
              <a:t>Delete a topic</a:t>
            </a:r>
            <a:r>
              <a:rPr lang="en-US" altLang="zh-CN" dirty="0"/>
              <a:t>: </a:t>
            </a:r>
          </a:p>
          <a:p>
            <a:pPr marL="800100" lvl="1" indent="-342900">
              <a:buFont typeface="+mj-lt"/>
              <a:buAutoNum type="alphaLcParenR"/>
            </a:pPr>
            <a:r>
              <a:rPr lang="en-US" altLang="zh-CN" dirty="0"/>
              <a:t>kafka-topics.bat </a:t>
            </a:r>
            <a:r>
              <a:rPr lang="en-US" altLang="zh-CN" dirty="0" err="1"/>
              <a:t>kafka.admin.DeleteTopicCommand</a:t>
            </a:r>
            <a:r>
              <a:rPr lang="en-US" altLang="zh-CN" dirty="0"/>
              <a:t> --zookeeper localhost:2181 --delete --topic </a:t>
            </a:r>
            <a:r>
              <a:rPr lang="en-US" altLang="zh-CN" dirty="0" err="1"/>
              <a:t>mytest</a:t>
            </a:r>
            <a:endParaRPr lang="en-US" altLang="zh-CN" dirty="0"/>
          </a:p>
          <a:p>
            <a:pPr marL="342900" indent="-342900">
              <a:buAutoNum type="arabicPeriod"/>
            </a:pPr>
            <a:r>
              <a:rPr lang="en-US" altLang="zh-CN" dirty="0">
                <a:solidFill>
                  <a:srgbClr val="FF0000"/>
                </a:solidFill>
              </a:rPr>
              <a:t>Publish/Produce message console</a:t>
            </a:r>
            <a:r>
              <a:rPr lang="en-US" altLang="zh-CN" dirty="0"/>
              <a:t>: </a:t>
            </a:r>
          </a:p>
          <a:p>
            <a:pPr marL="800100" lvl="1" indent="-342900">
              <a:buFont typeface="+mj-lt"/>
              <a:buAutoNum type="alphaLcParenR"/>
            </a:pPr>
            <a:r>
              <a:rPr lang="en-US" altLang="zh-CN" dirty="0"/>
              <a:t>kafka-console-producer.bat --broker-list localhost:9092 --topic </a:t>
            </a:r>
            <a:r>
              <a:rPr lang="en-US" altLang="zh-CN" dirty="0" err="1"/>
              <a:t>mytest</a:t>
            </a:r>
            <a:endParaRPr lang="en-US" altLang="zh-CN" dirty="0"/>
          </a:p>
          <a:p>
            <a:pPr marL="342900" indent="-342900">
              <a:buAutoNum type="arabicPeriod"/>
            </a:pPr>
            <a:r>
              <a:rPr lang="en-US" altLang="zh-CN" dirty="0">
                <a:solidFill>
                  <a:srgbClr val="FF0000"/>
                </a:solidFill>
              </a:rPr>
              <a:t>Consume message console</a:t>
            </a:r>
            <a:r>
              <a:rPr lang="en-US" altLang="zh-CN" dirty="0"/>
              <a:t>: </a:t>
            </a:r>
          </a:p>
          <a:p>
            <a:pPr marL="800100" lvl="1" indent="-342900">
              <a:buFont typeface="+mj-lt"/>
              <a:buAutoNum type="alphaLcParenR"/>
            </a:pPr>
            <a:r>
              <a:rPr lang="en-US" altLang="zh-CN" dirty="0"/>
              <a:t>kafka-console-consumer.bat --zookeeper localhost:2181 --from-beginning --topic </a:t>
            </a:r>
            <a:r>
              <a:rPr lang="en-US" altLang="zh-CN" dirty="0" err="1"/>
              <a:t>mytest</a:t>
            </a:r>
            <a:endParaRPr lang="en-US" altLang="zh-CN" dirty="0"/>
          </a:p>
          <a:p>
            <a:pPr marL="342900" indent="-342900">
              <a:buAutoNum type="arabicPeriod"/>
            </a:pPr>
            <a:endParaRPr lang="en-US" altLang="zh-CN" dirty="0"/>
          </a:p>
        </p:txBody>
      </p:sp>
    </p:spTree>
    <p:extLst>
      <p:ext uri="{BB962C8B-B14F-4D97-AF65-F5344CB8AC3E}">
        <p14:creationId xmlns:p14="http://schemas.microsoft.com/office/powerpoint/2010/main" val="11314369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525631" y="516549"/>
            <a:ext cx="10126677" cy="1754326"/>
          </a:xfrm>
          <a:prstGeom prst="rect">
            <a:avLst/>
          </a:prstGeom>
        </p:spPr>
        <p:txBody>
          <a:bodyPr wrap="square">
            <a:spAutoFit/>
          </a:bodyPr>
          <a:lstStyle/>
          <a:p>
            <a:r>
              <a:rPr lang="en-US" altLang="zh-CN" dirty="0">
                <a:solidFill>
                  <a:srgbClr val="00B0F0"/>
                </a:solidFill>
                <a:latin typeface="Microsoft YaHei" panose="020B0503020204020204" pitchFamily="34" charset="-122"/>
                <a:ea typeface="Microsoft YaHei" panose="020B0503020204020204" pitchFamily="34" charset="-122"/>
              </a:rPr>
              <a:t>Topics:</a:t>
            </a:r>
          </a:p>
          <a:p>
            <a:pPr marL="342900" indent="-342900">
              <a:buAutoNum type="arabicPeriod"/>
            </a:pPr>
            <a:r>
              <a:rPr lang="en-US" altLang="zh-CN" dirty="0"/>
              <a:t>List</a:t>
            </a:r>
            <a:r>
              <a:rPr lang="zh-CN" altLang="en-US" dirty="0"/>
              <a:t> </a:t>
            </a:r>
            <a:r>
              <a:rPr lang="en-US" altLang="zh-CN" dirty="0"/>
              <a:t>consumer group:</a:t>
            </a:r>
          </a:p>
          <a:p>
            <a:pPr marL="800100" lvl="1" indent="-342900">
              <a:buAutoNum type="arabicPeriod"/>
            </a:pPr>
            <a:r>
              <a:rPr lang="en-US" altLang="zh-CN" dirty="0"/>
              <a:t>./bin/</a:t>
            </a:r>
            <a:r>
              <a:rPr lang="en-US" altLang="zh-CN" dirty="0" err="1"/>
              <a:t>kafka</a:t>
            </a:r>
            <a:r>
              <a:rPr lang="en-US" altLang="zh-CN" dirty="0"/>
              <a:t>-consumer-groups --bootstrap-server localhost:9092 --new-consumer --list </a:t>
            </a:r>
          </a:p>
          <a:p>
            <a:pPr marL="342900" indent="-342900">
              <a:buAutoNum type="arabicPeriod"/>
            </a:pPr>
            <a:r>
              <a:rPr lang="en-US" altLang="zh-CN" dirty="0"/>
              <a:t>Check consumer offset for a topic</a:t>
            </a:r>
          </a:p>
          <a:p>
            <a:pPr marL="800100" lvl="1" indent="-342900">
              <a:buAutoNum type="arabicPeriod"/>
            </a:pPr>
            <a:r>
              <a:rPr lang="en-US" altLang="zh-CN" dirty="0"/>
              <a:t>./bin/</a:t>
            </a:r>
            <a:r>
              <a:rPr lang="en-US" altLang="zh-CN" dirty="0" err="1"/>
              <a:t>kafka</a:t>
            </a:r>
            <a:r>
              <a:rPr lang="en-US" altLang="zh-CN" dirty="0"/>
              <a:t>-consumer-offset-checker --topic </a:t>
            </a:r>
            <a:r>
              <a:rPr lang="en-US" altLang="zh-CN" dirty="0" err="1"/>
              <a:t>topicName</a:t>
            </a:r>
            <a:r>
              <a:rPr lang="en-US" altLang="zh-CN" dirty="0"/>
              <a:t> --group </a:t>
            </a:r>
            <a:r>
              <a:rPr lang="en-US" altLang="zh-CN" dirty="0" err="1"/>
              <a:t>groupName</a:t>
            </a:r>
            <a:r>
              <a:rPr lang="en-US" altLang="zh-CN" dirty="0"/>
              <a:t> --zookeeper localhost:2181</a:t>
            </a:r>
          </a:p>
        </p:txBody>
      </p:sp>
    </p:spTree>
    <p:extLst>
      <p:ext uri="{BB962C8B-B14F-4D97-AF65-F5344CB8AC3E}">
        <p14:creationId xmlns:p14="http://schemas.microsoft.com/office/powerpoint/2010/main" val="39894983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652630" y="1137335"/>
            <a:ext cx="9929769" cy="1200329"/>
          </a:xfrm>
          <a:prstGeom prst="rect">
            <a:avLst/>
          </a:prstGeom>
        </p:spPr>
        <p:txBody>
          <a:bodyPr wrap="square">
            <a:spAutoFit/>
          </a:bodyPr>
          <a:lstStyle/>
          <a:p>
            <a:pPr marL="342900" indent="-342900">
              <a:buAutoNum type="arabicPeriod"/>
            </a:pPr>
            <a:r>
              <a:rPr lang="en-US" altLang="zh-CN" dirty="0"/>
              <a:t>Monitoring Tools</a:t>
            </a:r>
          </a:p>
          <a:p>
            <a:pPr marL="857250" lvl="1" indent="-400050">
              <a:buFont typeface="+mj-lt"/>
              <a:buAutoNum type="alphaLcParenR"/>
            </a:pPr>
            <a:r>
              <a:rPr lang="en-US" altLang="zh-CN" dirty="0" err="1"/>
              <a:t>KafkaManager</a:t>
            </a:r>
            <a:r>
              <a:rPr lang="en-US" altLang="zh-CN" dirty="0"/>
              <a:t>: </a:t>
            </a:r>
            <a:r>
              <a:rPr lang="en-US" altLang="zh-CN" dirty="0">
                <a:hlinkClick r:id="rId2"/>
              </a:rPr>
              <a:t>https://github.com/yahoo/kafka-manager</a:t>
            </a:r>
            <a:endParaRPr lang="en-US" altLang="zh-CN" dirty="0"/>
          </a:p>
          <a:p>
            <a:pPr marL="342900" indent="-342900">
              <a:buAutoNum type="arabicPeriod"/>
            </a:pPr>
            <a:r>
              <a:rPr lang="en-US" altLang="zh-CN" dirty="0"/>
              <a:t>Kafka</a:t>
            </a:r>
          </a:p>
          <a:p>
            <a:pPr marL="800100" lvl="1" indent="-342900">
              <a:buFont typeface="+mj-lt"/>
              <a:buAutoNum type="alphaLcParenR"/>
            </a:pPr>
            <a:r>
              <a:rPr lang="en-US" altLang="zh-CN" dirty="0"/>
              <a:t>Kafka Tools: </a:t>
            </a:r>
            <a:r>
              <a:rPr lang="en-US" altLang="zh-CN" dirty="0">
                <a:hlinkClick r:id="rId3"/>
              </a:rPr>
              <a:t>https://github.com/apache/kafka/tree/2.2/core/src/main/scala/kafka/tools</a:t>
            </a:r>
            <a:endParaRPr lang="en-US" altLang="zh-CN" dirty="0"/>
          </a:p>
        </p:txBody>
      </p:sp>
    </p:spTree>
    <p:extLst>
      <p:ext uri="{BB962C8B-B14F-4D97-AF65-F5344CB8AC3E}">
        <p14:creationId xmlns:p14="http://schemas.microsoft.com/office/powerpoint/2010/main" val="193038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0E6414-660F-42E2-B6D5-35848C80F2DF}"/>
              </a:ext>
            </a:extLst>
          </p:cNvPr>
          <p:cNvSpPr/>
          <p:nvPr/>
        </p:nvSpPr>
        <p:spPr>
          <a:xfrm>
            <a:off x="1442906" y="430173"/>
            <a:ext cx="9932566" cy="1477328"/>
          </a:xfrm>
          <a:prstGeom prst="rect">
            <a:avLst/>
          </a:prstGeom>
        </p:spPr>
        <p:txBody>
          <a:bodyPr wrap="square">
            <a:spAutoFit/>
          </a:bodyPr>
          <a:lstStyle/>
          <a:p>
            <a:r>
              <a:rPr lang="en-US" altLang="zh-CN" b="1" dirty="0">
                <a:solidFill>
                  <a:srgbClr val="000000"/>
                </a:solidFill>
                <a:latin typeface="Roboto"/>
                <a:hlinkClick r:id="rId2"/>
              </a:rPr>
              <a:t>Topics and Logs</a:t>
            </a:r>
            <a:endParaRPr lang="en-US" altLang="zh-CN" b="1" dirty="0">
              <a:solidFill>
                <a:srgbClr val="000000"/>
              </a:solidFill>
              <a:latin typeface="Roboto"/>
            </a:endParaRPr>
          </a:p>
          <a:p>
            <a:r>
              <a:rPr lang="en-US" altLang="zh-CN" dirty="0">
                <a:solidFill>
                  <a:srgbClr val="000000"/>
                </a:solidFill>
                <a:latin typeface="Roboto"/>
              </a:rPr>
              <a:t>Let's first dive into the core abstraction Kafka provides for a stream of records—</a:t>
            </a:r>
            <a:r>
              <a:rPr lang="en-US" altLang="zh-CN" b="1" dirty="0">
                <a:solidFill>
                  <a:srgbClr val="000000"/>
                </a:solidFill>
                <a:latin typeface="Roboto"/>
              </a:rPr>
              <a:t>the topic.</a:t>
            </a:r>
          </a:p>
          <a:p>
            <a:r>
              <a:rPr lang="en-US" altLang="zh-CN" dirty="0">
                <a:solidFill>
                  <a:srgbClr val="000000"/>
                </a:solidFill>
                <a:latin typeface="Roboto"/>
              </a:rPr>
              <a:t>A topic is a category or feed name to which records are published. Topics in Kafka are always multi-subscriber; that is, a topic can have zero, one, or many consumers that subscribe to the data written to it.</a:t>
            </a:r>
            <a:endParaRPr lang="en-US" altLang="zh-CN" b="0" i="0" dirty="0">
              <a:solidFill>
                <a:srgbClr val="000000"/>
              </a:solidFill>
              <a:effectLst/>
              <a:latin typeface="Roboto"/>
            </a:endParaRPr>
          </a:p>
        </p:txBody>
      </p:sp>
      <p:sp>
        <p:nvSpPr>
          <p:cNvPr id="4" name="Rectangle 3">
            <a:extLst>
              <a:ext uri="{FF2B5EF4-FFF2-40B4-BE49-F238E27FC236}">
                <a16:creationId xmlns:a16="http://schemas.microsoft.com/office/drawing/2014/main" id="{C8079573-276D-4BC7-BEB9-622CA05E30FB}"/>
              </a:ext>
            </a:extLst>
          </p:cNvPr>
          <p:cNvSpPr/>
          <p:nvPr/>
        </p:nvSpPr>
        <p:spPr>
          <a:xfrm>
            <a:off x="977900" y="2204135"/>
            <a:ext cx="8305800" cy="369332"/>
          </a:xfrm>
          <a:prstGeom prst="rect">
            <a:avLst/>
          </a:prstGeom>
        </p:spPr>
        <p:txBody>
          <a:bodyPr wrap="square">
            <a:spAutoFit/>
          </a:bodyPr>
          <a:lstStyle/>
          <a:p>
            <a:r>
              <a:rPr lang="en-US" altLang="zh-CN" dirty="0">
                <a:solidFill>
                  <a:srgbClr val="000000"/>
                </a:solidFill>
                <a:latin typeface="Roboto"/>
              </a:rPr>
              <a:t>For each topic, the Kafka cluster maintains a partitioned log that looks like this:</a:t>
            </a:r>
            <a:endParaRPr lang="zh-CN" altLang="en-US" dirty="0"/>
          </a:p>
        </p:txBody>
      </p:sp>
      <p:pic>
        <p:nvPicPr>
          <p:cNvPr id="2050" name="Picture 2" descr="http://kafka.apache.org/22/images/log_anatomy.png">
            <a:extLst>
              <a:ext uri="{FF2B5EF4-FFF2-40B4-BE49-F238E27FC236}">
                <a16:creationId xmlns:a16="http://schemas.microsoft.com/office/drawing/2014/main" id="{EA6ABFE6-3C03-4F1B-842A-DAED23A41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012946"/>
            <a:ext cx="39624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894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A16F7A-CB91-4041-962C-80A83050A2C8}"/>
              </a:ext>
            </a:extLst>
          </p:cNvPr>
          <p:cNvSpPr/>
          <p:nvPr/>
        </p:nvSpPr>
        <p:spPr>
          <a:xfrm>
            <a:off x="1446984" y="548606"/>
            <a:ext cx="9690100" cy="923330"/>
          </a:xfrm>
          <a:prstGeom prst="rect">
            <a:avLst/>
          </a:prstGeom>
        </p:spPr>
        <p:txBody>
          <a:bodyPr wrap="square">
            <a:spAutoFit/>
          </a:bodyPr>
          <a:lstStyle/>
          <a:p>
            <a:r>
              <a:rPr lang="en-US" altLang="zh-CN" dirty="0">
                <a:solidFill>
                  <a:srgbClr val="000000"/>
                </a:solidFill>
                <a:latin typeface="Roboto"/>
              </a:rPr>
              <a:t>Each partition is an ordered, immutable sequence of records that is continually appended to—a structured commit log. The records in the partitions are each assigned a sequential id number called the </a:t>
            </a:r>
            <a:r>
              <a:rPr lang="en-US" altLang="zh-CN" i="1" dirty="0">
                <a:solidFill>
                  <a:srgbClr val="000000"/>
                </a:solidFill>
                <a:latin typeface="Roboto"/>
              </a:rPr>
              <a:t>offset</a:t>
            </a:r>
            <a:r>
              <a:rPr lang="en-US" altLang="zh-CN" dirty="0">
                <a:solidFill>
                  <a:srgbClr val="000000"/>
                </a:solidFill>
                <a:latin typeface="Roboto"/>
              </a:rPr>
              <a:t> that uniquely identifies each record within the partition.</a:t>
            </a:r>
            <a:endParaRPr lang="zh-CN" altLang="en-US" dirty="0"/>
          </a:p>
        </p:txBody>
      </p:sp>
      <p:sp>
        <p:nvSpPr>
          <p:cNvPr id="3" name="Rectangle 2">
            <a:extLst>
              <a:ext uri="{FF2B5EF4-FFF2-40B4-BE49-F238E27FC236}">
                <a16:creationId xmlns:a16="http://schemas.microsoft.com/office/drawing/2014/main" id="{76A572FF-6C14-4BC9-A10E-F0B0FC41F484}"/>
              </a:ext>
            </a:extLst>
          </p:cNvPr>
          <p:cNvSpPr/>
          <p:nvPr/>
        </p:nvSpPr>
        <p:spPr>
          <a:xfrm>
            <a:off x="1256484" y="1726445"/>
            <a:ext cx="10071100" cy="1477328"/>
          </a:xfrm>
          <a:prstGeom prst="rect">
            <a:avLst/>
          </a:prstGeom>
        </p:spPr>
        <p:txBody>
          <a:bodyPr wrap="square">
            <a:spAutoFit/>
          </a:bodyPr>
          <a:lstStyle/>
          <a:p>
            <a:r>
              <a:rPr lang="en-US" altLang="zh-CN" dirty="0">
                <a:solidFill>
                  <a:srgbClr val="000000"/>
                </a:solidFill>
                <a:latin typeface="Roboto"/>
              </a:rPr>
              <a:t>The Kafka cluster durably persists all published records—whether or not they have been consumed—using a configurable retention period. For example, if the retention policy is set to two days, then for the two days after a record is published, it is available for consumption, after which it will be discarded to free up space. Kafka's performance is effectively constant with respect to data size so storing data for a long time is not a problem.</a:t>
            </a:r>
            <a:endParaRPr lang="zh-CN" altLang="en-US" dirty="0"/>
          </a:p>
        </p:txBody>
      </p:sp>
      <p:pic>
        <p:nvPicPr>
          <p:cNvPr id="6146" name="Picture 2" descr="http://kafka.apache.org/22/images/log_consumer.png">
            <a:extLst>
              <a:ext uri="{FF2B5EF4-FFF2-40B4-BE49-F238E27FC236}">
                <a16:creationId xmlns:a16="http://schemas.microsoft.com/office/drawing/2014/main" id="{383D661E-8175-4EA8-8809-D39945232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600" y="3203773"/>
            <a:ext cx="4699000" cy="282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04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DB18B-9A15-4694-AD85-D484905B8A23}"/>
              </a:ext>
            </a:extLst>
          </p:cNvPr>
          <p:cNvSpPr/>
          <p:nvPr/>
        </p:nvSpPr>
        <p:spPr>
          <a:xfrm>
            <a:off x="1428750" y="520526"/>
            <a:ext cx="9334500" cy="1754326"/>
          </a:xfrm>
          <a:prstGeom prst="rect">
            <a:avLst/>
          </a:prstGeom>
        </p:spPr>
        <p:txBody>
          <a:bodyPr wrap="square">
            <a:spAutoFit/>
          </a:bodyPr>
          <a:lstStyle/>
          <a:p>
            <a:r>
              <a:rPr lang="en-US" altLang="zh-CN" dirty="0">
                <a:solidFill>
                  <a:srgbClr val="000000"/>
                </a:solidFill>
                <a:latin typeface="Roboto"/>
              </a:rPr>
              <a:t>In fact, the only metadata retained on a per-consumer basis is the offset or position of that consumer in the log. This offset is controlled by the consumer: normally a consumer will advance its offset linearly as it reads records, but, in fact, since the position is controlled by the consumer it can consume records in any order it likes. For example a consumer can reset to an older offset to reprocess data from the past or skip ahead to the most recent record and start consuming from "now".</a:t>
            </a:r>
            <a:endParaRPr lang="zh-CN" altLang="en-US" dirty="0"/>
          </a:p>
        </p:txBody>
      </p:sp>
      <p:sp>
        <p:nvSpPr>
          <p:cNvPr id="3" name="Rectangle 2">
            <a:extLst>
              <a:ext uri="{FF2B5EF4-FFF2-40B4-BE49-F238E27FC236}">
                <a16:creationId xmlns:a16="http://schemas.microsoft.com/office/drawing/2014/main" id="{252B6B67-8E0F-4BB2-AC9D-82EEAC35BAF1}"/>
              </a:ext>
            </a:extLst>
          </p:cNvPr>
          <p:cNvSpPr/>
          <p:nvPr/>
        </p:nvSpPr>
        <p:spPr>
          <a:xfrm>
            <a:off x="1077636" y="2622444"/>
            <a:ext cx="10160000" cy="1200329"/>
          </a:xfrm>
          <a:prstGeom prst="rect">
            <a:avLst/>
          </a:prstGeom>
        </p:spPr>
        <p:txBody>
          <a:bodyPr wrap="square">
            <a:spAutoFit/>
          </a:bodyPr>
          <a:lstStyle/>
          <a:p>
            <a:r>
              <a:rPr lang="en-US" altLang="zh-CN" dirty="0">
                <a:solidFill>
                  <a:srgbClr val="000000"/>
                </a:solidFill>
                <a:latin typeface="Roboto"/>
              </a:rPr>
              <a:t>This combination of features means that Kafka consumers are very cheap—they can come and go without much impact on the cluster or on other consumers. For example, you can use our command line tools to "tail" the contents of any topic without changing what is consumed by any existing consumers.</a:t>
            </a:r>
            <a:endParaRPr lang="zh-CN" altLang="en-US" dirty="0"/>
          </a:p>
        </p:txBody>
      </p:sp>
    </p:spTree>
    <p:extLst>
      <p:ext uri="{BB962C8B-B14F-4D97-AF65-F5344CB8AC3E}">
        <p14:creationId xmlns:p14="http://schemas.microsoft.com/office/powerpoint/2010/main" val="3415865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15518</TotalTime>
  <Words>4507</Words>
  <Application>Microsoft Office PowerPoint</Application>
  <PresentationFormat>Widescreen</PresentationFormat>
  <Paragraphs>354</Paragraphs>
  <Slides>68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 Unicode MS</vt:lpstr>
      <vt:lpstr>Roboto</vt:lpstr>
      <vt:lpstr>等线</vt:lpstr>
      <vt:lpstr>Microsoft YaHei</vt:lpstr>
      <vt:lpstr>Arial</vt:lpstr>
      <vt:lpstr>Corbel</vt:lpstr>
      <vt:lpstr>Parallax</vt:lpstr>
      <vt:lpstr>Kafka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Kafka Introduction  Robert Lee </vt:lpstr>
      <vt:lpstr>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 introduction</dc:title>
  <dc:creator>Richard Lee</dc:creator>
  <cp:lastModifiedBy>Richard Lee</cp:lastModifiedBy>
  <cp:revision>229</cp:revision>
  <dcterms:created xsi:type="dcterms:W3CDTF">2019-04-08T13:39:02Z</dcterms:created>
  <dcterms:modified xsi:type="dcterms:W3CDTF">2019-06-06T12:15:05Z</dcterms:modified>
</cp:coreProperties>
</file>