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4B53BC"/>
    <a:srgbClr val="0D66B2"/>
    <a:srgbClr val="5F73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F9A33-7AA3-45AB-8303-0F05AC66D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DFD2D1-E1B0-4DCB-8010-2322E1015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79571-8700-466A-831F-71A078543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420C-2252-4BC4-A0FF-1FB64C9DE70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89885-7047-4440-B7A3-22F8CF578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A1893-FEC2-49C3-9BFB-7D130C40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422D-00F7-4675-A583-CF1DDEC6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54FD8-8AA1-4673-A86D-07B365F44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420425-AB21-4CE4-8290-67912276F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B2A6F-983C-4159-8199-6E458FB23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420C-2252-4BC4-A0FF-1FB64C9DE70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4CC37-B58A-49C4-87E5-A62CA670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D7819-EC5B-4A42-A326-A9CF129C3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422D-00F7-4675-A583-CF1DDEC6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65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28C521-867D-47A9-B3A5-C46C40E879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A0D5F-88B8-4DCE-BC45-1C65ECF35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306CE-CB01-4EDF-98C8-5BC3FB03D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420C-2252-4BC4-A0FF-1FB64C9DE70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FFB8D-1D91-44AC-B2FE-3AECED8B8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6B084-5410-465C-AAEE-AD032D8F2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422D-00F7-4675-A583-CF1DDEC6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09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A2A3D-C5E8-41DC-9181-E6D0E0DE7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90D35-B90C-4BDA-ACD8-60FBC1C46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383F9-F0A3-41E5-88EE-98FBD25A0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420C-2252-4BC4-A0FF-1FB64C9DE70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F5C00-29B6-4B92-B270-5E478406D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D44D6-8F12-41CC-AA6D-69C86D7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422D-00F7-4675-A583-CF1DDEC6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69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97E8B-1AC4-465A-83F2-A4B97E847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E2206-3634-427B-99EF-C3C04D43D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9B721-D1F8-42A3-9237-CA137DEAA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420C-2252-4BC4-A0FF-1FB64C9DE70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1AB49-972B-4BBA-80A2-5E1E6A0FA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0FE6F-69AF-40B6-AD4A-0CF8978F1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422D-00F7-4675-A583-CF1DDEC6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96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8102A-E0D1-4733-AB4B-D3C799C5E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3DA81-BDE6-4256-AA0E-B168F6703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2CCC2-E861-4B8B-A1A5-3A5717809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CF0A1-62E2-4B24-A8FD-BCE30D838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420C-2252-4BC4-A0FF-1FB64C9DE70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EB4BA-80E0-4D64-946A-53CA790A4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14283-7EE3-43AC-823B-4D46940AB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422D-00F7-4675-A583-CF1DDEC6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06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6F6B8-8E42-4955-BA78-1D5DA3009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77F57-D11B-4C01-867A-744D8ACC5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96F80-8BF2-416F-AB2A-9F3C7D2C9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1B252D-4692-411D-9A42-313C92E04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FFBD79-1469-4CF0-B791-510E53D9BF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96BA31-322E-4BE9-8DEC-A53B92359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420C-2252-4BC4-A0FF-1FB64C9DE70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8D3ABA-0EE5-46E7-B057-69304501C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F740B9-B293-4656-ADB3-6C8CD1F56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422D-00F7-4675-A583-CF1DDEC6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81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C4D1C-7F68-4692-BFAB-9282F1EC3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B40F13-6AB0-4F04-B960-255AFDB89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420C-2252-4BC4-A0FF-1FB64C9DE70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36F777-5BFF-496A-979B-919AA45F9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47B31-5615-42A0-8806-9ED99FD21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422D-00F7-4675-A583-CF1DDEC6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53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75999C-ACF5-498B-A137-BDBF10CFF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420C-2252-4BC4-A0FF-1FB64C9DE70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6F5B38-DEF4-49CD-875E-21547DA75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98B2F-16D0-4267-BC18-091359D12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422D-00F7-4675-A583-CF1DDEC6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6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E15EE-0B5F-4C32-9B74-3A914417E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ECAD8-419E-4D0D-BEF4-F9E12A572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800E45-EC2A-40D5-8DD6-8DDE2033C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93947-AEA1-4E61-A700-D815D61B5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420C-2252-4BC4-A0FF-1FB64C9DE70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58DC6-2C1A-4288-B4AC-9D98DC5BB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03CB0-66DA-49DE-A9FE-E303670F2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422D-00F7-4675-A583-CF1DDEC6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00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3AF79-F1FE-4CA4-95EE-5B894184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C62714-2A05-4D83-98B6-F7D7E497BC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EB9F13-AE2C-4739-A269-D9CDD6FF8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7ED06-7548-4876-A37B-4BE53C298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420C-2252-4BC4-A0FF-1FB64C9DE70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0A935-6D9F-4C75-800A-CE851206A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41D22-E9A2-4E6F-ADEB-BF7D5773A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422D-00F7-4675-A583-CF1DDEC6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51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7C4D11-3E03-454B-B5C9-5EE04CD08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C5B85-507E-4762-9D57-709573410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341A4-E9E4-4EA8-B829-5630A5573D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9420C-2252-4BC4-A0FF-1FB64C9DE70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16F63-FF9D-40D1-ACED-A492DE0228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E3010-3842-4243-8AF5-0ACADB889B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7422D-00F7-4675-A583-CF1DDEC65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05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fbeeldingsresultaat voor new planner icon">
            <a:extLst>
              <a:ext uri="{FF2B5EF4-FFF2-40B4-BE49-F238E27FC236}">
                <a16:creationId xmlns:a16="http://schemas.microsoft.com/office/drawing/2014/main" id="{05BEB552-D371-44F6-A3D2-0B8FB99CB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395" y="5102303"/>
            <a:ext cx="1532030" cy="88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6C0E3972-0B62-4503-AA50-B0639253C924}"/>
              </a:ext>
            </a:extLst>
          </p:cNvPr>
          <p:cNvSpPr/>
          <p:nvPr/>
        </p:nvSpPr>
        <p:spPr>
          <a:xfrm>
            <a:off x="502368" y="4614684"/>
            <a:ext cx="3407121" cy="195314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C74451FB-9C28-4BF7-B67B-3C1E4A6F1D9D}"/>
              </a:ext>
            </a:extLst>
          </p:cNvPr>
          <p:cNvSpPr/>
          <p:nvPr/>
        </p:nvSpPr>
        <p:spPr>
          <a:xfrm>
            <a:off x="502369" y="2345197"/>
            <a:ext cx="3413368" cy="172371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BC00EE-2725-404D-919C-AC7B065574F3}"/>
              </a:ext>
            </a:extLst>
          </p:cNvPr>
          <p:cNvSpPr/>
          <p:nvPr/>
        </p:nvSpPr>
        <p:spPr>
          <a:xfrm>
            <a:off x="7516879" y="4932537"/>
            <a:ext cx="400989" cy="390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7C69FFC-D5C0-4C88-A2F6-3D2EDB921CC9}"/>
              </a:ext>
            </a:extLst>
          </p:cNvPr>
          <p:cNvSpPr/>
          <p:nvPr/>
        </p:nvSpPr>
        <p:spPr>
          <a:xfrm>
            <a:off x="4453908" y="2300676"/>
            <a:ext cx="3573735" cy="1768231"/>
          </a:xfrm>
          <a:prstGeom prst="roundRect">
            <a:avLst/>
          </a:prstGeom>
          <a:noFill/>
          <a:ln w="22225">
            <a:solidFill>
              <a:schemeClr val="bg1">
                <a:lumMod val="75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902531"/>
                      <a:gd name="connsiteY0" fmla="*/ 248256 h 1489505"/>
                      <a:gd name="connsiteX1" fmla="*/ 248256 w 4902531"/>
                      <a:gd name="connsiteY1" fmla="*/ 0 h 1489505"/>
                      <a:gd name="connsiteX2" fmla="*/ 4654275 w 4902531"/>
                      <a:gd name="connsiteY2" fmla="*/ 0 h 1489505"/>
                      <a:gd name="connsiteX3" fmla="*/ 4902531 w 4902531"/>
                      <a:gd name="connsiteY3" fmla="*/ 248256 h 1489505"/>
                      <a:gd name="connsiteX4" fmla="*/ 4902531 w 4902531"/>
                      <a:gd name="connsiteY4" fmla="*/ 1241249 h 1489505"/>
                      <a:gd name="connsiteX5" fmla="*/ 4654275 w 4902531"/>
                      <a:gd name="connsiteY5" fmla="*/ 1489505 h 1489505"/>
                      <a:gd name="connsiteX6" fmla="*/ 248256 w 4902531"/>
                      <a:gd name="connsiteY6" fmla="*/ 1489505 h 1489505"/>
                      <a:gd name="connsiteX7" fmla="*/ 0 w 4902531"/>
                      <a:gd name="connsiteY7" fmla="*/ 1241249 h 1489505"/>
                      <a:gd name="connsiteX8" fmla="*/ 0 w 4902531"/>
                      <a:gd name="connsiteY8" fmla="*/ 248256 h 14895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902531" h="1489505" extrusionOk="0">
                        <a:moveTo>
                          <a:pt x="0" y="248256"/>
                        </a:moveTo>
                        <a:cubicBezTo>
                          <a:pt x="-20172" y="98705"/>
                          <a:pt x="106872" y="1605"/>
                          <a:pt x="248256" y="0"/>
                        </a:cubicBezTo>
                        <a:cubicBezTo>
                          <a:pt x="1038153" y="132882"/>
                          <a:pt x="2780791" y="-84951"/>
                          <a:pt x="4654275" y="0"/>
                        </a:cubicBezTo>
                        <a:cubicBezTo>
                          <a:pt x="4781843" y="9317"/>
                          <a:pt x="4898668" y="132501"/>
                          <a:pt x="4902531" y="248256"/>
                        </a:cubicBezTo>
                        <a:cubicBezTo>
                          <a:pt x="4847673" y="556261"/>
                          <a:pt x="4927541" y="935363"/>
                          <a:pt x="4902531" y="1241249"/>
                        </a:cubicBezTo>
                        <a:cubicBezTo>
                          <a:pt x="4911099" y="1379373"/>
                          <a:pt x="4796852" y="1478249"/>
                          <a:pt x="4654275" y="1489505"/>
                        </a:cubicBezTo>
                        <a:cubicBezTo>
                          <a:pt x="2559021" y="1577144"/>
                          <a:pt x="791835" y="1416826"/>
                          <a:pt x="248256" y="1489505"/>
                        </a:cubicBezTo>
                        <a:cubicBezTo>
                          <a:pt x="109628" y="1475011"/>
                          <a:pt x="-6669" y="1387625"/>
                          <a:pt x="0" y="1241249"/>
                        </a:cubicBezTo>
                        <a:cubicBezTo>
                          <a:pt x="44924" y="818407"/>
                          <a:pt x="45389" y="397095"/>
                          <a:pt x="0" y="24825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Picture 7" descr="Image result for teams icon">
            <a:extLst>
              <a:ext uri="{FF2B5EF4-FFF2-40B4-BE49-F238E27FC236}">
                <a16:creationId xmlns:a16="http://schemas.microsoft.com/office/drawing/2014/main" id="{0540F568-FAAD-4713-8FED-3537F572D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183" y="503227"/>
            <a:ext cx="1098631" cy="1098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3">
            <a:extLst>
              <a:ext uri="{FF2B5EF4-FFF2-40B4-BE49-F238E27FC236}">
                <a16:creationId xmlns:a16="http://schemas.microsoft.com/office/drawing/2014/main" id="{FCD678F7-8BE6-4A8B-9069-3D7F5AC0B542}"/>
              </a:ext>
            </a:extLst>
          </p:cNvPr>
          <p:cNvSpPr txBox="1"/>
          <p:nvPr/>
        </p:nvSpPr>
        <p:spPr>
          <a:xfrm>
            <a:off x="6935032" y="3429972"/>
            <a:ext cx="1013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/>
              <a:t>Owners</a:t>
            </a:r>
          </a:p>
        </p:txBody>
      </p:sp>
      <p:pic>
        <p:nvPicPr>
          <p:cNvPr id="10" name="Picture 9" descr="Image result for office 365 groups icon">
            <a:extLst>
              <a:ext uri="{FF2B5EF4-FFF2-40B4-BE49-F238E27FC236}">
                <a16:creationId xmlns:a16="http://schemas.microsoft.com/office/drawing/2014/main" id="{D99573E7-5540-463D-8567-9B2055B21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86" y="2621861"/>
            <a:ext cx="1696151" cy="116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5">
            <a:extLst>
              <a:ext uri="{FF2B5EF4-FFF2-40B4-BE49-F238E27FC236}">
                <a16:creationId xmlns:a16="http://schemas.microsoft.com/office/drawing/2014/main" id="{4222563F-0468-45AD-B742-85FED211EE50}"/>
              </a:ext>
            </a:extLst>
          </p:cNvPr>
          <p:cNvSpPr txBox="1"/>
          <p:nvPr/>
        </p:nvSpPr>
        <p:spPr>
          <a:xfrm>
            <a:off x="5619824" y="1542924"/>
            <a:ext cx="333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66F5D67D-DE03-492F-8783-6B909643C4E1}"/>
              </a:ext>
            </a:extLst>
          </p:cNvPr>
          <p:cNvSpPr txBox="1"/>
          <p:nvPr/>
        </p:nvSpPr>
        <p:spPr>
          <a:xfrm>
            <a:off x="5618445" y="2326948"/>
            <a:ext cx="24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A962E0-DC56-4AF1-A998-8AC32E6BC798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V="1">
            <a:off x="5531262" y="1601858"/>
            <a:ext cx="5237" cy="1020003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5">
            <a:extLst>
              <a:ext uri="{FF2B5EF4-FFF2-40B4-BE49-F238E27FC236}">
                <a16:creationId xmlns:a16="http://schemas.microsoft.com/office/drawing/2014/main" id="{F5B857F5-120F-4415-A109-25FE11632AAB}"/>
              </a:ext>
            </a:extLst>
          </p:cNvPr>
          <p:cNvSpPr txBox="1"/>
          <p:nvPr/>
        </p:nvSpPr>
        <p:spPr>
          <a:xfrm>
            <a:off x="6136085" y="3438727"/>
            <a:ext cx="1080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Members</a:t>
            </a:r>
          </a:p>
        </p:txBody>
      </p:sp>
      <p:sp>
        <p:nvSpPr>
          <p:cNvPr id="15" name="TextBox 23">
            <a:extLst>
              <a:ext uri="{FF2B5EF4-FFF2-40B4-BE49-F238E27FC236}">
                <a16:creationId xmlns:a16="http://schemas.microsoft.com/office/drawing/2014/main" id="{4BE6B09B-4E47-46BD-830A-29EE0E39D892}"/>
              </a:ext>
            </a:extLst>
          </p:cNvPr>
          <p:cNvSpPr txBox="1"/>
          <p:nvPr/>
        </p:nvSpPr>
        <p:spPr>
          <a:xfrm>
            <a:off x="3810109" y="6106164"/>
            <a:ext cx="1716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/>
              <a:t>Shared e-Mail inbox and Calendar</a:t>
            </a:r>
          </a:p>
        </p:txBody>
      </p:sp>
      <p:pic>
        <p:nvPicPr>
          <p:cNvPr id="16" name="Picture 15" descr="Afbeeldingsresultaat voor onenote icon">
            <a:extLst>
              <a:ext uri="{FF2B5EF4-FFF2-40B4-BE49-F238E27FC236}">
                <a16:creationId xmlns:a16="http://schemas.microsoft.com/office/drawing/2014/main" id="{AC387DAE-5C97-4363-8F59-85BF7879D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525" y="4959568"/>
            <a:ext cx="2047875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fbeeldingsresultaat voor new outlook  icon">
            <a:extLst>
              <a:ext uri="{FF2B5EF4-FFF2-40B4-BE49-F238E27FC236}">
                <a16:creationId xmlns:a16="http://schemas.microsoft.com/office/drawing/2014/main" id="{47923E88-32C1-4B94-87ED-F91E3CBEC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674" y="4932537"/>
            <a:ext cx="1152525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26">
            <a:extLst>
              <a:ext uri="{FF2B5EF4-FFF2-40B4-BE49-F238E27FC236}">
                <a16:creationId xmlns:a16="http://schemas.microsoft.com/office/drawing/2014/main" id="{AB17F58B-714C-4A26-AC70-BA1657AEF0AA}"/>
              </a:ext>
            </a:extLst>
          </p:cNvPr>
          <p:cNvSpPr txBox="1"/>
          <p:nvPr/>
        </p:nvSpPr>
        <p:spPr>
          <a:xfrm>
            <a:off x="5341544" y="6112093"/>
            <a:ext cx="1716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/>
              <a:t>Note-taking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574376FF-0EE8-4E38-BAEB-EE7E1A4DFA9D}"/>
              </a:ext>
            </a:extLst>
          </p:cNvPr>
          <p:cNvSpPr txBox="1"/>
          <p:nvPr/>
        </p:nvSpPr>
        <p:spPr>
          <a:xfrm>
            <a:off x="987106" y="6145565"/>
            <a:ext cx="2318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Document Management</a:t>
            </a:r>
          </a:p>
        </p:txBody>
      </p:sp>
      <p:sp>
        <p:nvSpPr>
          <p:cNvPr id="21" name="TextBox 31">
            <a:extLst>
              <a:ext uri="{FF2B5EF4-FFF2-40B4-BE49-F238E27FC236}">
                <a16:creationId xmlns:a16="http://schemas.microsoft.com/office/drawing/2014/main" id="{04C9941E-E093-407E-A97C-0D67FF7CFC07}"/>
              </a:ext>
            </a:extLst>
          </p:cNvPr>
          <p:cNvSpPr txBox="1"/>
          <p:nvPr/>
        </p:nvSpPr>
        <p:spPr>
          <a:xfrm>
            <a:off x="6817038" y="6121165"/>
            <a:ext cx="1716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Task Management</a:t>
            </a:r>
          </a:p>
        </p:txBody>
      </p:sp>
      <p:sp>
        <p:nvSpPr>
          <p:cNvPr id="22" name="TextBox 17">
            <a:extLst>
              <a:ext uri="{FF2B5EF4-FFF2-40B4-BE49-F238E27FC236}">
                <a16:creationId xmlns:a16="http://schemas.microsoft.com/office/drawing/2014/main" id="{0C40885F-2415-4F1B-9A2E-715953C1624F}"/>
              </a:ext>
            </a:extLst>
          </p:cNvPr>
          <p:cNvSpPr txBox="1"/>
          <p:nvPr/>
        </p:nvSpPr>
        <p:spPr>
          <a:xfrm>
            <a:off x="672275" y="4904954"/>
            <a:ext cx="23431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b="1" dirty="0"/>
              <a:t>Site Collection Admins (</a:t>
            </a:r>
            <a:r>
              <a:rPr lang="en-US" sz="1100" dirty="0"/>
              <a:t>Admin</a:t>
            </a:r>
            <a:r>
              <a:rPr lang="en-US" sz="1100" b="1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b="1" dirty="0"/>
              <a:t>Site Owners (</a:t>
            </a:r>
            <a:r>
              <a:rPr lang="en-US" sz="1100" dirty="0"/>
              <a:t>Full</a:t>
            </a:r>
            <a:r>
              <a:rPr lang="en-US" sz="1100" b="1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b="1" dirty="0"/>
              <a:t>Site Members (</a:t>
            </a:r>
            <a:r>
              <a:rPr lang="en-US" sz="1100" dirty="0"/>
              <a:t>Edit</a:t>
            </a:r>
            <a:r>
              <a:rPr lang="en-US" sz="1100" b="1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b="1" dirty="0"/>
              <a:t>Site Visitors (</a:t>
            </a:r>
            <a:r>
              <a:rPr lang="en-US" sz="1100" dirty="0"/>
              <a:t>Read</a:t>
            </a:r>
            <a:r>
              <a:rPr lang="en-US" sz="1100" b="1" dirty="0"/>
              <a:t>)</a:t>
            </a:r>
          </a:p>
          <a:p>
            <a:endParaRPr lang="en-US" dirty="0"/>
          </a:p>
        </p:txBody>
      </p:sp>
      <p:sp>
        <p:nvSpPr>
          <p:cNvPr id="23" name="TextBox 24">
            <a:extLst>
              <a:ext uri="{FF2B5EF4-FFF2-40B4-BE49-F238E27FC236}">
                <a16:creationId xmlns:a16="http://schemas.microsoft.com/office/drawing/2014/main" id="{CFD2E115-3FDC-46EB-97AF-4D994E587168}"/>
              </a:ext>
            </a:extLst>
          </p:cNvPr>
          <p:cNvSpPr txBox="1"/>
          <p:nvPr/>
        </p:nvSpPr>
        <p:spPr>
          <a:xfrm>
            <a:off x="3139503" y="368390"/>
            <a:ext cx="135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262F7A"/>
                </a:solidFill>
              </a:rPr>
              <a:t>O365 Team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59496D6-A5DD-47F4-BE76-9DF2F068BD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7810" y="5092692"/>
            <a:ext cx="938455" cy="932027"/>
          </a:xfrm>
          <a:prstGeom prst="rect">
            <a:avLst/>
          </a:prstGeom>
        </p:spPr>
      </p:pic>
      <p:sp>
        <p:nvSpPr>
          <p:cNvPr id="26" name="TextBox 2">
            <a:extLst>
              <a:ext uri="{FF2B5EF4-FFF2-40B4-BE49-F238E27FC236}">
                <a16:creationId xmlns:a16="http://schemas.microsoft.com/office/drawing/2014/main" id="{D5FADA31-2185-40D0-9163-2A8C1BC178B4}"/>
              </a:ext>
            </a:extLst>
          </p:cNvPr>
          <p:cNvSpPr txBox="1"/>
          <p:nvPr/>
        </p:nvSpPr>
        <p:spPr>
          <a:xfrm>
            <a:off x="8671093" y="193391"/>
            <a:ext cx="340711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O365 Groups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An </a:t>
            </a:r>
            <a:r>
              <a:rPr lang="en-US" sz="1200" b="1" dirty="0"/>
              <a:t>O365 Group </a:t>
            </a:r>
            <a:r>
              <a:rPr lang="en-US" sz="1200" dirty="0"/>
              <a:t>has </a:t>
            </a:r>
            <a:r>
              <a:rPr lang="en-US" sz="1200" b="1" dirty="0"/>
              <a:t>Owners</a:t>
            </a:r>
            <a:r>
              <a:rPr lang="en-US" sz="1200" dirty="0"/>
              <a:t> and </a:t>
            </a:r>
            <a:r>
              <a:rPr lang="en-US" sz="1200" b="1" dirty="0"/>
              <a:t>Members</a:t>
            </a:r>
            <a:r>
              <a:rPr lang="en-US" sz="1200" dirty="0"/>
              <a:t>. In private groups </a:t>
            </a:r>
            <a:r>
              <a:rPr lang="en-US" sz="1200" b="1" dirty="0"/>
              <a:t>Owners </a:t>
            </a:r>
            <a:r>
              <a:rPr lang="en-US" sz="1200" dirty="0"/>
              <a:t>allow </a:t>
            </a:r>
            <a:r>
              <a:rPr lang="en-US" sz="1200" b="1" dirty="0"/>
              <a:t>Members</a:t>
            </a:r>
            <a:r>
              <a:rPr lang="en-US" sz="1200" dirty="0"/>
              <a:t> to join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An </a:t>
            </a:r>
            <a:r>
              <a:rPr lang="en-US" sz="1200" b="1" dirty="0"/>
              <a:t>O365 Group </a:t>
            </a:r>
            <a:r>
              <a:rPr lang="en-US" sz="1200" dirty="0"/>
              <a:t>has </a:t>
            </a:r>
            <a:r>
              <a:rPr lang="en-US" sz="1200" b="1" dirty="0"/>
              <a:t>a collection of resources</a:t>
            </a:r>
            <a:r>
              <a:rPr lang="en-US" sz="1200" dirty="0"/>
              <a:t> like a shared mailbox and a document library to which both Members and Owners have access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O365 Group Owners </a:t>
            </a:r>
            <a:r>
              <a:rPr lang="en-US" sz="1200" dirty="0"/>
              <a:t>are </a:t>
            </a:r>
            <a:r>
              <a:rPr lang="en-US" sz="1200" b="1" dirty="0"/>
              <a:t>Site Collection Admins </a:t>
            </a:r>
            <a:r>
              <a:rPr lang="en-US" sz="1200" dirty="0"/>
              <a:t>in SharePoint. </a:t>
            </a:r>
            <a:r>
              <a:rPr lang="en-US" sz="1200" b="1" dirty="0"/>
              <a:t>O365 Group Members</a:t>
            </a:r>
            <a:r>
              <a:rPr lang="en-US" sz="1200" dirty="0"/>
              <a:t> are </a:t>
            </a:r>
            <a:r>
              <a:rPr lang="en-US" sz="1200" b="1" dirty="0"/>
              <a:t>Site Members </a:t>
            </a:r>
            <a:r>
              <a:rPr lang="en-US" sz="1200" dirty="0"/>
              <a:t>in SharePoint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An </a:t>
            </a:r>
            <a:r>
              <a:rPr lang="en-US" sz="1200" b="1" dirty="0"/>
              <a:t>O365 Group </a:t>
            </a:r>
            <a:r>
              <a:rPr lang="en-US" sz="1200" dirty="0"/>
              <a:t>can </a:t>
            </a:r>
            <a:r>
              <a:rPr lang="en-US" sz="1200" b="1" dirty="0"/>
              <a:t>optionally</a:t>
            </a:r>
            <a:r>
              <a:rPr lang="en-US" sz="1200" dirty="0"/>
              <a:t> have a (1) corresponding </a:t>
            </a:r>
            <a:r>
              <a:rPr lang="en-US" sz="1200" b="1" dirty="0"/>
              <a:t>O365 Team</a:t>
            </a:r>
          </a:p>
          <a:p>
            <a:endParaRPr lang="en-US" sz="1200" dirty="0"/>
          </a:p>
          <a:p>
            <a:r>
              <a:rPr lang="en-US" sz="1200" b="1" dirty="0"/>
              <a:t>O365 Teams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200" dirty="0"/>
              <a:t>An </a:t>
            </a:r>
            <a:r>
              <a:rPr lang="en-US" sz="1200" b="1" dirty="0"/>
              <a:t>O365 Team always</a:t>
            </a:r>
            <a:r>
              <a:rPr lang="en-US" sz="1200" dirty="0"/>
              <a:t> has one (1) corresponding </a:t>
            </a:r>
            <a:r>
              <a:rPr lang="en-US" sz="1200" b="1" dirty="0"/>
              <a:t>O365 Group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200" dirty="0"/>
              <a:t>When you create a new </a:t>
            </a:r>
            <a:r>
              <a:rPr lang="en-US" sz="1200" b="1" dirty="0"/>
              <a:t>O365 Team </a:t>
            </a:r>
            <a:r>
              <a:rPr lang="en-US" sz="1200" dirty="0"/>
              <a:t>an </a:t>
            </a:r>
            <a:r>
              <a:rPr lang="en-US" sz="1200" b="1" dirty="0"/>
              <a:t>O365 Group</a:t>
            </a:r>
            <a:r>
              <a:rPr lang="en-US" sz="1200" dirty="0"/>
              <a:t> is automatically created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200" dirty="0"/>
              <a:t>You can create an </a:t>
            </a:r>
            <a:r>
              <a:rPr lang="en-US" sz="1200" b="1" dirty="0"/>
              <a:t>O365 Team </a:t>
            </a:r>
            <a:r>
              <a:rPr lang="en-US" sz="1200" dirty="0"/>
              <a:t>for an existing </a:t>
            </a:r>
            <a:r>
              <a:rPr lang="en-US" sz="1200" b="1" dirty="0"/>
              <a:t>O365 Group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200" dirty="0"/>
              <a:t>An </a:t>
            </a:r>
            <a:r>
              <a:rPr lang="en-US" sz="1200" b="1" dirty="0"/>
              <a:t>O365 Team </a:t>
            </a:r>
            <a:r>
              <a:rPr lang="en-US" sz="1200" dirty="0"/>
              <a:t>has </a:t>
            </a:r>
            <a:r>
              <a:rPr lang="en-US" sz="1200" b="1" dirty="0"/>
              <a:t>the same Owners and Members</a:t>
            </a:r>
            <a:r>
              <a:rPr lang="en-US" sz="1200" dirty="0"/>
              <a:t> as an </a:t>
            </a:r>
            <a:r>
              <a:rPr lang="en-US" sz="1200" b="1" dirty="0"/>
              <a:t>O365 Group </a:t>
            </a:r>
            <a:r>
              <a:rPr lang="en-US" sz="1200" dirty="0"/>
              <a:t>and vice versa,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200" dirty="0"/>
              <a:t>An </a:t>
            </a:r>
            <a:r>
              <a:rPr lang="en-US" sz="1200" b="1" dirty="0"/>
              <a:t>O365 Team </a:t>
            </a:r>
            <a:r>
              <a:rPr lang="en-US" sz="1200" dirty="0"/>
              <a:t>re-uses the resources of an </a:t>
            </a:r>
            <a:r>
              <a:rPr lang="en-US" sz="1200" b="1" dirty="0"/>
              <a:t>O365 Group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endParaRPr lang="en-US" sz="1200" b="1" dirty="0"/>
          </a:p>
          <a:p>
            <a:r>
              <a:rPr lang="en-US" sz="1200" b="1" dirty="0"/>
              <a:t>Private Channels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An </a:t>
            </a:r>
            <a:r>
              <a:rPr lang="en-US" sz="1200" b="1" dirty="0"/>
              <a:t>O365 Team </a:t>
            </a:r>
            <a:r>
              <a:rPr lang="en-US" sz="1200" dirty="0"/>
              <a:t>can have multiple </a:t>
            </a:r>
            <a:r>
              <a:rPr lang="en-US" sz="1200" b="1" dirty="0"/>
              <a:t>Private Channels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 </a:t>
            </a:r>
            <a:r>
              <a:rPr lang="en-US" sz="1200" b="1" dirty="0"/>
              <a:t>Private Channel </a:t>
            </a:r>
            <a:r>
              <a:rPr lang="en-US" sz="1200" dirty="0"/>
              <a:t>has its own </a:t>
            </a:r>
            <a:r>
              <a:rPr lang="en-US" sz="1200" b="1" dirty="0"/>
              <a:t>Owners</a:t>
            </a:r>
            <a:r>
              <a:rPr lang="en-US" sz="1200" dirty="0"/>
              <a:t> and </a:t>
            </a:r>
            <a:r>
              <a:rPr lang="en-US" sz="1200" b="1" dirty="0"/>
              <a:t>Members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 </a:t>
            </a:r>
            <a:r>
              <a:rPr lang="en-US" sz="1200" b="1" dirty="0"/>
              <a:t>Private Channel </a:t>
            </a:r>
            <a:r>
              <a:rPr lang="en-US" sz="1200" dirty="0"/>
              <a:t>has its own corresponding </a:t>
            </a:r>
            <a:r>
              <a:rPr lang="en-US" sz="1200" b="1" dirty="0"/>
              <a:t>SharePoint site.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Private Channel Owners </a:t>
            </a:r>
            <a:r>
              <a:rPr lang="en-US" sz="1200" dirty="0"/>
              <a:t>are </a:t>
            </a:r>
            <a:r>
              <a:rPr lang="en-US" sz="1200" b="1" dirty="0"/>
              <a:t>Site </a:t>
            </a:r>
            <a:r>
              <a:rPr lang="en-US" sz="1200" b="1"/>
              <a:t>Collection Admins/Owners </a:t>
            </a:r>
            <a:r>
              <a:rPr lang="en-US" sz="1200" dirty="0"/>
              <a:t>in SharePoint. </a:t>
            </a:r>
            <a:r>
              <a:rPr lang="en-US" sz="1200" b="1" dirty="0"/>
              <a:t>Private Channel Members</a:t>
            </a:r>
            <a:r>
              <a:rPr lang="en-US" sz="1200" dirty="0"/>
              <a:t> are </a:t>
            </a:r>
            <a:r>
              <a:rPr lang="en-US" sz="1200" b="1" dirty="0"/>
              <a:t>Site Members </a:t>
            </a:r>
            <a:r>
              <a:rPr lang="en-US" sz="1200" dirty="0"/>
              <a:t>in SharePoint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514F2F5-D0D2-4727-87B2-033BAAC718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42857" y="2639074"/>
            <a:ext cx="755054" cy="75505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943CDE1-1517-4E13-8A38-15BF5D5B7F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38449" y="2599510"/>
            <a:ext cx="692896" cy="811096"/>
          </a:xfrm>
          <a:prstGeom prst="rect">
            <a:avLst/>
          </a:prstGeom>
        </p:spPr>
      </p:pic>
      <p:sp>
        <p:nvSpPr>
          <p:cNvPr id="31" name="TextBox 37">
            <a:extLst>
              <a:ext uri="{FF2B5EF4-FFF2-40B4-BE49-F238E27FC236}">
                <a16:creationId xmlns:a16="http://schemas.microsoft.com/office/drawing/2014/main" id="{896A8AD1-5EBB-40BD-BF2E-2C9B591A2B8E}"/>
              </a:ext>
            </a:extLst>
          </p:cNvPr>
          <p:cNvSpPr txBox="1"/>
          <p:nvPr/>
        </p:nvSpPr>
        <p:spPr>
          <a:xfrm>
            <a:off x="648808" y="1312340"/>
            <a:ext cx="1716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Private Channel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827A69B0-76D1-4775-B48E-9FAF4F39B6CC}"/>
              </a:ext>
            </a:extLst>
          </p:cNvPr>
          <p:cNvCxnSpPr>
            <a:cxnSpLocks/>
            <a:stCxn id="10" idx="2"/>
            <a:endCxn id="69" idx="0"/>
          </p:cNvCxnSpPr>
          <p:nvPr/>
        </p:nvCxnSpPr>
        <p:spPr>
          <a:xfrm rot="5400000">
            <a:off x="3768318" y="3117479"/>
            <a:ext cx="1094415" cy="2431475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8D35C270-9EAE-4292-B63A-00567A7F947B}"/>
              </a:ext>
            </a:extLst>
          </p:cNvPr>
          <p:cNvCxnSpPr>
            <a:cxnSpLocks/>
            <a:stCxn id="10" idx="2"/>
            <a:endCxn id="36" idx="0"/>
          </p:cNvCxnSpPr>
          <p:nvPr/>
        </p:nvCxnSpPr>
        <p:spPr>
          <a:xfrm rot="5400000">
            <a:off x="4494911" y="3850568"/>
            <a:ext cx="1100910" cy="971793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A7EFE677-41C4-417A-8E9B-B5EE8A521A1C}"/>
              </a:ext>
            </a:extLst>
          </p:cNvPr>
          <p:cNvCxnSpPr>
            <a:cxnSpLocks/>
            <a:stCxn id="10" idx="2"/>
            <a:endCxn id="67" idx="0"/>
          </p:cNvCxnSpPr>
          <p:nvPr/>
        </p:nvCxnSpPr>
        <p:spPr>
          <a:xfrm rot="16200000" flipH="1">
            <a:off x="5300006" y="4017265"/>
            <a:ext cx="1100910" cy="638398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077CC4A-9B55-45C9-85CB-18F2AF34D698}"/>
              </a:ext>
            </a:extLst>
          </p:cNvPr>
          <p:cNvCxnSpPr>
            <a:cxnSpLocks/>
            <a:stCxn id="10" idx="2"/>
            <a:endCxn id="68" idx="0"/>
          </p:cNvCxnSpPr>
          <p:nvPr/>
        </p:nvCxnSpPr>
        <p:spPr>
          <a:xfrm rot="16200000" flipH="1">
            <a:off x="6092571" y="3224699"/>
            <a:ext cx="1095053" cy="2217671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17">
            <a:extLst>
              <a:ext uri="{FF2B5EF4-FFF2-40B4-BE49-F238E27FC236}">
                <a16:creationId xmlns:a16="http://schemas.microsoft.com/office/drawing/2014/main" id="{F483D944-0CA7-4E28-B52E-71D3F7F84DDA}"/>
              </a:ext>
            </a:extLst>
          </p:cNvPr>
          <p:cNvSpPr txBox="1"/>
          <p:nvPr/>
        </p:nvSpPr>
        <p:spPr>
          <a:xfrm>
            <a:off x="1666726" y="2511438"/>
            <a:ext cx="22938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b="1" dirty="0"/>
              <a:t>Site Collection Admins (</a:t>
            </a:r>
            <a:r>
              <a:rPr lang="en-US" sz="1100" dirty="0"/>
              <a:t>Admin</a:t>
            </a:r>
            <a:r>
              <a:rPr lang="en-US" sz="1100" b="1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b="1" dirty="0"/>
              <a:t>Site Owners (</a:t>
            </a:r>
            <a:r>
              <a:rPr lang="en-US" sz="1100" dirty="0"/>
              <a:t>Full</a:t>
            </a:r>
            <a:r>
              <a:rPr lang="en-US" sz="1100" b="1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b="1" dirty="0"/>
              <a:t>Site Members (</a:t>
            </a:r>
            <a:r>
              <a:rPr lang="en-US" sz="1100" dirty="0"/>
              <a:t>Edit</a:t>
            </a:r>
            <a:r>
              <a:rPr lang="en-US" sz="1100" b="1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b="1" dirty="0"/>
              <a:t>Site Visitors (</a:t>
            </a:r>
            <a:r>
              <a:rPr lang="en-US" sz="1100" dirty="0"/>
              <a:t>Read</a:t>
            </a:r>
            <a:r>
              <a:rPr lang="en-US" sz="1100" b="1" dirty="0"/>
              <a:t>)</a:t>
            </a:r>
          </a:p>
          <a:p>
            <a:endParaRPr lang="en-US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1C59320C-B6E5-4B99-A8C3-6D9CDE10D93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9739" y="2832581"/>
            <a:ext cx="296770" cy="29677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74F93E07-2A3D-4189-BA89-ED0DD4FB05C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96261" y="3100310"/>
            <a:ext cx="263111" cy="307455"/>
          </a:xfrm>
          <a:prstGeom prst="rect">
            <a:avLst/>
          </a:prstGeom>
        </p:spPr>
      </p:pic>
      <p:pic>
        <p:nvPicPr>
          <p:cNvPr id="61" name="Picture 60" descr="A picture containing drawing&#10;&#10;Description automatically generated">
            <a:extLst>
              <a:ext uri="{FF2B5EF4-FFF2-40B4-BE49-F238E27FC236}">
                <a16:creationId xmlns:a16="http://schemas.microsoft.com/office/drawing/2014/main" id="{166F915C-9AB8-4DCF-8B2B-4F724EAB3E5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250" y="540743"/>
            <a:ext cx="833915" cy="767379"/>
          </a:xfrm>
          <a:prstGeom prst="rect">
            <a:avLst/>
          </a:prstGeom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9AFC52E-80A5-4B66-9F5B-623F021584D6}"/>
              </a:ext>
            </a:extLst>
          </p:cNvPr>
          <p:cNvCxnSpPr>
            <a:cxnSpLocks/>
          </p:cNvCxnSpPr>
          <p:nvPr/>
        </p:nvCxnSpPr>
        <p:spPr>
          <a:xfrm>
            <a:off x="2671638" y="1159234"/>
            <a:ext cx="2124146" cy="0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37">
            <a:extLst>
              <a:ext uri="{FF2B5EF4-FFF2-40B4-BE49-F238E27FC236}">
                <a16:creationId xmlns:a16="http://schemas.microsoft.com/office/drawing/2014/main" id="{6B3BC84C-5626-4534-B13F-1171014DC476}"/>
              </a:ext>
            </a:extLst>
          </p:cNvPr>
          <p:cNvSpPr txBox="1"/>
          <p:nvPr/>
        </p:nvSpPr>
        <p:spPr>
          <a:xfrm>
            <a:off x="2933468" y="671949"/>
            <a:ext cx="1716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Chat/Voice/Channels</a:t>
            </a:r>
          </a:p>
        </p:txBody>
      </p:sp>
      <p:sp>
        <p:nvSpPr>
          <p:cNvPr id="65" name="TextBox 5">
            <a:extLst>
              <a:ext uri="{FF2B5EF4-FFF2-40B4-BE49-F238E27FC236}">
                <a16:creationId xmlns:a16="http://schemas.microsoft.com/office/drawing/2014/main" id="{9A33D422-89A8-4501-8E37-A86F618C37A6}"/>
              </a:ext>
            </a:extLst>
          </p:cNvPr>
          <p:cNvSpPr txBox="1"/>
          <p:nvPr/>
        </p:nvSpPr>
        <p:spPr>
          <a:xfrm>
            <a:off x="4538660" y="1235717"/>
            <a:ext cx="333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66" name="TextBox 5">
            <a:extLst>
              <a:ext uri="{FF2B5EF4-FFF2-40B4-BE49-F238E27FC236}">
                <a16:creationId xmlns:a16="http://schemas.microsoft.com/office/drawing/2014/main" id="{D21D151E-E952-476B-A7D9-E9D810DA4835}"/>
              </a:ext>
            </a:extLst>
          </p:cNvPr>
          <p:cNvSpPr txBox="1"/>
          <p:nvPr/>
        </p:nvSpPr>
        <p:spPr>
          <a:xfrm>
            <a:off x="2581973" y="1245718"/>
            <a:ext cx="1095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Many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5F8C44FF-6203-4213-A4D3-592CAE2C9A0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9166" y="609593"/>
            <a:ext cx="590685" cy="590685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026EC938-CAE2-4FDF-99DC-DC40CB1BFA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4608" y="566306"/>
            <a:ext cx="542058" cy="633416"/>
          </a:xfrm>
          <a:prstGeom prst="rect">
            <a:avLst/>
          </a:prstGeom>
        </p:spPr>
      </p:pic>
      <p:sp>
        <p:nvSpPr>
          <p:cNvPr id="75" name="TextBox 28">
            <a:extLst>
              <a:ext uri="{FF2B5EF4-FFF2-40B4-BE49-F238E27FC236}">
                <a16:creationId xmlns:a16="http://schemas.microsoft.com/office/drawing/2014/main" id="{6681B077-3FD9-45EA-B4E6-FBC5925ADB7D}"/>
              </a:ext>
            </a:extLst>
          </p:cNvPr>
          <p:cNvSpPr txBox="1"/>
          <p:nvPr/>
        </p:nvSpPr>
        <p:spPr>
          <a:xfrm>
            <a:off x="1308050" y="3667764"/>
            <a:ext cx="1879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Document Management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5C7FC78F-2ECC-4FA6-BF00-9B04AD95DD8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1986" y="2535811"/>
            <a:ext cx="296770" cy="296770"/>
          </a:xfrm>
          <a:prstGeom prst="rect">
            <a:avLst/>
          </a:prstGeom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EC552BD-05DE-4194-BC8E-55A9713D73CF}"/>
              </a:ext>
            </a:extLst>
          </p:cNvPr>
          <p:cNvCxnSpPr>
            <a:cxnSpLocks/>
          </p:cNvCxnSpPr>
          <p:nvPr/>
        </p:nvCxnSpPr>
        <p:spPr>
          <a:xfrm flipH="1" flipV="1">
            <a:off x="1140980" y="1597768"/>
            <a:ext cx="16191" cy="906733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5">
            <a:extLst>
              <a:ext uri="{FF2B5EF4-FFF2-40B4-BE49-F238E27FC236}">
                <a16:creationId xmlns:a16="http://schemas.microsoft.com/office/drawing/2014/main" id="{D35848A8-5E80-4216-BCF7-71B13D732480}"/>
              </a:ext>
            </a:extLst>
          </p:cNvPr>
          <p:cNvSpPr txBox="1"/>
          <p:nvPr/>
        </p:nvSpPr>
        <p:spPr>
          <a:xfrm>
            <a:off x="1157171" y="1587000"/>
            <a:ext cx="197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/>
              <a:t>1</a:t>
            </a:r>
          </a:p>
        </p:txBody>
      </p:sp>
      <p:sp>
        <p:nvSpPr>
          <p:cNvPr id="82" name="TextBox 5">
            <a:extLst>
              <a:ext uri="{FF2B5EF4-FFF2-40B4-BE49-F238E27FC236}">
                <a16:creationId xmlns:a16="http://schemas.microsoft.com/office/drawing/2014/main" id="{112E4D1A-0523-4A72-B0C1-BAB73C23E792}"/>
              </a:ext>
            </a:extLst>
          </p:cNvPr>
          <p:cNvSpPr txBox="1"/>
          <p:nvPr/>
        </p:nvSpPr>
        <p:spPr>
          <a:xfrm>
            <a:off x="1157171" y="2337603"/>
            <a:ext cx="197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/>
              <a:t>1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D2362E57-D73C-4899-A6A3-ADFD3C4AAA75}"/>
              </a:ext>
            </a:extLst>
          </p:cNvPr>
          <p:cNvSpPr/>
          <p:nvPr/>
        </p:nvSpPr>
        <p:spPr>
          <a:xfrm>
            <a:off x="371475" y="152647"/>
            <a:ext cx="6170430" cy="1811813"/>
          </a:xfrm>
          <a:prstGeom prst="roundRect">
            <a:avLst/>
          </a:prstGeom>
          <a:noFill/>
          <a:ln w="22225">
            <a:solidFill>
              <a:schemeClr val="bg1">
                <a:lumMod val="75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902531"/>
                      <a:gd name="connsiteY0" fmla="*/ 248256 h 1489505"/>
                      <a:gd name="connsiteX1" fmla="*/ 248256 w 4902531"/>
                      <a:gd name="connsiteY1" fmla="*/ 0 h 1489505"/>
                      <a:gd name="connsiteX2" fmla="*/ 4654275 w 4902531"/>
                      <a:gd name="connsiteY2" fmla="*/ 0 h 1489505"/>
                      <a:gd name="connsiteX3" fmla="*/ 4902531 w 4902531"/>
                      <a:gd name="connsiteY3" fmla="*/ 248256 h 1489505"/>
                      <a:gd name="connsiteX4" fmla="*/ 4902531 w 4902531"/>
                      <a:gd name="connsiteY4" fmla="*/ 1241249 h 1489505"/>
                      <a:gd name="connsiteX5" fmla="*/ 4654275 w 4902531"/>
                      <a:gd name="connsiteY5" fmla="*/ 1489505 h 1489505"/>
                      <a:gd name="connsiteX6" fmla="*/ 248256 w 4902531"/>
                      <a:gd name="connsiteY6" fmla="*/ 1489505 h 1489505"/>
                      <a:gd name="connsiteX7" fmla="*/ 0 w 4902531"/>
                      <a:gd name="connsiteY7" fmla="*/ 1241249 h 1489505"/>
                      <a:gd name="connsiteX8" fmla="*/ 0 w 4902531"/>
                      <a:gd name="connsiteY8" fmla="*/ 248256 h 14895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902531" h="1489505" extrusionOk="0">
                        <a:moveTo>
                          <a:pt x="0" y="248256"/>
                        </a:moveTo>
                        <a:cubicBezTo>
                          <a:pt x="-20172" y="98705"/>
                          <a:pt x="106872" y="1605"/>
                          <a:pt x="248256" y="0"/>
                        </a:cubicBezTo>
                        <a:cubicBezTo>
                          <a:pt x="1038153" y="132882"/>
                          <a:pt x="2780791" y="-84951"/>
                          <a:pt x="4654275" y="0"/>
                        </a:cubicBezTo>
                        <a:cubicBezTo>
                          <a:pt x="4781843" y="9317"/>
                          <a:pt x="4898668" y="132501"/>
                          <a:pt x="4902531" y="248256"/>
                        </a:cubicBezTo>
                        <a:cubicBezTo>
                          <a:pt x="4847673" y="556261"/>
                          <a:pt x="4927541" y="935363"/>
                          <a:pt x="4902531" y="1241249"/>
                        </a:cubicBezTo>
                        <a:cubicBezTo>
                          <a:pt x="4911099" y="1379373"/>
                          <a:pt x="4796852" y="1478249"/>
                          <a:pt x="4654275" y="1489505"/>
                        </a:cubicBezTo>
                        <a:cubicBezTo>
                          <a:pt x="2559021" y="1577144"/>
                          <a:pt x="791835" y="1416826"/>
                          <a:pt x="248256" y="1489505"/>
                        </a:cubicBezTo>
                        <a:cubicBezTo>
                          <a:pt x="109628" y="1475011"/>
                          <a:pt x="-6669" y="1387625"/>
                          <a:pt x="0" y="1241249"/>
                        </a:cubicBezTo>
                        <a:cubicBezTo>
                          <a:pt x="44924" y="818407"/>
                          <a:pt x="45389" y="397095"/>
                          <a:pt x="0" y="24825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BE7BE741-0809-4F84-902F-B489CB85DD50}"/>
              </a:ext>
            </a:extLst>
          </p:cNvPr>
          <p:cNvSpPr/>
          <p:nvPr/>
        </p:nvSpPr>
        <p:spPr>
          <a:xfrm>
            <a:off x="505453" y="265514"/>
            <a:ext cx="1988396" cy="1574056"/>
          </a:xfrm>
          <a:prstGeom prst="roundRect">
            <a:avLst/>
          </a:prstGeom>
          <a:noFill/>
          <a:ln w="22225">
            <a:solidFill>
              <a:schemeClr val="bg1">
                <a:lumMod val="75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902531"/>
                      <a:gd name="connsiteY0" fmla="*/ 248256 h 1489505"/>
                      <a:gd name="connsiteX1" fmla="*/ 248256 w 4902531"/>
                      <a:gd name="connsiteY1" fmla="*/ 0 h 1489505"/>
                      <a:gd name="connsiteX2" fmla="*/ 4654275 w 4902531"/>
                      <a:gd name="connsiteY2" fmla="*/ 0 h 1489505"/>
                      <a:gd name="connsiteX3" fmla="*/ 4902531 w 4902531"/>
                      <a:gd name="connsiteY3" fmla="*/ 248256 h 1489505"/>
                      <a:gd name="connsiteX4" fmla="*/ 4902531 w 4902531"/>
                      <a:gd name="connsiteY4" fmla="*/ 1241249 h 1489505"/>
                      <a:gd name="connsiteX5" fmla="*/ 4654275 w 4902531"/>
                      <a:gd name="connsiteY5" fmla="*/ 1489505 h 1489505"/>
                      <a:gd name="connsiteX6" fmla="*/ 248256 w 4902531"/>
                      <a:gd name="connsiteY6" fmla="*/ 1489505 h 1489505"/>
                      <a:gd name="connsiteX7" fmla="*/ 0 w 4902531"/>
                      <a:gd name="connsiteY7" fmla="*/ 1241249 h 1489505"/>
                      <a:gd name="connsiteX8" fmla="*/ 0 w 4902531"/>
                      <a:gd name="connsiteY8" fmla="*/ 248256 h 14895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902531" h="1489505" extrusionOk="0">
                        <a:moveTo>
                          <a:pt x="0" y="248256"/>
                        </a:moveTo>
                        <a:cubicBezTo>
                          <a:pt x="-20172" y="98705"/>
                          <a:pt x="106872" y="1605"/>
                          <a:pt x="248256" y="0"/>
                        </a:cubicBezTo>
                        <a:cubicBezTo>
                          <a:pt x="1038153" y="132882"/>
                          <a:pt x="2780791" y="-84951"/>
                          <a:pt x="4654275" y="0"/>
                        </a:cubicBezTo>
                        <a:cubicBezTo>
                          <a:pt x="4781843" y="9317"/>
                          <a:pt x="4898668" y="132501"/>
                          <a:pt x="4902531" y="248256"/>
                        </a:cubicBezTo>
                        <a:cubicBezTo>
                          <a:pt x="4847673" y="556261"/>
                          <a:pt x="4927541" y="935363"/>
                          <a:pt x="4902531" y="1241249"/>
                        </a:cubicBezTo>
                        <a:cubicBezTo>
                          <a:pt x="4911099" y="1379373"/>
                          <a:pt x="4796852" y="1478249"/>
                          <a:pt x="4654275" y="1489505"/>
                        </a:cubicBezTo>
                        <a:cubicBezTo>
                          <a:pt x="2559021" y="1577144"/>
                          <a:pt x="791835" y="1416826"/>
                          <a:pt x="248256" y="1489505"/>
                        </a:cubicBezTo>
                        <a:cubicBezTo>
                          <a:pt x="109628" y="1475011"/>
                          <a:pt x="-6669" y="1387625"/>
                          <a:pt x="0" y="1241249"/>
                        </a:cubicBezTo>
                        <a:cubicBezTo>
                          <a:pt x="44924" y="818407"/>
                          <a:pt x="45389" y="397095"/>
                          <a:pt x="0" y="24825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DC4E166C-10BC-465E-922C-514A6F63BD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753" y="2583573"/>
            <a:ext cx="938455" cy="932027"/>
          </a:xfrm>
          <a:prstGeom prst="rect">
            <a:avLst/>
          </a:prstGeom>
        </p:spPr>
      </p:pic>
      <p:sp>
        <p:nvSpPr>
          <p:cNvPr id="104" name="TextBox 8">
            <a:extLst>
              <a:ext uri="{FF2B5EF4-FFF2-40B4-BE49-F238E27FC236}">
                <a16:creationId xmlns:a16="http://schemas.microsoft.com/office/drawing/2014/main" id="{265C2B93-B221-433B-B6FF-F5E93F95F083}"/>
              </a:ext>
            </a:extLst>
          </p:cNvPr>
          <p:cNvSpPr txBox="1"/>
          <p:nvPr/>
        </p:nvSpPr>
        <p:spPr>
          <a:xfrm>
            <a:off x="3137179" y="4619135"/>
            <a:ext cx="298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105" name="TextBox 8">
            <a:extLst>
              <a:ext uri="{FF2B5EF4-FFF2-40B4-BE49-F238E27FC236}">
                <a16:creationId xmlns:a16="http://schemas.microsoft.com/office/drawing/2014/main" id="{F9BEDC48-40C7-473A-A6CB-C336F47B891D}"/>
              </a:ext>
            </a:extLst>
          </p:cNvPr>
          <p:cNvSpPr txBox="1"/>
          <p:nvPr/>
        </p:nvSpPr>
        <p:spPr>
          <a:xfrm>
            <a:off x="4600306" y="4592317"/>
            <a:ext cx="24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109" name="TextBox 8">
            <a:extLst>
              <a:ext uri="{FF2B5EF4-FFF2-40B4-BE49-F238E27FC236}">
                <a16:creationId xmlns:a16="http://schemas.microsoft.com/office/drawing/2014/main" id="{901AB897-DCD0-4962-8697-90326841CC08}"/>
              </a:ext>
            </a:extLst>
          </p:cNvPr>
          <p:cNvSpPr txBox="1"/>
          <p:nvPr/>
        </p:nvSpPr>
        <p:spPr>
          <a:xfrm>
            <a:off x="6225138" y="4584157"/>
            <a:ext cx="24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110" name="TextBox 8">
            <a:extLst>
              <a:ext uri="{FF2B5EF4-FFF2-40B4-BE49-F238E27FC236}">
                <a16:creationId xmlns:a16="http://schemas.microsoft.com/office/drawing/2014/main" id="{5447E9C0-3285-42AE-AC1B-73265CD36878}"/>
              </a:ext>
            </a:extLst>
          </p:cNvPr>
          <p:cNvSpPr txBox="1"/>
          <p:nvPr/>
        </p:nvSpPr>
        <p:spPr>
          <a:xfrm>
            <a:off x="7787729" y="4609570"/>
            <a:ext cx="24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</a:t>
            </a: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17BE8C28-1EE2-45E8-80FE-E789D23FA3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3315" y="4953284"/>
            <a:ext cx="296770" cy="296770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CCA57D09-B3AA-4BD1-B66D-53DDBC6A87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6949" y="5417353"/>
            <a:ext cx="263111" cy="307995"/>
          </a:xfrm>
          <a:prstGeom prst="rect">
            <a:avLst/>
          </a:prstGeom>
        </p:spPr>
      </p:pic>
      <p:sp>
        <p:nvSpPr>
          <p:cNvPr id="120" name="Rectangle 119">
            <a:extLst>
              <a:ext uri="{FF2B5EF4-FFF2-40B4-BE49-F238E27FC236}">
                <a16:creationId xmlns:a16="http://schemas.microsoft.com/office/drawing/2014/main" id="{EBB31E0C-1A93-42AE-ADE5-88AE78E4181E}"/>
              </a:ext>
            </a:extLst>
          </p:cNvPr>
          <p:cNvSpPr/>
          <p:nvPr/>
        </p:nvSpPr>
        <p:spPr>
          <a:xfrm>
            <a:off x="2905109" y="4953257"/>
            <a:ext cx="400989" cy="3904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396B35F-C277-499F-A42D-1FCB15FCAA19}"/>
              </a:ext>
            </a:extLst>
          </p:cNvPr>
          <p:cNvCxnSpPr>
            <a:cxnSpLocks/>
          </p:cNvCxnSpPr>
          <p:nvPr/>
        </p:nvCxnSpPr>
        <p:spPr>
          <a:xfrm>
            <a:off x="8498425" y="191927"/>
            <a:ext cx="0" cy="637243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6C0A14EA-BAB3-4ECE-8C29-7C08D1C24B22}"/>
              </a:ext>
            </a:extLst>
          </p:cNvPr>
          <p:cNvSpPr/>
          <p:nvPr/>
        </p:nvSpPr>
        <p:spPr>
          <a:xfrm>
            <a:off x="4393150" y="4886919"/>
            <a:ext cx="332637" cy="3473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A1CF9AF-BEEF-4DD6-B3AE-192E5056F799}"/>
              </a:ext>
            </a:extLst>
          </p:cNvPr>
          <p:cNvSpPr/>
          <p:nvPr/>
        </p:nvSpPr>
        <p:spPr>
          <a:xfrm>
            <a:off x="6003341" y="4886919"/>
            <a:ext cx="332637" cy="3473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4E10ACE-D492-426F-8448-A5CEDE2EEFDC}"/>
              </a:ext>
            </a:extLst>
          </p:cNvPr>
          <p:cNvSpPr/>
          <p:nvPr/>
        </p:nvSpPr>
        <p:spPr>
          <a:xfrm>
            <a:off x="7582614" y="4881062"/>
            <a:ext cx="332637" cy="3473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2CB1BE6-F7D2-4A4A-A7D9-6EA1ECD274F7}"/>
              </a:ext>
            </a:extLst>
          </p:cNvPr>
          <p:cNvSpPr/>
          <p:nvPr/>
        </p:nvSpPr>
        <p:spPr>
          <a:xfrm>
            <a:off x="2933468" y="4880424"/>
            <a:ext cx="332637" cy="3473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66C97A-1E33-4341-8333-8858C494CA63}"/>
              </a:ext>
            </a:extLst>
          </p:cNvPr>
          <p:cNvSpPr txBox="1"/>
          <p:nvPr/>
        </p:nvSpPr>
        <p:spPr>
          <a:xfrm>
            <a:off x="6763860" y="110520"/>
            <a:ext cx="15126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O365</a:t>
            </a:r>
          </a:p>
          <a:p>
            <a:pPr algn="ctr"/>
            <a:r>
              <a:rPr lang="en-US" sz="4000" dirty="0"/>
              <a:t>Cheat</a:t>
            </a:r>
          </a:p>
          <a:p>
            <a:pPr algn="ctr"/>
            <a:r>
              <a:rPr lang="en-US" sz="4000" dirty="0"/>
              <a:t>Sheet</a:t>
            </a:r>
          </a:p>
        </p:txBody>
      </p:sp>
    </p:spTree>
    <p:extLst>
      <p:ext uri="{BB962C8B-B14F-4D97-AF65-F5344CB8AC3E}">
        <p14:creationId xmlns:p14="http://schemas.microsoft.com/office/powerpoint/2010/main" val="2357560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B6080A59947C141A5D8BE623B4412DD" ma:contentTypeVersion="10" ma:contentTypeDescription="Create a new document." ma:contentTypeScope="" ma:versionID="534e598036e515416217668559e04086">
  <xsd:schema xmlns:xsd="http://www.w3.org/2001/XMLSchema" xmlns:xs="http://www.w3.org/2001/XMLSchema" xmlns:p="http://schemas.microsoft.com/office/2006/metadata/properties" xmlns:ns3="355c6601-3881-4d05-b5e6-734b9f859d63" xmlns:ns4="c63730aa-6854-444a-92ee-e5e5952d3580" targetNamespace="http://schemas.microsoft.com/office/2006/metadata/properties" ma:root="true" ma:fieldsID="bc6b24e22fa98301dd34545596aea3dd" ns3:_="" ns4:_="">
    <xsd:import namespace="355c6601-3881-4d05-b5e6-734b9f859d63"/>
    <xsd:import namespace="c63730aa-6854-444a-92ee-e5e5952d358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5c6601-3881-4d05-b5e6-734b9f859d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3730aa-6854-444a-92ee-e5e5952d358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435F79E-073A-4A57-B990-DBD2B59302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5c6601-3881-4d05-b5e6-734b9f859d63"/>
    <ds:schemaRef ds:uri="c63730aa-6854-444a-92ee-e5e5952d35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B46C8A0-C38D-4D69-8E6D-31A9EB7676E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A5BC23-4730-493D-AAF8-61AED1967674}">
  <ds:schemaRefs>
    <ds:schemaRef ds:uri="c63730aa-6854-444a-92ee-e5e5952d3580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purl.org/dc/dcmitype/"/>
    <ds:schemaRef ds:uri="http://www.w3.org/XML/1998/namespace"/>
    <ds:schemaRef ds:uri="355c6601-3881-4d05-b5e6-734b9f859d6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265</Words>
  <Application>Microsoft Office PowerPoint</Application>
  <PresentationFormat>Widescreen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Sep</dc:creator>
  <cp:lastModifiedBy>Robert Sep</cp:lastModifiedBy>
  <cp:revision>16</cp:revision>
  <dcterms:created xsi:type="dcterms:W3CDTF">2020-02-25T20:10:58Z</dcterms:created>
  <dcterms:modified xsi:type="dcterms:W3CDTF">2020-02-26T09:20:00Z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0x0101004B6080A59947C141A5D8BE623B4412DD</vt:lpwstr>
  </property>
</Properties>
</file>