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5"/>
  </p:notesMasterIdLst>
  <p:handoutMasterIdLst>
    <p:handoutMasterId r:id="rId6"/>
  </p:handoutMasterIdLst>
  <p:sldIdLst>
    <p:sldId id="300" r:id="rId2"/>
    <p:sldId id="304" r:id="rId3"/>
    <p:sldId id="305" r:id="rId4"/>
  </p:sldIdLst>
  <p:sldSz cx="9144000" cy="5143500" type="screen16x9"/>
  <p:notesSz cx="6797675" cy="987425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75BB"/>
    <a:srgbClr val="5087B4"/>
    <a:srgbClr val="4677A0"/>
    <a:srgbClr val="6494BC"/>
    <a:srgbClr val="376591"/>
    <a:srgbClr val="299F86"/>
    <a:srgbClr val="29BC9F"/>
    <a:srgbClr val="25405A"/>
    <a:srgbClr val="2FAB90"/>
    <a:srgbClr val="2B9D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8" autoAdjust="0"/>
    <p:restoredTop sz="75217" autoAdjust="0"/>
  </p:normalViewPr>
  <p:slideViewPr>
    <p:cSldViewPr snapToGrid="0">
      <p:cViewPr varScale="1">
        <p:scale>
          <a:sx n="166" d="100"/>
          <a:sy n="166" d="100"/>
        </p:scale>
        <p:origin x="139" y="10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3449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F2165-45DD-4E6A-8D88-991CFCF20576}" type="datetimeFigureOut">
              <a:rPr lang="de-DE" smtClean="0"/>
              <a:t>04.01.2024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92895-00AB-4E56-A4C3-B2032C42F3A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6150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2A775-C49D-45BA-A919-7D687A0440E7}" type="datetimeFigureOut">
              <a:rPr lang="de-DE" smtClean="0"/>
              <a:t>04.01.2024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11513" y="1048806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A0D67-EDAE-48EC-829F-B147F97990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45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9681" y="2571749"/>
            <a:ext cx="6840001" cy="762617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algn="l">
              <a:defRPr sz="2800" b="1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7840" y="3367497"/>
            <a:ext cx="6840000" cy="324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1" name="Rechteck 22">
            <a:extLst>
              <a:ext uri="{FF2B5EF4-FFF2-40B4-BE49-F238E27FC236}">
                <a16:creationId xmlns:a16="http://schemas.microsoft.com/office/drawing/2014/main" id="{9EC1A838-4A71-41EB-BAE2-0041643BC9D4}"/>
              </a:ext>
            </a:extLst>
          </p:cNvPr>
          <p:cNvSpPr/>
          <p:nvPr userDrawn="1"/>
        </p:nvSpPr>
        <p:spPr>
          <a:xfrm>
            <a:off x="0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E05DD9AE-D48F-4051-BF5C-DF56332B714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7840" y="2207181"/>
            <a:ext cx="4348162" cy="1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TU Dresden / Database Research Group</a:t>
            </a:r>
          </a:p>
        </p:txBody>
      </p:sp>
      <p:sp>
        <p:nvSpPr>
          <p:cNvPr id="20" name="Textplatzhalter 16">
            <a:extLst>
              <a:ext uri="{FF2B5EF4-FFF2-40B4-BE49-F238E27FC236}">
                <a16:creationId xmlns:a16="http://schemas.microsoft.com/office/drawing/2014/main" id="{5C851981-2C38-4E36-BCEB-0BE1C14469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7840" y="1950831"/>
            <a:ext cx="4348162" cy="1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Firstname </a:t>
            </a:r>
            <a:r>
              <a:rPr lang="de-DE" dirty="0" err="1"/>
              <a:t>Lastname</a:t>
            </a:r>
            <a:r>
              <a:rPr lang="de-DE" dirty="0"/>
              <a:t> </a:t>
            </a:r>
          </a:p>
        </p:txBody>
      </p:sp>
      <p:sp>
        <p:nvSpPr>
          <p:cNvPr id="22" name="Textfeld 3">
            <a:extLst>
              <a:ext uri="{FF2B5EF4-FFF2-40B4-BE49-F238E27FC236}">
                <a16:creationId xmlns:a16="http://schemas.microsoft.com/office/drawing/2014/main" id="{257E8C03-63E5-47DA-8B53-38BFFF25BA50}"/>
              </a:ext>
            </a:extLst>
          </p:cNvPr>
          <p:cNvSpPr txBox="1"/>
          <p:nvPr userDrawn="1"/>
        </p:nvSpPr>
        <p:spPr>
          <a:xfrm>
            <a:off x="5764697" y="4894797"/>
            <a:ext cx="3193774" cy="15388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Version: </a:t>
            </a:r>
            <a:fld id="{F177775E-225A-407F-992E-67988BAC233C}" type="datetime2"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Thursday, January 4, 2024</a:t>
            </a:fld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3" name="Grafik 23">
            <a:extLst>
              <a:ext uri="{FF2B5EF4-FFF2-40B4-BE49-F238E27FC236}">
                <a16:creationId xmlns:a16="http://schemas.microsoft.com/office/drawing/2014/main" id="{7420A23F-C841-42FA-A028-8D4D5BA609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38936" y="171758"/>
            <a:ext cx="1414669" cy="576750"/>
          </a:xfrm>
          <a:prstGeom prst="rect">
            <a:avLst/>
          </a:prstGeom>
        </p:spPr>
      </p:pic>
      <p:sp>
        <p:nvSpPr>
          <p:cNvPr id="9" name="Textfeld 5">
            <a:extLst>
              <a:ext uri="{FF2B5EF4-FFF2-40B4-BE49-F238E27FC236}">
                <a16:creationId xmlns:a16="http://schemas.microsoft.com/office/drawing/2014/main" id="{8AEA814F-081F-4B5B-B287-4E2BF0E543DE}"/>
              </a:ext>
            </a:extLst>
          </p:cNvPr>
          <p:cNvSpPr txBox="1"/>
          <p:nvPr userDrawn="1"/>
        </p:nvSpPr>
        <p:spPr>
          <a:xfrm>
            <a:off x="353860" y="558558"/>
            <a:ext cx="7064971" cy="615553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40000" b="1" dirty="0">
                <a:solidFill>
                  <a:srgbClr val="D0E3F3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24806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2">
            <a:extLst>
              <a:ext uri="{FF2B5EF4-FFF2-40B4-BE49-F238E27FC236}">
                <a16:creationId xmlns:a16="http://schemas.microsoft.com/office/drawing/2014/main" id="{3400C008-FE4A-42ED-A066-5EAD4C07FADD}"/>
              </a:ext>
            </a:extLst>
          </p:cNvPr>
          <p:cNvSpPr/>
          <p:nvPr userDrawn="1"/>
        </p:nvSpPr>
        <p:spPr>
          <a:xfrm>
            <a:off x="0" y="915988"/>
            <a:ext cx="9144000" cy="4227512"/>
          </a:xfrm>
          <a:prstGeom prst="rect">
            <a:avLst/>
          </a:prstGeom>
          <a:solidFill>
            <a:srgbClr val="E7F1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D0E3F3"/>
              </a:solidFill>
            </a:endParaRPr>
          </a:p>
        </p:txBody>
      </p:sp>
      <p:pic>
        <p:nvPicPr>
          <p:cNvPr id="11" name="Grafik 15">
            <a:extLst>
              <a:ext uri="{FF2B5EF4-FFF2-40B4-BE49-F238E27FC236}">
                <a16:creationId xmlns:a16="http://schemas.microsoft.com/office/drawing/2014/main" id="{A5377975-D7FF-46E4-BA7E-6BAD37B8C7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6961" y="-822448"/>
            <a:ext cx="7543178" cy="75431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368" y="2486945"/>
            <a:ext cx="7617519" cy="832726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algn="l">
              <a:defRPr sz="2800" b="1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5527" y="3375456"/>
            <a:ext cx="6840000" cy="324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2D84312-F746-4B7B-A07C-860FE076D713}"/>
              </a:ext>
            </a:extLst>
          </p:cNvPr>
          <p:cNvSpPr txBox="1">
            <a:spLocks/>
          </p:cNvSpPr>
          <p:nvPr userDrawn="1"/>
        </p:nvSpPr>
        <p:spPr>
          <a:xfrm>
            <a:off x="835527" y="4222985"/>
            <a:ext cx="6840000" cy="324000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</p:txBody>
      </p:sp>
      <p:pic>
        <p:nvPicPr>
          <p:cNvPr id="10" name="Grafik 23">
            <a:extLst>
              <a:ext uri="{FF2B5EF4-FFF2-40B4-BE49-F238E27FC236}">
                <a16:creationId xmlns:a16="http://schemas.microsoft.com/office/drawing/2014/main" id="{CE660BB8-91B8-4F7D-8376-9E3C0BDE228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838936" y="171758"/>
            <a:ext cx="1414669" cy="5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28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936780" y="2355749"/>
            <a:ext cx="7560000" cy="930789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algn="l">
              <a:defRPr sz="2400" b="1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511308" y="2139750"/>
            <a:ext cx="36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2EA88E"/>
              </a:solidFill>
            </a:endParaRPr>
          </a:p>
        </p:txBody>
      </p:sp>
      <p:sp>
        <p:nvSpPr>
          <p:cNvPr id="8" name="Rechteck 7"/>
          <p:cNvSpPr/>
          <p:nvPr userDrawn="1"/>
        </p:nvSpPr>
        <p:spPr>
          <a:xfrm rot="2700000">
            <a:off x="8582974" y="1773663"/>
            <a:ext cx="18000" cy="1512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 rot="8100000">
            <a:off x="8873225" y="2002836"/>
            <a:ext cx="18000" cy="792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2">
            <a:extLst>
              <a:ext uri="{FF2B5EF4-FFF2-40B4-BE49-F238E27FC236}">
                <a16:creationId xmlns:a16="http://schemas.microsoft.com/office/drawing/2014/main" id="{7C32C9CF-6F47-4863-BB0D-F0A81F892AEF}"/>
              </a:ext>
            </a:extLst>
          </p:cNvPr>
          <p:cNvSpPr/>
          <p:nvPr userDrawn="1"/>
        </p:nvSpPr>
        <p:spPr>
          <a:xfrm>
            <a:off x="358775" y="1957973"/>
            <a:ext cx="252412" cy="1800225"/>
          </a:xfrm>
          <a:prstGeom prst="rect">
            <a:avLst/>
          </a:prstGeom>
          <a:solidFill>
            <a:srgbClr val="D0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3220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0560"/>
          </a:xfrm>
          <a:prstGeom prst="rect">
            <a:avLst/>
          </a:prstGeom>
        </p:spPr>
        <p:txBody>
          <a:bodyPr anchor="ctr"/>
          <a:lstStyle>
            <a:lvl1pPr>
              <a:defRPr sz="22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918992"/>
            <a:ext cx="8784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90488" indent="-90488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 b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defRPr sz="1200" b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200150" indent="-171450">
              <a:buFont typeface="Arial" panose="020B0604020202020204" pitchFamily="34" charset="0"/>
              <a:buChar char="•"/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46037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2000"/>
          </a:xfrm>
          <a:prstGeom prst="rect">
            <a:avLst/>
          </a:prstGeom>
        </p:spPr>
        <p:txBody>
          <a:bodyPr anchor="ctr"/>
          <a:lstStyle>
            <a:lvl1pPr>
              <a:defRPr sz="22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918992"/>
            <a:ext cx="4248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tabLst>
                <a:tab pos="4124325" algn="l"/>
              </a:tabLst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716000" y="918992"/>
            <a:ext cx="4248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normalizeH="0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200150" indent="-171450">
              <a:buFont typeface="Muli" panose="00000500000000000000" pitchFamily="2" charset="0"/>
              <a:buChar char="•"/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59263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2000"/>
          </a:xfrm>
          <a:prstGeom prst="rect">
            <a:avLst/>
          </a:prstGeom>
        </p:spPr>
        <p:txBody>
          <a:bodyPr anchor="ctr"/>
          <a:lstStyle>
            <a:lvl1pPr>
              <a:defRPr sz="2200" b="1">
                <a:solidFill>
                  <a:srgbClr val="55555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918992"/>
            <a:ext cx="2772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192000" y="918992"/>
            <a:ext cx="2772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tabLst>
                <a:tab pos="627063" algn="l"/>
              </a:tabLst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3186000" y="918992"/>
            <a:ext cx="2772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4949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0560"/>
          </a:xfrm>
          <a:prstGeom prst="rect">
            <a:avLst/>
          </a:prstGeom>
        </p:spPr>
        <p:txBody>
          <a:bodyPr anchor="ctr"/>
          <a:lstStyle>
            <a:lvl1pPr>
              <a:defRPr sz="22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4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2BE245D-6534-4407-A746-F730C69CC9AB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01236" y="235721"/>
            <a:ext cx="1183989" cy="411469"/>
          </a:xfrm>
          <a:prstGeom prst="rect">
            <a:avLst/>
          </a:prstGeom>
        </p:spPr>
      </p:pic>
      <p:sp>
        <p:nvSpPr>
          <p:cNvPr id="7" name="Rechteck 9">
            <a:extLst>
              <a:ext uri="{FF2B5EF4-FFF2-40B4-BE49-F238E27FC236}">
                <a16:creationId xmlns:a16="http://schemas.microsoft.com/office/drawing/2014/main" id="{8CE2738A-D753-48BE-891A-34A80614D575}"/>
              </a:ext>
            </a:extLst>
          </p:cNvPr>
          <p:cNvSpPr/>
          <p:nvPr userDrawn="1"/>
        </p:nvSpPr>
        <p:spPr>
          <a:xfrm>
            <a:off x="0" y="4732030"/>
            <a:ext cx="9144000" cy="411469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3">
            <a:extLst>
              <a:ext uri="{FF2B5EF4-FFF2-40B4-BE49-F238E27FC236}">
                <a16:creationId xmlns:a16="http://schemas.microsoft.com/office/drawing/2014/main" id="{CB1B3FC5-F198-4DA7-B106-511A875FB776}"/>
              </a:ext>
            </a:extLst>
          </p:cNvPr>
          <p:cNvSpPr txBox="1"/>
          <p:nvPr userDrawn="1"/>
        </p:nvSpPr>
        <p:spPr>
          <a:xfrm>
            <a:off x="8553600" y="4824000"/>
            <a:ext cx="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9DDD7E6-EF1D-4D76-8D7C-7B5499DA39D6}" type="slidenum">
              <a:rPr lang="de-DE" sz="12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‹Nr.›</a:t>
            </a:fld>
            <a:endParaRPr lang="de-DE" sz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Grafik 10" descr="Ein Bild, das Text, draußen, Schild enthält.&#10;&#10;Automatisch generierte Beschreibung">
            <a:extLst>
              <a:ext uri="{FF2B5EF4-FFF2-40B4-BE49-F238E27FC236}">
                <a16:creationId xmlns:a16="http://schemas.microsoft.com/office/drawing/2014/main" id="{DAA63AD8-7505-45CB-B82C-1C07FD8F588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4843542"/>
            <a:ext cx="654094" cy="19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0" r:id="rId2"/>
    <p:sldLayoutId id="2147483666" r:id="rId3"/>
    <p:sldLayoutId id="2147483665" r:id="rId4"/>
    <p:sldLayoutId id="2147483667" r:id="rId5"/>
    <p:sldLayoutId id="2147483668" r:id="rId6"/>
    <p:sldLayoutId id="2147483669" r:id="rId7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C6CD4B-648B-4E1F-1961-CB01B89BEF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Forschungspraktikum – Run </a:t>
            </a:r>
            <a:r>
              <a:rPr lang="de-DE" dirty="0" err="1"/>
              <a:t>Length</a:t>
            </a:r>
            <a:r>
              <a:rPr lang="de-DE" dirty="0"/>
              <a:t> Encoding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6D51C15-0894-A2B8-997D-486BCAD89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167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96E579-6C23-5383-FA95-4F146600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Masken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8E1328C8-B744-A201-023C-D9755E48FA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6420338"/>
              </p:ext>
            </p:extLst>
          </p:nvPr>
        </p:nvGraphicFramePr>
        <p:xfrm>
          <a:off x="179388" y="919163"/>
          <a:ext cx="42481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016">
                  <a:extLst>
                    <a:ext uri="{9D8B030D-6E8A-4147-A177-3AD203B41FA5}">
                      <a16:colId xmlns:a16="http://schemas.microsoft.com/office/drawing/2014/main" val="3929386797"/>
                    </a:ext>
                  </a:extLst>
                </a:gridCol>
                <a:gridCol w="472016">
                  <a:extLst>
                    <a:ext uri="{9D8B030D-6E8A-4147-A177-3AD203B41FA5}">
                      <a16:colId xmlns:a16="http://schemas.microsoft.com/office/drawing/2014/main" val="223946552"/>
                    </a:ext>
                  </a:extLst>
                </a:gridCol>
                <a:gridCol w="472016">
                  <a:extLst>
                    <a:ext uri="{9D8B030D-6E8A-4147-A177-3AD203B41FA5}">
                      <a16:colId xmlns:a16="http://schemas.microsoft.com/office/drawing/2014/main" val="1159340766"/>
                    </a:ext>
                  </a:extLst>
                </a:gridCol>
                <a:gridCol w="472016">
                  <a:extLst>
                    <a:ext uri="{9D8B030D-6E8A-4147-A177-3AD203B41FA5}">
                      <a16:colId xmlns:a16="http://schemas.microsoft.com/office/drawing/2014/main" val="89166769"/>
                    </a:ext>
                  </a:extLst>
                </a:gridCol>
                <a:gridCol w="472016">
                  <a:extLst>
                    <a:ext uri="{9D8B030D-6E8A-4147-A177-3AD203B41FA5}">
                      <a16:colId xmlns:a16="http://schemas.microsoft.com/office/drawing/2014/main" val="4015434946"/>
                    </a:ext>
                  </a:extLst>
                </a:gridCol>
                <a:gridCol w="472016">
                  <a:extLst>
                    <a:ext uri="{9D8B030D-6E8A-4147-A177-3AD203B41FA5}">
                      <a16:colId xmlns:a16="http://schemas.microsoft.com/office/drawing/2014/main" val="1268599900"/>
                    </a:ext>
                  </a:extLst>
                </a:gridCol>
                <a:gridCol w="472016">
                  <a:extLst>
                    <a:ext uri="{9D8B030D-6E8A-4147-A177-3AD203B41FA5}">
                      <a16:colId xmlns:a16="http://schemas.microsoft.com/office/drawing/2014/main" val="3530721391"/>
                    </a:ext>
                  </a:extLst>
                </a:gridCol>
                <a:gridCol w="472016">
                  <a:extLst>
                    <a:ext uri="{9D8B030D-6E8A-4147-A177-3AD203B41FA5}">
                      <a16:colId xmlns:a16="http://schemas.microsoft.com/office/drawing/2014/main" val="2876232717"/>
                    </a:ext>
                  </a:extLst>
                </a:gridCol>
                <a:gridCol w="472016">
                  <a:extLst>
                    <a:ext uri="{9D8B030D-6E8A-4147-A177-3AD203B41FA5}">
                      <a16:colId xmlns:a16="http://schemas.microsoft.com/office/drawing/2014/main" val="2758378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301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18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795880"/>
                  </a:ext>
                </a:extLst>
              </a:tr>
            </a:tbl>
          </a:graphicData>
        </a:graphic>
      </p:graphicFrame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A4D4F4-7CA0-FBBF-FC67-E40EA72C9FB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2AC5105-FB77-AD4A-4079-9590B8BDC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8" y="2831956"/>
            <a:ext cx="6115912" cy="153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377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DBB15C-C2B6-563E-2D49-2CD1D83BF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Ideen/Probleme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BEB4F5-4B0C-0039-8CDD-58D1AB90F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Sind das überhaupt Masken?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Überführen in echte Masken?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Paralleler Zugriff über Masken überhaupt notwendig?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Besser gelöst über </a:t>
            </a:r>
            <a:r>
              <a:rPr lang="de-DE" dirty="0" err="1"/>
              <a:t>Slab</a:t>
            </a:r>
            <a:r>
              <a:rPr lang="de-DE" dirty="0"/>
              <a:t>-Datentyp von Tim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Zerstören die Masken den Sinn des Encodings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Wenn Daten an GPU übergeben werden, müssen Masken auch übergeben werden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-&gt; mehr Daten werden transportiert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Masken im globalen Speicher?</a:t>
            </a:r>
          </a:p>
        </p:txBody>
      </p:sp>
    </p:spTree>
    <p:extLst>
      <p:ext uri="{BB962C8B-B14F-4D97-AF65-F5344CB8AC3E}">
        <p14:creationId xmlns:p14="http://schemas.microsoft.com/office/powerpoint/2010/main" val="154224716"/>
      </p:ext>
    </p:extLst>
  </p:cSld>
  <p:clrMapOvr>
    <a:masterClrMapping/>
  </p:clrMapOvr>
</p:sld>
</file>

<file path=ppt/theme/theme1.xml><?xml version="1.0" encoding="utf-8"?>
<a:theme xmlns:a="http://schemas.openxmlformats.org/drawingml/2006/main" name="DB_theme">
  <a:themeElements>
    <a:clrScheme name="DB_V3">
      <a:dk1>
        <a:srgbClr val="4C4D4D"/>
      </a:dk1>
      <a:lt1>
        <a:sysClr val="window" lastClr="FFFFFF"/>
      </a:lt1>
      <a:dk2>
        <a:srgbClr val="3F3F3F"/>
      </a:dk2>
      <a:lt2>
        <a:srgbClr val="E7E6E6"/>
      </a:lt2>
      <a:accent1>
        <a:srgbClr val="1B6AA3"/>
      </a:accent1>
      <a:accent2>
        <a:srgbClr val="84CBC5"/>
      </a:accent2>
      <a:accent3>
        <a:srgbClr val="F8D35E"/>
      </a:accent3>
      <a:accent4>
        <a:srgbClr val="F47264"/>
      </a:accent4>
      <a:accent5>
        <a:srgbClr val="7CC8EC"/>
      </a:accent5>
      <a:accent6>
        <a:srgbClr val="868AD1"/>
      </a:accent6>
      <a:hlink>
        <a:srgbClr val="0000FF"/>
      </a:hlink>
      <a:folHlink>
        <a:srgbClr val="800080"/>
      </a:folHlink>
    </a:clrScheme>
    <a:fontScheme name="Benutzerdefiniert 1">
      <a:majorFont>
        <a:latin typeface="Muli"/>
        <a:ea typeface=""/>
        <a:cs typeface=""/>
      </a:majorFont>
      <a:minorFont>
        <a:latin typeface="Mul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200" dirty="0" err="1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b_V4.potx" id="{AC88A545-6B68-45D9-B940-BA4AF3B24211}" vid="{4EFBBA81-86C6-4268-B5ED-CEF99078EA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Muli"/>
        <a:ea typeface=""/>
        <a:cs typeface=""/>
      </a:majorFont>
      <a:minorFont>
        <a:latin typeface="Mul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Muli"/>
        <a:ea typeface=""/>
        <a:cs typeface=""/>
      </a:majorFont>
      <a:minorFont>
        <a:latin typeface="Mul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db_V4 (1)</Template>
  <TotalTime>0</TotalTime>
  <Words>86</Words>
  <Application>Microsoft Office PowerPoint</Application>
  <PresentationFormat>Bildschirmpräsentation (16:9)</PresentationFormat>
  <Paragraphs>34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Muli</vt:lpstr>
      <vt:lpstr>Open Sans</vt:lpstr>
      <vt:lpstr>DB_theme</vt:lpstr>
      <vt:lpstr>Forschungspraktikum – Run Length Encoding</vt:lpstr>
      <vt:lpstr>Masken</vt:lpstr>
      <vt:lpstr>Ideen/Probleme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JSON-Support in PostgreSQL</dc:title>
  <dc:creator>66f34d70, 5d6ca2e7</dc:creator>
  <cp:lastModifiedBy>ms566828@campussachsen.onmicrosoft.com</cp:lastModifiedBy>
  <cp:revision>13</cp:revision>
  <cp:lastPrinted>2017-08-03T12:32:02Z</cp:lastPrinted>
  <dcterms:created xsi:type="dcterms:W3CDTF">2023-06-19T12:51:42Z</dcterms:created>
  <dcterms:modified xsi:type="dcterms:W3CDTF">2024-01-04T10:53:34Z</dcterms:modified>
</cp:coreProperties>
</file>