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6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8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7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23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362E-F480-4286-BBDD-FA3089A75A34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3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-335112"/>
            <a:ext cx="9144000" cy="2387600"/>
          </a:xfrm>
        </p:spPr>
        <p:txBody>
          <a:bodyPr/>
          <a:lstStyle/>
          <a:p>
            <a:r>
              <a:rPr lang="en-US" dirty="0"/>
              <a:t>Functions in R</a:t>
            </a:r>
            <a:endParaRPr lang="en-GB" dirty="0"/>
          </a:p>
        </p:txBody>
      </p:sp>
      <p:pic>
        <p:nvPicPr>
          <p:cNvPr id="4098" name="Picture 2" descr="Function (mathematics) - Wikipedia">
            <a:extLst>
              <a:ext uri="{FF2B5EF4-FFF2-40B4-BE49-F238E27FC236}">
                <a16:creationId xmlns:a16="http://schemas.microsoft.com/office/drawing/2014/main" id="{66CAFAE2-438F-DC5A-7030-23EEB2F4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15" y="2621831"/>
            <a:ext cx="3829769" cy="38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write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212529"/>
                </a:solidFill>
                <a:latin typeface="-apple-system"/>
              </a:rPr>
              <a:t>W</a:t>
            </a:r>
            <a:r>
              <a:rPr lang="en-GB" b="0" i="0" dirty="0" smtClean="0">
                <a:solidFill>
                  <a:srgbClr val="212529"/>
                </a:solidFill>
                <a:effectLst/>
                <a:latin typeface="-apple-system"/>
              </a:rPr>
              <a:t>henever</a:t>
            </a:r>
          </a:p>
          <a:p>
            <a:r>
              <a:rPr lang="en-GB" dirty="0" smtClean="0">
                <a:solidFill>
                  <a:srgbClr val="212529"/>
                </a:solidFill>
                <a:latin typeface="-apple-system"/>
              </a:rPr>
              <a:t>Y</a:t>
            </a:r>
            <a:r>
              <a:rPr lang="en-GB" b="0" i="0" dirty="0" smtClean="0">
                <a:solidFill>
                  <a:srgbClr val="212529"/>
                </a:solidFill>
                <a:effectLst/>
                <a:latin typeface="-apple-system"/>
              </a:rPr>
              <a:t>ou’ve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copied and pasted a block of code more than twice</a:t>
            </a:r>
          </a:p>
          <a:p>
            <a:r>
              <a:rPr lang="en-GB" dirty="0">
                <a:solidFill>
                  <a:srgbClr val="212529"/>
                </a:solidFill>
                <a:latin typeface="-apple-system"/>
              </a:rPr>
              <a:t>Requirements might change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dirty="0">
                <a:solidFill>
                  <a:srgbClr val="212529"/>
                </a:solidFill>
                <a:latin typeface="-apple-system"/>
              </a:rPr>
              <a:t>DRY principle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pic>
        <p:nvPicPr>
          <p:cNvPr id="2050" name="Picture 2" descr="TIME for Kids | Desert Life">
            <a:extLst>
              <a:ext uri="{FF2B5EF4-FFF2-40B4-BE49-F238E27FC236}">
                <a16:creationId xmlns:a16="http://schemas.microsoft.com/office/drawing/2014/main" id="{AF021715-8C91-1571-305A-20B463F6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43" y="2653641"/>
            <a:ext cx="5758851" cy="38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4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Components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different parts of a function are</a:t>
            </a:r>
          </a:p>
          <a:p>
            <a:r>
              <a:rPr lang="en-GB" b="1" dirty="0"/>
              <a:t>Function Name </a:t>
            </a:r>
            <a:r>
              <a:rPr lang="en-GB" dirty="0"/>
              <a:t>− This is the actual name of the function. It is stored in R environment as an object with this name.</a:t>
            </a:r>
          </a:p>
          <a:p>
            <a:r>
              <a:rPr lang="en-GB" b="1" dirty="0"/>
              <a:t>Arguments</a:t>
            </a:r>
            <a:r>
              <a:rPr lang="en-GB" dirty="0"/>
              <a:t> − An argument is a placeholder. When a function is invoked, you pass a value to the argument. Arguments are optional; that is, a function may contain no arguments. Also arguments can have default values.</a:t>
            </a:r>
          </a:p>
          <a:p>
            <a:r>
              <a:rPr lang="en-GB" b="1" dirty="0"/>
              <a:t>Function Body </a:t>
            </a:r>
            <a:r>
              <a:rPr lang="en-GB" dirty="0"/>
              <a:t>− The function body contains a collection of statements that defines what the function does.</a:t>
            </a:r>
          </a:p>
          <a:p>
            <a:r>
              <a:rPr lang="en-GB" b="1" dirty="0"/>
              <a:t>Return Value </a:t>
            </a:r>
            <a:r>
              <a:rPr lang="en-GB" dirty="0"/>
              <a:t>− The return value of a function is the last expression in the function body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18141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Segoe UI" panose="020B0502040204020203" pitchFamily="34" charset="0"/>
              </a:rPr>
              <a:t>Default Parameter Value</a:t>
            </a:r>
            <a:br>
              <a:rPr lang="en-GB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call the function without an argument, it uses the default value</a:t>
            </a:r>
          </a:p>
          <a:p>
            <a:r>
              <a:rPr lang="en-GB" dirty="0"/>
              <a:t>NA, NULL, missing?</a:t>
            </a:r>
          </a:p>
          <a:p>
            <a:r>
              <a:rPr lang="en-GB" dirty="0"/>
              <a:t>Can have a vector of possible argument values</a:t>
            </a:r>
          </a:p>
        </p:txBody>
      </p:sp>
    </p:spTree>
    <p:extLst>
      <p:ext uri="{BB962C8B-B14F-4D97-AF65-F5344CB8AC3E}">
        <p14:creationId xmlns:p14="http://schemas.microsoft.com/office/powerpoint/2010/main" val="28796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on How to Write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Keep them small</a:t>
            </a:r>
          </a:p>
          <a:p>
            <a:pPr lvl="1"/>
            <a:r>
              <a:rPr lang="en-US" dirty="0"/>
              <a:t>Functions should do one thing. They should do it well. They should do it only. – Clean Code</a:t>
            </a:r>
          </a:p>
          <a:p>
            <a:r>
              <a:rPr lang="en-GB" b="1" dirty="0"/>
              <a:t>Fewer Arguments</a:t>
            </a:r>
          </a:p>
          <a:p>
            <a:r>
              <a:rPr lang="en-US" b="1" dirty="0"/>
              <a:t>Do not use Flag Arguments</a:t>
            </a:r>
          </a:p>
          <a:p>
            <a:pPr lvl="1"/>
            <a:r>
              <a:rPr lang="en-US" dirty="0"/>
              <a:t>Flag arguments naturally contradict the principle of single responsibility. When you see them, you should consider dividing the function into two</a:t>
            </a:r>
          </a:p>
          <a:p>
            <a:pPr fontAlgn="base"/>
            <a:r>
              <a:rPr lang="en-US" b="1" dirty="0"/>
              <a:t>Do Not Have Side Effects</a:t>
            </a:r>
          </a:p>
          <a:p>
            <a:pPr lvl="1" fontAlgn="base"/>
            <a:r>
              <a:rPr lang="en-US" dirty="0"/>
              <a:t>Side effects are unintended consequences of your code</a:t>
            </a:r>
          </a:p>
          <a:p>
            <a:pPr fontAlgn="base"/>
            <a:r>
              <a:rPr lang="en-GB" b="1" dirty="0"/>
              <a:t>Don't Repeat Yourself (DRY)</a:t>
            </a:r>
          </a:p>
          <a:p>
            <a:pPr fontAlgn="base"/>
            <a:r>
              <a:rPr lang="en-US" b="1" dirty="0"/>
              <a:t>Do not leave code in comments</a:t>
            </a:r>
          </a:p>
          <a:p>
            <a:pPr fontAlgn="base"/>
            <a:r>
              <a:rPr lang="en-US" b="1" dirty="0"/>
              <a:t>Functions are for humans and computers*</a:t>
            </a:r>
          </a:p>
          <a:p>
            <a:pPr fontAlgn="base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91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 a function using name &lt;- function(...</a:t>
            </a:r>
            <a:r>
              <a:rPr lang="en-GB" dirty="0" err="1"/>
              <a:t>args</a:t>
            </a:r>
            <a:r>
              <a:rPr lang="en-GB" dirty="0"/>
              <a:t>...) {...body...}.</a:t>
            </a:r>
          </a:p>
          <a:p>
            <a:r>
              <a:rPr lang="en-GB" dirty="0"/>
              <a:t>Call a function using name(...values...).</a:t>
            </a:r>
          </a:p>
          <a:p>
            <a:r>
              <a:rPr lang="en-GB" dirty="0"/>
              <a:t>R looks for variables in the current stack frame before looking for them at the top level.</a:t>
            </a:r>
          </a:p>
          <a:p>
            <a:r>
              <a:rPr lang="en-GB" dirty="0"/>
              <a:t>Use help(thing) to view help for something.</a:t>
            </a:r>
          </a:p>
          <a:p>
            <a:r>
              <a:rPr lang="en-GB" dirty="0"/>
              <a:t>Arguments can be passed by matching based on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Position</a:t>
            </a:r>
          </a:p>
          <a:p>
            <a:pPr lvl="1"/>
            <a:r>
              <a:rPr lang="en-GB" dirty="0"/>
              <a:t>omitting them (in which case the default value is used).</a:t>
            </a:r>
          </a:p>
        </p:txBody>
      </p:sp>
    </p:spTree>
    <p:extLst>
      <p:ext uri="{BB962C8B-B14F-4D97-AF65-F5344CB8AC3E}">
        <p14:creationId xmlns:p14="http://schemas.microsoft.com/office/powerpoint/2010/main" val="14193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Dot-dot-dot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5792" cy="4351338"/>
          </a:xfrm>
        </p:spPr>
        <p:txBody>
          <a:bodyPr/>
          <a:lstStyle/>
          <a:p>
            <a:r>
              <a:rPr lang="en-GB" dirty="0"/>
              <a:t>... </a:t>
            </a:r>
          </a:p>
          <a:p>
            <a:r>
              <a:rPr lang="en-GB" dirty="0"/>
              <a:t>special argument captures any number of arguments that aren’t otherwise matched.</a:t>
            </a:r>
          </a:p>
          <a:p>
            <a:r>
              <a:rPr lang="en-GB" dirty="0"/>
              <a:t>useful because you can then send those ... on to another function. </a:t>
            </a:r>
          </a:p>
          <a:p>
            <a:r>
              <a:rPr lang="en-GB" dirty="0"/>
              <a:t>useful catch-all if your function primarily wraps another function. </a:t>
            </a:r>
          </a:p>
        </p:txBody>
      </p:sp>
      <p:pic>
        <p:nvPicPr>
          <p:cNvPr id="3078" name="Picture 6" descr="Response Icon">
            <a:extLst>
              <a:ext uri="{FF2B5EF4-FFF2-40B4-BE49-F238E27FC236}">
                <a16:creationId xmlns:a16="http://schemas.microsoft.com/office/drawing/2014/main" id="{922C7343-5AEF-5035-C724-B75A8A5D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81" y="804684"/>
            <a:ext cx="3508524" cy="350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33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This is not a pipe - Magritte's most famous painti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78" y="365558"/>
            <a:ext cx="8081643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44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Segoe UI</vt:lpstr>
      <vt:lpstr>Office Theme</vt:lpstr>
      <vt:lpstr>Functions in R</vt:lpstr>
      <vt:lpstr>Why write a function?</vt:lpstr>
      <vt:lpstr>Function Components </vt:lpstr>
      <vt:lpstr>Default Parameter Value </vt:lpstr>
      <vt:lpstr>General Guidance on How to Write Functions</vt:lpstr>
      <vt:lpstr>PowerPoint Presentation</vt:lpstr>
      <vt:lpstr>Dot-dot-dot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22</cp:revision>
  <dcterms:created xsi:type="dcterms:W3CDTF">2022-07-12T09:22:20Z</dcterms:created>
  <dcterms:modified xsi:type="dcterms:W3CDTF">2022-08-03T07:41:30Z</dcterms:modified>
</cp:coreProperties>
</file>