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60" r:id="rId3"/>
    <p:sldId id="258" r:id="rId4"/>
    <p:sldId id="261" r:id="rId5"/>
    <p:sldId id="257" r:id="rId6"/>
    <p:sldId id="25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8182" autoAdjust="0"/>
  </p:normalViewPr>
  <p:slideViewPr>
    <p:cSldViewPr snapToGrid="0">
      <p:cViewPr varScale="1">
        <p:scale>
          <a:sx n="57" d="100"/>
          <a:sy n="57" d="100"/>
        </p:scale>
        <p:origin x="12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FEB0CA-3576-4E49-9685-B0CF9F3EF8DE}" type="datetimeFigureOut">
              <a:rPr lang="en-GB" smtClean="0"/>
              <a:t>02/08/2022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3C8238-5D0E-4F7F-B096-17C66A291425}" type="slidenum">
              <a:rPr lang="en-GB" smtClean="0"/>
              <a:t>‹#›</a:t>
            </a:fld>
            <a:endParaRPr lang="en-GB"/>
          </a:p>
        </p:txBody>
      </p:sp>
    </p:spTree>
    <p:extLst>
      <p:ext uri="{BB962C8B-B14F-4D97-AF65-F5344CB8AC3E}">
        <p14:creationId xmlns:p14="http://schemas.microsoft.com/office/powerpoint/2010/main" val="1775484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en.wikipedia.org/wiki/Ancient_Greece" TargetMode="External"/><Relationship Id="rId7" Type="http://schemas.openxmlformats.org/officeDocument/2006/relationships/hyperlink" Target="https://en.wikipedia.org/wiki/Metaphor"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en.wikipedia.org/wiki/Alexander_the_Great" TargetMode="External"/><Relationship Id="rId5" Type="http://schemas.openxmlformats.org/officeDocument/2006/relationships/hyperlink" Target="https://en.wikipedia.org/wiki/Gordium" TargetMode="External"/><Relationship Id="rId4" Type="http://schemas.openxmlformats.org/officeDocument/2006/relationships/hyperlink" Target="https://en.wikipedia.org/wiki/Phrygia"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smtClean="0">
                <a:solidFill>
                  <a:schemeClr val="tx1"/>
                </a:solidFill>
                <a:effectLst/>
                <a:latin typeface="+mn-lt"/>
                <a:ea typeface="+mn-ea"/>
                <a:cs typeface="+mn-cs"/>
                <a:hlinkClick r:id="rId3" tooltip="Ancient Greece"/>
              </a:rPr>
              <a:t>Ancient Greek</a:t>
            </a:r>
            <a:r>
              <a:rPr lang="en-GB" sz="1200" b="0" i="0" kern="1200" dirty="0" smtClean="0">
                <a:solidFill>
                  <a:schemeClr val="tx1"/>
                </a:solidFill>
                <a:effectLst/>
                <a:latin typeface="+mn-lt"/>
                <a:ea typeface="+mn-ea"/>
                <a:cs typeface="+mn-cs"/>
              </a:rPr>
              <a:t> legend of </a:t>
            </a:r>
            <a:r>
              <a:rPr lang="en-GB" sz="1200" b="0" i="0" u="none" strike="noStrike" kern="1200" dirty="0" smtClean="0">
                <a:solidFill>
                  <a:schemeClr val="tx1"/>
                </a:solidFill>
                <a:effectLst/>
                <a:latin typeface="+mn-lt"/>
                <a:ea typeface="+mn-ea"/>
                <a:cs typeface="+mn-cs"/>
                <a:hlinkClick r:id="rId4" tooltip="Phrygia"/>
              </a:rPr>
              <a:t>Phrygian</a:t>
            </a:r>
            <a:r>
              <a:rPr lang="en-GB" sz="1200" b="0" i="0" kern="1200" dirty="0" smtClean="0">
                <a:solidFill>
                  <a:schemeClr val="tx1"/>
                </a:solidFill>
                <a:effectLst/>
                <a:latin typeface="+mn-lt"/>
                <a:ea typeface="+mn-ea"/>
                <a:cs typeface="+mn-cs"/>
              </a:rPr>
              <a:t> </a:t>
            </a:r>
            <a:r>
              <a:rPr lang="en-GB" sz="1200" b="0" i="0" u="none" strike="noStrike" kern="1200" dirty="0" err="1" smtClean="0">
                <a:solidFill>
                  <a:schemeClr val="tx1"/>
                </a:solidFill>
                <a:effectLst/>
                <a:latin typeface="+mn-lt"/>
                <a:ea typeface="+mn-ea"/>
                <a:cs typeface="+mn-cs"/>
                <a:hlinkClick r:id="rId5" tooltip="Gordium"/>
              </a:rPr>
              <a:t>Gordium</a:t>
            </a:r>
            <a:r>
              <a:rPr lang="en-GB" sz="1200" b="0" i="0" kern="1200" dirty="0" smtClean="0">
                <a:solidFill>
                  <a:schemeClr val="tx1"/>
                </a:solidFill>
                <a:effectLst/>
                <a:latin typeface="+mn-lt"/>
                <a:ea typeface="+mn-ea"/>
                <a:cs typeface="+mn-cs"/>
              </a:rPr>
              <a:t> associated with </a:t>
            </a:r>
            <a:r>
              <a:rPr lang="en-GB" sz="1200" b="0" i="0" u="none" strike="noStrike" kern="1200" dirty="0" smtClean="0">
                <a:solidFill>
                  <a:schemeClr val="tx1"/>
                </a:solidFill>
                <a:effectLst/>
                <a:latin typeface="+mn-lt"/>
                <a:ea typeface="+mn-ea"/>
                <a:cs typeface="+mn-cs"/>
                <a:hlinkClick r:id="rId6" tooltip="Alexander the Great"/>
              </a:rPr>
              <a:t>Alexander the Great</a:t>
            </a:r>
            <a:r>
              <a:rPr lang="en-GB" sz="1200" b="0" i="0" kern="1200" dirty="0" smtClean="0">
                <a:solidFill>
                  <a:schemeClr val="tx1"/>
                </a:solidFill>
                <a:effectLst/>
                <a:latin typeface="+mn-lt"/>
                <a:ea typeface="+mn-ea"/>
                <a:cs typeface="+mn-cs"/>
              </a:rPr>
              <a:t>. It is often used as a </a:t>
            </a:r>
            <a:r>
              <a:rPr lang="en-GB" sz="1200" b="0" i="0" u="none" strike="noStrike" kern="1200" dirty="0" smtClean="0">
                <a:solidFill>
                  <a:schemeClr val="tx1"/>
                </a:solidFill>
                <a:effectLst/>
                <a:latin typeface="+mn-lt"/>
                <a:ea typeface="+mn-ea"/>
                <a:cs typeface="+mn-cs"/>
                <a:hlinkClick r:id="rId7" tooltip="Metaphor"/>
              </a:rPr>
              <a:t>metaphor</a:t>
            </a:r>
            <a:r>
              <a:rPr lang="en-GB" sz="1200" b="0" i="0" kern="1200" dirty="0" smtClean="0">
                <a:solidFill>
                  <a:schemeClr val="tx1"/>
                </a:solidFill>
                <a:effectLst/>
                <a:latin typeface="+mn-lt"/>
                <a:ea typeface="+mn-ea"/>
                <a:cs typeface="+mn-cs"/>
              </a:rPr>
              <a:t> for an intractable problem (untying an impossibly tangled knot) solved easily by finding an approach to the problem that renders the perceived constraints of the problem moot ("cutting the Gordian knot"):</a:t>
            </a:r>
            <a:endParaRPr lang="en-GB" dirty="0"/>
          </a:p>
        </p:txBody>
      </p:sp>
      <p:sp>
        <p:nvSpPr>
          <p:cNvPr id="4" name="Slide Number Placeholder 3"/>
          <p:cNvSpPr>
            <a:spLocks noGrp="1"/>
          </p:cNvSpPr>
          <p:nvPr>
            <p:ph type="sldNum" sz="quarter" idx="10"/>
          </p:nvPr>
        </p:nvSpPr>
        <p:spPr/>
        <p:txBody>
          <a:bodyPr/>
          <a:lstStyle/>
          <a:p>
            <a:fld id="{773C8238-5D0E-4F7F-B096-17C66A291425}" type="slidenum">
              <a:rPr lang="en-GB" smtClean="0"/>
              <a:t>4</a:t>
            </a:fld>
            <a:endParaRPr lang="en-GB"/>
          </a:p>
        </p:txBody>
      </p:sp>
    </p:spTree>
    <p:extLst>
      <p:ext uri="{BB962C8B-B14F-4D97-AF65-F5344CB8AC3E}">
        <p14:creationId xmlns:p14="http://schemas.microsoft.com/office/powerpoint/2010/main" val="37382732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CE308-F007-408C-88B9-E82EE36F76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AF122AD-60CC-4DEA-BDB5-4C00CC6287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9D8491A-27A5-40AC-A462-2351CCDFCD2A}"/>
              </a:ext>
            </a:extLst>
          </p:cNvPr>
          <p:cNvSpPr>
            <a:spLocks noGrp="1"/>
          </p:cNvSpPr>
          <p:nvPr>
            <p:ph type="dt" sz="half" idx="10"/>
          </p:nvPr>
        </p:nvSpPr>
        <p:spPr/>
        <p:txBody>
          <a:bodyPr/>
          <a:lstStyle/>
          <a:p>
            <a:fld id="{1F3D7F03-4E26-481F-BF7A-0AFA9749C262}" type="datetimeFigureOut">
              <a:rPr lang="en-GB" smtClean="0"/>
              <a:t>02/08/2022</a:t>
            </a:fld>
            <a:endParaRPr lang="en-GB"/>
          </a:p>
        </p:txBody>
      </p:sp>
      <p:sp>
        <p:nvSpPr>
          <p:cNvPr id="5" name="Footer Placeholder 4">
            <a:extLst>
              <a:ext uri="{FF2B5EF4-FFF2-40B4-BE49-F238E27FC236}">
                <a16:creationId xmlns:a16="http://schemas.microsoft.com/office/drawing/2014/main" id="{27F94DA3-7DAE-44BA-B60D-A9D0B5C9B7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6FCC02B-2159-4C76-958F-0E7959573B8D}"/>
              </a:ext>
            </a:extLst>
          </p:cNvPr>
          <p:cNvSpPr>
            <a:spLocks noGrp="1"/>
          </p:cNvSpPr>
          <p:nvPr>
            <p:ph type="sldNum" sz="quarter" idx="12"/>
          </p:nvPr>
        </p:nvSpPr>
        <p:spPr/>
        <p:txBody>
          <a:bodyPr/>
          <a:lstStyle/>
          <a:p>
            <a:fld id="{B4BBFE31-0405-43CD-BC3F-09E5D12F7961}" type="slidenum">
              <a:rPr lang="en-GB" smtClean="0"/>
              <a:t>‹#›</a:t>
            </a:fld>
            <a:endParaRPr lang="en-GB"/>
          </a:p>
        </p:txBody>
      </p:sp>
    </p:spTree>
    <p:extLst>
      <p:ext uri="{BB962C8B-B14F-4D97-AF65-F5344CB8AC3E}">
        <p14:creationId xmlns:p14="http://schemas.microsoft.com/office/powerpoint/2010/main" val="2023447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D1B98-8F65-408C-AFFE-E57477CF271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21AE8DA-F6EC-4499-866A-FCE3330B7A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D60FA2B-B508-4179-888B-985F8670557C}"/>
              </a:ext>
            </a:extLst>
          </p:cNvPr>
          <p:cNvSpPr>
            <a:spLocks noGrp="1"/>
          </p:cNvSpPr>
          <p:nvPr>
            <p:ph type="dt" sz="half" idx="10"/>
          </p:nvPr>
        </p:nvSpPr>
        <p:spPr/>
        <p:txBody>
          <a:bodyPr/>
          <a:lstStyle/>
          <a:p>
            <a:fld id="{1F3D7F03-4E26-481F-BF7A-0AFA9749C262}" type="datetimeFigureOut">
              <a:rPr lang="en-GB" smtClean="0"/>
              <a:t>02/08/2022</a:t>
            </a:fld>
            <a:endParaRPr lang="en-GB"/>
          </a:p>
        </p:txBody>
      </p:sp>
      <p:sp>
        <p:nvSpPr>
          <p:cNvPr id="5" name="Footer Placeholder 4">
            <a:extLst>
              <a:ext uri="{FF2B5EF4-FFF2-40B4-BE49-F238E27FC236}">
                <a16:creationId xmlns:a16="http://schemas.microsoft.com/office/drawing/2014/main" id="{EC08DD70-93FA-4F98-84F0-D5956946668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8CD7DD1-C62F-433A-B3E1-9E2ADBEDE5CE}"/>
              </a:ext>
            </a:extLst>
          </p:cNvPr>
          <p:cNvSpPr>
            <a:spLocks noGrp="1"/>
          </p:cNvSpPr>
          <p:nvPr>
            <p:ph type="sldNum" sz="quarter" idx="12"/>
          </p:nvPr>
        </p:nvSpPr>
        <p:spPr/>
        <p:txBody>
          <a:bodyPr/>
          <a:lstStyle/>
          <a:p>
            <a:fld id="{B4BBFE31-0405-43CD-BC3F-09E5D12F7961}" type="slidenum">
              <a:rPr lang="en-GB" smtClean="0"/>
              <a:t>‹#›</a:t>
            </a:fld>
            <a:endParaRPr lang="en-GB"/>
          </a:p>
        </p:txBody>
      </p:sp>
    </p:spTree>
    <p:extLst>
      <p:ext uri="{BB962C8B-B14F-4D97-AF65-F5344CB8AC3E}">
        <p14:creationId xmlns:p14="http://schemas.microsoft.com/office/powerpoint/2010/main" val="604640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E0221A-DA70-4B6F-8394-D94EEB5187C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C0F4F20-2406-44B8-83F1-3EB5670284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4725C4D-4552-469C-95CE-B93917FCF183}"/>
              </a:ext>
            </a:extLst>
          </p:cNvPr>
          <p:cNvSpPr>
            <a:spLocks noGrp="1"/>
          </p:cNvSpPr>
          <p:nvPr>
            <p:ph type="dt" sz="half" idx="10"/>
          </p:nvPr>
        </p:nvSpPr>
        <p:spPr/>
        <p:txBody>
          <a:bodyPr/>
          <a:lstStyle/>
          <a:p>
            <a:fld id="{1F3D7F03-4E26-481F-BF7A-0AFA9749C262}" type="datetimeFigureOut">
              <a:rPr lang="en-GB" smtClean="0"/>
              <a:t>02/08/2022</a:t>
            </a:fld>
            <a:endParaRPr lang="en-GB"/>
          </a:p>
        </p:txBody>
      </p:sp>
      <p:sp>
        <p:nvSpPr>
          <p:cNvPr id="5" name="Footer Placeholder 4">
            <a:extLst>
              <a:ext uri="{FF2B5EF4-FFF2-40B4-BE49-F238E27FC236}">
                <a16:creationId xmlns:a16="http://schemas.microsoft.com/office/drawing/2014/main" id="{26DD6BFA-D4F9-407E-AE7A-EEA68C1F08A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472CE41-F295-4BB6-91D9-D304C4A6C6C3}"/>
              </a:ext>
            </a:extLst>
          </p:cNvPr>
          <p:cNvSpPr>
            <a:spLocks noGrp="1"/>
          </p:cNvSpPr>
          <p:nvPr>
            <p:ph type="sldNum" sz="quarter" idx="12"/>
          </p:nvPr>
        </p:nvSpPr>
        <p:spPr/>
        <p:txBody>
          <a:bodyPr/>
          <a:lstStyle/>
          <a:p>
            <a:fld id="{B4BBFE31-0405-43CD-BC3F-09E5D12F7961}" type="slidenum">
              <a:rPr lang="en-GB" smtClean="0"/>
              <a:t>‹#›</a:t>
            </a:fld>
            <a:endParaRPr lang="en-GB"/>
          </a:p>
        </p:txBody>
      </p:sp>
    </p:spTree>
    <p:extLst>
      <p:ext uri="{BB962C8B-B14F-4D97-AF65-F5344CB8AC3E}">
        <p14:creationId xmlns:p14="http://schemas.microsoft.com/office/powerpoint/2010/main" val="2209447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74123-9708-4A21-92CC-0B6B42128E8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8A9F4C8-306D-4768-9C4C-8090068176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D305356-50B6-4169-8FF7-22BD6EEAF15F}"/>
              </a:ext>
            </a:extLst>
          </p:cNvPr>
          <p:cNvSpPr>
            <a:spLocks noGrp="1"/>
          </p:cNvSpPr>
          <p:nvPr>
            <p:ph type="dt" sz="half" idx="10"/>
          </p:nvPr>
        </p:nvSpPr>
        <p:spPr/>
        <p:txBody>
          <a:bodyPr/>
          <a:lstStyle/>
          <a:p>
            <a:fld id="{1F3D7F03-4E26-481F-BF7A-0AFA9749C262}" type="datetimeFigureOut">
              <a:rPr lang="en-GB" smtClean="0"/>
              <a:t>02/08/2022</a:t>
            </a:fld>
            <a:endParaRPr lang="en-GB"/>
          </a:p>
        </p:txBody>
      </p:sp>
      <p:sp>
        <p:nvSpPr>
          <p:cNvPr id="5" name="Footer Placeholder 4">
            <a:extLst>
              <a:ext uri="{FF2B5EF4-FFF2-40B4-BE49-F238E27FC236}">
                <a16:creationId xmlns:a16="http://schemas.microsoft.com/office/drawing/2014/main" id="{E15E05A6-73CD-44E1-A17A-900663085F6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C69F64D-B043-41FE-9FB8-697E92ACCED4}"/>
              </a:ext>
            </a:extLst>
          </p:cNvPr>
          <p:cNvSpPr>
            <a:spLocks noGrp="1"/>
          </p:cNvSpPr>
          <p:nvPr>
            <p:ph type="sldNum" sz="quarter" idx="12"/>
          </p:nvPr>
        </p:nvSpPr>
        <p:spPr/>
        <p:txBody>
          <a:bodyPr/>
          <a:lstStyle/>
          <a:p>
            <a:fld id="{B4BBFE31-0405-43CD-BC3F-09E5D12F7961}" type="slidenum">
              <a:rPr lang="en-GB" smtClean="0"/>
              <a:t>‹#›</a:t>
            </a:fld>
            <a:endParaRPr lang="en-GB"/>
          </a:p>
        </p:txBody>
      </p:sp>
    </p:spTree>
    <p:extLst>
      <p:ext uri="{BB962C8B-B14F-4D97-AF65-F5344CB8AC3E}">
        <p14:creationId xmlns:p14="http://schemas.microsoft.com/office/powerpoint/2010/main" val="2117416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531E5-1F4D-4C8A-8B56-24CBC41DCF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EEC4E359-8510-4E38-8AED-443981263B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EA6ECE-F35E-461C-A598-3B325B8298F0}"/>
              </a:ext>
            </a:extLst>
          </p:cNvPr>
          <p:cNvSpPr>
            <a:spLocks noGrp="1"/>
          </p:cNvSpPr>
          <p:nvPr>
            <p:ph type="dt" sz="half" idx="10"/>
          </p:nvPr>
        </p:nvSpPr>
        <p:spPr/>
        <p:txBody>
          <a:bodyPr/>
          <a:lstStyle/>
          <a:p>
            <a:fld id="{1F3D7F03-4E26-481F-BF7A-0AFA9749C262}" type="datetimeFigureOut">
              <a:rPr lang="en-GB" smtClean="0"/>
              <a:t>02/08/2022</a:t>
            </a:fld>
            <a:endParaRPr lang="en-GB"/>
          </a:p>
        </p:txBody>
      </p:sp>
      <p:sp>
        <p:nvSpPr>
          <p:cNvPr id="5" name="Footer Placeholder 4">
            <a:extLst>
              <a:ext uri="{FF2B5EF4-FFF2-40B4-BE49-F238E27FC236}">
                <a16:creationId xmlns:a16="http://schemas.microsoft.com/office/drawing/2014/main" id="{9A0769CE-D585-4EF2-BE9A-8FCD9197D8D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B9BEC31-E001-4BB1-BDC0-2146197E430F}"/>
              </a:ext>
            </a:extLst>
          </p:cNvPr>
          <p:cNvSpPr>
            <a:spLocks noGrp="1"/>
          </p:cNvSpPr>
          <p:nvPr>
            <p:ph type="sldNum" sz="quarter" idx="12"/>
          </p:nvPr>
        </p:nvSpPr>
        <p:spPr/>
        <p:txBody>
          <a:bodyPr/>
          <a:lstStyle/>
          <a:p>
            <a:fld id="{B4BBFE31-0405-43CD-BC3F-09E5D12F7961}" type="slidenum">
              <a:rPr lang="en-GB" smtClean="0"/>
              <a:t>‹#›</a:t>
            </a:fld>
            <a:endParaRPr lang="en-GB"/>
          </a:p>
        </p:txBody>
      </p:sp>
    </p:spTree>
    <p:extLst>
      <p:ext uri="{BB962C8B-B14F-4D97-AF65-F5344CB8AC3E}">
        <p14:creationId xmlns:p14="http://schemas.microsoft.com/office/powerpoint/2010/main" val="1763466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11495-20A6-43DF-8A09-EC7F7246580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AEE0CEB-B020-43A8-A999-63E73837F5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9BCB2CB-C65D-42A7-A860-D82D41B9A8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2906D5B8-34BE-4D81-BFE5-628098981519}"/>
              </a:ext>
            </a:extLst>
          </p:cNvPr>
          <p:cNvSpPr>
            <a:spLocks noGrp="1"/>
          </p:cNvSpPr>
          <p:nvPr>
            <p:ph type="dt" sz="half" idx="10"/>
          </p:nvPr>
        </p:nvSpPr>
        <p:spPr/>
        <p:txBody>
          <a:bodyPr/>
          <a:lstStyle/>
          <a:p>
            <a:fld id="{1F3D7F03-4E26-481F-BF7A-0AFA9749C262}" type="datetimeFigureOut">
              <a:rPr lang="en-GB" smtClean="0"/>
              <a:t>02/08/2022</a:t>
            </a:fld>
            <a:endParaRPr lang="en-GB"/>
          </a:p>
        </p:txBody>
      </p:sp>
      <p:sp>
        <p:nvSpPr>
          <p:cNvPr id="6" name="Footer Placeholder 5">
            <a:extLst>
              <a:ext uri="{FF2B5EF4-FFF2-40B4-BE49-F238E27FC236}">
                <a16:creationId xmlns:a16="http://schemas.microsoft.com/office/drawing/2014/main" id="{52907502-2BAC-42F0-8565-498352583E5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AFDBC1E-BE88-4DC6-9BC7-0EB80D3C5387}"/>
              </a:ext>
            </a:extLst>
          </p:cNvPr>
          <p:cNvSpPr>
            <a:spLocks noGrp="1"/>
          </p:cNvSpPr>
          <p:nvPr>
            <p:ph type="sldNum" sz="quarter" idx="12"/>
          </p:nvPr>
        </p:nvSpPr>
        <p:spPr/>
        <p:txBody>
          <a:bodyPr/>
          <a:lstStyle/>
          <a:p>
            <a:fld id="{B4BBFE31-0405-43CD-BC3F-09E5D12F7961}" type="slidenum">
              <a:rPr lang="en-GB" smtClean="0"/>
              <a:t>‹#›</a:t>
            </a:fld>
            <a:endParaRPr lang="en-GB"/>
          </a:p>
        </p:txBody>
      </p:sp>
    </p:spTree>
    <p:extLst>
      <p:ext uri="{BB962C8B-B14F-4D97-AF65-F5344CB8AC3E}">
        <p14:creationId xmlns:p14="http://schemas.microsoft.com/office/powerpoint/2010/main" val="3611080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2FC0D-3A5C-4371-9004-83E1FF740C3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789DB68-46E4-43A7-B571-93374704A9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975C59-9D8E-4133-BBEE-1B3FD7A8B1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7A90BFD-78DC-4F65-996E-5E5D1C3217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9E3C964-7C60-43F4-8402-45D36C023B1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5A7EEA7-C834-4B93-AF9C-D341746F7AE2}"/>
              </a:ext>
            </a:extLst>
          </p:cNvPr>
          <p:cNvSpPr>
            <a:spLocks noGrp="1"/>
          </p:cNvSpPr>
          <p:nvPr>
            <p:ph type="dt" sz="half" idx="10"/>
          </p:nvPr>
        </p:nvSpPr>
        <p:spPr/>
        <p:txBody>
          <a:bodyPr/>
          <a:lstStyle/>
          <a:p>
            <a:fld id="{1F3D7F03-4E26-481F-BF7A-0AFA9749C262}" type="datetimeFigureOut">
              <a:rPr lang="en-GB" smtClean="0"/>
              <a:t>02/08/2022</a:t>
            </a:fld>
            <a:endParaRPr lang="en-GB"/>
          </a:p>
        </p:txBody>
      </p:sp>
      <p:sp>
        <p:nvSpPr>
          <p:cNvPr id="8" name="Footer Placeholder 7">
            <a:extLst>
              <a:ext uri="{FF2B5EF4-FFF2-40B4-BE49-F238E27FC236}">
                <a16:creationId xmlns:a16="http://schemas.microsoft.com/office/drawing/2014/main" id="{E40B40AC-B6D1-492C-A21E-9D700EAEA20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AFD9778-0674-447F-8B30-42D0E937C3E6}"/>
              </a:ext>
            </a:extLst>
          </p:cNvPr>
          <p:cNvSpPr>
            <a:spLocks noGrp="1"/>
          </p:cNvSpPr>
          <p:nvPr>
            <p:ph type="sldNum" sz="quarter" idx="12"/>
          </p:nvPr>
        </p:nvSpPr>
        <p:spPr/>
        <p:txBody>
          <a:bodyPr/>
          <a:lstStyle/>
          <a:p>
            <a:fld id="{B4BBFE31-0405-43CD-BC3F-09E5D12F7961}" type="slidenum">
              <a:rPr lang="en-GB" smtClean="0"/>
              <a:t>‹#›</a:t>
            </a:fld>
            <a:endParaRPr lang="en-GB"/>
          </a:p>
        </p:txBody>
      </p:sp>
    </p:spTree>
    <p:extLst>
      <p:ext uri="{BB962C8B-B14F-4D97-AF65-F5344CB8AC3E}">
        <p14:creationId xmlns:p14="http://schemas.microsoft.com/office/powerpoint/2010/main" val="272839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DD764-E5E4-4E15-A145-A5BF136D523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49BC6A0-68B4-4E1C-9781-BE6F924F226D}"/>
              </a:ext>
            </a:extLst>
          </p:cNvPr>
          <p:cNvSpPr>
            <a:spLocks noGrp="1"/>
          </p:cNvSpPr>
          <p:nvPr>
            <p:ph type="dt" sz="half" idx="10"/>
          </p:nvPr>
        </p:nvSpPr>
        <p:spPr/>
        <p:txBody>
          <a:bodyPr/>
          <a:lstStyle/>
          <a:p>
            <a:fld id="{1F3D7F03-4E26-481F-BF7A-0AFA9749C262}" type="datetimeFigureOut">
              <a:rPr lang="en-GB" smtClean="0"/>
              <a:t>02/08/2022</a:t>
            </a:fld>
            <a:endParaRPr lang="en-GB"/>
          </a:p>
        </p:txBody>
      </p:sp>
      <p:sp>
        <p:nvSpPr>
          <p:cNvPr id="4" name="Footer Placeholder 3">
            <a:extLst>
              <a:ext uri="{FF2B5EF4-FFF2-40B4-BE49-F238E27FC236}">
                <a16:creationId xmlns:a16="http://schemas.microsoft.com/office/drawing/2014/main" id="{0D1B0466-3C39-4A1F-92F8-485B8D1058C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71D2C1D-EF2C-410B-B215-882CC7A3C34B}"/>
              </a:ext>
            </a:extLst>
          </p:cNvPr>
          <p:cNvSpPr>
            <a:spLocks noGrp="1"/>
          </p:cNvSpPr>
          <p:nvPr>
            <p:ph type="sldNum" sz="quarter" idx="12"/>
          </p:nvPr>
        </p:nvSpPr>
        <p:spPr/>
        <p:txBody>
          <a:bodyPr/>
          <a:lstStyle/>
          <a:p>
            <a:fld id="{B4BBFE31-0405-43CD-BC3F-09E5D12F7961}" type="slidenum">
              <a:rPr lang="en-GB" smtClean="0"/>
              <a:t>‹#›</a:t>
            </a:fld>
            <a:endParaRPr lang="en-GB"/>
          </a:p>
        </p:txBody>
      </p:sp>
    </p:spTree>
    <p:extLst>
      <p:ext uri="{BB962C8B-B14F-4D97-AF65-F5344CB8AC3E}">
        <p14:creationId xmlns:p14="http://schemas.microsoft.com/office/powerpoint/2010/main" val="120007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61AA23-E692-48FA-AD0D-020F81837F62}"/>
              </a:ext>
            </a:extLst>
          </p:cNvPr>
          <p:cNvSpPr>
            <a:spLocks noGrp="1"/>
          </p:cNvSpPr>
          <p:nvPr>
            <p:ph type="dt" sz="half" idx="10"/>
          </p:nvPr>
        </p:nvSpPr>
        <p:spPr/>
        <p:txBody>
          <a:bodyPr/>
          <a:lstStyle/>
          <a:p>
            <a:fld id="{1F3D7F03-4E26-481F-BF7A-0AFA9749C262}" type="datetimeFigureOut">
              <a:rPr lang="en-GB" smtClean="0"/>
              <a:t>02/08/2022</a:t>
            </a:fld>
            <a:endParaRPr lang="en-GB"/>
          </a:p>
        </p:txBody>
      </p:sp>
      <p:sp>
        <p:nvSpPr>
          <p:cNvPr id="3" name="Footer Placeholder 2">
            <a:extLst>
              <a:ext uri="{FF2B5EF4-FFF2-40B4-BE49-F238E27FC236}">
                <a16:creationId xmlns:a16="http://schemas.microsoft.com/office/drawing/2014/main" id="{21CC77A7-4A24-49F2-B8F1-140F7229BCA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F952643-551A-49FC-86FD-39042B25D37E}"/>
              </a:ext>
            </a:extLst>
          </p:cNvPr>
          <p:cNvSpPr>
            <a:spLocks noGrp="1"/>
          </p:cNvSpPr>
          <p:nvPr>
            <p:ph type="sldNum" sz="quarter" idx="12"/>
          </p:nvPr>
        </p:nvSpPr>
        <p:spPr/>
        <p:txBody>
          <a:bodyPr/>
          <a:lstStyle/>
          <a:p>
            <a:fld id="{B4BBFE31-0405-43CD-BC3F-09E5D12F7961}" type="slidenum">
              <a:rPr lang="en-GB" smtClean="0"/>
              <a:t>‹#›</a:t>
            </a:fld>
            <a:endParaRPr lang="en-GB"/>
          </a:p>
        </p:txBody>
      </p:sp>
    </p:spTree>
    <p:extLst>
      <p:ext uri="{BB962C8B-B14F-4D97-AF65-F5344CB8AC3E}">
        <p14:creationId xmlns:p14="http://schemas.microsoft.com/office/powerpoint/2010/main" val="3378688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0E1DC-B4DE-4DAC-9ABE-7AC074740D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A90C8D3-ED96-46D4-A5D7-7F8C514A7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BB86A6B9-31DB-4A26-A3CA-F2CAD0AB48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D7B431-7D63-4918-ACA5-C585C604C445}"/>
              </a:ext>
            </a:extLst>
          </p:cNvPr>
          <p:cNvSpPr>
            <a:spLocks noGrp="1"/>
          </p:cNvSpPr>
          <p:nvPr>
            <p:ph type="dt" sz="half" idx="10"/>
          </p:nvPr>
        </p:nvSpPr>
        <p:spPr/>
        <p:txBody>
          <a:bodyPr/>
          <a:lstStyle/>
          <a:p>
            <a:fld id="{1F3D7F03-4E26-481F-BF7A-0AFA9749C262}" type="datetimeFigureOut">
              <a:rPr lang="en-GB" smtClean="0"/>
              <a:t>02/08/2022</a:t>
            </a:fld>
            <a:endParaRPr lang="en-GB"/>
          </a:p>
        </p:txBody>
      </p:sp>
      <p:sp>
        <p:nvSpPr>
          <p:cNvPr id="6" name="Footer Placeholder 5">
            <a:extLst>
              <a:ext uri="{FF2B5EF4-FFF2-40B4-BE49-F238E27FC236}">
                <a16:creationId xmlns:a16="http://schemas.microsoft.com/office/drawing/2014/main" id="{B2F72936-D875-4DD4-BF2C-4794B8AE0B0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63EDA1E-9FFD-44C2-9E84-83E5B8067E07}"/>
              </a:ext>
            </a:extLst>
          </p:cNvPr>
          <p:cNvSpPr>
            <a:spLocks noGrp="1"/>
          </p:cNvSpPr>
          <p:nvPr>
            <p:ph type="sldNum" sz="quarter" idx="12"/>
          </p:nvPr>
        </p:nvSpPr>
        <p:spPr/>
        <p:txBody>
          <a:bodyPr/>
          <a:lstStyle/>
          <a:p>
            <a:fld id="{B4BBFE31-0405-43CD-BC3F-09E5D12F7961}" type="slidenum">
              <a:rPr lang="en-GB" smtClean="0"/>
              <a:t>‹#›</a:t>
            </a:fld>
            <a:endParaRPr lang="en-GB"/>
          </a:p>
        </p:txBody>
      </p:sp>
    </p:spTree>
    <p:extLst>
      <p:ext uri="{BB962C8B-B14F-4D97-AF65-F5344CB8AC3E}">
        <p14:creationId xmlns:p14="http://schemas.microsoft.com/office/powerpoint/2010/main" val="4049859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320EE-D8CF-483D-83C7-3F0A992B85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1AC910B-FAC1-4321-9640-F91E3DD705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BC90A2C-2DF6-45DA-BACF-A13BB1B03E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4150AD-956F-43E6-B4C8-5387DC9B52E3}"/>
              </a:ext>
            </a:extLst>
          </p:cNvPr>
          <p:cNvSpPr>
            <a:spLocks noGrp="1"/>
          </p:cNvSpPr>
          <p:nvPr>
            <p:ph type="dt" sz="half" idx="10"/>
          </p:nvPr>
        </p:nvSpPr>
        <p:spPr/>
        <p:txBody>
          <a:bodyPr/>
          <a:lstStyle/>
          <a:p>
            <a:fld id="{1F3D7F03-4E26-481F-BF7A-0AFA9749C262}" type="datetimeFigureOut">
              <a:rPr lang="en-GB" smtClean="0"/>
              <a:t>02/08/2022</a:t>
            </a:fld>
            <a:endParaRPr lang="en-GB"/>
          </a:p>
        </p:txBody>
      </p:sp>
      <p:sp>
        <p:nvSpPr>
          <p:cNvPr id="6" name="Footer Placeholder 5">
            <a:extLst>
              <a:ext uri="{FF2B5EF4-FFF2-40B4-BE49-F238E27FC236}">
                <a16:creationId xmlns:a16="http://schemas.microsoft.com/office/drawing/2014/main" id="{8FBADC3A-C6CF-4503-9DA4-C8D38B0F41E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A372906-5407-40C2-B151-63672E996C91}"/>
              </a:ext>
            </a:extLst>
          </p:cNvPr>
          <p:cNvSpPr>
            <a:spLocks noGrp="1"/>
          </p:cNvSpPr>
          <p:nvPr>
            <p:ph type="sldNum" sz="quarter" idx="12"/>
          </p:nvPr>
        </p:nvSpPr>
        <p:spPr/>
        <p:txBody>
          <a:bodyPr/>
          <a:lstStyle/>
          <a:p>
            <a:fld id="{B4BBFE31-0405-43CD-BC3F-09E5D12F7961}" type="slidenum">
              <a:rPr lang="en-GB" smtClean="0"/>
              <a:t>‹#›</a:t>
            </a:fld>
            <a:endParaRPr lang="en-GB"/>
          </a:p>
        </p:txBody>
      </p:sp>
    </p:spTree>
    <p:extLst>
      <p:ext uri="{BB962C8B-B14F-4D97-AF65-F5344CB8AC3E}">
        <p14:creationId xmlns:p14="http://schemas.microsoft.com/office/powerpoint/2010/main" val="622307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69D491-211E-4AE5-B6F5-C93518C297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AA84B93-2EE9-4058-BC1B-34F6F1B434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9E86B55-2A5F-4283-A193-B253FC8FC0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3D7F03-4E26-481F-BF7A-0AFA9749C262}" type="datetimeFigureOut">
              <a:rPr lang="en-GB" smtClean="0"/>
              <a:t>02/08/2022</a:t>
            </a:fld>
            <a:endParaRPr lang="en-GB"/>
          </a:p>
        </p:txBody>
      </p:sp>
      <p:sp>
        <p:nvSpPr>
          <p:cNvPr id="5" name="Footer Placeholder 4">
            <a:extLst>
              <a:ext uri="{FF2B5EF4-FFF2-40B4-BE49-F238E27FC236}">
                <a16:creationId xmlns:a16="http://schemas.microsoft.com/office/drawing/2014/main" id="{5E5271E9-16DF-46E8-8083-8DA5185055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2E016480-0AE5-4192-ADA9-01A925C354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BBFE31-0405-43CD-BC3F-09E5D12F7961}" type="slidenum">
              <a:rPr lang="en-GB" smtClean="0"/>
              <a:t>‹#›</a:t>
            </a:fld>
            <a:endParaRPr lang="en-GB"/>
          </a:p>
        </p:txBody>
      </p:sp>
    </p:spTree>
    <p:extLst>
      <p:ext uri="{BB962C8B-B14F-4D97-AF65-F5344CB8AC3E}">
        <p14:creationId xmlns:p14="http://schemas.microsoft.com/office/powerpoint/2010/main" val="15619695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n8thangreen/ScHARR-open-science-workshop"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2A4F2-FA66-4FAB-8DA0-20D161D45138}"/>
              </a:ext>
            </a:extLst>
          </p:cNvPr>
          <p:cNvSpPr>
            <a:spLocks noGrp="1"/>
          </p:cNvSpPr>
          <p:nvPr>
            <p:ph type="ctrTitle"/>
          </p:nvPr>
        </p:nvSpPr>
        <p:spPr/>
        <p:txBody>
          <a:bodyPr>
            <a:normAutofit fontScale="90000"/>
          </a:bodyPr>
          <a:lstStyle/>
          <a:p>
            <a:r>
              <a:rPr lang="en-GB" b="1" dirty="0"/>
              <a:t>Project workflow skills for health economics modelling in </a:t>
            </a:r>
            <a:r>
              <a:rPr lang="en-GB" b="1" dirty="0" smtClean="0"/>
              <a:t>R</a:t>
            </a:r>
            <a:endParaRPr lang="en-GB" dirty="0"/>
          </a:p>
        </p:txBody>
      </p:sp>
      <p:sp>
        <p:nvSpPr>
          <p:cNvPr id="3" name="Subtitle 2">
            <a:extLst>
              <a:ext uri="{FF2B5EF4-FFF2-40B4-BE49-F238E27FC236}">
                <a16:creationId xmlns:a16="http://schemas.microsoft.com/office/drawing/2014/main" id="{DFC0623B-26A9-4FD2-8A81-CB161FD4CF4D}"/>
              </a:ext>
            </a:extLst>
          </p:cNvPr>
          <p:cNvSpPr>
            <a:spLocks noGrp="1"/>
          </p:cNvSpPr>
          <p:nvPr>
            <p:ph type="subTitle" idx="1"/>
          </p:nvPr>
        </p:nvSpPr>
        <p:spPr/>
        <p:txBody>
          <a:bodyPr/>
          <a:lstStyle/>
          <a:p>
            <a:r>
              <a:rPr lang="en-GB" dirty="0" smtClean="0"/>
              <a:t>Nathan Green</a:t>
            </a:r>
          </a:p>
          <a:p>
            <a:r>
              <a:rPr lang="en-GB" dirty="0" smtClean="0"/>
              <a:t>UCL</a:t>
            </a:r>
            <a:endParaRPr lang="en-GB" dirty="0"/>
          </a:p>
        </p:txBody>
      </p:sp>
    </p:spTree>
    <p:extLst>
      <p:ext uri="{BB962C8B-B14F-4D97-AF65-F5344CB8AC3E}">
        <p14:creationId xmlns:p14="http://schemas.microsoft.com/office/powerpoint/2010/main" val="1748276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2381" y="653143"/>
            <a:ext cx="8255562" cy="5316583"/>
          </a:xfrm>
        </p:spPr>
      </p:pic>
    </p:spTree>
    <p:extLst>
      <p:ext uri="{BB962C8B-B14F-4D97-AF65-F5344CB8AC3E}">
        <p14:creationId xmlns:p14="http://schemas.microsoft.com/office/powerpoint/2010/main" val="414029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D62D22F6-BAE0-BD5C-15DF-6E409A973C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8701" y="365125"/>
            <a:ext cx="5794598" cy="6005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2477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Gordian Knot - Wikipedia"/>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037806" y="365125"/>
            <a:ext cx="7651207" cy="598124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4"/>
          <a:stretch>
            <a:fillRect/>
          </a:stretch>
        </p:blipFill>
        <p:spPr>
          <a:xfrm>
            <a:off x="4279371" y="1690688"/>
            <a:ext cx="510645" cy="510645"/>
          </a:xfrm>
          <a:prstGeom prst="rect">
            <a:avLst/>
          </a:prstGeom>
        </p:spPr>
      </p:pic>
    </p:spTree>
    <p:extLst>
      <p:ext uri="{BB962C8B-B14F-4D97-AF65-F5344CB8AC3E}">
        <p14:creationId xmlns:p14="http://schemas.microsoft.com/office/powerpoint/2010/main" val="2784985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59EB4-3A60-4C57-BE55-3522A26D0B45}"/>
              </a:ext>
            </a:extLst>
          </p:cNvPr>
          <p:cNvSpPr>
            <a:spLocks noGrp="1"/>
          </p:cNvSpPr>
          <p:nvPr>
            <p:ph type="title"/>
          </p:nvPr>
        </p:nvSpPr>
        <p:spPr/>
        <p:txBody>
          <a:bodyPr/>
          <a:lstStyle/>
          <a:p>
            <a:r>
              <a:rPr lang="en-GB" dirty="0"/>
              <a:t>Timetable</a:t>
            </a:r>
          </a:p>
        </p:txBody>
      </p:sp>
      <p:sp>
        <p:nvSpPr>
          <p:cNvPr id="3" name="Content Placeholder 2">
            <a:extLst>
              <a:ext uri="{FF2B5EF4-FFF2-40B4-BE49-F238E27FC236}">
                <a16:creationId xmlns:a16="http://schemas.microsoft.com/office/drawing/2014/main" id="{81E4591B-C4C4-A120-B29F-CF91A360C36C}"/>
              </a:ext>
            </a:extLst>
          </p:cNvPr>
          <p:cNvSpPr>
            <a:spLocks noGrp="1"/>
          </p:cNvSpPr>
          <p:nvPr>
            <p:ph idx="1"/>
          </p:nvPr>
        </p:nvSpPr>
        <p:spPr/>
        <p:txBody>
          <a:bodyPr>
            <a:normAutofit fontScale="77500" lnSpcReduction="20000"/>
          </a:bodyPr>
          <a:lstStyle/>
          <a:p>
            <a:r>
              <a:rPr lang="en-GB" dirty="0"/>
              <a:t>Introducing the Markov cost-effectiveness model </a:t>
            </a:r>
            <a:r>
              <a:rPr lang="en-GB" dirty="0" smtClean="0"/>
              <a:t>9:30-9:45</a:t>
            </a:r>
            <a:endParaRPr lang="en-GB" dirty="0"/>
          </a:p>
          <a:p>
            <a:r>
              <a:rPr lang="en-GB" dirty="0"/>
              <a:t>Writing clean code </a:t>
            </a:r>
            <a:r>
              <a:rPr lang="en-GB" dirty="0" smtClean="0"/>
              <a:t>9:45-10:15</a:t>
            </a:r>
            <a:endParaRPr lang="en-GB" dirty="0"/>
          </a:p>
          <a:p>
            <a:r>
              <a:rPr lang="en-GB" dirty="0"/>
              <a:t>Package workflows </a:t>
            </a:r>
            <a:r>
              <a:rPr lang="en-GB" dirty="0" smtClean="0"/>
              <a:t>10:15-10:45</a:t>
            </a:r>
            <a:endParaRPr lang="en-GB" dirty="0"/>
          </a:p>
          <a:p>
            <a:r>
              <a:rPr lang="en-GB" dirty="0"/>
              <a:t>Functions </a:t>
            </a:r>
            <a:r>
              <a:rPr lang="en-GB" dirty="0" smtClean="0"/>
              <a:t>10:45-11:15</a:t>
            </a:r>
            <a:endParaRPr lang="en-GB" dirty="0"/>
          </a:p>
          <a:p>
            <a:pPr marL="0" indent="0">
              <a:buNone/>
            </a:pPr>
            <a:r>
              <a:rPr lang="en-GB" dirty="0"/>
              <a:t>BREAK </a:t>
            </a:r>
            <a:r>
              <a:rPr lang="en-GB" dirty="0" smtClean="0"/>
              <a:t>11:15-11:30</a:t>
            </a:r>
            <a:endParaRPr lang="en-GB" dirty="0"/>
          </a:p>
          <a:p>
            <a:r>
              <a:rPr lang="en-GB" dirty="0" err="1"/>
              <a:t>tidyverse</a:t>
            </a:r>
            <a:r>
              <a:rPr lang="en-GB" dirty="0"/>
              <a:t> 11:30-12:00</a:t>
            </a:r>
          </a:p>
          <a:p>
            <a:pPr marL="0" indent="0">
              <a:buNone/>
            </a:pPr>
            <a:r>
              <a:rPr lang="en-GB" dirty="0" smtClean="0"/>
              <a:t>LUNCH</a:t>
            </a:r>
            <a:endParaRPr lang="en-GB" dirty="0"/>
          </a:p>
          <a:p>
            <a:r>
              <a:rPr lang="en-GB" dirty="0"/>
              <a:t>Basic debugging 1:00-1:45</a:t>
            </a:r>
          </a:p>
          <a:p>
            <a:r>
              <a:rPr lang="en-GB" dirty="0" smtClean="0"/>
              <a:t>Unit </a:t>
            </a:r>
            <a:r>
              <a:rPr lang="en-GB" dirty="0"/>
              <a:t>testing with </a:t>
            </a:r>
            <a:r>
              <a:rPr lang="en-GB" dirty="0" err="1"/>
              <a:t>testthat</a:t>
            </a:r>
            <a:r>
              <a:rPr lang="en-GB" dirty="0"/>
              <a:t> 1:45-2:30</a:t>
            </a:r>
          </a:p>
          <a:p>
            <a:pPr marL="0" indent="0">
              <a:buNone/>
            </a:pPr>
            <a:r>
              <a:rPr lang="en-GB" dirty="0" smtClean="0"/>
              <a:t>BREAK 2:30-2:45</a:t>
            </a:r>
            <a:endParaRPr lang="en-GB" dirty="0"/>
          </a:p>
          <a:p>
            <a:r>
              <a:rPr lang="en-GB" dirty="0"/>
              <a:t>Documenting code/literate programming with </a:t>
            </a:r>
            <a:r>
              <a:rPr lang="en-GB" dirty="0" err="1"/>
              <a:t>RMarkdown</a:t>
            </a:r>
            <a:r>
              <a:rPr lang="en-GB" dirty="0"/>
              <a:t> 2:45-3:45</a:t>
            </a:r>
          </a:p>
          <a:p>
            <a:r>
              <a:rPr lang="en-GB" dirty="0" smtClean="0"/>
              <a:t>Recap </a:t>
            </a:r>
            <a:r>
              <a:rPr lang="en-GB" dirty="0"/>
              <a:t>and Q&amp;A Session 3:45-4:30</a:t>
            </a:r>
            <a:endParaRPr lang="en-GB" dirty="0"/>
          </a:p>
        </p:txBody>
      </p:sp>
    </p:spTree>
    <p:extLst>
      <p:ext uri="{BB962C8B-B14F-4D97-AF65-F5344CB8AC3E}">
        <p14:creationId xmlns:p14="http://schemas.microsoft.com/office/powerpoint/2010/main" val="1914551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67712-0CF9-0EC4-9B18-98E28BAFCA6B}"/>
              </a:ext>
            </a:extLst>
          </p:cNvPr>
          <p:cNvSpPr>
            <a:spLocks noGrp="1"/>
          </p:cNvSpPr>
          <p:nvPr>
            <p:ph type="title"/>
          </p:nvPr>
        </p:nvSpPr>
        <p:spPr/>
        <p:txBody>
          <a:bodyPr/>
          <a:lstStyle/>
          <a:p>
            <a:r>
              <a:rPr lang="en-GB" dirty="0"/>
              <a:t>Webpage</a:t>
            </a:r>
            <a:br>
              <a:rPr lang="en-GB" dirty="0"/>
            </a:br>
            <a:endParaRPr lang="en-GB" dirty="0"/>
          </a:p>
        </p:txBody>
      </p:sp>
      <p:pic>
        <p:nvPicPr>
          <p:cNvPr id="5" name="Picture 4">
            <a:extLst>
              <a:ext uri="{FF2B5EF4-FFF2-40B4-BE49-F238E27FC236}">
                <a16:creationId xmlns:a16="http://schemas.microsoft.com/office/drawing/2014/main" id="{9F335BED-B37D-BAF5-0F7F-5756BFF54167}"/>
              </a:ext>
            </a:extLst>
          </p:cNvPr>
          <p:cNvPicPr>
            <a:picLocks noChangeAspect="1"/>
          </p:cNvPicPr>
          <p:nvPr/>
        </p:nvPicPr>
        <p:blipFill>
          <a:blip r:embed="rId2"/>
          <a:stretch>
            <a:fillRect/>
          </a:stretch>
        </p:blipFill>
        <p:spPr>
          <a:xfrm>
            <a:off x="3598346" y="180459"/>
            <a:ext cx="4995308" cy="5597855"/>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290FA840-9BF5-66AF-1FA6-D23B98380824}"/>
              </a:ext>
            </a:extLst>
          </p:cNvPr>
          <p:cNvSpPr txBox="1"/>
          <p:nvPr/>
        </p:nvSpPr>
        <p:spPr>
          <a:xfrm>
            <a:off x="5517311" y="6308209"/>
            <a:ext cx="6433150" cy="369332"/>
          </a:xfrm>
          <a:prstGeom prst="rect">
            <a:avLst/>
          </a:prstGeom>
          <a:noFill/>
        </p:spPr>
        <p:txBody>
          <a:bodyPr wrap="square">
            <a:spAutoFit/>
          </a:bodyPr>
          <a:lstStyle/>
          <a:p>
            <a:r>
              <a:rPr lang="en-GB" dirty="0">
                <a:hlinkClick r:id="rId3"/>
              </a:rPr>
              <a:t>https://github.com/n8thangreen/ScHARR-open-science-workshop</a:t>
            </a:r>
            <a:endParaRPr lang="en-GB" dirty="0"/>
          </a:p>
        </p:txBody>
      </p:sp>
    </p:spTree>
    <p:extLst>
      <p:ext uri="{BB962C8B-B14F-4D97-AF65-F5344CB8AC3E}">
        <p14:creationId xmlns:p14="http://schemas.microsoft.com/office/powerpoint/2010/main" val="21024347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TotalTime>
  <Words>61</Words>
  <Application>Microsoft Office PowerPoint</Application>
  <PresentationFormat>Widescreen</PresentationFormat>
  <Paragraphs>20</Paragraphs>
  <Slides>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Project workflow skills for health economics modelling in R</vt:lpstr>
      <vt:lpstr>PowerPoint Presentation</vt:lpstr>
      <vt:lpstr>PowerPoint Presentation</vt:lpstr>
      <vt:lpstr>PowerPoint Presentation</vt:lpstr>
      <vt:lpstr>Timetable</vt:lpstr>
      <vt:lpstr>Webpage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dc:title>
  <dc:creator>Green, Nathan</dc:creator>
  <cp:lastModifiedBy>Nathan</cp:lastModifiedBy>
  <cp:revision>19</cp:revision>
  <dcterms:created xsi:type="dcterms:W3CDTF">2022-04-01T13:55:54Z</dcterms:created>
  <dcterms:modified xsi:type="dcterms:W3CDTF">2022-08-02T14:15:16Z</dcterms:modified>
</cp:coreProperties>
</file>