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108"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3F84B7-33EA-442A-9ABD-D3376DD4688F}" type="datetimeFigureOut">
              <a:rPr lang="en-GB" smtClean="0"/>
              <a:t>01/08/2022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122427-BE98-4192-A363-E57218933034}" type="slidenum">
              <a:rPr lang="en-GB" smtClean="0"/>
              <a:t>‹#›</a:t>
            </a:fld>
            <a:endParaRPr lang="en-GB"/>
          </a:p>
        </p:txBody>
      </p:sp>
    </p:spTree>
    <p:extLst>
      <p:ext uri="{BB962C8B-B14F-4D97-AF65-F5344CB8AC3E}">
        <p14:creationId xmlns:p14="http://schemas.microsoft.com/office/powerpoint/2010/main" val="101334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333333"/>
                </a:solidFill>
                <a:effectLst/>
                <a:latin typeface="Helvetica Neue"/>
              </a:rPr>
              <a:t>“Long” format is where we have a column for each of the types of things we measured or recorded in our data. In other words, each </a:t>
            </a:r>
            <a:r>
              <a:rPr lang="en-GB" b="0" i="1" dirty="0">
                <a:solidFill>
                  <a:srgbClr val="333333"/>
                </a:solidFill>
                <a:effectLst/>
                <a:latin typeface="Helvetica Neue"/>
              </a:rPr>
              <a:t>variable</a:t>
            </a:r>
            <a:r>
              <a:rPr lang="en-GB" b="0" i="0" dirty="0">
                <a:solidFill>
                  <a:srgbClr val="333333"/>
                </a:solidFill>
                <a:effectLst/>
                <a:latin typeface="Helvetica Neue"/>
              </a:rPr>
              <a:t> has its own column.</a:t>
            </a:r>
          </a:p>
          <a:p>
            <a:pPr algn="l">
              <a:buFont typeface="Arial" panose="020B0604020202020204" pitchFamily="34" charset="0"/>
              <a:buChar char="•"/>
            </a:pPr>
            <a:r>
              <a:rPr lang="en-GB" b="0" i="0" dirty="0">
                <a:solidFill>
                  <a:srgbClr val="333333"/>
                </a:solidFill>
                <a:effectLst/>
                <a:latin typeface="Helvetica Neue"/>
              </a:rPr>
              <a:t>“Wide” format occurs when we have data relating to the same measured thing in different columns. In this case, we have values related to our “metric” spread across multiple columns (a column each for a year).</a:t>
            </a:r>
          </a:p>
          <a:p>
            <a:pPr algn="l"/>
            <a:r>
              <a:rPr lang="en-GB" b="0" i="0" dirty="0">
                <a:solidFill>
                  <a:srgbClr val="333333"/>
                </a:solidFill>
                <a:effectLst/>
                <a:latin typeface="Helvetica Neue"/>
              </a:rPr>
              <a:t>Neither of these formats is necessarily more correct than the other: it will depend on what analysis you intend on doing. However, it is worth mentioning that the “long” format is often preferred, as it is clearer how many distinct types of variables we have in the data</a:t>
            </a:r>
          </a:p>
          <a:p>
            <a:endParaRPr lang="en-GB" dirty="0"/>
          </a:p>
        </p:txBody>
      </p:sp>
      <p:sp>
        <p:nvSpPr>
          <p:cNvPr id="4" name="Slide Number Placeholder 3"/>
          <p:cNvSpPr>
            <a:spLocks noGrp="1"/>
          </p:cNvSpPr>
          <p:nvPr>
            <p:ph type="sldNum" sz="quarter" idx="5"/>
          </p:nvPr>
        </p:nvSpPr>
        <p:spPr/>
        <p:txBody>
          <a:bodyPr/>
          <a:lstStyle/>
          <a:p>
            <a:fld id="{36122427-BE98-4192-A363-E57218933034}" type="slidenum">
              <a:rPr lang="en-GB" smtClean="0"/>
              <a:t>6</a:t>
            </a:fld>
            <a:endParaRPr lang="en-GB"/>
          </a:p>
        </p:txBody>
      </p:sp>
    </p:spTree>
    <p:extLst>
      <p:ext uri="{BB962C8B-B14F-4D97-AF65-F5344CB8AC3E}">
        <p14:creationId xmlns:p14="http://schemas.microsoft.com/office/powerpoint/2010/main" val="2740706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1D1C-09B9-8B21-1802-EF037C2482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53AC5D7-6C56-D7B4-918C-AD636F9754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E799164-7115-724A-BF59-D1DD85109D3B}"/>
              </a:ext>
            </a:extLst>
          </p:cNvPr>
          <p:cNvSpPr>
            <a:spLocks noGrp="1"/>
          </p:cNvSpPr>
          <p:nvPr>
            <p:ph type="dt" sz="half" idx="10"/>
          </p:nvPr>
        </p:nvSpPr>
        <p:spPr/>
        <p:txBody>
          <a:bodyPr/>
          <a:lstStyle/>
          <a:p>
            <a:fld id="{8FE2A5A4-D0F2-493C-8A8A-7F3DDF37A48D}" type="datetimeFigureOut">
              <a:rPr lang="en-GB" smtClean="0"/>
              <a:t>01/08/2022</a:t>
            </a:fld>
            <a:endParaRPr lang="en-GB"/>
          </a:p>
        </p:txBody>
      </p:sp>
      <p:sp>
        <p:nvSpPr>
          <p:cNvPr id="5" name="Footer Placeholder 4">
            <a:extLst>
              <a:ext uri="{FF2B5EF4-FFF2-40B4-BE49-F238E27FC236}">
                <a16:creationId xmlns:a16="http://schemas.microsoft.com/office/drawing/2014/main" id="{AE84CCBE-5D4C-F3CA-389C-245E409EF8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B691DB-0512-82DA-D70B-A57C3BC1E476}"/>
              </a:ext>
            </a:extLst>
          </p:cNvPr>
          <p:cNvSpPr>
            <a:spLocks noGrp="1"/>
          </p:cNvSpPr>
          <p:nvPr>
            <p:ph type="sldNum" sz="quarter" idx="12"/>
          </p:nvPr>
        </p:nvSpPr>
        <p:spPr/>
        <p:txBody>
          <a:bodyPr/>
          <a:lstStyle/>
          <a:p>
            <a:fld id="{78000403-F9C9-4FB2-8BFD-1A4A095A4C22}" type="slidenum">
              <a:rPr lang="en-GB" smtClean="0"/>
              <a:t>‹#›</a:t>
            </a:fld>
            <a:endParaRPr lang="en-GB"/>
          </a:p>
        </p:txBody>
      </p:sp>
    </p:spTree>
    <p:extLst>
      <p:ext uri="{BB962C8B-B14F-4D97-AF65-F5344CB8AC3E}">
        <p14:creationId xmlns:p14="http://schemas.microsoft.com/office/powerpoint/2010/main" val="63705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E4BEA-98DE-4EC6-E49E-1B8C2EF0A48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D7C2360-738A-D0C8-2FD3-94599105DD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F619B0-70DE-D37A-E8BE-CB76EEF08716}"/>
              </a:ext>
            </a:extLst>
          </p:cNvPr>
          <p:cNvSpPr>
            <a:spLocks noGrp="1"/>
          </p:cNvSpPr>
          <p:nvPr>
            <p:ph type="dt" sz="half" idx="10"/>
          </p:nvPr>
        </p:nvSpPr>
        <p:spPr/>
        <p:txBody>
          <a:bodyPr/>
          <a:lstStyle/>
          <a:p>
            <a:fld id="{8FE2A5A4-D0F2-493C-8A8A-7F3DDF37A48D}" type="datetimeFigureOut">
              <a:rPr lang="en-GB" smtClean="0"/>
              <a:t>01/08/2022</a:t>
            </a:fld>
            <a:endParaRPr lang="en-GB"/>
          </a:p>
        </p:txBody>
      </p:sp>
      <p:sp>
        <p:nvSpPr>
          <p:cNvPr id="5" name="Footer Placeholder 4">
            <a:extLst>
              <a:ext uri="{FF2B5EF4-FFF2-40B4-BE49-F238E27FC236}">
                <a16:creationId xmlns:a16="http://schemas.microsoft.com/office/drawing/2014/main" id="{85784FCE-317D-2AE1-80A2-2224CB6513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E58219-9E39-9314-EFCD-6EAAB4EE9CB1}"/>
              </a:ext>
            </a:extLst>
          </p:cNvPr>
          <p:cNvSpPr>
            <a:spLocks noGrp="1"/>
          </p:cNvSpPr>
          <p:nvPr>
            <p:ph type="sldNum" sz="quarter" idx="12"/>
          </p:nvPr>
        </p:nvSpPr>
        <p:spPr/>
        <p:txBody>
          <a:bodyPr/>
          <a:lstStyle/>
          <a:p>
            <a:fld id="{78000403-F9C9-4FB2-8BFD-1A4A095A4C22}" type="slidenum">
              <a:rPr lang="en-GB" smtClean="0"/>
              <a:t>‹#›</a:t>
            </a:fld>
            <a:endParaRPr lang="en-GB"/>
          </a:p>
        </p:txBody>
      </p:sp>
    </p:spTree>
    <p:extLst>
      <p:ext uri="{BB962C8B-B14F-4D97-AF65-F5344CB8AC3E}">
        <p14:creationId xmlns:p14="http://schemas.microsoft.com/office/powerpoint/2010/main" val="3051821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3C45BF-2A54-1AAF-9CD4-0906A8EB66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DDB7F7A-3852-EFD4-AC6A-0A601B8E36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8AEA570-F99F-BADD-1053-57DC7E7D44BE}"/>
              </a:ext>
            </a:extLst>
          </p:cNvPr>
          <p:cNvSpPr>
            <a:spLocks noGrp="1"/>
          </p:cNvSpPr>
          <p:nvPr>
            <p:ph type="dt" sz="half" idx="10"/>
          </p:nvPr>
        </p:nvSpPr>
        <p:spPr/>
        <p:txBody>
          <a:bodyPr/>
          <a:lstStyle/>
          <a:p>
            <a:fld id="{8FE2A5A4-D0F2-493C-8A8A-7F3DDF37A48D}" type="datetimeFigureOut">
              <a:rPr lang="en-GB" smtClean="0"/>
              <a:t>01/08/2022</a:t>
            </a:fld>
            <a:endParaRPr lang="en-GB"/>
          </a:p>
        </p:txBody>
      </p:sp>
      <p:sp>
        <p:nvSpPr>
          <p:cNvPr id="5" name="Footer Placeholder 4">
            <a:extLst>
              <a:ext uri="{FF2B5EF4-FFF2-40B4-BE49-F238E27FC236}">
                <a16:creationId xmlns:a16="http://schemas.microsoft.com/office/drawing/2014/main" id="{D1CC8A05-41CB-1A78-11D1-8426D5243D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6E0DAD-F2C4-4CC4-90CB-D1681775F048}"/>
              </a:ext>
            </a:extLst>
          </p:cNvPr>
          <p:cNvSpPr>
            <a:spLocks noGrp="1"/>
          </p:cNvSpPr>
          <p:nvPr>
            <p:ph type="sldNum" sz="quarter" idx="12"/>
          </p:nvPr>
        </p:nvSpPr>
        <p:spPr/>
        <p:txBody>
          <a:bodyPr/>
          <a:lstStyle/>
          <a:p>
            <a:fld id="{78000403-F9C9-4FB2-8BFD-1A4A095A4C22}" type="slidenum">
              <a:rPr lang="en-GB" smtClean="0"/>
              <a:t>‹#›</a:t>
            </a:fld>
            <a:endParaRPr lang="en-GB"/>
          </a:p>
        </p:txBody>
      </p:sp>
    </p:spTree>
    <p:extLst>
      <p:ext uri="{BB962C8B-B14F-4D97-AF65-F5344CB8AC3E}">
        <p14:creationId xmlns:p14="http://schemas.microsoft.com/office/powerpoint/2010/main" val="987399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DE2A1-E693-3A96-2B3B-6295DDCBE25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712F0B6-7B7A-0C92-815E-F21CFEE47D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37C9B4-A80F-F6E9-27C8-AF8A412F2864}"/>
              </a:ext>
            </a:extLst>
          </p:cNvPr>
          <p:cNvSpPr>
            <a:spLocks noGrp="1"/>
          </p:cNvSpPr>
          <p:nvPr>
            <p:ph type="dt" sz="half" idx="10"/>
          </p:nvPr>
        </p:nvSpPr>
        <p:spPr/>
        <p:txBody>
          <a:bodyPr/>
          <a:lstStyle/>
          <a:p>
            <a:fld id="{8FE2A5A4-D0F2-493C-8A8A-7F3DDF37A48D}" type="datetimeFigureOut">
              <a:rPr lang="en-GB" smtClean="0"/>
              <a:t>01/08/2022</a:t>
            </a:fld>
            <a:endParaRPr lang="en-GB"/>
          </a:p>
        </p:txBody>
      </p:sp>
      <p:sp>
        <p:nvSpPr>
          <p:cNvPr id="5" name="Footer Placeholder 4">
            <a:extLst>
              <a:ext uri="{FF2B5EF4-FFF2-40B4-BE49-F238E27FC236}">
                <a16:creationId xmlns:a16="http://schemas.microsoft.com/office/drawing/2014/main" id="{850FEEB7-78A0-8FAF-2EEF-06B3240D6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7EAEDA-A285-D824-803D-1A7A5A506152}"/>
              </a:ext>
            </a:extLst>
          </p:cNvPr>
          <p:cNvSpPr>
            <a:spLocks noGrp="1"/>
          </p:cNvSpPr>
          <p:nvPr>
            <p:ph type="sldNum" sz="quarter" idx="12"/>
          </p:nvPr>
        </p:nvSpPr>
        <p:spPr/>
        <p:txBody>
          <a:bodyPr/>
          <a:lstStyle/>
          <a:p>
            <a:fld id="{78000403-F9C9-4FB2-8BFD-1A4A095A4C22}" type="slidenum">
              <a:rPr lang="en-GB" smtClean="0"/>
              <a:t>‹#›</a:t>
            </a:fld>
            <a:endParaRPr lang="en-GB"/>
          </a:p>
        </p:txBody>
      </p:sp>
    </p:spTree>
    <p:extLst>
      <p:ext uri="{BB962C8B-B14F-4D97-AF65-F5344CB8AC3E}">
        <p14:creationId xmlns:p14="http://schemas.microsoft.com/office/powerpoint/2010/main" val="1805262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AE329-9096-0191-4288-8F7E4911EF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2699BF8-97C0-9881-4F22-3521BAB4B7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28A0B0-BCA6-1150-8A59-4429B8BDEB62}"/>
              </a:ext>
            </a:extLst>
          </p:cNvPr>
          <p:cNvSpPr>
            <a:spLocks noGrp="1"/>
          </p:cNvSpPr>
          <p:nvPr>
            <p:ph type="dt" sz="half" idx="10"/>
          </p:nvPr>
        </p:nvSpPr>
        <p:spPr/>
        <p:txBody>
          <a:bodyPr/>
          <a:lstStyle/>
          <a:p>
            <a:fld id="{8FE2A5A4-D0F2-493C-8A8A-7F3DDF37A48D}" type="datetimeFigureOut">
              <a:rPr lang="en-GB" smtClean="0"/>
              <a:t>01/08/2022</a:t>
            </a:fld>
            <a:endParaRPr lang="en-GB"/>
          </a:p>
        </p:txBody>
      </p:sp>
      <p:sp>
        <p:nvSpPr>
          <p:cNvPr id="5" name="Footer Placeholder 4">
            <a:extLst>
              <a:ext uri="{FF2B5EF4-FFF2-40B4-BE49-F238E27FC236}">
                <a16:creationId xmlns:a16="http://schemas.microsoft.com/office/drawing/2014/main" id="{68A48268-3540-E92F-B7BF-642AA39CD5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92E453-644C-1215-A25C-F034DA461496}"/>
              </a:ext>
            </a:extLst>
          </p:cNvPr>
          <p:cNvSpPr>
            <a:spLocks noGrp="1"/>
          </p:cNvSpPr>
          <p:nvPr>
            <p:ph type="sldNum" sz="quarter" idx="12"/>
          </p:nvPr>
        </p:nvSpPr>
        <p:spPr/>
        <p:txBody>
          <a:bodyPr/>
          <a:lstStyle/>
          <a:p>
            <a:fld id="{78000403-F9C9-4FB2-8BFD-1A4A095A4C22}" type="slidenum">
              <a:rPr lang="en-GB" smtClean="0"/>
              <a:t>‹#›</a:t>
            </a:fld>
            <a:endParaRPr lang="en-GB"/>
          </a:p>
        </p:txBody>
      </p:sp>
    </p:spTree>
    <p:extLst>
      <p:ext uri="{BB962C8B-B14F-4D97-AF65-F5344CB8AC3E}">
        <p14:creationId xmlns:p14="http://schemas.microsoft.com/office/powerpoint/2010/main" val="46402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EDABF-BD99-F3A5-A571-CB2D8E2A0B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0944CBC-13E4-05F2-8C5F-FAE8BED1C6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C1CEF46-D2F0-F936-EDB7-42CE29B5E5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914D1D-58DF-E9A2-7EE3-82B4344B7EFB}"/>
              </a:ext>
            </a:extLst>
          </p:cNvPr>
          <p:cNvSpPr>
            <a:spLocks noGrp="1"/>
          </p:cNvSpPr>
          <p:nvPr>
            <p:ph type="dt" sz="half" idx="10"/>
          </p:nvPr>
        </p:nvSpPr>
        <p:spPr/>
        <p:txBody>
          <a:bodyPr/>
          <a:lstStyle/>
          <a:p>
            <a:fld id="{8FE2A5A4-D0F2-493C-8A8A-7F3DDF37A48D}" type="datetimeFigureOut">
              <a:rPr lang="en-GB" smtClean="0"/>
              <a:t>01/08/2022</a:t>
            </a:fld>
            <a:endParaRPr lang="en-GB"/>
          </a:p>
        </p:txBody>
      </p:sp>
      <p:sp>
        <p:nvSpPr>
          <p:cNvPr id="6" name="Footer Placeholder 5">
            <a:extLst>
              <a:ext uri="{FF2B5EF4-FFF2-40B4-BE49-F238E27FC236}">
                <a16:creationId xmlns:a16="http://schemas.microsoft.com/office/drawing/2014/main" id="{9293A84F-1308-814B-CA68-C760F5499F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D51B57F-3CD7-F377-C4ED-375541A4B094}"/>
              </a:ext>
            </a:extLst>
          </p:cNvPr>
          <p:cNvSpPr>
            <a:spLocks noGrp="1"/>
          </p:cNvSpPr>
          <p:nvPr>
            <p:ph type="sldNum" sz="quarter" idx="12"/>
          </p:nvPr>
        </p:nvSpPr>
        <p:spPr/>
        <p:txBody>
          <a:bodyPr/>
          <a:lstStyle/>
          <a:p>
            <a:fld id="{78000403-F9C9-4FB2-8BFD-1A4A095A4C22}" type="slidenum">
              <a:rPr lang="en-GB" smtClean="0"/>
              <a:t>‹#›</a:t>
            </a:fld>
            <a:endParaRPr lang="en-GB"/>
          </a:p>
        </p:txBody>
      </p:sp>
    </p:spTree>
    <p:extLst>
      <p:ext uri="{BB962C8B-B14F-4D97-AF65-F5344CB8AC3E}">
        <p14:creationId xmlns:p14="http://schemas.microsoft.com/office/powerpoint/2010/main" val="1838954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5CE90-63BD-B5A0-C98D-1E535275587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905984B-973B-268A-F57D-3FE9523A34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1DB632-171A-9E5E-3349-AAFEFE8CCD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05FC290-436F-74C3-6CB1-D4CCB0743B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0A1E14-C853-0DBF-AE4B-AE59F031B9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556A005-D50D-4E64-9ABB-5CF27398C6D3}"/>
              </a:ext>
            </a:extLst>
          </p:cNvPr>
          <p:cNvSpPr>
            <a:spLocks noGrp="1"/>
          </p:cNvSpPr>
          <p:nvPr>
            <p:ph type="dt" sz="half" idx="10"/>
          </p:nvPr>
        </p:nvSpPr>
        <p:spPr/>
        <p:txBody>
          <a:bodyPr/>
          <a:lstStyle/>
          <a:p>
            <a:fld id="{8FE2A5A4-D0F2-493C-8A8A-7F3DDF37A48D}" type="datetimeFigureOut">
              <a:rPr lang="en-GB" smtClean="0"/>
              <a:t>01/08/2022</a:t>
            </a:fld>
            <a:endParaRPr lang="en-GB"/>
          </a:p>
        </p:txBody>
      </p:sp>
      <p:sp>
        <p:nvSpPr>
          <p:cNvPr id="8" name="Footer Placeholder 7">
            <a:extLst>
              <a:ext uri="{FF2B5EF4-FFF2-40B4-BE49-F238E27FC236}">
                <a16:creationId xmlns:a16="http://schemas.microsoft.com/office/drawing/2014/main" id="{F6219B1B-41D2-03BD-26AD-A8E70346702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CE560E6-213C-647B-98B7-56D34C9410FB}"/>
              </a:ext>
            </a:extLst>
          </p:cNvPr>
          <p:cNvSpPr>
            <a:spLocks noGrp="1"/>
          </p:cNvSpPr>
          <p:nvPr>
            <p:ph type="sldNum" sz="quarter" idx="12"/>
          </p:nvPr>
        </p:nvSpPr>
        <p:spPr/>
        <p:txBody>
          <a:bodyPr/>
          <a:lstStyle/>
          <a:p>
            <a:fld id="{78000403-F9C9-4FB2-8BFD-1A4A095A4C22}" type="slidenum">
              <a:rPr lang="en-GB" smtClean="0"/>
              <a:t>‹#›</a:t>
            </a:fld>
            <a:endParaRPr lang="en-GB"/>
          </a:p>
        </p:txBody>
      </p:sp>
    </p:spTree>
    <p:extLst>
      <p:ext uri="{BB962C8B-B14F-4D97-AF65-F5344CB8AC3E}">
        <p14:creationId xmlns:p14="http://schemas.microsoft.com/office/powerpoint/2010/main" val="2169546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3BC5-93B3-B44F-94A4-55C8DF3BE63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DE486C5-BD1C-E1A4-000D-8A55517C6C62}"/>
              </a:ext>
            </a:extLst>
          </p:cNvPr>
          <p:cNvSpPr>
            <a:spLocks noGrp="1"/>
          </p:cNvSpPr>
          <p:nvPr>
            <p:ph type="dt" sz="half" idx="10"/>
          </p:nvPr>
        </p:nvSpPr>
        <p:spPr/>
        <p:txBody>
          <a:bodyPr/>
          <a:lstStyle/>
          <a:p>
            <a:fld id="{8FE2A5A4-D0F2-493C-8A8A-7F3DDF37A48D}" type="datetimeFigureOut">
              <a:rPr lang="en-GB" smtClean="0"/>
              <a:t>01/08/2022</a:t>
            </a:fld>
            <a:endParaRPr lang="en-GB"/>
          </a:p>
        </p:txBody>
      </p:sp>
      <p:sp>
        <p:nvSpPr>
          <p:cNvPr id="4" name="Footer Placeholder 3">
            <a:extLst>
              <a:ext uri="{FF2B5EF4-FFF2-40B4-BE49-F238E27FC236}">
                <a16:creationId xmlns:a16="http://schemas.microsoft.com/office/drawing/2014/main" id="{EC7948B2-F6C3-3E84-C4C1-C6A21319C9B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A267E3C-FE27-E7C3-E931-B35175B17A97}"/>
              </a:ext>
            </a:extLst>
          </p:cNvPr>
          <p:cNvSpPr>
            <a:spLocks noGrp="1"/>
          </p:cNvSpPr>
          <p:nvPr>
            <p:ph type="sldNum" sz="quarter" idx="12"/>
          </p:nvPr>
        </p:nvSpPr>
        <p:spPr/>
        <p:txBody>
          <a:bodyPr/>
          <a:lstStyle/>
          <a:p>
            <a:fld id="{78000403-F9C9-4FB2-8BFD-1A4A095A4C22}" type="slidenum">
              <a:rPr lang="en-GB" smtClean="0"/>
              <a:t>‹#›</a:t>
            </a:fld>
            <a:endParaRPr lang="en-GB"/>
          </a:p>
        </p:txBody>
      </p:sp>
    </p:spTree>
    <p:extLst>
      <p:ext uri="{BB962C8B-B14F-4D97-AF65-F5344CB8AC3E}">
        <p14:creationId xmlns:p14="http://schemas.microsoft.com/office/powerpoint/2010/main" val="3718097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3D6965-4471-A51A-ED6B-318239C09BA8}"/>
              </a:ext>
            </a:extLst>
          </p:cNvPr>
          <p:cNvSpPr>
            <a:spLocks noGrp="1"/>
          </p:cNvSpPr>
          <p:nvPr>
            <p:ph type="dt" sz="half" idx="10"/>
          </p:nvPr>
        </p:nvSpPr>
        <p:spPr/>
        <p:txBody>
          <a:bodyPr/>
          <a:lstStyle/>
          <a:p>
            <a:fld id="{8FE2A5A4-D0F2-493C-8A8A-7F3DDF37A48D}" type="datetimeFigureOut">
              <a:rPr lang="en-GB" smtClean="0"/>
              <a:t>01/08/2022</a:t>
            </a:fld>
            <a:endParaRPr lang="en-GB"/>
          </a:p>
        </p:txBody>
      </p:sp>
      <p:sp>
        <p:nvSpPr>
          <p:cNvPr id="3" name="Footer Placeholder 2">
            <a:extLst>
              <a:ext uri="{FF2B5EF4-FFF2-40B4-BE49-F238E27FC236}">
                <a16:creationId xmlns:a16="http://schemas.microsoft.com/office/drawing/2014/main" id="{0FF37AD0-8151-B92D-DBB9-5B2FBB8A87D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CD45DA2-B1FB-5E8D-D832-735445079EE8}"/>
              </a:ext>
            </a:extLst>
          </p:cNvPr>
          <p:cNvSpPr>
            <a:spLocks noGrp="1"/>
          </p:cNvSpPr>
          <p:nvPr>
            <p:ph type="sldNum" sz="quarter" idx="12"/>
          </p:nvPr>
        </p:nvSpPr>
        <p:spPr/>
        <p:txBody>
          <a:bodyPr/>
          <a:lstStyle/>
          <a:p>
            <a:fld id="{78000403-F9C9-4FB2-8BFD-1A4A095A4C22}" type="slidenum">
              <a:rPr lang="en-GB" smtClean="0"/>
              <a:t>‹#›</a:t>
            </a:fld>
            <a:endParaRPr lang="en-GB"/>
          </a:p>
        </p:txBody>
      </p:sp>
    </p:spTree>
    <p:extLst>
      <p:ext uri="{BB962C8B-B14F-4D97-AF65-F5344CB8AC3E}">
        <p14:creationId xmlns:p14="http://schemas.microsoft.com/office/powerpoint/2010/main" val="1751225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2160-E439-0BFC-1A65-A6BFD19A60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EA7C0B5-85C7-6DC9-FF32-A80495422D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5F8E194-EE8E-EED8-F035-FD085FAAD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38820A-F27B-FE0E-E74B-68F36512570B}"/>
              </a:ext>
            </a:extLst>
          </p:cNvPr>
          <p:cNvSpPr>
            <a:spLocks noGrp="1"/>
          </p:cNvSpPr>
          <p:nvPr>
            <p:ph type="dt" sz="half" idx="10"/>
          </p:nvPr>
        </p:nvSpPr>
        <p:spPr/>
        <p:txBody>
          <a:bodyPr/>
          <a:lstStyle/>
          <a:p>
            <a:fld id="{8FE2A5A4-D0F2-493C-8A8A-7F3DDF37A48D}" type="datetimeFigureOut">
              <a:rPr lang="en-GB" smtClean="0"/>
              <a:t>01/08/2022</a:t>
            </a:fld>
            <a:endParaRPr lang="en-GB"/>
          </a:p>
        </p:txBody>
      </p:sp>
      <p:sp>
        <p:nvSpPr>
          <p:cNvPr id="6" name="Footer Placeholder 5">
            <a:extLst>
              <a:ext uri="{FF2B5EF4-FFF2-40B4-BE49-F238E27FC236}">
                <a16:creationId xmlns:a16="http://schemas.microsoft.com/office/drawing/2014/main" id="{C86F0544-7EDC-9CE3-B45C-697FA08379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B032FFD-299A-A32B-5768-083A659E9526}"/>
              </a:ext>
            </a:extLst>
          </p:cNvPr>
          <p:cNvSpPr>
            <a:spLocks noGrp="1"/>
          </p:cNvSpPr>
          <p:nvPr>
            <p:ph type="sldNum" sz="quarter" idx="12"/>
          </p:nvPr>
        </p:nvSpPr>
        <p:spPr/>
        <p:txBody>
          <a:bodyPr/>
          <a:lstStyle/>
          <a:p>
            <a:fld id="{78000403-F9C9-4FB2-8BFD-1A4A095A4C22}" type="slidenum">
              <a:rPr lang="en-GB" smtClean="0"/>
              <a:t>‹#›</a:t>
            </a:fld>
            <a:endParaRPr lang="en-GB"/>
          </a:p>
        </p:txBody>
      </p:sp>
    </p:spTree>
    <p:extLst>
      <p:ext uri="{BB962C8B-B14F-4D97-AF65-F5344CB8AC3E}">
        <p14:creationId xmlns:p14="http://schemas.microsoft.com/office/powerpoint/2010/main" val="2355706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15471-F842-6A0A-E705-663C6750A7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478C45-0317-1CD8-3513-A6159EA044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363FFED-E64C-B0D0-9E04-DE849774A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BB331-3BD8-6F3E-F275-B0F6FA8EA2B9}"/>
              </a:ext>
            </a:extLst>
          </p:cNvPr>
          <p:cNvSpPr>
            <a:spLocks noGrp="1"/>
          </p:cNvSpPr>
          <p:nvPr>
            <p:ph type="dt" sz="half" idx="10"/>
          </p:nvPr>
        </p:nvSpPr>
        <p:spPr/>
        <p:txBody>
          <a:bodyPr/>
          <a:lstStyle/>
          <a:p>
            <a:fld id="{8FE2A5A4-D0F2-493C-8A8A-7F3DDF37A48D}" type="datetimeFigureOut">
              <a:rPr lang="en-GB" smtClean="0"/>
              <a:t>01/08/2022</a:t>
            </a:fld>
            <a:endParaRPr lang="en-GB"/>
          </a:p>
        </p:txBody>
      </p:sp>
      <p:sp>
        <p:nvSpPr>
          <p:cNvPr id="6" name="Footer Placeholder 5">
            <a:extLst>
              <a:ext uri="{FF2B5EF4-FFF2-40B4-BE49-F238E27FC236}">
                <a16:creationId xmlns:a16="http://schemas.microsoft.com/office/drawing/2014/main" id="{2B26C1F0-03A4-E971-D958-0F2BA0B0E50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481155-0363-79EB-EB6E-3EF4D4B306AC}"/>
              </a:ext>
            </a:extLst>
          </p:cNvPr>
          <p:cNvSpPr>
            <a:spLocks noGrp="1"/>
          </p:cNvSpPr>
          <p:nvPr>
            <p:ph type="sldNum" sz="quarter" idx="12"/>
          </p:nvPr>
        </p:nvSpPr>
        <p:spPr/>
        <p:txBody>
          <a:bodyPr/>
          <a:lstStyle/>
          <a:p>
            <a:fld id="{78000403-F9C9-4FB2-8BFD-1A4A095A4C22}" type="slidenum">
              <a:rPr lang="en-GB" smtClean="0"/>
              <a:t>‹#›</a:t>
            </a:fld>
            <a:endParaRPr lang="en-GB"/>
          </a:p>
        </p:txBody>
      </p:sp>
    </p:spTree>
    <p:extLst>
      <p:ext uri="{BB962C8B-B14F-4D97-AF65-F5344CB8AC3E}">
        <p14:creationId xmlns:p14="http://schemas.microsoft.com/office/powerpoint/2010/main" val="2248202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D703CE-B0EE-DF16-1614-3CB71B327B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6A9DB05-B57C-7B26-64D8-DAD852BFEC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62EFFAA-994F-68E5-9389-078FC0BFCF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2A5A4-D0F2-493C-8A8A-7F3DDF37A48D}" type="datetimeFigureOut">
              <a:rPr lang="en-GB" smtClean="0"/>
              <a:t>01/08/2022</a:t>
            </a:fld>
            <a:endParaRPr lang="en-GB"/>
          </a:p>
        </p:txBody>
      </p:sp>
      <p:sp>
        <p:nvSpPr>
          <p:cNvPr id="5" name="Footer Placeholder 4">
            <a:extLst>
              <a:ext uri="{FF2B5EF4-FFF2-40B4-BE49-F238E27FC236}">
                <a16:creationId xmlns:a16="http://schemas.microsoft.com/office/drawing/2014/main" id="{40344ED4-5ED5-7168-78A5-37B9650AB4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102DCCD-8451-5183-2A71-AB8BF75F26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000403-F9C9-4FB2-8BFD-1A4A095A4C22}" type="slidenum">
              <a:rPr lang="en-GB" smtClean="0"/>
              <a:t>‹#›</a:t>
            </a:fld>
            <a:endParaRPr lang="en-GB"/>
          </a:p>
        </p:txBody>
      </p:sp>
    </p:spTree>
    <p:extLst>
      <p:ext uri="{BB962C8B-B14F-4D97-AF65-F5344CB8AC3E}">
        <p14:creationId xmlns:p14="http://schemas.microsoft.com/office/powerpoint/2010/main" val="2943771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style.tidyverse.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C3E8-3772-4AFC-DE90-575845B25E08}"/>
              </a:ext>
            </a:extLst>
          </p:cNvPr>
          <p:cNvSpPr>
            <a:spLocks noGrp="1"/>
          </p:cNvSpPr>
          <p:nvPr>
            <p:ph type="ctrTitle"/>
          </p:nvPr>
        </p:nvSpPr>
        <p:spPr/>
        <p:txBody>
          <a:bodyPr/>
          <a:lstStyle/>
          <a:p>
            <a:r>
              <a:rPr lang="en-GB" dirty="0"/>
              <a:t>The </a:t>
            </a:r>
            <a:r>
              <a:rPr lang="en-GB" dirty="0" err="1"/>
              <a:t>tidyverse</a:t>
            </a:r>
            <a:endParaRPr lang="en-GB" dirty="0"/>
          </a:p>
        </p:txBody>
      </p:sp>
      <p:sp>
        <p:nvSpPr>
          <p:cNvPr id="3" name="Subtitle 2">
            <a:extLst>
              <a:ext uri="{FF2B5EF4-FFF2-40B4-BE49-F238E27FC236}">
                <a16:creationId xmlns:a16="http://schemas.microsoft.com/office/drawing/2014/main" id="{3DD938CF-5BA7-70BD-8744-91682F22F89F}"/>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910581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1387-23F7-073F-D050-623FD7B73FDD}"/>
              </a:ext>
            </a:extLst>
          </p:cNvPr>
          <p:cNvSpPr>
            <a:spLocks noGrp="1"/>
          </p:cNvSpPr>
          <p:nvPr>
            <p:ph type="title"/>
          </p:nvPr>
        </p:nvSpPr>
        <p:spPr/>
        <p:txBody>
          <a:bodyPr/>
          <a:lstStyle/>
          <a:p>
            <a:r>
              <a:rPr lang="en-GB" b="0" i="0" dirty="0">
                <a:solidFill>
                  <a:srgbClr val="1A1917"/>
                </a:solidFill>
                <a:effectLst/>
                <a:latin typeface="Lato" panose="020F0502020204030203" pitchFamily="34" charset="0"/>
              </a:rPr>
              <a:t>R packages for data science</a:t>
            </a:r>
            <a:endParaRPr lang="en-GB" dirty="0"/>
          </a:p>
        </p:txBody>
      </p:sp>
      <p:sp>
        <p:nvSpPr>
          <p:cNvPr id="3" name="Content Placeholder 2">
            <a:extLst>
              <a:ext uri="{FF2B5EF4-FFF2-40B4-BE49-F238E27FC236}">
                <a16:creationId xmlns:a16="http://schemas.microsoft.com/office/drawing/2014/main" id="{E210DB67-9F6F-9EE4-5D45-AC0739C79465}"/>
              </a:ext>
            </a:extLst>
          </p:cNvPr>
          <p:cNvSpPr>
            <a:spLocks noGrp="1"/>
          </p:cNvSpPr>
          <p:nvPr>
            <p:ph idx="1"/>
          </p:nvPr>
        </p:nvSpPr>
        <p:spPr/>
        <p:txBody>
          <a:bodyPr/>
          <a:lstStyle/>
          <a:p>
            <a:r>
              <a:rPr lang="en-GB" dirty="0"/>
              <a:t>The </a:t>
            </a:r>
            <a:r>
              <a:rPr lang="en-GB" dirty="0" err="1"/>
              <a:t>tidyverse</a:t>
            </a:r>
            <a:r>
              <a:rPr lang="en-GB" dirty="0"/>
              <a:t> is an opinionated collection of R packages designed for data science</a:t>
            </a:r>
          </a:p>
          <a:p>
            <a:r>
              <a:rPr lang="en-GB" dirty="0"/>
              <a:t>All packages share an underlying design philosophy, grammar, and data structures.</a:t>
            </a:r>
          </a:p>
          <a:p>
            <a:pPr lvl="1"/>
            <a:r>
              <a:rPr lang="en-GB" dirty="0" err="1"/>
              <a:t>Tidyverse</a:t>
            </a:r>
            <a:r>
              <a:rPr lang="en-GB" dirty="0"/>
              <a:t> design guide</a:t>
            </a:r>
          </a:p>
          <a:p>
            <a:pPr lvl="1"/>
            <a:r>
              <a:rPr lang="en-GB" dirty="0"/>
              <a:t>The </a:t>
            </a:r>
            <a:r>
              <a:rPr lang="en-GB" dirty="0" err="1"/>
              <a:t>tidyverse</a:t>
            </a:r>
            <a:r>
              <a:rPr lang="en-GB" dirty="0"/>
              <a:t> style guide (</a:t>
            </a:r>
            <a:r>
              <a:rPr lang="en-GB" dirty="0">
                <a:hlinkClick r:id="rId2"/>
              </a:rPr>
              <a:t>https://style.tidyverse.org</a:t>
            </a:r>
            <a:r>
              <a:rPr lang="en-GB" dirty="0"/>
              <a:t>)</a:t>
            </a:r>
          </a:p>
          <a:p>
            <a:pPr lvl="2"/>
            <a:r>
              <a:rPr lang="en-GB" dirty="0"/>
              <a:t>Syntax</a:t>
            </a:r>
          </a:p>
          <a:p>
            <a:pPr lvl="2"/>
            <a:r>
              <a:rPr lang="en-GB" dirty="0"/>
              <a:t>Functions</a:t>
            </a:r>
          </a:p>
          <a:p>
            <a:pPr lvl="2"/>
            <a:r>
              <a:rPr lang="en-GB" dirty="0"/>
              <a:t>Pipes</a:t>
            </a:r>
          </a:p>
          <a:p>
            <a:pPr lvl="2"/>
            <a:r>
              <a:rPr lang="en-GB" dirty="0"/>
              <a:t>ggplot2</a:t>
            </a:r>
          </a:p>
          <a:p>
            <a:pPr lvl="2"/>
            <a:r>
              <a:rPr lang="en-GB" dirty="0"/>
              <a:t>…</a:t>
            </a:r>
          </a:p>
        </p:txBody>
      </p:sp>
    </p:spTree>
    <p:extLst>
      <p:ext uri="{BB962C8B-B14F-4D97-AF65-F5344CB8AC3E}">
        <p14:creationId xmlns:p14="http://schemas.microsoft.com/office/powerpoint/2010/main" val="3744590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DA8826-D132-E74C-E2AC-00DCDCFE3380}"/>
              </a:ext>
            </a:extLst>
          </p:cNvPr>
          <p:cNvPicPr>
            <a:picLocks noChangeAspect="1"/>
          </p:cNvPicPr>
          <p:nvPr/>
        </p:nvPicPr>
        <p:blipFill>
          <a:blip r:embed="rId2"/>
          <a:stretch>
            <a:fillRect/>
          </a:stretch>
        </p:blipFill>
        <p:spPr>
          <a:xfrm>
            <a:off x="1419046" y="0"/>
            <a:ext cx="9353908" cy="6858000"/>
          </a:xfrm>
          <a:prstGeom prst="rect">
            <a:avLst/>
          </a:prstGeom>
        </p:spPr>
      </p:pic>
    </p:spTree>
    <p:extLst>
      <p:ext uri="{BB962C8B-B14F-4D97-AF65-F5344CB8AC3E}">
        <p14:creationId xmlns:p14="http://schemas.microsoft.com/office/powerpoint/2010/main" val="233654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40BFC-0F4B-1AD0-FF64-202947B0BD42}"/>
              </a:ext>
            </a:extLst>
          </p:cNvPr>
          <p:cNvSpPr>
            <a:spLocks noGrp="1"/>
          </p:cNvSpPr>
          <p:nvPr>
            <p:ph type="title"/>
          </p:nvPr>
        </p:nvSpPr>
        <p:spPr/>
        <p:txBody>
          <a:bodyPr/>
          <a:lstStyle/>
          <a:p>
            <a:r>
              <a:rPr lang="en-GB" dirty="0" err="1"/>
              <a:t>dplyr</a:t>
            </a:r>
            <a:r>
              <a:rPr lang="en-GB" dirty="0"/>
              <a:t>: a grammar of data manipulation </a:t>
            </a:r>
          </a:p>
        </p:txBody>
      </p:sp>
      <p:sp>
        <p:nvSpPr>
          <p:cNvPr id="3" name="Content Placeholder 2">
            <a:extLst>
              <a:ext uri="{FF2B5EF4-FFF2-40B4-BE49-F238E27FC236}">
                <a16:creationId xmlns:a16="http://schemas.microsoft.com/office/drawing/2014/main" id="{91A2102D-4FFB-8B4D-8C8F-17DD82725225}"/>
              </a:ext>
            </a:extLst>
          </p:cNvPr>
          <p:cNvSpPr>
            <a:spLocks noGrp="1"/>
          </p:cNvSpPr>
          <p:nvPr>
            <p:ph idx="1"/>
          </p:nvPr>
        </p:nvSpPr>
        <p:spPr/>
        <p:txBody>
          <a:bodyPr/>
          <a:lstStyle/>
          <a:p>
            <a:pPr marL="0" indent="0">
              <a:buNone/>
            </a:pPr>
            <a:r>
              <a:rPr lang="en-GB" dirty="0"/>
              <a:t>Provides a consistent set of verbs that help you solve the most common data manipulation challenges:</a:t>
            </a:r>
          </a:p>
          <a:p>
            <a:r>
              <a:rPr lang="en-GB" dirty="0">
                <a:solidFill>
                  <a:schemeClr val="accent1"/>
                </a:solidFill>
              </a:rPr>
              <a:t>mutate() </a:t>
            </a:r>
            <a:r>
              <a:rPr lang="en-GB" dirty="0"/>
              <a:t>adds new variables that are functions of existing variables</a:t>
            </a:r>
          </a:p>
          <a:p>
            <a:r>
              <a:rPr lang="en-GB" dirty="0">
                <a:solidFill>
                  <a:schemeClr val="accent1"/>
                </a:solidFill>
              </a:rPr>
              <a:t>select() </a:t>
            </a:r>
            <a:r>
              <a:rPr lang="en-GB" dirty="0"/>
              <a:t>picks variables based on their names.</a:t>
            </a:r>
          </a:p>
          <a:p>
            <a:r>
              <a:rPr lang="en-GB" dirty="0">
                <a:solidFill>
                  <a:schemeClr val="accent1"/>
                </a:solidFill>
              </a:rPr>
              <a:t>filter() </a:t>
            </a:r>
            <a:r>
              <a:rPr lang="en-GB" dirty="0"/>
              <a:t>picks cases based on their values.</a:t>
            </a:r>
          </a:p>
          <a:p>
            <a:r>
              <a:rPr lang="en-GB" dirty="0">
                <a:solidFill>
                  <a:schemeClr val="accent1"/>
                </a:solidFill>
              </a:rPr>
              <a:t>summarise() </a:t>
            </a:r>
            <a:r>
              <a:rPr lang="en-GB" dirty="0"/>
              <a:t>reduces multiple values down to a single summary.</a:t>
            </a:r>
          </a:p>
          <a:p>
            <a:r>
              <a:rPr lang="en-GB" dirty="0">
                <a:solidFill>
                  <a:schemeClr val="accent1"/>
                </a:solidFill>
              </a:rPr>
              <a:t>arrange() </a:t>
            </a:r>
            <a:r>
              <a:rPr lang="en-GB" dirty="0"/>
              <a:t>changes the ordering of the rows.</a:t>
            </a:r>
          </a:p>
        </p:txBody>
      </p:sp>
    </p:spTree>
    <p:extLst>
      <p:ext uri="{BB962C8B-B14F-4D97-AF65-F5344CB8AC3E}">
        <p14:creationId xmlns:p14="http://schemas.microsoft.com/office/powerpoint/2010/main" val="635975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A67AA0-447F-F307-76C3-6AD7216DDD22}"/>
              </a:ext>
            </a:extLst>
          </p:cNvPr>
          <p:cNvPicPr>
            <a:picLocks noChangeAspect="1"/>
          </p:cNvPicPr>
          <p:nvPr/>
        </p:nvPicPr>
        <p:blipFill>
          <a:blip r:embed="rId2"/>
          <a:stretch>
            <a:fillRect/>
          </a:stretch>
        </p:blipFill>
        <p:spPr>
          <a:xfrm>
            <a:off x="1932994" y="204337"/>
            <a:ext cx="8326012" cy="6449325"/>
          </a:xfrm>
          <a:prstGeom prst="rect">
            <a:avLst/>
          </a:prstGeom>
        </p:spPr>
      </p:pic>
    </p:spTree>
    <p:extLst>
      <p:ext uri="{BB962C8B-B14F-4D97-AF65-F5344CB8AC3E}">
        <p14:creationId xmlns:p14="http://schemas.microsoft.com/office/powerpoint/2010/main" val="3046043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80840-68E7-9AFB-1DDE-25CE742CE3BC}"/>
              </a:ext>
            </a:extLst>
          </p:cNvPr>
          <p:cNvSpPr>
            <a:spLocks noGrp="1"/>
          </p:cNvSpPr>
          <p:nvPr>
            <p:ph type="title"/>
          </p:nvPr>
        </p:nvSpPr>
        <p:spPr/>
        <p:txBody>
          <a:bodyPr/>
          <a:lstStyle/>
          <a:p>
            <a:r>
              <a:rPr lang="en-GB" dirty="0"/>
              <a:t>Data reshaping</a:t>
            </a:r>
          </a:p>
        </p:txBody>
      </p:sp>
      <p:pic>
        <p:nvPicPr>
          <p:cNvPr id="1026" name="Picture 2" descr="Data Shapes">
            <a:extLst>
              <a:ext uri="{FF2B5EF4-FFF2-40B4-BE49-F238E27FC236}">
                <a16:creationId xmlns:a16="http://schemas.microsoft.com/office/drawing/2014/main" id="{3F6C1FE7-7A5B-FB09-FCAA-794516AB1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9548" y="1516928"/>
            <a:ext cx="8112903" cy="5203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065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58B5-7B6A-F5EA-3EA1-B2AE1124A9D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131B465-B2D3-48FB-1864-BA711CD0CCB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904367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265</Words>
  <Application>Microsoft Office PowerPoint</Application>
  <PresentationFormat>Widescreen</PresentationFormat>
  <Paragraphs>23</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Helvetica Neue</vt:lpstr>
      <vt:lpstr>Lato</vt:lpstr>
      <vt:lpstr>Office Theme</vt:lpstr>
      <vt:lpstr>The tidyverse</vt:lpstr>
      <vt:lpstr>R packages for data science</vt:lpstr>
      <vt:lpstr>PowerPoint Presentation</vt:lpstr>
      <vt:lpstr>dplyr: a grammar of data manipulation </vt:lpstr>
      <vt:lpstr>PowerPoint Presentation</vt:lpstr>
      <vt:lpstr>Data reshaping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Green, Nathan</dc:creator>
  <cp:lastModifiedBy>Green, Nathan</cp:lastModifiedBy>
  <cp:revision>9</cp:revision>
  <dcterms:created xsi:type="dcterms:W3CDTF">2022-08-01T07:13:44Z</dcterms:created>
  <dcterms:modified xsi:type="dcterms:W3CDTF">2022-08-01T07:25:32Z</dcterms:modified>
</cp:coreProperties>
</file>