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1" r:id="rId6"/>
    <p:sldId id="260" r:id="rId7"/>
    <p:sldId id="262" r:id="rId8"/>
    <p:sldId id="263" r:id="rId9"/>
    <p:sldId id="264" r:id="rId10"/>
    <p:sldId id="265" r:id="rId11"/>
    <p:sldId id="270" r:id="rId12"/>
    <p:sldId id="266" r:id="rId13"/>
    <p:sldId id="267" r:id="rId14"/>
    <p:sldId id="276" r:id="rId15"/>
    <p:sldId id="268" r:id="rId16"/>
    <p:sldId id="269" r:id="rId17"/>
    <p:sldId id="274" r:id="rId18"/>
    <p:sldId id="271" r:id="rId19"/>
    <p:sldId id="272" r:id="rId20"/>
    <p:sldId id="273" r:id="rId21"/>
    <p:sldId id="275"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B36BEE27-60B4-4AAB-B110-14C57EA34F11}"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6BEE27-60B4-4AAB-B110-14C57EA34F1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6BEE27-60B4-4AAB-B110-14C57EA34F1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6BEE27-60B4-4AAB-B110-14C57EA34F1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B36BEE27-60B4-4AAB-B110-14C57EA34F11}"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6BEE27-60B4-4AAB-B110-14C57EA34F1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6BEE27-60B4-4AAB-B110-14C57EA34F11}"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6BEE27-60B4-4AAB-B110-14C57EA34F1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6BEE27-60B4-4AAB-B110-14C57EA34F1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6BEE27-60B4-4AAB-B110-14C57EA34F1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30B008-777C-4432-AA3B-1B33C46B4F57}" type="datetimeFigureOut">
              <a:rPr lang="en-US" smtClean="0"/>
              <a:t>10/25/2016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6BEE27-60B4-4AAB-B110-14C57EA34F1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930B008-777C-4432-AA3B-1B33C46B4F57}" type="datetimeFigureOut">
              <a:rPr lang="en-US" smtClean="0"/>
              <a:t>10/25/2016</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36BEE27-60B4-4AAB-B110-14C57EA34F11}"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rocurement.vt.edu/Department/Forms/st12.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olicies.vt.edu/3220.pdf" TargetMode="External"/><Relationship Id="rId2" Type="http://schemas.openxmlformats.org/officeDocument/2006/relationships/hyperlink" Target="http://www.procurement.vt.edu/HokieMart/xvendors.html" TargetMode="External"/><Relationship Id="rId1" Type="http://schemas.openxmlformats.org/officeDocument/2006/relationships/slideLayout" Target="../slideLayouts/slideLayout2.xml"/><Relationship Id="rId4" Type="http://schemas.openxmlformats.org/officeDocument/2006/relationships/hyperlink" Target="http://www.co.vt.edu/Procedures/p20335a.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o.vt.edu/Procedures/P23715c.pdf" TargetMode="External"/><Relationship Id="rId2" Type="http://schemas.openxmlformats.org/officeDocument/2006/relationships/hyperlink" Target="http://www.procurement.vt.edu/Department/Procedures/require.html" TargetMode="External"/><Relationship Id="rId1" Type="http://schemas.openxmlformats.org/officeDocument/2006/relationships/slideLayout" Target="../slideLayouts/slideLayout2.xml"/><Relationship Id="rId4" Type="http://schemas.openxmlformats.org/officeDocument/2006/relationships/hyperlink" Target="http://www.policies.vt.edu/5705.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policies.vt.edu/5405.pdf" TargetMode="External"/><Relationship Id="rId2" Type="http://schemas.openxmlformats.org/officeDocument/2006/relationships/hyperlink" Target="http://www.procurement.vt.edu/Department/Procedures/require.html" TargetMode="External"/><Relationship Id="rId1" Type="http://schemas.openxmlformats.org/officeDocument/2006/relationships/slideLayout" Target="../slideLayouts/slideLayout2.xml"/><Relationship Id="rId5" Type="http://schemas.openxmlformats.org/officeDocument/2006/relationships/hyperlink" Target="http://www.policies.vt.edu/5404.pdf" TargetMode="External"/><Relationship Id="rId4" Type="http://schemas.openxmlformats.org/officeDocument/2006/relationships/hyperlink" Target="http://www.policies.vt.edu/5620.pdf"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procurement.vt.edu/Department/Procedures/telecom.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vt-respirators@vt.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a:bodyPr>
          <a:lstStyle/>
          <a:p>
            <a:r>
              <a:rPr lang="en-US" b="1" u="sng" dirty="0">
                <a:solidFill>
                  <a:schemeClr val="bg1"/>
                </a:solidFill>
              </a:rPr>
              <a:t>The Fiscal </a:t>
            </a:r>
            <a:r>
              <a:rPr lang="en-US" b="1" u="sng" dirty="0" smtClean="0">
                <a:solidFill>
                  <a:schemeClr val="bg1"/>
                </a:solidFill>
              </a:rPr>
              <a:t>Bunch </a:t>
            </a:r>
            <a:r>
              <a:rPr lang="en-US" b="1" u="sng" dirty="0">
                <a:solidFill>
                  <a:schemeClr val="bg1"/>
                </a:solidFill>
              </a:rPr>
              <a:t>for Lunch </a:t>
            </a:r>
            <a:r>
              <a:rPr lang="en-US" b="1" u="sng" dirty="0" smtClean="0">
                <a:solidFill>
                  <a:schemeClr val="bg1"/>
                </a:solidFill>
              </a:rPr>
              <a:t>Group</a:t>
            </a:r>
          </a:p>
          <a:p>
            <a:r>
              <a:rPr lang="en-US" b="1" u="sng" dirty="0" smtClean="0">
                <a:solidFill>
                  <a:schemeClr val="bg1"/>
                </a:solidFill>
              </a:rPr>
              <a:t>Purchase Card Information</a:t>
            </a:r>
          </a:p>
          <a:p>
            <a:r>
              <a:rPr lang="en-US" b="1" u="sng" dirty="0" smtClean="0">
                <a:solidFill>
                  <a:schemeClr val="bg1"/>
                </a:solidFill>
              </a:rPr>
              <a:t>Various Questions and Answers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1190625" y="838200"/>
            <a:ext cx="6762750" cy="2200275"/>
          </a:xfrm>
          <a:prstGeom prst="rect">
            <a:avLst/>
          </a:prstGeom>
          <a:ln w="228600" cap="sq" cmpd="thickThin">
            <a:solidFill>
              <a:srgbClr val="8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800000"/>
                </a:solidFill>
              </a:rPr>
              <a:t>New Pcard Rule</a:t>
            </a:r>
            <a:endParaRPr lang="en-US" sz="3200" u="sng" dirty="0">
              <a:solidFill>
                <a:srgbClr val="800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solidFill>
                  <a:schemeClr val="bg1"/>
                </a:solidFill>
              </a:rPr>
              <a:t>Emergency Hire and Temp employees will no longer be issued a P-Card.  These employees fall under the following employee classes.</a:t>
            </a:r>
          </a:p>
          <a:p>
            <a:pPr>
              <a:buNone/>
            </a:pPr>
            <a:r>
              <a:rPr lang="en-US" dirty="0" smtClean="0">
                <a:solidFill>
                  <a:schemeClr val="bg1"/>
                </a:solidFill>
              </a:rPr>
              <a:t> </a:t>
            </a:r>
          </a:p>
          <a:p>
            <a:r>
              <a:rPr lang="en-US" b="1" u="sng" dirty="0" smtClean="0">
                <a:solidFill>
                  <a:srgbClr val="800000"/>
                </a:solidFill>
              </a:rPr>
              <a:t>P 14 - Faculty Wage</a:t>
            </a:r>
            <a:endParaRPr lang="en-US" dirty="0" smtClean="0">
              <a:solidFill>
                <a:srgbClr val="800000"/>
              </a:solidFill>
            </a:endParaRPr>
          </a:p>
          <a:p>
            <a:pPr lvl="0">
              <a:buNone/>
            </a:pPr>
            <a:r>
              <a:rPr lang="en-US" dirty="0" smtClean="0">
                <a:solidFill>
                  <a:schemeClr val="bg1"/>
                </a:solidFill>
              </a:rPr>
              <a:t>	9A (Instructional PT Temp Adjunct)</a:t>
            </a:r>
          </a:p>
          <a:p>
            <a:pPr lvl="0">
              <a:buNone/>
            </a:pPr>
            <a:r>
              <a:rPr lang="en-US" dirty="0" smtClean="0">
                <a:solidFill>
                  <a:schemeClr val="bg1"/>
                </a:solidFill>
              </a:rPr>
              <a:t>	9B (Non-Inst PT Temp Fac/Sum Research)</a:t>
            </a:r>
          </a:p>
          <a:p>
            <a:pPr lvl="0">
              <a:buNone/>
            </a:pPr>
            <a:r>
              <a:rPr lang="en-US" dirty="0" smtClean="0">
                <a:solidFill>
                  <a:schemeClr val="bg1"/>
                </a:solidFill>
              </a:rPr>
              <a:t>	9C (Continuing Educ PT Temp Faculty)</a:t>
            </a:r>
          </a:p>
          <a:p>
            <a:pPr lvl="0">
              <a:buNone/>
            </a:pPr>
            <a:r>
              <a:rPr lang="en-US" dirty="0" smtClean="0">
                <a:solidFill>
                  <a:schemeClr val="bg1"/>
                </a:solidFill>
              </a:rPr>
              <a:t>	9D (T/R Wages One Time Payments)</a:t>
            </a:r>
          </a:p>
          <a:p>
            <a:pPr>
              <a:buNone/>
            </a:pPr>
            <a:r>
              <a:rPr lang="en-US" dirty="0" smtClean="0">
                <a:solidFill>
                  <a:schemeClr val="bg1"/>
                </a:solidFill>
              </a:rPr>
              <a:t> </a:t>
            </a:r>
          </a:p>
          <a:p>
            <a:r>
              <a:rPr lang="en-US" b="1" u="sng" dirty="0" smtClean="0">
                <a:solidFill>
                  <a:srgbClr val="800000"/>
                </a:solidFill>
              </a:rPr>
              <a:t>Student Wage </a:t>
            </a:r>
            <a:endParaRPr lang="en-US" dirty="0" smtClean="0">
              <a:solidFill>
                <a:srgbClr val="800000"/>
              </a:solidFill>
            </a:endParaRPr>
          </a:p>
          <a:p>
            <a:pPr lvl="0">
              <a:buNone/>
            </a:pPr>
            <a:r>
              <a:rPr lang="en-US" dirty="0" smtClean="0">
                <a:solidFill>
                  <a:schemeClr val="bg1"/>
                </a:solidFill>
              </a:rPr>
              <a:t>	6B (Student Wage)</a:t>
            </a:r>
          </a:p>
          <a:p>
            <a:pPr lvl="0">
              <a:buNone/>
            </a:pPr>
            <a:r>
              <a:rPr lang="en-US" dirty="0" smtClean="0">
                <a:solidFill>
                  <a:schemeClr val="bg1"/>
                </a:solidFill>
              </a:rPr>
              <a:t>	6C (Federal Work Study)</a:t>
            </a:r>
          </a:p>
          <a:p>
            <a:pPr>
              <a:buNone/>
            </a:pPr>
            <a:r>
              <a:rPr lang="en-US" dirty="0" smtClean="0">
                <a:solidFill>
                  <a:schemeClr val="bg1"/>
                </a:solidFill>
              </a:rPr>
              <a:t> </a:t>
            </a:r>
          </a:p>
          <a:p>
            <a:r>
              <a:rPr lang="en-US" b="1" u="sng" dirty="0" smtClean="0">
                <a:solidFill>
                  <a:srgbClr val="800000"/>
                </a:solidFill>
              </a:rPr>
              <a:t>Other</a:t>
            </a:r>
            <a:endParaRPr lang="en-US" dirty="0" smtClean="0">
              <a:solidFill>
                <a:srgbClr val="800000"/>
              </a:solidFill>
            </a:endParaRPr>
          </a:p>
          <a:p>
            <a:pPr lvl="0">
              <a:buNone/>
            </a:pPr>
            <a:r>
              <a:rPr lang="en-US" dirty="0" smtClean="0">
                <a:solidFill>
                  <a:schemeClr val="bg1"/>
                </a:solidFill>
              </a:rPr>
              <a:t>	6E (Emergency Hire)</a:t>
            </a:r>
          </a:p>
          <a:p>
            <a:pPr lvl="0">
              <a:buNone/>
            </a:pPr>
            <a:r>
              <a:rPr lang="en-US" dirty="0" smtClean="0">
                <a:solidFill>
                  <a:schemeClr val="bg1"/>
                </a:solidFill>
              </a:rPr>
              <a:t>	6F (Sporadic Hire)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800000"/>
                </a:solidFill>
              </a:rPr>
              <a:t>New Rules for Amazon Purchases</a:t>
            </a:r>
            <a:endParaRPr lang="en-US" sz="3200" u="sng" dirty="0">
              <a:solidFill>
                <a:srgbClr val="800000"/>
              </a:solidFill>
            </a:endParaRPr>
          </a:p>
        </p:txBody>
      </p:sp>
      <p:sp>
        <p:nvSpPr>
          <p:cNvPr id="3" name="Content Placeholder 2"/>
          <p:cNvSpPr>
            <a:spLocks noGrp="1"/>
          </p:cNvSpPr>
          <p:nvPr>
            <p:ph idx="1"/>
          </p:nvPr>
        </p:nvSpPr>
        <p:spPr/>
        <p:txBody>
          <a:bodyPr>
            <a:normAutofit/>
          </a:bodyPr>
          <a:lstStyle/>
          <a:p>
            <a:r>
              <a:rPr lang="en-US" sz="1500" dirty="0" smtClean="0">
                <a:solidFill>
                  <a:schemeClr val="bg1"/>
                </a:solidFill>
              </a:rPr>
              <a:t>**You MUST have open an Amazon account for the P-Card that is separate than your personal account</a:t>
            </a:r>
          </a:p>
          <a:p>
            <a:endParaRPr lang="en-US" sz="1500" dirty="0" smtClean="0">
              <a:solidFill>
                <a:schemeClr val="bg1"/>
              </a:solidFill>
            </a:endParaRPr>
          </a:p>
          <a:p>
            <a:r>
              <a:rPr lang="en-US" sz="1500" dirty="0" smtClean="0">
                <a:solidFill>
                  <a:schemeClr val="bg1"/>
                </a:solidFill>
              </a:rPr>
              <a:t>You need to set up your Amazon account as tax exempt. Below is the link to upload the tax exempt form.  Please remember to fill out the form, print it, and have it signed by someone in your department with Signature Authority. You will then have to scan it and save it to your computer for uploading on the site.</a:t>
            </a:r>
          </a:p>
          <a:p>
            <a:endParaRPr lang="en-US" sz="1500" dirty="0" smtClean="0">
              <a:solidFill>
                <a:schemeClr val="bg1"/>
              </a:solidFill>
            </a:endParaRPr>
          </a:p>
          <a:p>
            <a:r>
              <a:rPr lang="en-US" sz="1500" dirty="0" smtClean="0">
                <a:solidFill>
                  <a:schemeClr val="bg1"/>
                </a:solidFill>
              </a:rPr>
              <a:t>VA Sales and Use Tax Certificate of exemption:  </a:t>
            </a:r>
            <a:r>
              <a:rPr lang="en-US" sz="1500" dirty="0" smtClean="0">
                <a:solidFill>
                  <a:schemeClr val="bg1"/>
                </a:solidFill>
                <a:hlinkClick r:id="rId2"/>
              </a:rPr>
              <a:t>http://www.procurement.vt.edu/Department/Forms/st12.pdf</a:t>
            </a:r>
            <a:endParaRPr lang="en-US" sz="1500" dirty="0" smtClean="0">
              <a:solidFill>
                <a:schemeClr val="bg1"/>
              </a:solidFill>
            </a:endParaRPr>
          </a:p>
          <a:p>
            <a:pPr>
              <a:buNone/>
            </a:pPr>
            <a:endParaRPr lang="en-US" sz="1500" dirty="0" smtClean="0">
              <a:solidFill>
                <a:schemeClr val="bg1"/>
              </a:solidFill>
            </a:endParaRPr>
          </a:p>
          <a:p>
            <a:r>
              <a:rPr lang="en-US" sz="1500" dirty="0" smtClean="0">
                <a:solidFill>
                  <a:schemeClr val="bg1"/>
                </a:solidFill>
              </a:rPr>
              <a:t>Link to upload on Amazon: https://www.amazon.com/gp/taxExemption?new_account=1&amp;</a:t>
            </a:r>
          </a:p>
          <a:p>
            <a:pPr>
              <a:buNone/>
            </a:pPr>
            <a:r>
              <a:rPr lang="en-US" sz="1500" dirty="0" smtClean="0">
                <a:solidFill>
                  <a:schemeClr val="bg1"/>
                </a:solidFill>
              </a:rPr>
              <a:t> </a:t>
            </a:r>
          </a:p>
          <a:p>
            <a:r>
              <a:rPr lang="en-US" sz="1500" dirty="0" smtClean="0">
                <a:solidFill>
                  <a:schemeClr val="bg1"/>
                </a:solidFill>
              </a:rPr>
              <a:t>After submitting this, you will have to wait for Amazon to approve your account as tax exempt before you make a purchase.</a:t>
            </a:r>
            <a:endParaRPr lang="en-US" sz="15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800000"/>
                </a:solidFill>
              </a:rPr>
              <a:t>Reconciliation</a:t>
            </a:r>
            <a:endParaRPr lang="en-US" sz="3200" dirty="0">
              <a:solidFill>
                <a:srgbClr val="800000"/>
              </a:solidFill>
            </a:endParaRPr>
          </a:p>
        </p:txBody>
      </p:sp>
      <p:sp>
        <p:nvSpPr>
          <p:cNvPr id="3" name="Content Placeholder 2"/>
          <p:cNvSpPr>
            <a:spLocks noGrp="1"/>
          </p:cNvSpPr>
          <p:nvPr>
            <p:ph idx="1"/>
          </p:nvPr>
        </p:nvSpPr>
        <p:spPr>
          <a:xfrm>
            <a:off x="457200" y="1371600"/>
            <a:ext cx="8229600" cy="4937760"/>
          </a:xfrm>
        </p:spPr>
        <p:txBody>
          <a:bodyPr>
            <a:normAutofit/>
          </a:bodyPr>
          <a:lstStyle/>
          <a:p>
            <a:pPr lvl="0"/>
            <a:r>
              <a:rPr lang="en-US" sz="1600" dirty="0" smtClean="0">
                <a:solidFill>
                  <a:schemeClr val="bg1"/>
                </a:solidFill>
              </a:rPr>
              <a:t>Obtain payment approval signature from the Department Head or employee with signature authority. Two signatures are required on this form, therefore the cardholder (or person signing for the cardholder) cannot sign again as the approver. </a:t>
            </a:r>
          </a:p>
          <a:p>
            <a:pPr lvl="0"/>
            <a:r>
              <a:rPr lang="en-US" sz="1600" dirty="0" smtClean="0">
                <a:solidFill>
                  <a:schemeClr val="bg1"/>
                </a:solidFill>
              </a:rPr>
              <a:t>If the payment is being placed on the default fund, select the "All charges and credits are correct and should be posted to the default fund" box on the P-Card Payment Certification Form. </a:t>
            </a:r>
          </a:p>
          <a:p>
            <a:pPr lvl="0"/>
            <a:r>
              <a:rPr lang="en-US" sz="1600" dirty="0" smtClean="0">
                <a:solidFill>
                  <a:schemeClr val="bg1"/>
                </a:solidFill>
              </a:rPr>
              <a:t>If the payment is being distributed to multiple funds, write the corresponding fund and account codes on the P-Card statement for each transaction. </a:t>
            </a:r>
          </a:p>
          <a:p>
            <a:pPr lvl="0"/>
            <a:r>
              <a:rPr lang="en-US" sz="1600" dirty="0" smtClean="0">
                <a:solidFill>
                  <a:schemeClr val="bg1"/>
                </a:solidFill>
              </a:rPr>
              <a:t>Note: You may use up to four different funds and/or account codes for a single charge. </a:t>
            </a:r>
          </a:p>
          <a:p>
            <a:pPr lvl="0"/>
            <a:r>
              <a:rPr lang="en-US" sz="1600" dirty="0" smtClean="0">
                <a:solidFill>
                  <a:schemeClr val="bg1"/>
                </a:solidFill>
              </a:rPr>
              <a:t>They cannot be left in account code 13090. </a:t>
            </a:r>
          </a:p>
          <a:p>
            <a:pPr lvl="0"/>
            <a:r>
              <a:rPr lang="en-US" sz="1600" dirty="0" smtClean="0">
                <a:solidFill>
                  <a:schemeClr val="bg1"/>
                </a:solidFill>
              </a:rPr>
              <a:t>Mail payment certification form and statement to Dorothy Carter in the Controllers Office mailcode 0312</a:t>
            </a:r>
          </a:p>
          <a:p>
            <a:pPr>
              <a:buNone/>
            </a:pPr>
            <a:r>
              <a:rPr lang="en-US" sz="1600" dirty="0" smtClean="0">
                <a:solidFill>
                  <a:schemeClr val="bg1"/>
                </a:solidFill>
              </a:rPr>
              <a:t> </a:t>
            </a:r>
          </a:p>
          <a:p>
            <a:pPr lvl="0"/>
            <a:r>
              <a:rPr lang="en-US" sz="1600" b="1" dirty="0" smtClean="0">
                <a:solidFill>
                  <a:schemeClr val="bg1"/>
                </a:solidFill>
              </a:rPr>
              <a:t>Amendment: You can use the P-Card log to reconcile if it is in statement order</a:t>
            </a:r>
            <a:endParaRPr lang="en-US" sz="1600"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800000"/>
                </a:solidFill>
              </a:rPr>
              <a:t>Record Retention</a:t>
            </a:r>
            <a:r>
              <a:rPr lang="en-US" sz="3200" dirty="0" smtClean="0">
                <a:solidFill>
                  <a:srgbClr val="800000"/>
                </a:solidFill>
              </a:rPr>
              <a:t/>
            </a:r>
            <a:br>
              <a:rPr lang="en-US" sz="3200" dirty="0" smtClean="0">
                <a:solidFill>
                  <a:srgbClr val="800000"/>
                </a:solidFill>
              </a:rPr>
            </a:br>
            <a:endParaRPr lang="en-US" sz="3200" dirty="0">
              <a:solidFill>
                <a:srgbClr val="800000"/>
              </a:solidFill>
            </a:endParaRPr>
          </a:p>
        </p:txBody>
      </p:sp>
      <p:sp>
        <p:nvSpPr>
          <p:cNvPr id="3" name="Content Placeholder 2"/>
          <p:cNvSpPr>
            <a:spLocks noGrp="1"/>
          </p:cNvSpPr>
          <p:nvPr>
            <p:ph idx="1"/>
          </p:nvPr>
        </p:nvSpPr>
        <p:spPr>
          <a:xfrm>
            <a:off x="457200" y="1066800"/>
            <a:ext cx="8229600" cy="5242560"/>
          </a:xfrm>
        </p:spPr>
        <p:txBody>
          <a:bodyPr>
            <a:normAutofit fontScale="25000" lnSpcReduction="20000"/>
          </a:bodyPr>
          <a:lstStyle/>
          <a:p>
            <a:r>
              <a:rPr lang="en-US" sz="6000" b="1" u="sng" dirty="0" smtClean="0">
                <a:solidFill>
                  <a:schemeClr val="bg1"/>
                </a:solidFill>
              </a:rPr>
              <a:t>Record retention</a:t>
            </a:r>
            <a:endParaRPr lang="en-US" sz="6000" dirty="0" smtClean="0">
              <a:solidFill>
                <a:schemeClr val="bg1"/>
              </a:solidFill>
            </a:endParaRPr>
          </a:p>
          <a:p>
            <a:r>
              <a:rPr lang="en-US" sz="6000" dirty="0" smtClean="0">
                <a:solidFill>
                  <a:schemeClr val="bg1"/>
                </a:solidFill>
              </a:rPr>
              <a:t>File a copy of the P-Card statement, a copy the Payment Certification Form, any airline ticket documentation, any Sponsored Program approval forms, the vendor's original itemized receiving and credit documentation that pertains to that statement, and any other documentation generated to support the business purpose for the expenditure in the departmental files. SEE THE SECTION ON </a:t>
            </a:r>
            <a:r>
              <a:rPr lang="en-US" sz="6000" b="1" dirty="0" smtClean="0">
                <a:solidFill>
                  <a:schemeClr val="bg1"/>
                </a:solidFill>
              </a:rPr>
              <a:t>RECORD RETENTION BELOW - DO NOT SEND THIS DOCUMENTATION TO THE CONTROLLERS OFFICE. </a:t>
            </a:r>
            <a:endParaRPr lang="en-US" sz="6000" dirty="0" smtClean="0">
              <a:solidFill>
                <a:schemeClr val="bg1"/>
              </a:solidFill>
            </a:endParaRPr>
          </a:p>
          <a:p>
            <a:pPr>
              <a:buNone/>
            </a:pPr>
            <a:r>
              <a:rPr lang="en-US" sz="6000" dirty="0" smtClean="0">
                <a:solidFill>
                  <a:schemeClr val="bg1"/>
                </a:solidFill>
              </a:rPr>
              <a:t> </a:t>
            </a:r>
          </a:p>
          <a:p>
            <a:r>
              <a:rPr lang="en-US" sz="6000" dirty="0" smtClean="0">
                <a:solidFill>
                  <a:schemeClr val="bg1"/>
                </a:solidFill>
              </a:rPr>
              <a:t>Departments are responsible for retaining the file that is compiled each month after the statement is reconciled (this file must contain at a minimum a copy of the P-Card statement, a copy the P-Card Payment Certification Form, copies of any airline ticket documentation submitted to the Controller's Office, any Sponsored Program approval forms, the vendor's original itemized receiving and credit documentation that pertains to that statement, and any other documentation generated to support the business purpose for the expenditure). THE RETENTION PERIOD FOR THIS DOCUMENTATION IS TYPICALLY FIVE (5) YEARS AFTER THE CLOSE OF THE FISCAL YEAR OF CREATION. </a:t>
            </a:r>
          </a:p>
          <a:p>
            <a:r>
              <a:rPr lang="en-US" sz="6000" dirty="0" smtClean="0">
                <a:solidFill>
                  <a:schemeClr val="bg1"/>
                </a:solidFill>
              </a:rPr>
              <a:t>NOTE: If you are using funds such as sponsored program funds, the retention time may be longer. See the Records Management Records Retention Schedule page for the information on determining a retention schedule for such documents. </a:t>
            </a:r>
          </a:p>
          <a:p>
            <a:r>
              <a:rPr lang="en-US" sz="6000" dirty="0" smtClean="0">
                <a:solidFill>
                  <a:schemeClr val="bg1"/>
                </a:solidFill>
              </a:rPr>
              <a:t>NOTE: Each charge must have this information so the cardholder will have adequate documentation of the expense for future review by the auditors, Purchasing, Legal Counsel, or the News Media should the request be made. </a:t>
            </a:r>
          </a:p>
          <a:p>
            <a:r>
              <a:rPr lang="en-US" sz="6000" dirty="0" smtClean="0">
                <a:solidFill>
                  <a:schemeClr val="bg1"/>
                </a:solidFill>
              </a:rPr>
              <a:t>Retain these records in the Department or with Records Management. These are the original records of agency therefore; they need to be retained in a neat and accessible manner so they will be readily available in the event of an audit. </a:t>
            </a:r>
          </a:p>
          <a:p>
            <a:r>
              <a:rPr lang="en-US" sz="3800" dirty="0" smtClean="0"/>
              <a:t/>
            </a:r>
            <a:br>
              <a:rPr lang="en-US" sz="3800" dirty="0" smtClean="0"/>
            </a:br>
            <a:r>
              <a:rPr lang="en-US" sz="3800" dirty="0" smtClean="0"/>
              <a:t>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800000"/>
                </a:solidFill>
              </a:rPr>
              <a:t>Miscellaneous Pcard Topics</a:t>
            </a:r>
            <a:endParaRPr lang="en-US" sz="3200" u="sng" dirty="0">
              <a:solidFill>
                <a:srgbClr val="800000"/>
              </a:solidFill>
            </a:endParaRPr>
          </a:p>
        </p:txBody>
      </p:sp>
      <p:sp>
        <p:nvSpPr>
          <p:cNvPr id="3" name="Content Placeholder 2"/>
          <p:cNvSpPr>
            <a:spLocks noGrp="1"/>
          </p:cNvSpPr>
          <p:nvPr>
            <p:ph idx="1"/>
          </p:nvPr>
        </p:nvSpPr>
        <p:spPr/>
        <p:txBody>
          <a:bodyPr>
            <a:normAutofit/>
          </a:bodyPr>
          <a:lstStyle/>
          <a:p>
            <a:r>
              <a:rPr lang="en-US" sz="1500" b="1" dirty="0" smtClean="0">
                <a:solidFill>
                  <a:srgbClr val="800000"/>
                </a:solidFill>
              </a:rPr>
              <a:t>Fraud </a:t>
            </a:r>
          </a:p>
          <a:p>
            <a:pPr>
              <a:buNone/>
            </a:pPr>
            <a:r>
              <a:rPr lang="en-US" sz="1500" dirty="0" smtClean="0"/>
              <a:t>	</a:t>
            </a:r>
            <a:r>
              <a:rPr lang="en-US" sz="1500" dirty="0" smtClean="0">
                <a:solidFill>
                  <a:schemeClr val="bg1"/>
                </a:solidFill>
              </a:rPr>
              <a:t>Your card has been shut down due to possible fraud  attempts  on your card.  Please call 866-500-8262 to review your charges.  The reference number for this call is  830.  If you have already contacted the, please ignore this note.</a:t>
            </a:r>
          </a:p>
          <a:p>
            <a:endParaRPr lang="en-US" sz="1500" dirty="0" smtClean="0"/>
          </a:p>
          <a:p>
            <a:endParaRPr lang="en-US" sz="1500" dirty="0" smtClean="0"/>
          </a:p>
          <a:p>
            <a:endParaRPr lang="en-US" sz="1500" dirty="0" smtClean="0"/>
          </a:p>
          <a:p>
            <a:pPr>
              <a:buNone/>
            </a:pPr>
            <a:r>
              <a:rPr lang="en-US" sz="1500" dirty="0" smtClean="0">
                <a:solidFill>
                  <a:srgbClr val="800000"/>
                </a:solidFill>
              </a:rPr>
              <a:t>______________________________________________________________________________</a:t>
            </a:r>
          </a:p>
          <a:p>
            <a:endParaRPr lang="en-US" sz="1500" dirty="0" smtClean="0">
              <a:solidFill>
                <a:srgbClr val="800000"/>
              </a:solidFill>
            </a:endParaRPr>
          </a:p>
          <a:p>
            <a:endParaRPr lang="en-US" sz="1500" dirty="0" smtClean="0"/>
          </a:p>
          <a:p>
            <a:r>
              <a:rPr lang="en-US" sz="1500" b="1" dirty="0" smtClean="0">
                <a:solidFill>
                  <a:srgbClr val="800000"/>
                </a:solidFill>
              </a:rPr>
              <a:t>Limits</a:t>
            </a:r>
          </a:p>
          <a:p>
            <a:pPr>
              <a:buNone/>
            </a:pPr>
            <a:r>
              <a:rPr lang="en-US" sz="1500" dirty="0" smtClean="0"/>
              <a:t>	</a:t>
            </a:r>
            <a:r>
              <a:rPr lang="en-US" sz="1500" dirty="0" smtClean="0">
                <a:solidFill>
                  <a:schemeClr val="bg1"/>
                </a:solidFill>
              </a:rPr>
              <a:t>Generally cards are set at 2K per transaction and 5K or 10K per month.   Cardholders may not, under any circumstances, authorize any charge in excess of the transaction limit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sz="3600" u="sng" dirty="0" smtClean="0">
                <a:solidFill>
                  <a:srgbClr val="800000"/>
                </a:solidFill>
              </a:rPr>
              <a:t/>
            </a:r>
            <a:br>
              <a:rPr lang="en-US" sz="3600" u="sng" dirty="0" smtClean="0">
                <a:solidFill>
                  <a:srgbClr val="800000"/>
                </a:solidFill>
              </a:rPr>
            </a:br>
            <a:r>
              <a:rPr lang="en-US" sz="3600" u="sng" dirty="0" smtClean="0">
                <a:solidFill>
                  <a:srgbClr val="800000"/>
                </a:solidFill>
              </a:rPr>
              <a:t>P Card Questions</a:t>
            </a:r>
            <a:r>
              <a:rPr lang="en-US" dirty="0" smtClean="0"/>
              <a:t/>
            </a:r>
            <a:br>
              <a:rPr lang="en-US" dirty="0" smtClean="0"/>
            </a:br>
            <a:endParaRPr lang="en-US" dirty="0"/>
          </a:p>
        </p:txBody>
      </p:sp>
      <p:sp>
        <p:nvSpPr>
          <p:cNvPr id="3" name="Content Placeholder 2"/>
          <p:cNvSpPr>
            <a:spLocks noGrp="1"/>
          </p:cNvSpPr>
          <p:nvPr>
            <p:ph idx="1"/>
          </p:nvPr>
        </p:nvSpPr>
        <p:spPr>
          <a:xfrm>
            <a:off x="457200" y="685800"/>
            <a:ext cx="8229600" cy="5867400"/>
          </a:xfrm>
        </p:spPr>
        <p:txBody>
          <a:bodyPr>
            <a:noAutofit/>
          </a:bodyPr>
          <a:lstStyle/>
          <a:p>
            <a:r>
              <a:rPr lang="en-US" sz="1500" dirty="0" smtClean="0">
                <a:solidFill>
                  <a:srgbClr val="800000"/>
                </a:solidFill>
              </a:rPr>
              <a:t>How do we handle the online purchases that require renewals and need to go in another employee's name? We want to keep the credit card to one person managing in our department.</a:t>
            </a:r>
          </a:p>
          <a:p>
            <a:pPr>
              <a:buNone/>
            </a:pPr>
            <a:r>
              <a:rPr lang="en-US" sz="1500" dirty="0" smtClean="0">
                <a:solidFill>
                  <a:schemeClr val="bg1"/>
                </a:solidFill>
              </a:rPr>
              <a:t>	Authorized use of the P-Card is limited to the person whose name is on the card. The P-Card should not to be loaned to another person. This does not preclude a cardholder from placing an order with a vendor by telephone or electronically and then sending a representative to claim the items ordered. In the event of an extended absence by the cardholder, a card may be issued to another person for the duration of the absence. Also, the Department should consider canceling the card if a person is going to be on extended leave. </a:t>
            </a:r>
          </a:p>
          <a:p>
            <a:r>
              <a:rPr lang="en-US" sz="1500" dirty="0" smtClean="0">
                <a:solidFill>
                  <a:srgbClr val="800000"/>
                </a:solidFill>
              </a:rPr>
              <a:t>Is it okay to give the number to an individual over the phone when they are ordering something at that point and they forward the receipt to us; or, does the card holder need to personally make all purchases?</a:t>
            </a:r>
          </a:p>
          <a:p>
            <a:r>
              <a:rPr lang="en-US" sz="1500" dirty="0" smtClean="0">
                <a:solidFill>
                  <a:schemeClr val="bg1"/>
                </a:solidFill>
              </a:rPr>
              <a:t>Authorized use of the P-Card is limited to the person whose name is on the card. The P-Card should not to be loaned to another person. This does not preclude a cardholder from placing an order with a vendor by telephone or electronically and then sending a representative to claim the items ordered. In the event of an extended absence by the cardholder, a card may be issued to another person for the duration of the absence. Also, the Department should consider canceling the card if a person is going to be on extended leave. </a:t>
            </a:r>
          </a:p>
          <a:p>
            <a:r>
              <a:rPr lang="en-US" sz="1500" dirty="0" smtClean="0">
                <a:solidFill>
                  <a:srgbClr val="800000"/>
                </a:solidFill>
              </a:rPr>
              <a:t>It can be difficult to locate account codes. It would be helpful if a list of commonly used ones could be emailed to staff with P cards. Again, using the website it is not always clear which one to use and can be confusing.   </a:t>
            </a:r>
            <a:r>
              <a:rPr lang="en-US" sz="1500" dirty="0" smtClean="0">
                <a:solidFill>
                  <a:schemeClr val="bg1"/>
                </a:solidFill>
              </a:rPr>
              <a:t>http://www.co.vt.edu/accounting_operations/Account_Code_Listing/accts.html</a:t>
            </a:r>
          </a:p>
          <a:p>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solidFill>
                  <a:srgbClr val="800000"/>
                </a:solidFill>
              </a:rPr>
              <a:t>P Card Questions </a:t>
            </a:r>
            <a:r>
              <a:rPr lang="en-US" sz="1200" u="sng" dirty="0" smtClean="0">
                <a:solidFill>
                  <a:srgbClr val="800000"/>
                </a:solidFill>
              </a:rPr>
              <a:t>cont</a:t>
            </a:r>
            <a:endParaRPr lang="en-US" sz="1200" dirty="0"/>
          </a:p>
        </p:txBody>
      </p:sp>
      <p:sp>
        <p:nvSpPr>
          <p:cNvPr id="3" name="Content Placeholder 2"/>
          <p:cNvSpPr>
            <a:spLocks noGrp="1"/>
          </p:cNvSpPr>
          <p:nvPr>
            <p:ph idx="1"/>
          </p:nvPr>
        </p:nvSpPr>
        <p:spPr/>
        <p:txBody>
          <a:bodyPr/>
          <a:lstStyle/>
          <a:p>
            <a:r>
              <a:rPr lang="en-US" sz="1500" dirty="0" smtClean="0">
                <a:solidFill>
                  <a:srgbClr val="800000"/>
                </a:solidFill>
              </a:rPr>
              <a:t>Are there ever any exceptions to a $2K max purchase on a P-cad? </a:t>
            </a:r>
          </a:p>
          <a:p>
            <a:r>
              <a:rPr lang="en-US" sz="1500" dirty="0" smtClean="0">
                <a:solidFill>
                  <a:schemeClr val="bg1"/>
                </a:solidFill>
              </a:rPr>
              <a:t>No</a:t>
            </a:r>
          </a:p>
          <a:p>
            <a:endParaRPr lang="en-US" sz="1500" dirty="0" smtClean="0">
              <a:solidFill>
                <a:schemeClr val="bg1"/>
              </a:solidFill>
            </a:endParaRPr>
          </a:p>
          <a:p>
            <a:r>
              <a:rPr lang="en-US" sz="1500" dirty="0" smtClean="0">
                <a:solidFill>
                  <a:srgbClr val="800000"/>
                </a:solidFill>
              </a:rPr>
              <a:t>As a new employee I often find it challenging to locate a comprehensive list of allowable charges for the P card. Is there a list that can be emailed to staff who have P cards? The website does not seem to have a comprehensive list.</a:t>
            </a:r>
          </a:p>
          <a:p>
            <a:r>
              <a:rPr lang="en-US" sz="1500" dirty="0" smtClean="0">
                <a:solidFill>
                  <a:schemeClr val="bg1"/>
                </a:solidFill>
              </a:rPr>
              <a:t>Already reviewed</a:t>
            </a:r>
          </a:p>
          <a:p>
            <a:endParaRPr lang="en-US" sz="1500" dirty="0" smtClean="0">
              <a:solidFill>
                <a:schemeClr val="bg1"/>
              </a:solidFill>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dirty="0" smtClean="0">
                <a:solidFill>
                  <a:srgbClr val="800000"/>
                </a:solidFill>
              </a:rPr>
              <a:t>Direct Pay Procedure</a:t>
            </a:r>
            <a:endParaRPr lang="en-US" sz="3200" dirty="0"/>
          </a:p>
        </p:txBody>
      </p:sp>
      <p:pic>
        <p:nvPicPr>
          <p:cNvPr id="23554" name="Picture 2"/>
          <p:cNvPicPr>
            <a:picLocks noGrp="1" noChangeAspect="1" noChangeArrowheads="1"/>
          </p:cNvPicPr>
          <p:nvPr>
            <p:ph idx="1"/>
          </p:nvPr>
        </p:nvPicPr>
        <p:blipFill>
          <a:blip r:embed="rId2" cstate="print"/>
          <a:srcRect/>
          <a:stretch>
            <a:fillRect/>
          </a:stretch>
        </p:blipFill>
        <p:spPr bwMode="auto">
          <a:xfrm>
            <a:off x="2057400" y="1447800"/>
            <a:ext cx="4572000" cy="4184217"/>
          </a:xfrm>
          <a:prstGeom prst="rect">
            <a:avLst/>
          </a:prstGeom>
          <a:noFill/>
          <a:ln w="9525">
            <a:noFill/>
            <a:miter lim="800000"/>
            <a:headEnd/>
            <a:tailEnd/>
          </a:ln>
        </p:spPr>
      </p:pic>
      <p:sp>
        <p:nvSpPr>
          <p:cNvPr id="5" name="Rectangle 4"/>
          <p:cNvSpPr/>
          <p:nvPr/>
        </p:nvSpPr>
        <p:spPr>
          <a:xfrm>
            <a:off x="2209800" y="6248400"/>
            <a:ext cx="4316579" cy="369332"/>
          </a:xfrm>
          <a:prstGeom prst="rect">
            <a:avLst/>
          </a:prstGeom>
        </p:spPr>
        <p:txBody>
          <a:bodyPr wrap="square">
            <a:spAutoFit/>
          </a:bodyPr>
          <a:lstStyle/>
          <a:p>
            <a:pPr algn="ctr"/>
            <a:r>
              <a:rPr lang="en-US" dirty="0" smtClean="0">
                <a:solidFill>
                  <a:srgbClr val="800000"/>
                </a:solidFill>
              </a:rPr>
              <a:t>http://www.policies.vt.edu/3220.pdf</a:t>
            </a:r>
            <a:endParaRPr lang="en-US" dirty="0">
              <a:solidFill>
                <a:srgbClr val="8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solidFill>
                  <a:srgbClr val="800000"/>
                </a:solidFill>
              </a:rPr>
              <a:t>Direct Pay Procedures</a:t>
            </a:r>
            <a:endParaRPr lang="en-US" sz="3200" dirty="0">
              <a:solidFill>
                <a:srgbClr val="800000"/>
              </a:solidFill>
            </a:endParaRPr>
          </a:p>
        </p:txBody>
      </p:sp>
      <p:sp>
        <p:nvSpPr>
          <p:cNvPr id="3" name="Content Placeholder 2"/>
          <p:cNvSpPr>
            <a:spLocks noGrp="1"/>
          </p:cNvSpPr>
          <p:nvPr>
            <p:ph idx="1"/>
          </p:nvPr>
        </p:nvSpPr>
        <p:spPr>
          <a:xfrm>
            <a:off x="457200" y="609600"/>
            <a:ext cx="8229600" cy="6248400"/>
          </a:xfrm>
        </p:spPr>
        <p:txBody>
          <a:bodyPr>
            <a:normAutofit fontScale="25000" lnSpcReduction="20000"/>
          </a:bodyPr>
          <a:lstStyle/>
          <a:p>
            <a:endParaRPr lang="en-US" sz="4400" b="1" dirty="0" smtClean="0">
              <a:solidFill>
                <a:schemeClr val="bg1"/>
              </a:solidFill>
            </a:endParaRPr>
          </a:p>
          <a:p>
            <a:r>
              <a:rPr lang="en-US" sz="4800" b="1" dirty="0" smtClean="0">
                <a:solidFill>
                  <a:srgbClr val="800000"/>
                </a:solidFill>
              </a:rPr>
              <a:t>A. Items with no dollar value limitation</a:t>
            </a:r>
          </a:p>
          <a:p>
            <a:r>
              <a:rPr lang="en-US" sz="4800" dirty="0" smtClean="0">
                <a:solidFill>
                  <a:schemeClr val="bg1"/>
                </a:solidFill>
              </a:rPr>
              <a:t>1. Utility payments </a:t>
            </a:r>
            <a:r>
              <a:rPr lang="en-US" sz="4800" dirty="0" smtClean="0">
                <a:solidFill>
                  <a:srgbClr val="800000"/>
                </a:solidFill>
              </a:rPr>
              <a:t>(eVA exempt) </a:t>
            </a:r>
          </a:p>
          <a:p>
            <a:r>
              <a:rPr lang="en-US" sz="4800" dirty="0" smtClean="0">
                <a:solidFill>
                  <a:schemeClr val="bg1"/>
                </a:solidFill>
              </a:rPr>
              <a:t>2. Purchases from the US Post Office </a:t>
            </a:r>
            <a:r>
              <a:rPr lang="en-US" sz="4800" dirty="0" smtClean="0">
                <a:solidFill>
                  <a:srgbClr val="800000"/>
                </a:solidFill>
              </a:rPr>
              <a:t>(eVA exempt) </a:t>
            </a:r>
          </a:p>
          <a:p>
            <a:r>
              <a:rPr lang="en-US" sz="4800" dirty="0" smtClean="0">
                <a:solidFill>
                  <a:schemeClr val="bg1"/>
                </a:solidFill>
              </a:rPr>
              <a:t>3. Licenses (Federal, state or local) excluding software licenses </a:t>
            </a:r>
            <a:r>
              <a:rPr lang="en-US" sz="4800" dirty="0" smtClean="0">
                <a:solidFill>
                  <a:srgbClr val="800000"/>
                </a:solidFill>
              </a:rPr>
              <a:t>(eVA exempt) </a:t>
            </a:r>
          </a:p>
          <a:p>
            <a:r>
              <a:rPr lang="en-US" sz="4800" dirty="0" smtClean="0">
                <a:solidFill>
                  <a:schemeClr val="bg1"/>
                </a:solidFill>
              </a:rPr>
              <a:t>4. Animal registrations </a:t>
            </a:r>
            <a:r>
              <a:rPr lang="en-US" sz="4800" dirty="0" smtClean="0">
                <a:solidFill>
                  <a:srgbClr val="800000"/>
                </a:solidFill>
              </a:rPr>
              <a:t>(eVA transaction) </a:t>
            </a:r>
          </a:p>
          <a:p>
            <a:r>
              <a:rPr lang="en-US" sz="4800" dirty="0" smtClean="0">
                <a:solidFill>
                  <a:schemeClr val="bg1"/>
                </a:solidFill>
              </a:rPr>
              <a:t>5. Payment to vendor for meals and lodging provided to invited guest, e.g. speaker or interviewee. Individual meals and lodging subject to current travel regulation limits. </a:t>
            </a:r>
            <a:r>
              <a:rPr lang="en-US" sz="4800" dirty="0" smtClean="0">
                <a:solidFill>
                  <a:srgbClr val="800000"/>
                </a:solidFill>
              </a:rPr>
              <a:t>(eVA exempt) </a:t>
            </a:r>
          </a:p>
          <a:p>
            <a:r>
              <a:rPr lang="en-US" sz="4800" dirty="0" smtClean="0">
                <a:solidFill>
                  <a:schemeClr val="bg1"/>
                </a:solidFill>
              </a:rPr>
              <a:t>6. Purchases from other governmental and public entities (Federal, State, local, town, city, state colleges and universities, authorities, public boards and state hospitals) </a:t>
            </a:r>
            <a:r>
              <a:rPr lang="en-US" sz="4800" dirty="0" smtClean="0">
                <a:solidFill>
                  <a:srgbClr val="800000"/>
                </a:solidFill>
              </a:rPr>
              <a:t>(eVA exempt) </a:t>
            </a:r>
          </a:p>
          <a:p>
            <a:r>
              <a:rPr lang="en-US" sz="4800" dirty="0" smtClean="0">
                <a:solidFill>
                  <a:schemeClr val="bg1"/>
                </a:solidFill>
              </a:rPr>
              <a:t>7. Livestock (domestic farm animals such as horses, sheep, pigs, chickens, cows, bulls, goats, etc.) </a:t>
            </a:r>
            <a:r>
              <a:rPr lang="en-US" sz="4800" dirty="0" smtClean="0">
                <a:solidFill>
                  <a:srgbClr val="800000"/>
                </a:solidFill>
              </a:rPr>
              <a:t>(eVA transaction) </a:t>
            </a:r>
          </a:p>
          <a:p>
            <a:r>
              <a:rPr lang="en-US" sz="4800" dirty="0" smtClean="0">
                <a:solidFill>
                  <a:schemeClr val="bg1"/>
                </a:solidFill>
              </a:rPr>
              <a:t>8. Credit card charges for gasoline and other emergency charges while in a transit status </a:t>
            </a:r>
            <a:r>
              <a:rPr lang="en-US" sz="4800" dirty="0" smtClean="0">
                <a:solidFill>
                  <a:srgbClr val="800000"/>
                </a:solidFill>
              </a:rPr>
              <a:t>(eVA exempt) </a:t>
            </a:r>
          </a:p>
          <a:p>
            <a:r>
              <a:rPr lang="en-US" sz="4800" dirty="0" smtClean="0">
                <a:solidFill>
                  <a:schemeClr val="bg1"/>
                </a:solidFill>
              </a:rPr>
              <a:t>9. Legal services, expert witness or other services associated with litigation or regulatory proceedings approved or obtained by the University Legal Counsel </a:t>
            </a:r>
            <a:r>
              <a:rPr lang="en-US" sz="4800" dirty="0" smtClean="0">
                <a:solidFill>
                  <a:srgbClr val="800000"/>
                </a:solidFill>
              </a:rPr>
              <a:t>(eVA transaction) </a:t>
            </a:r>
          </a:p>
          <a:p>
            <a:r>
              <a:rPr lang="en-US" sz="4800" dirty="0" smtClean="0">
                <a:solidFill>
                  <a:schemeClr val="bg1"/>
                </a:solidFill>
              </a:rPr>
              <a:t>10. Legal settlements approved by the University Legal Counsel </a:t>
            </a:r>
            <a:r>
              <a:rPr lang="en-US" sz="4800" dirty="0" smtClean="0">
                <a:solidFill>
                  <a:srgbClr val="800000"/>
                </a:solidFill>
              </a:rPr>
              <a:t>(eVA transaction) </a:t>
            </a:r>
          </a:p>
          <a:p>
            <a:r>
              <a:rPr lang="en-US" sz="4800" dirty="0" smtClean="0">
                <a:solidFill>
                  <a:schemeClr val="bg1"/>
                </a:solidFill>
              </a:rPr>
              <a:t>11. Lodging and/or meeting rooms in Hotels, Conference Centers, etc. excluding charges for additional services (see Item E(4) for valuation limit and definition of additional services). </a:t>
            </a:r>
            <a:r>
              <a:rPr lang="en-US" sz="4800" dirty="0" smtClean="0">
                <a:solidFill>
                  <a:srgbClr val="800000"/>
                </a:solidFill>
              </a:rPr>
              <a:t>(eVA exempt) </a:t>
            </a:r>
          </a:p>
          <a:p>
            <a:r>
              <a:rPr lang="en-US" sz="4800" dirty="0" smtClean="0">
                <a:solidFill>
                  <a:schemeClr val="bg1"/>
                </a:solidFill>
              </a:rPr>
              <a:t>12. Employee moving and relocation expenses being paid to moving companies. Refer to University Procedure 20345: Moving and Relocation. </a:t>
            </a:r>
            <a:r>
              <a:rPr lang="en-US" sz="4800" dirty="0" smtClean="0">
                <a:solidFill>
                  <a:srgbClr val="800000"/>
                </a:solidFill>
              </a:rPr>
              <a:t>(eVA transaction) </a:t>
            </a:r>
          </a:p>
          <a:p>
            <a:r>
              <a:rPr lang="en-US" sz="4800" dirty="0" smtClean="0">
                <a:solidFill>
                  <a:schemeClr val="bg1"/>
                </a:solidFill>
              </a:rPr>
              <a:t>13. Group travel arrangements in foreign countries. May include cost of transportation, lodging, meals and special services. </a:t>
            </a:r>
            <a:r>
              <a:rPr lang="en-US" sz="4800" dirty="0" smtClean="0">
                <a:solidFill>
                  <a:srgbClr val="800000"/>
                </a:solidFill>
              </a:rPr>
              <a:t>(eVA exempt) </a:t>
            </a:r>
          </a:p>
          <a:p>
            <a:r>
              <a:rPr lang="en-US" sz="4800" dirty="0" smtClean="0">
                <a:solidFill>
                  <a:schemeClr val="bg1"/>
                </a:solidFill>
              </a:rPr>
              <a:t>14. Royalties/broadcast rights and film rentals from the producer or protected distributors </a:t>
            </a:r>
            <a:r>
              <a:rPr lang="en-US" sz="4800" dirty="0" smtClean="0">
                <a:solidFill>
                  <a:srgbClr val="800000"/>
                </a:solidFill>
              </a:rPr>
              <a:t>(eVA transaction) </a:t>
            </a:r>
          </a:p>
          <a:p>
            <a:r>
              <a:rPr lang="en-US" sz="4800" dirty="0" smtClean="0">
                <a:solidFill>
                  <a:schemeClr val="bg1"/>
                </a:solidFill>
              </a:rPr>
              <a:t>15. Payments made to private educational institutions for transactions not associated with a sponsored research subaward </a:t>
            </a:r>
            <a:r>
              <a:rPr lang="en-US" sz="4800" dirty="0" smtClean="0">
                <a:solidFill>
                  <a:srgbClr val="800000"/>
                </a:solidFill>
              </a:rPr>
              <a:t>(eVA exempt) </a:t>
            </a:r>
          </a:p>
          <a:p>
            <a:r>
              <a:rPr lang="en-US" sz="4800" dirty="0" smtClean="0">
                <a:solidFill>
                  <a:schemeClr val="bg1"/>
                </a:solidFill>
              </a:rPr>
              <a:t>16. Membership and Association dues including related assessments. Accreditation fees. </a:t>
            </a:r>
            <a:r>
              <a:rPr lang="en-US" sz="4800" dirty="0" smtClean="0">
                <a:solidFill>
                  <a:srgbClr val="800000"/>
                </a:solidFill>
              </a:rPr>
              <a:t>(eVA exempt) </a:t>
            </a:r>
          </a:p>
          <a:p>
            <a:r>
              <a:rPr lang="en-US" sz="4800" dirty="0" smtClean="0">
                <a:solidFill>
                  <a:schemeClr val="bg1"/>
                </a:solidFill>
              </a:rPr>
              <a:t>17. University participation in intercollegiate athletic tournaments and events including team travel, registration, and tournament fees </a:t>
            </a:r>
            <a:r>
              <a:rPr lang="en-US" sz="4800" dirty="0" smtClean="0">
                <a:solidFill>
                  <a:srgbClr val="800000"/>
                </a:solidFill>
              </a:rPr>
              <a:t>(eVA exempt) </a:t>
            </a:r>
          </a:p>
          <a:p>
            <a:r>
              <a:rPr lang="en-US" sz="4800" dirty="0" smtClean="0">
                <a:solidFill>
                  <a:schemeClr val="bg1"/>
                </a:solidFill>
              </a:rPr>
              <a:t>18. Referees, Officials and Umpires for intercollegiate athletic events </a:t>
            </a:r>
            <a:r>
              <a:rPr lang="en-US" sz="4800" dirty="0" smtClean="0">
                <a:solidFill>
                  <a:srgbClr val="800000"/>
                </a:solidFill>
              </a:rPr>
              <a:t>(eVA exempt) </a:t>
            </a:r>
          </a:p>
          <a:p>
            <a:r>
              <a:rPr lang="en-US" sz="4800" dirty="0" smtClean="0">
                <a:solidFill>
                  <a:schemeClr val="bg1"/>
                </a:solidFill>
              </a:rPr>
              <a:t>19. Honoraria, fees for performing artists, speakers, lecturers, musicians, writers, and artists. For honoraria payments over $500, the faculty sponsor should submit a note of justification. No honoraria, speaker fees or other payments can be made under this provision to any Virginia Tech employee in any amount. </a:t>
            </a:r>
            <a:r>
              <a:rPr lang="en-US" sz="4800" dirty="0" smtClean="0">
                <a:solidFill>
                  <a:srgbClr val="800000"/>
                </a:solidFill>
              </a:rPr>
              <a:t>(eVA exempt) </a:t>
            </a:r>
          </a:p>
          <a:p>
            <a:pPr>
              <a:buNone/>
            </a:pPr>
            <a:endParaRPr lang="en-US" sz="4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solidFill>
                  <a:srgbClr val="800000"/>
                </a:solidFill>
              </a:rPr>
              <a:t>Direct Pay Procedures </a:t>
            </a:r>
            <a:r>
              <a:rPr lang="en-US" sz="1200" u="sng" dirty="0" smtClean="0">
                <a:solidFill>
                  <a:srgbClr val="800000"/>
                </a:solidFill>
              </a:rPr>
              <a:t>cont</a:t>
            </a:r>
            <a:endParaRPr lang="en-US" sz="1200" u="sng" dirty="0"/>
          </a:p>
        </p:txBody>
      </p:sp>
      <p:sp>
        <p:nvSpPr>
          <p:cNvPr id="3" name="Content Placeholder 2"/>
          <p:cNvSpPr>
            <a:spLocks noGrp="1"/>
          </p:cNvSpPr>
          <p:nvPr>
            <p:ph idx="1"/>
          </p:nvPr>
        </p:nvSpPr>
        <p:spPr>
          <a:xfrm>
            <a:off x="457200" y="1219200"/>
            <a:ext cx="8229600" cy="5334000"/>
          </a:xfrm>
        </p:spPr>
        <p:txBody>
          <a:bodyPr>
            <a:normAutofit/>
          </a:bodyPr>
          <a:lstStyle/>
          <a:p>
            <a:r>
              <a:rPr lang="en-US" sz="1200" b="1" dirty="0" smtClean="0">
                <a:solidFill>
                  <a:srgbClr val="800000"/>
                </a:solidFill>
              </a:rPr>
              <a:t>B. Items with a valuation limit of $2,000 </a:t>
            </a:r>
          </a:p>
          <a:p>
            <a:r>
              <a:rPr lang="en-US" sz="1200" dirty="0" smtClean="0">
                <a:solidFill>
                  <a:schemeClr val="bg1"/>
                </a:solidFill>
              </a:rPr>
              <a:t>1. Reimbursements to university employees for goods or services purchased at personal expense for use by the university, not to exceed $2,000 per reimbursement. Itemized receipts are required. Personal use items, gifts and entertainment are not eligible for reimbursement from state funds. Travel-related expenses (meals, car rental, lodging, etc.) should be reimbursed under travel procedures. </a:t>
            </a:r>
            <a:r>
              <a:rPr lang="en-US" sz="1200" dirty="0" smtClean="0">
                <a:solidFill>
                  <a:srgbClr val="800000"/>
                </a:solidFill>
              </a:rPr>
              <a:t>(eVA exempt) </a:t>
            </a:r>
          </a:p>
          <a:p>
            <a:endParaRPr lang="en-US" sz="1200" dirty="0" smtClean="0">
              <a:solidFill>
                <a:schemeClr val="bg1"/>
              </a:solidFill>
            </a:endParaRPr>
          </a:p>
          <a:p>
            <a:r>
              <a:rPr lang="en-US" sz="1200" b="1" dirty="0" smtClean="0">
                <a:solidFill>
                  <a:srgbClr val="800000"/>
                </a:solidFill>
              </a:rPr>
              <a:t>C. Items with a valuation limit of $10,000 </a:t>
            </a:r>
          </a:p>
          <a:p>
            <a:r>
              <a:rPr lang="en-US" sz="1200" dirty="0" smtClean="0">
                <a:solidFill>
                  <a:schemeClr val="bg1"/>
                </a:solidFill>
              </a:rPr>
              <a:t>1. Freight bills/express shipping/common carriers/tariffs, import and export duties and customs brokerage fees. Refer all charges expected to exceed this amount to purchasing for competitive rate quotes. </a:t>
            </a:r>
            <a:r>
              <a:rPr lang="en-US" sz="1200" dirty="0" smtClean="0">
                <a:solidFill>
                  <a:srgbClr val="800000"/>
                </a:solidFill>
              </a:rPr>
              <a:t>(eVA transaction) </a:t>
            </a:r>
          </a:p>
          <a:p>
            <a:endParaRPr lang="en-US" sz="1200" dirty="0" smtClean="0">
              <a:solidFill>
                <a:schemeClr val="bg1"/>
              </a:solidFill>
            </a:endParaRPr>
          </a:p>
          <a:p>
            <a:r>
              <a:rPr lang="en-US" sz="1200" b="1" dirty="0" smtClean="0">
                <a:solidFill>
                  <a:srgbClr val="800000"/>
                </a:solidFill>
              </a:rPr>
              <a:t>D. Items with a valuation limit of $12,500 </a:t>
            </a:r>
          </a:p>
          <a:p>
            <a:r>
              <a:rPr lang="en-US" sz="1200" dirty="0" smtClean="0">
                <a:solidFill>
                  <a:schemeClr val="bg1"/>
                </a:solidFill>
              </a:rPr>
              <a:t>1. Medical payments for student athletes injured while participating in an intercollegiate athletic activity. Total payments to a physician per injury per athlete shall not exceed $12,500. </a:t>
            </a:r>
            <a:r>
              <a:rPr lang="en-US" sz="1200" dirty="0" smtClean="0">
                <a:solidFill>
                  <a:srgbClr val="800000"/>
                </a:solidFill>
              </a:rPr>
              <a:t>(eVA exempt) </a:t>
            </a:r>
          </a:p>
          <a:p>
            <a:endParaRPr lang="en-US" sz="1200" dirty="0" smtClean="0">
              <a:solidFill>
                <a:schemeClr val="bg1"/>
              </a:solidFill>
            </a:endParaRPr>
          </a:p>
          <a:p>
            <a:r>
              <a:rPr lang="en-US" sz="1200" b="1" dirty="0" smtClean="0">
                <a:solidFill>
                  <a:srgbClr val="800000"/>
                </a:solidFill>
              </a:rPr>
              <a:t>E. Items with a valuation limit of $50,000 </a:t>
            </a:r>
          </a:p>
          <a:p>
            <a:r>
              <a:rPr lang="en-US" sz="1200" dirty="0" smtClean="0">
                <a:solidFill>
                  <a:schemeClr val="bg1"/>
                </a:solidFill>
              </a:rPr>
              <a:t>1. Conference fee/course fees/seminars/training sessions/tuition and other registration fees attended by university employees and students and guests. Total university payments to a trainer should not exceed $50,000 per year under direct pay procedures. </a:t>
            </a:r>
            <a:r>
              <a:rPr lang="en-US" sz="1200" dirty="0" smtClean="0">
                <a:solidFill>
                  <a:srgbClr val="800000"/>
                </a:solidFill>
              </a:rPr>
              <a:t>(eVA exempt) </a:t>
            </a:r>
          </a:p>
          <a:p>
            <a:r>
              <a:rPr lang="en-US" sz="1200" dirty="0" smtClean="0">
                <a:solidFill>
                  <a:schemeClr val="bg1"/>
                </a:solidFill>
              </a:rPr>
              <a:t>2. Consulting and/or training services associated with academic or research programs including travel and living expenses (established University Travel Management Contract must be used where applicable). Total university payments to an individual consultant or consulting firm should not exceed $50,000 per year under direct pay procedures. </a:t>
            </a:r>
            <a:r>
              <a:rPr lang="en-US" sz="1200" dirty="0" smtClean="0">
                <a:solidFill>
                  <a:srgbClr val="800000"/>
                </a:solidFill>
              </a:rPr>
              <a:t>(eVA transaction) </a:t>
            </a:r>
          </a:p>
          <a:p>
            <a:r>
              <a:rPr lang="en-US" sz="1200" dirty="0" smtClean="0">
                <a:solidFill>
                  <a:schemeClr val="bg1"/>
                </a:solidFill>
              </a:rPr>
              <a:t>3. Advertising for employment opportunities and other announcements (all media). </a:t>
            </a:r>
            <a:r>
              <a:rPr lang="en-US" sz="1200" dirty="0" smtClean="0">
                <a:solidFill>
                  <a:srgbClr val="800000"/>
                </a:solidFill>
              </a:rPr>
              <a:t>(eVA exempt) </a:t>
            </a:r>
          </a:p>
          <a:p>
            <a:endParaRPr lang="en-US" sz="1200" dirty="0" smtClean="0">
              <a:solidFill>
                <a:schemeClr val="bg1"/>
              </a:solidFill>
            </a:endParaRPr>
          </a:p>
          <a:p>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800000"/>
                </a:solidFill>
              </a:rPr>
              <a:t>When to use the P-Card</a:t>
            </a:r>
            <a:r>
              <a:rPr lang="en-US" dirty="0">
                <a:solidFill>
                  <a:srgbClr val="800000"/>
                </a:solidFill>
              </a:rPr>
              <a:t/>
            </a:r>
            <a:br>
              <a:rPr lang="en-US" dirty="0">
                <a:solidFill>
                  <a:srgbClr val="800000"/>
                </a:solidFill>
              </a:rPr>
            </a:br>
            <a:endParaRPr lang="en-US" dirty="0">
              <a:solidFill>
                <a:srgbClr val="800000"/>
              </a:solidFill>
            </a:endParaRPr>
          </a:p>
        </p:txBody>
      </p:sp>
      <p:sp>
        <p:nvSpPr>
          <p:cNvPr id="3" name="Content Placeholder 2"/>
          <p:cNvSpPr>
            <a:spLocks noGrp="1"/>
          </p:cNvSpPr>
          <p:nvPr>
            <p:ph idx="1"/>
          </p:nvPr>
        </p:nvSpPr>
        <p:spPr>
          <a:xfrm>
            <a:off x="533400" y="1219200"/>
            <a:ext cx="8153400" cy="4906963"/>
          </a:xfrm>
        </p:spPr>
        <p:txBody>
          <a:bodyPr>
            <a:normAutofit fontScale="55000" lnSpcReduction="20000"/>
          </a:bodyPr>
          <a:lstStyle/>
          <a:p>
            <a:r>
              <a:rPr lang="en-US" sz="2700" dirty="0">
                <a:solidFill>
                  <a:schemeClr val="bg1"/>
                </a:solidFill>
              </a:rPr>
              <a:t>The Purchasing Card (P-Card) is available as an optional method for purchasing goods and services. University policy is that the P-card may be used for the following transactions. All other types of transaction should be enacted in the HokieMart:</a:t>
            </a:r>
          </a:p>
          <a:p>
            <a:pPr lvl="0"/>
            <a:r>
              <a:rPr lang="en-US" sz="2700" dirty="0">
                <a:solidFill>
                  <a:schemeClr val="bg1"/>
                </a:solidFill>
              </a:rPr>
              <a:t>Over the counter sales with local vendors</a:t>
            </a:r>
          </a:p>
          <a:p>
            <a:pPr lvl="0"/>
            <a:r>
              <a:rPr lang="en-US" sz="2700" dirty="0">
                <a:solidFill>
                  <a:schemeClr val="bg1"/>
                </a:solidFill>
              </a:rPr>
              <a:t>Purchases from the US Post Office</a:t>
            </a:r>
          </a:p>
          <a:p>
            <a:pPr lvl="0"/>
            <a:r>
              <a:rPr lang="en-US" sz="2700" dirty="0">
                <a:solidFill>
                  <a:schemeClr val="bg1"/>
                </a:solidFill>
              </a:rPr>
              <a:t>Air fare </a:t>
            </a:r>
          </a:p>
          <a:p>
            <a:pPr lvl="0"/>
            <a:r>
              <a:rPr lang="en-US" sz="2700" dirty="0">
                <a:solidFill>
                  <a:schemeClr val="bg1"/>
                </a:solidFill>
              </a:rPr>
              <a:t>Membership and association dues</a:t>
            </a:r>
          </a:p>
          <a:p>
            <a:pPr lvl="0"/>
            <a:r>
              <a:rPr lang="en-US" sz="2700" dirty="0">
                <a:solidFill>
                  <a:schemeClr val="bg1"/>
                </a:solidFill>
              </a:rPr>
              <a:t>Conference and course fees, seminars/training and other registration fees</a:t>
            </a:r>
          </a:p>
          <a:p>
            <a:pPr lvl="0"/>
            <a:r>
              <a:rPr lang="en-US" sz="2700" dirty="0">
                <a:solidFill>
                  <a:schemeClr val="bg1"/>
                </a:solidFill>
              </a:rPr>
              <a:t>Advertising for employment opportunities and other announcements</a:t>
            </a:r>
          </a:p>
          <a:p>
            <a:pPr lvl="0"/>
            <a:r>
              <a:rPr lang="en-US" sz="2700" dirty="0">
                <a:solidFill>
                  <a:schemeClr val="bg1"/>
                </a:solidFill>
              </a:rPr>
              <a:t>With vendors that do not accept HokieMart see </a:t>
            </a:r>
            <a:r>
              <a:rPr lang="en-US" sz="2700" dirty="0">
                <a:solidFill>
                  <a:schemeClr val="bg1"/>
                </a:solidFill>
                <a:hlinkClick r:id="rId2"/>
              </a:rPr>
              <a:t>http://www.procurement.vt.edu/HokieMart/xvendors.html</a:t>
            </a:r>
            <a:endParaRPr lang="en-US" sz="2700" dirty="0">
              <a:solidFill>
                <a:schemeClr val="bg1"/>
              </a:solidFill>
            </a:endParaRPr>
          </a:p>
          <a:p>
            <a:pPr lvl="0"/>
            <a:r>
              <a:rPr lang="en-US" sz="2700" dirty="0">
                <a:solidFill>
                  <a:schemeClr val="bg1"/>
                </a:solidFill>
              </a:rPr>
              <a:t>Most any other Category on the Direct Pay List that that is marked (eVA exempt) see </a:t>
            </a:r>
            <a:r>
              <a:rPr lang="en-US" sz="2700" dirty="0">
                <a:solidFill>
                  <a:schemeClr val="bg1"/>
                </a:solidFill>
                <a:hlinkClick r:id="rId3"/>
              </a:rPr>
              <a:t>http://www.policies.vt.edu/3220.pdf</a:t>
            </a:r>
            <a:r>
              <a:rPr lang="en-US" sz="2700" dirty="0">
                <a:solidFill>
                  <a:schemeClr val="bg1"/>
                </a:solidFill>
              </a:rPr>
              <a:t>. Contact Purchasing if you have any questions. </a:t>
            </a:r>
            <a:r>
              <a:rPr lang="en-US" sz="2700" b="1" dirty="0">
                <a:solidFill>
                  <a:schemeClr val="bg1"/>
                </a:solidFill>
              </a:rPr>
              <a:t>Cautions:</a:t>
            </a:r>
            <a:r>
              <a:rPr lang="en-US" sz="2700" dirty="0">
                <a:solidFill>
                  <a:schemeClr val="bg1"/>
                </a:solidFill>
              </a:rPr>
              <a:t> The P-Card Program is not to be confused with the </a:t>
            </a:r>
            <a:r>
              <a:rPr lang="en-US" sz="2700" dirty="0">
                <a:solidFill>
                  <a:schemeClr val="bg1"/>
                </a:solidFill>
                <a:hlinkClick r:id="rId4"/>
              </a:rPr>
              <a:t>Travel Card Program</a:t>
            </a:r>
            <a:r>
              <a:rPr lang="en-US" sz="2700" dirty="0">
                <a:solidFill>
                  <a:schemeClr val="bg1"/>
                </a:solidFill>
              </a:rPr>
              <a:t> which is used by employees when on business travel. The only exception to this is air fare and mass transit purchases may be charged to the P-Card . The P-Card is for university purposes only, personal use is not allowed under any circumstances. The pre-set transaction ceiling shall not be circumvented by "splitting" orders (i.e., placing more than one order in an attempt to purchase goods or services valued over the pre-set transaction limit). </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u="sng" dirty="0" smtClean="0">
                <a:solidFill>
                  <a:srgbClr val="800000"/>
                </a:solidFill>
              </a:rPr>
              <a:t>Direct Pay Procedures </a:t>
            </a:r>
            <a:r>
              <a:rPr lang="en-US" sz="1200" u="sng" dirty="0" smtClean="0">
                <a:solidFill>
                  <a:srgbClr val="800000"/>
                </a:solidFill>
              </a:rPr>
              <a:t>cont</a:t>
            </a:r>
            <a:endParaRPr lang="en-US" sz="1200" dirty="0"/>
          </a:p>
        </p:txBody>
      </p:sp>
      <p:sp>
        <p:nvSpPr>
          <p:cNvPr id="3" name="Content Placeholder 2"/>
          <p:cNvSpPr>
            <a:spLocks noGrp="1"/>
          </p:cNvSpPr>
          <p:nvPr>
            <p:ph idx="1"/>
          </p:nvPr>
        </p:nvSpPr>
        <p:spPr>
          <a:xfrm>
            <a:off x="457200" y="1295400"/>
            <a:ext cx="8229600" cy="5486400"/>
          </a:xfrm>
        </p:spPr>
        <p:txBody>
          <a:bodyPr>
            <a:normAutofit/>
          </a:bodyPr>
          <a:lstStyle/>
          <a:p>
            <a:r>
              <a:rPr lang="en-US" sz="1300" dirty="0" smtClean="0">
                <a:solidFill>
                  <a:schemeClr val="bg1"/>
                </a:solidFill>
              </a:rPr>
              <a:t>4. Additional services (meals, audio-visual equipment, etc.) associated with lodging and/or meeting rooms in Hotels, Conference Centers, etc. </a:t>
            </a:r>
            <a:r>
              <a:rPr lang="en-US" sz="1300" dirty="0" smtClean="0">
                <a:solidFill>
                  <a:srgbClr val="800000"/>
                </a:solidFill>
              </a:rPr>
              <a:t>(eVA transaction) </a:t>
            </a:r>
            <a:endParaRPr lang="en-US" sz="1300" dirty="0" smtClean="0">
              <a:solidFill>
                <a:schemeClr val="bg1"/>
              </a:solidFill>
            </a:endParaRPr>
          </a:p>
          <a:p>
            <a:r>
              <a:rPr lang="en-US" sz="1300" dirty="0" smtClean="0">
                <a:solidFill>
                  <a:schemeClr val="bg1"/>
                </a:solidFill>
              </a:rPr>
              <a:t>5. Subscriptions, books, pre-printed materials, reprints, publishers page changes, book subscriptions, book subventions, subscription mailing list (printed or electronic), pre-recorded audio and video cassettes, conference proceedings, slide presentations, tapes, CDs and diskettes, when available only from the publisher or producer. </a:t>
            </a:r>
            <a:r>
              <a:rPr lang="en-US" sz="1300" dirty="0" smtClean="0">
                <a:solidFill>
                  <a:srgbClr val="800000"/>
                </a:solidFill>
              </a:rPr>
              <a:t>(eVA transaction) </a:t>
            </a:r>
            <a:endParaRPr lang="en-US" sz="1300" dirty="0" smtClean="0">
              <a:solidFill>
                <a:schemeClr val="bg1"/>
              </a:solidFill>
            </a:endParaRPr>
          </a:p>
          <a:p>
            <a:r>
              <a:rPr lang="en-US" sz="1300" dirty="0" smtClean="0">
                <a:solidFill>
                  <a:schemeClr val="bg1"/>
                </a:solidFill>
              </a:rPr>
              <a:t>6. Alcohol purchased from ABC stores </a:t>
            </a:r>
            <a:r>
              <a:rPr lang="en-US" sz="1300" dirty="0" smtClean="0">
                <a:solidFill>
                  <a:srgbClr val="800000"/>
                </a:solidFill>
              </a:rPr>
              <a:t>(eVA exempt) </a:t>
            </a:r>
          </a:p>
          <a:p>
            <a:r>
              <a:rPr lang="en-US" sz="1300" dirty="0" smtClean="0">
                <a:solidFill>
                  <a:schemeClr val="bg1"/>
                </a:solidFill>
              </a:rPr>
              <a:t>7. Photographers (excluding graduation photographic services for which there is a university contract). </a:t>
            </a:r>
            <a:r>
              <a:rPr lang="en-US" sz="1300" dirty="0" smtClean="0">
                <a:solidFill>
                  <a:srgbClr val="800000"/>
                </a:solidFill>
              </a:rPr>
              <a:t>(eVA transaction) </a:t>
            </a:r>
          </a:p>
          <a:p>
            <a:r>
              <a:rPr lang="en-US" sz="1300" dirty="0" smtClean="0">
                <a:solidFill>
                  <a:schemeClr val="bg1"/>
                </a:solidFill>
              </a:rPr>
              <a:t>8. Academic testing services </a:t>
            </a:r>
            <a:r>
              <a:rPr lang="en-US" sz="1300" dirty="0" smtClean="0">
                <a:solidFill>
                  <a:srgbClr val="800000"/>
                </a:solidFill>
              </a:rPr>
              <a:t>(eVA exempt) </a:t>
            </a:r>
            <a:endParaRPr lang="en-US" sz="1300" dirty="0" smtClean="0">
              <a:solidFill>
                <a:schemeClr val="bg1"/>
              </a:solidFill>
            </a:endParaRPr>
          </a:p>
          <a:p>
            <a:r>
              <a:rPr lang="en-US" sz="1300" dirty="0" smtClean="0">
                <a:solidFill>
                  <a:schemeClr val="bg1"/>
                </a:solidFill>
              </a:rPr>
              <a:t>9. Rental fees for exhibitions of historical artifacts and original works of art. Fees may include other associated charges such as transportation, freight, supplemental insurance, etc. </a:t>
            </a:r>
            <a:r>
              <a:rPr lang="en-US" sz="1300" dirty="0" smtClean="0">
                <a:solidFill>
                  <a:srgbClr val="800000"/>
                </a:solidFill>
              </a:rPr>
              <a:t>(eVA exempt) </a:t>
            </a:r>
            <a:endParaRPr lang="en-US" sz="1300" dirty="0" smtClean="0">
              <a:solidFill>
                <a:schemeClr val="bg1"/>
              </a:solidFill>
            </a:endParaRPr>
          </a:p>
          <a:p>
            <a:r>
              <a:rPr lang="en-US" sz="1300" dirty="0" smtClean="0">
                <a:solidFill>
                  <a:schemeClr val="bg1"/>
                </a:solidFill>
              </a:rPr>
              <a:t>10. Group travel arrangements within the United States. May include cost of transportation, lodging, meals and special services. If lodging only is being obtained, use item A-11. If the group travel costs will be in excess of $50,000 paid to the same vendor, Purchasing will need to complete a Purchase Order. </a:t>
            </a:r>
            <a:r>
              <a:rPr lang="en-US" sz="1300" dirty="0" smtClean="0">
                <a:solidFill>
                  <a:srgbClr val="800000"/>
                </a:solidFill>
              </a:rPr>
              <a:t>(eVA exempt)</a:t>
            </a:r>
          </a:p>
          <a:p>
            <a:r>
              <a:rPr lang="en-US" sz="1300" dirty="0" smtClean="0">
                <a:solidFill>
                  <a:srgbClr val="800000"/>
                </a:solidFill>
              </a:rPr>
              <a:t> </a:t>
            </a:r>
          </a:p>
          <a:p>
            <a:r>
              <a:rPr lang="en-US" sz="1300" u="sng" dirty="0" smtClean="0">
                <a:solidFill>
                  <a:schemeClr val="bg1"/>
                </a:solidFill>
              </a:rPr>
              <a:t>Documentation. Even though university policy may not require the preparation of a purchase order for direct pay transactions, some vendors may desire this documentation in confirmation of the university’s intentions. The Purchasing Department will prepare such documentation upon request and receipt of a Requisition for Purchase. More commonly, vendors will seek to have the university employee sign some form of contract for the goods or services. University Policy 3015 details contract signature authority</a:t>
            </a:r>
            <a:endParaRPr lang="en-US" sz="130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800000"/>
                </a:solidFill>
              </a:rPr>
              <a:t>Miscellaneous Questions </a:t>
            </a:r>
            <a:endParaRPr lang="en-US" sz="3200" u="sng" dirty="0">
              <a:solidFill>
                <a:srgbClr val="800000"/>
              </a:solidFill>
            </a:endParaRPr>
          </a:p>
        </p:txBody>
      </p:sp>
      <p:sp>
        <p:nvSpPr>
          <p:cNvPr id="3" name="Content Placeholder 2"/>
          <p:cNvSpPr>
            <a:spLocks noGrp="1"/>
          </p:cNvSpPr>
          <p:nvPr>
            <p:ph idx="1"/>
          </p:nvPr>
        </p:nvSpPr>
        <p:spPr/>
        <p:txBody>
          <a:bodyPr>
            <a:normAutofit fontScale="55000" lnSpcReduction="20000"/>
          </a:bodyPr>
          <a:lstStyle/>
          <a:p>
            <a:r>
              <a:rPr lang="en-US" dirty="0" smtClean="0">
                <a:solidFill>
                  <a:srgbClr val="800000"/>
                </a:solidFill>
              </a:rPr>
              <a:t>When the Controller's office finds an error on an expense voucher, we were notified of the error. That doesn't happen anymore. Is there a reason?</a:t>
            </a:r>
          </a:p>
          <a:p>
            <a:pPr>
              <a:buNone/>
            </a:pPr>
            <a:r>
              <a:rPr lang="en-US" dirty="0" smtClean="0">
                <a:solidFill>
                  <a:schemeClr val="bg1"/>
                </a:solidFill>
              </a:rPr>
              <a:t>	All changes to travel vouchers are documented on the image in the Banner system.  Department users can view the images to see the changes.  In the new electronic travel &amp; expense system (which should be implemented campus wide during the next year), the Controller’s office will not make any changes to travel reimbursement requests.  The requests will be returned electronically with notes for correction by the department.  The department will have to correct and resubmit the reimbursement.  Hopefully, this will achieve the goal the departments desire.</a:t>
            </a:r>
          </a:p>
          <a:p>
            <a:r>
              <a:rPr lang="en-US" dirty="0" smtClean="0">
                <a:solidFill>
                  <a:srgbClr val="800000"/>
                </a:solidFill>
              </a:rPr>
              <a:t>On average, how long does it take to process a travel reimbursement? </a:t>
            </a:r>
          </a:p>
          <a:p>
            <a:pPr>
              <a:buNone/>
            </a:pPr>
            <a:r>
              <a:rPr lang="en-US" dirty="0" smtClean="0">
                <a:solidFill>
                  <a:schemeClr val="bg1"/>
                </a:solidFill>
              </a:rPr>
              <a:t>	It depends on the volume of work and staffing situation in the Controller’s Office (vacancies on travel staff, etc.).  However, we strive to process reimbursements within 7 days from receipt (maximum of 10 days) when fully staffed.  Today, we are approximately 4 days out.  If problems are encountered with the request and it we must collect additional information for the department, it may take longer than the 7 to 10 days.</a:t>
            </a:r>
          </a:p>
          <a:p>
            <a:r>
              <a:rPr lang="en-US" dirty="0" smtClean="0">
                <a:solidFill>
                  <a:srgbClr val="800000"/>
                </a:solidFill>
              </a:rPr>
              <a:t>I think it would be helpful to have a list of 'specialists' in the Controller's office; i.e., Travel people, account number assistance, new vendor questions, etc. Is there such a list?</a:t>
            </a:r>
          </a:p>
          <a:p>
            <a:pPr>
              <a:buNone/>
            </a:pPr>
            <a:r>
              <a:rPr lang="en-US" dirty="0" smtClean="0">
                <a:solidFill>
                  <a:schemeClr val="bg1"/>
                </a:solidFill>
              </a:rPr>
              <a:t>	By calling our main number 1-6418, general accounts payable questions can be answered by selecting option one (Dee Acord normally handles these calls).  For travel questions, select option 2, these calls are answered by a member of the travel staff (alternating employees daily).  For new vendor questions, normally, these should be routed to Procurement.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848600" cy="457200"/>
          </a:xfrm>
        </p:spPr>
        <p:txBody>
          <a:bodyPr>
            <a:normAutofit fontScale="90000"/>
          </a:bodyPr>
          <a:lstStyle/>
          <a:p>
            <a:r>
              <a:rPr lang="en-US" b="1" u="sng" dirty="0">
                <a:solidFill>
                  <a:srgbClr val="800000"/>
                </a:solidFill>
              </a:rPr>
              <a:t>General Restrictions </a:t>
            </a:r>
            <a:endParaRPr lang="en-US" u="sng" dirty="0">
              <a:solidFill>
                <a:srgbClr val="800000"/>
              </a:solidFill>
            </a:endParaRPr>
          </a:p>
        </p:txBody>
      </p:sp>
      <p:sp>
        <p:nvSpPr>
          <p:cNvPr id="3" name="Content Placeholder 2"/>
          <p:cNvSpPr>
            <a:spLocks noGrp="1"/>
          </p:cNvSpPr>
          <p:nvPr>
            <p:ph idx="1"/>
          </p:nvPr>
        </p:nvSpPr>
        <p:spPr>
          <a:xfrm>
            <a:off x="266700" y="914400"/>
            <a:ext cx="8610600" cy="5791200"/>
          </a:xfrm>
        </p:spPr>
        <p:txBody>
          <a:bodyPr>
            <a:noAutofit/>
          </a:bodyPr>
          <a:lstStyle/>
          <a:p>
            <a:r>
              <a:rPr lang="en-US" sz="1500" dirty="0" smtClean="0">
                <a:solidFill>
                  <a:schemeClr val="bg1"/>
                </a:solidFill>
              </a:rPr>
              <a:t>For various reasons relating to control and good business practices, the following goods and/or services typically </a:t>
            </a:r>
            <a:r>
              <a:rPr lang="en-US" sz="1500" b="1" dirty="0" smtClean="0">
                <a:solidFill>
                  <a:schemeClr val="bg1"/>
                </a:solidFill>
              </a:rPr>
              <a:t>CANNOT</a:t>
            </a:r>
            <a:r>
              <a:rPr lang="en-US" sz="1500" dirty="0" smtClean="0">
                <a:solidFill>
                  <a:schemeClr val="bg1"/>
                </a:solidFill>
              </a:rPr>
              <a:t> be purchased by university departments. To purchase these items, the department should contact the Procurement Department or the entity responsible for overseeing the goods/services, if applicable. If an occasion arises where there is an appropriate need for a department to directly purchase any of the goods/services listed below, they must have written/documented approval from Purchasing or the entity responsible for overseeing the goods/services. Departments must maintain these approvals in their files for audit purposes. </a:t>
            </a:r>
          </a:p>
          <a:p>
            <a:r>
              <a:rPr lang="en-US" sz="1500" b="1" dirty="0" smtClean="0">
                <a:solidFill>
                  <a:schemeClr val="bg1"/>
                </a:solidFill>
              </a:rPr>
              <a:t>Note:</a:t>
            </a:r>
            <a:r>
              <a:rPr lang="en-US" sz="1500" dirty="0" smtClean="0">
                <a:solidFill>
                  <a:schemeClr val="bg1"/>
                </a:solidFill>
              </a:rPr>
              <a:t> See </a:t>
            </a:r>
            <a:r>
              <a:rPr lang="en-US" sz="1500" dirty="0" smtClean="0">
                <a:solidFill>
                  <a:schemeClr val="bg1"/>
                </a:solidFill>
                <a:hlinkClick r:id="rId2"/>
              </a:rPr>
              <a:t>Administrative Approvals </a:t>
            </a:r>
            <a:r>
              <a:rPr lang="en-US" sz="1500" dirty="0" smtClean="0">
                <a:solidFill>
                  <a:schemeClr val="bg1"/>
                </a:solidFill>
              </a:rPr>
              <a:t>for an explanation regarding the entities responsible for specific purchases. </a:t>
            </a:r>
          </a:p>
          <a:p>
            <a:pPr lvl="0"/>
            <a:r>
              <a:rPr lang="en-US" sz="1500" dirty="0" smtClean="0">
                <a:solidFill>
                  <a:schemeClr val="bg1"/>
                </a:solidFill>
              </a:rPr>
              <a:t>Narcotics or dangerous drugs (prescription drugs), except for Student Health Services and Veterinary Medical Teaching Hospital. </a:t>
            </a:r>
          </a:p>
          <a:p>
            <a:pPr lvl="0"/>
            <a:r>
              <a:rPr lang="en-US" sz="1500" dirty="0" smtClean="0">
                <a:solidFill>
                  <a:schemeClr val="bg1"/>
                </a:solidFill>
              </a:rPr>
              <a:t>Advertising type novelties or gifts. </a:t>
            </a:r>
          </a:p>
          <a:p>
            <a:pPr lvl="0"/>
            <a:r>
              <a:rPr lang="en-US" sz="1500" dirty="0" smtClean="0">
                <a:solidFill>
                  <a:schemeClr val="bg1"/>
                </a:solidFill>
              </a:rPr>
              <a:t>Vendor issued gift cards or prepaid phone cards. For research use see </a:t>
            </a:r>
            <a:r>
              <a:rPr lang="en-US" sz="1500" dirty="0" smtClean="0">
                <a:solidFill>
                  <a:schemeClr val="bg1"/>
                </a:solidFill>
                <a:hlinkClick r:id="rId3"/>
              </a:rPr>
              <a:t>http://www.co.vt.edu/Procedures/P23715c.pdf</a:t>
            </a:r>
            <a:endParaRPr lang="en-US" sz="1500" dirty="0" smtClean="0">
              <a:solidFill>
                <a:schemeClr val="bg1"/>
              </a:solidFill>
            </a:endParaRPr>
          </a:p>
          <a:p>
            <a:pPr lvl="0"/>
            <a:r>
              <a:rPr lang="en-US" sz="1500" dirty="0" smtClean="0">
                <a:solidFill>
                  <a:schemeClr val="bg1"/>
                </a:solidFill>
              </a:rPr>
              <a:t>Alcoholic beverages. (Except for Catering Services and the Inn) </a:t>
            </a:r>
          </a:p>
          <a:p>
            <a:pPr lvl="0"/>
            <a:r>
              <a:rPr lang="en-US" sz="1500" dirty="0" smtClean="0">
                <a:solidFill>
                  <a:schemeClr val="bg1"/>
                </a:solidFill>
              </a:rPr>
              <a:t>Firearms and ammunition, except for Police Department. These items must be approved through the Police Department. </a:t>
            </a:r>
          </a:p>
          <a:p>
            <a:pPr lvl="0"/>
            <a:r>
              <a:rPr lang="en-US" sz="1500" dirty="0" smtClean="0">
                <a:solidFill>
                  <a:schemeClr val="bg1"/>
                </a:solidFill>
              </a:rPr>
              <a:t>Purchases from state employees or immediate family. </a:t>
            </a:r>
          </a:p>
          <a:p>
            <a:pPr lvl="0"/>
            <a:r>
              <a:rPr lang="en-US" sz="1500" dirty="0" smtClean="0">
                <a:solidFill>
                  <a:schemeClr val="bg1"/>
                </a:solidFill>
              </a:rPr>
              <a:t>Air conditioners, except for Physical Plant. Refer to University Policy 5705 </a:t>
            </a:r>
            <a:r>
              <a:rPr lang="en-US" sz="1500" dirty="0" smtClean="0">
                <a:solidFill>
                  <a:schemeClr val="bg1"/>
                </a:solidFill>
                <a:hlinkClick r:id="rId4"/>
              </a:rPr>
              <a:t>(http://www.policies.vt.edu/5705.pdf)</a:t>
            </a:r>
            <a:r>
              <a:rPr lang="en-US" sz="1500" dirty="0" smtClean="0">
                <a:solidFill>
                  <a:schemeClr val="bg1"/>
                </a:solidFill>
              </a:rPr>
              <a:t>. </a:t>
            </a:r>
          </a:p>
          <a:p>
            <a:pPr lvl="0"/>
            <a:r>
              <a:rPr lang="en-US" sz="1500" dirty="0" smtClean="0">
                <a:solidFill>
                  <a:schemeClr val="bg1"/>
                </a:solidFill>
              </a:rPr>
              <a:t>Refrigerators, freezers, and fume hoods see </a:t>
            </a:r>
          </a:p>
          <a:p>
            <a:pPr lvl="0"/>
            <a:endParaRPr lang="en-US" sz="1500" dirty="0" smtClean="0"/>
          </a:p>
          <a:p>
            <a:endParaRPr lang="en-US" sz="1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p:spPr>
        <p:txBody>
          <a:bodyPr>
            <a:normAutofit/>
          </a:bodyPr>
          <a:lstStyle/>
          <a:p>
            <a:r>
              <a:rPr lang="en-US" sz="3700" b="1" u="sng" dirty="0" smtClean="0">
                <a:solidFill>
                  <a:srgbClr val="800000"/>
                </a:solidFill>
              </a:rPr>
              <a:t>General Restrictions  </a:t>
            </a:r>
            <a:r>
              <a:rPr lang="en-US" sz="1200" b="1" u="sng" dirty="0" smtClean="0">
                <a:solidFill>
                  <a:srgbClr val="800000"/>
                </a:solidFill>
              </a:rPr>
              <a:t>cont</a:t>
            </a:r>
            <a:r>
              <a:rPr lang="en-US" sz="3700" b="1" u="sng" dirty="0" smtClean="0">
                <a:solidFill>
                  <a:srgbClr val="800000"/>
                </a:solidFill>
              </a:rPr>
              <a:t> </a:t>
            </a:r>
            <a:endParaRPr lang="en-US" sz="3700" dirty="0">
              <a:solidFill>
                <a:srgbClr val="800000"/>
              </a:solidFill>
            </a:endParaRPr>
          </a:p>
        </p:txBody>
      </p:sp>
      <p:sp>
        <p:nvSpPr>
          <p:cNvPr id="3" name="Content Placeholder 2"/>
          <p:cNvSpPr>
            <a:spLocks noGrp="1"/>
          </p:cNvSpPr>
          <p:nvPr>
            <p:ph idx="1"/>
          </p:nvPr>
        </p:nvSpPr>
        <p:spPr>
          <a:xfrm>
            <a:off x="457200" y="1295400"/>
            <a:ext cx="8229600" cy="4830763"/>
          </a:xfrm>
        </p:spPr>
        <p:txBody>
          <a:bodyPr>
            <a:normAutofit/>
          </a:bodyPr>
          <a:lstStyle/>
          <a:p>
            <a:r>
              <a:rPr lang="en-US" sz="1500" dirty="0" smtClean="0">
                <a:solidFill>
                  <a:schemeClr val="bg1"/>
                </a:solidFill>
                <a:cs typeface="Times New Roman" pitchFamily="18" charset="0"/>
                <a:hlinkClick r:id="rId2"/>
              </a:rPr>
              <a:t>Administrative Approvals </a:t>
            </a:r>
            <a:r>
              <a:rPr lang="en-US" sz="1500" dirty="0" smtClean="0">
                <a:solidFill>
                  <a:schemeClr val="bg1"/>
                </a:solidFill>
                <a:cs typeface="Times New Roman" pitchFamily="18" charset="0"/>
              </a:rPr>
              <a:t>for other items that need EHSS approval </a:t>
            </a:r>
          </a:p>
          <a:p>
            <a:pPr lvl="0"/>
            <a:r>
              <a:rPr lang="en-US" sz="1500" dirty="0" smtClean="0">
                <a:solidFill>
                  <a:schemeClr val="bg1"/>
                </a:solidFill>
                <a:cs typeface="Times New Roman" pitchFamily="18" charset="0"/>
              </a:rPr>
              <a:t>Campus Design and Construction, except for Physical Plant. This includes any type of renovation, security/fire systems, painting, electrical, building locks/keys, etc. Refer to University Policy 5405 </a:t>
            </a:r>
            <a:r>
              <a:rPr lang="en-US" sz="1500" dirty="0" smtClean="0">
                <a:solidFill>
                  <a:schemeClr val="bg1"/>
                </a:solidFill>
                <a:cs typeface="Times New Roman" pitchFamily="18" charset="0"/>
                <a:hlinkClick r:id="rId3"/>
              </a:rPr>
              <a:t>(http://www.policies.vt.edu/5405.pdf)</a:t>
            </a:r>
            <a:r>
              <a:rPr lang="en-US" sz="1500" dirty="0" smtClean="0">
                <a:solidFill>
                  <a:schemeClr val="bg1"/>
                </a:solidFill>
                <a:cs typeface="Times New Roman" pitchFamily="18" charset="0"/>
              </a:rPr>
              <a:t> and 5620 </a:t>
            </a:r>
            <a:r>
              <a:rPr lang="en-US" sz="1500" dirty="0" smtClean="0">
                <a:solidFill>
                  <a:schemeClr val="bg1"/>
                </a:solidFill>
                <a:cs typeface="Times New Roman" pitchFamily="18" charset="0"/>
                <a:hlinkClick r:id="rId4"/>
              </a:rPr>
              <a:t>(http://www.policies.vt.edu/5620.pdf)</a:t>
            </a:r>
            <a:r>
              <a:rPr lang="en-US" sz="1500" dirty="0" smtClean="0">
                <a:solidFill>
                  <a:schemeClr val="bg1"/>
                </a:solidFill>
                <a:cs typeface="Times New Roman" pitchFamily="18" charset="0"/>
              </a:rPr>
              <a:t>. </a:t>
            </a:r>
          </a:p>
          <a:p>
            <a:pPr lvl="0"/>
            <a:r>
              <a:rPr lang="en-US" sz="1500" dirty="0" smtClean="0">
                <a:solidFill>
                  <a:schemeClr val="bg1"/>
                </a:solidFill>
                <a:cs typeface="Times New Roman" pitchFamily="18" charset="0"/>
              </a:rPr>
              <a:t>Real Estate payments. The acquisition of real estate includes short-term storage units, research plots, office buildings and suites, laboratory research space, parking facilities, and apartments. Any building or land lease must be executed through the Office of Real Estate Management. Please note, Real Estate Management is also the point of contact for the renovation, maintenance and repair of all leased facilities (per university policy 5404 </a:t>
            </a:r>
            <a:r>
              <a:rPr lang="en-US" sz="1500" dirty="0" smtClean="0">
                <a:solidFill>
                  <a:schemeClr val="bg1"/>
                </a:solidFill>
                <a:cs typeface="Times New Roman" pitchFamily="18" charset="0"/>
                <a:hlinkClick r:id="rId5"/>
              </a:rPr>
              <a:t>http://www.policies.vt.edu/5404.pdf</a:t>
            </a:r>
            <a:r>
              <a:rPr lang="en-US" sz="1500" dirty="0" smtClean="0">
                <a:solidFill>
                  <a:schemeClr val="bg1"/>
                </a:solidFill>
                <a:cs typeface="Times New Roman" pitchFamily="18" charset="0"/>
              </a:rPr>
              <a:t>).</a:t>
            </a:r>
          </a:p>
          <a:p>
            <a:endParaRPr lang="en-US" sz="1500" dirty="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u="sng" dirty="0" smtClean="0">
                <a:solidFill>
                  <a:srgbClr val="800000"/>
                </a:solidFill>
              </a:rPr>
              <a:t>Other Restrictions</a:t>
            </a:r>
            <a:endParaRPr lang="en-US" sz="3200" u="sng" dirty="0"/>
          </a:p>
        </p:txBody>
      </p:sp>
      <p:sp>
        <p:nvSpPr>
          <p:cNvPr id="3" name="Content Placeholder 2"/>
          <p:cNvSpPr>
            <a:spLocks noGrp="1"/>
          </p:cNvSpPr>
          <p:nvPr>
            <p:ph idx="1"/>
          </p:nvPr>
        </p:nvSpPr>
        <p:spPr>
          <a:xfrm>
            <a:off x="457200" y="1066800"/>
            <a:ext cx="8229600" cy="5090160"/>
          </a:xfrm>
        </p:spPr>
        <p:txBody>
          <a:bodyPr>
            <a:noAutofit/>
          </a:bodyPr>
          <a:lstStyle/>
          <a:p>
            <a:r>
              <a:rPr lang="en-US" sz="1600" b="1" dirty="0" smtClean="0">
                <a:solidFill>
                  <a:schemeClr val="bg1"/>
                </a:solidFill>
              </a:rPr>
              <a:t>General Restrictions for the P-Card (in addition the General Restriction above)</a:t>
            </a:r>
            <a:endParaRPr lang="en-US" sz="1600" dirty="0" smtClean="0">
              <a:solidFill>
                <a:schemeClr val="bg1"/>
              </a:solidFill>
            </a:endParaRPr>
          </a:p>
          <a:p>
            <a:pPr lvl="0"/>
            <a:r>
              <a:rPr lang="en-US" sz="1600" dirty="0" smtClean="0">
                <a:solidFill>
                  <a:schemeClr val="bg1"/>
                </a:solidFill>
              </a:rPr>
              <a:t>Radioactive materials, (except for Environmental Health and Safety Services). These materials must be purchased through Environmental Health and Safety Services. </a:t>
            </a:r>
          </a:p>
          <a:p>
            <a:pPr lvl="0"/>
            <a:r>
              <a:rPr lang="en-US" sz="1600" dirty="0" smtClean="0">
                <a:solidFill>
                  <a:schemeClr val="bg1"/>
                </a:solidFill>
              </a:rPr>
              <a:t>Yearly maintenance and/or service agreements paid monthly having an annual cost exceeding $2,000. </a:t>
            </a:r>
          </a:p>
          <a:p>
            <a:pPr lvl="0"/>
            <a:r>
              <a:rPr lang="en-US" sz="1600" dirty="0" smtClean="0">
                <a:solidFill>
                  <a:schemeClr val="bg1"/>
                </a:solidFill>
              </a:rPr>
              <a:t>Copier maintenance contracts. </a:t>
            </a:r>
          </a:p>
          <a:p>
            <a:pPr lvl="0"/>
            <a:r>
              <a:rPr lang="en-US" sz="1600" dirty="0" smtClean="0">
                <a:solidFill>
                  <a:schemeClr val="bg1"/>
                </a:solidFill>
              </a:rPr>
              <a:t>Printing and Copying. Printing Services should be used. Blacksburg campus organizations can spend up to $50, off-campus organizations can spend up to $300, and the National Capital Region (NCR) can spend up to $2,000 per order with a commercial vendor. </a:t>
            </a:r>
          </a:p>
          <a:p>
            <a:pPr lvl="0"/>
            <a:r>
              <a:rPr lang="en-US" sz="1600" dirty="0" smtClean="0">
                <a:solidFill>
                  <a:schemeClr val="bg1"/>
                </a:solidFill>
              </a:rPr>
              <a:t>New and used licensed vehicles. </a:t>
            </a:r>
          </a:p>
          <a:p>
            <a:pPr lvl="0"/>
            <a:r>
              <a:rPr lang="en-US" sz="1600" dirty="0" smtClean="0">
                <a:solidFill>
                  <a:schemeClr val="bg1"/>
                </a:solidFill>
                <a:hlinkClick r:id="rId2"/>
              </a:rPr>
              <a:t>Telecommunications goods and services</a:t>
            </a:r>
            <a:r>
              <a:rPr lang="en-US" sz="1600" dirty="0" smtClean="0">
                <a:solidFill>
                  <a:schemeClr val="bg1"/>
                </a:solidFill>
              </a:rPr>
              <a:t>. Purchases of all telecommunications products, services and/or maintenance contracts on telecommunications hardware and software (i.e., telephones, telephone systems, two-way radios, microwave transactions, internet subscription services, cell phones (new and replacement), cell phone accessories, XM Radio, and any cable or satellite TV services) must be purchased/requested through Communications Network Services (CNS). Cellular telephone purchases and monthly service charges are processed by CNS.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u="sng" dirty="0" smtClean="0">
                <a:solidFill>
                  <a:srgbClr val="800000"/>
                </a:solidFill>
              </a:rPr>
              <a:t>Other Restrictions  </a:t>
            </a:r>
            <a:r>
              <a:rPr lang="en-US" sz="1200" u="sng" dirty="0" smtClean="0">
                <a:solidFill>
                  <a:srgbClr val="800000"/>
                </a:solidFill>
              </a:rPr>
              <a:t>cont</a:t>
            </a:r>
            <a:endParaRPr lang="en-US" sz="1200" u="sng" dirty="0">
              <a:solidFill>
                <a:srgbClr val="800000"/>
              </a:solidFill>
            </a:endParaRPr>
          </a:p>
        </p:txBody>
      </p:sp>
      <p:sp>
        <p:nvSpPr>
          <p:cNvPr id="3" name="Content Placeholder 2"/>
          <p:cNvSpPr>
            <a:spLocks noGrp="1"/>
          </p:cNvSpPr>
          <p:nvPr>
            <p:ph idx="1"/>
          </p:nvPr>
        </p:nvSpPr>
        <p:spPr>
          <a:xfrm>
            <a:off x="457200" y="1143000"/>
            <a:ext cx="8229600" cy="5166360"/>
          </a:xfrm>
        </p:spPr>
        <p:txBody>
          <a:bodyPr>
            <a:noAutofit/>
          </a:bodyPr>
          <a:lstStyle/>
          <a:p>
            <a:pPr lvl="0"/>
            <a:r>
              <a:rPr lang="en-US" sz="1500" dirty="0" smtClean="0">
                <a:solidFill>
                  <a:schemeClr val="bg1"/>
                </a:solidFill>
              </a:rPr>
              <a:t>Respirators and cartridges. To ensure maximum safety and effectiveness, respirators and cartridges require technical support. This includes matching the product to the intended application and sizing to ensure a protective fit. To accomplish this, respirators and cartridges should be ordered directly from Environmental Health and Safety Services. They can be ordered by e-mail at </a:t>
            </a:r>
            <a:r>
              <a:rPr lang="en-US" sz="1500" dirty="0" smtClean="0">
                <a:solidFill>
                  <a:schemeClr val="bg1"/>
                </a:solidFill>
                <a:hlinkClick r:id="rId2"/>
              </a:rPr>
              <a:t>vt-respirators@vt.edu</a:t>
            </a:r>
            <a:r>
              <a:rPr lang="en-US" sz="1500" dirty="0" smtClean="0">
                <a:solidFill>
                  <a:schemeClr val="bg1"/>
                </a:solidFill>
              </a:rPr>
              <a:t> or by directly contacting the Occupational Health and Industrial Hygiene Division at 231-2509. Respirators and cartridges should not be ordered directly from suppliers. </a:t>
            </a:r>
          </a:p>
          <a:p>
            <a:pPr lvl="0"/>
            <a:r>
              <a:rPr lang="en-US" sz="1500" u="sng" dirty="0" smtClean="0">
                <a:solidFill>
                  <a:schemeClr val="bg1"/>
                </a:solidFill>
              </a:rPr>
              <a:t>Suppliers with an expedited payment process.</a:t>
            </a:r>
            <a:endParaRPr lang="en-US" sz="1500" dirty="0" smtClean="0">
              <a:solidFill>
                <a:schemeClr val="bg1"/>
              </a:solidFill>
            </a:endParaRPr>
          </a:p>
          <a:p>
            <a:r>
              <a:rPr lang="en-US" sz="1500" dirty="0" smtClean="0">
                <a:solidFill>
                  <a:schemeClr val="bg1"/>
                </a:solidFill>
              </a:rPr>
              <a:t>The university has an arrangement with some major suppliers that provides expedited payment and, in some cases, discounts.  This is a highly efficient way to process invoices.  The HokieMart should be used exclusively with these suppliers.  The P-Card should not be used as this adds to supplier costs.  Names of these suppliers will be published periodically.</a:t>
            </a:r>
          </a:p>
          <a:p>
            <a:r>
              <a:rPr lang="en-US" sz="1500" dirty="0" smtClean="0">
                <a:solidFill>
                  <a:schemeClr val="bg1"/>
                </a:solidFill>
              </a:rPr>
              <a:t>The P-Card may be used infrequently to satisfy urgent requirements.  Routine use of the P-Card will be viewed as misuse, and may result in cancellation or suspension of the P-Card. </a:t>
            </a:r>
          </a:p>
          <a:p>
            <a:r>
              <a:rPr lang="en-US" sz="1500" dirty="0" smtClean="0">
                <a:solidFill>
                  <a:schemeClr val="bg1"/>
                </a:solidFill>
              </a:rPr>
              <a:t>*The National Capital Region (NCR) includes graduate schools and research centers in Alexandria, Arlington, Falls Church, Leesburg, Manassas, and Middleburg.</a:t>
            </a:r>
            <a:endParaRPr lang="en-US" sz="15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800000"/>
                </a:solidFill>
              </a:rPr>
              <a:t>Administrative Approvals</a:t>
            </a:r>
            <a:r>
              <a:rPr lang="en-US" sz="3200" dirty="0" smtClean="0">
                <a:solidFill>
                  <a:srgbClr val="800000"/>
                </a:solidFill>
              </a:rPr>
              <a:t> </a:t>
            </a:r>
            <a:endParaRPr lang="en-US" sz="3200" dirty="0">
              <a:solidFill>
                <a:srgbClr val="800000"/>
              </a:solidFill>
            </a:endParaRPr>
          </a:p>
        </p:txBody>
      </p:sp>
      <p:sp>
        <p:nvSpPr>
          <p:cNvPr id="3" name="Content Placeholder 2"/>
          <p:cNvSpPr>
            <a:spLocks noGrp="1"/>
          </p:cNvSpPr>
          <p:nvPr>
            <p:ph idx="1"/>
          </p:nvPr>
        </p:nvSpPr>
        <p:spPr/>
        <p:txBody>
          <a:bodyPr>
            <a:normAutofit fontScale="25000" lnSpcReduction="20000"/>
          </a:bodyPr>
          <a:lstStyle/>
          <a:p>
            <a:endParaRPr lang="en-US" dirty="0" smtClean="0"/>
          </a:p>
          <a:p>
            <a:r>
              <a:rPr lang="en-US" sz="6000" dirty="0" smtClean="0">
                <a:solidFill>
                  <a:schemeClr val="bg1"/>
                </a:solidFill>
              </a:rPr>
              <a:t>Some purchases require administrative approvals. Unless noted below, approvals will be obtained electronically by the HokieMart workflow. The following offices are required to review requisitions for the listed items: </a:t>
            </a:r>
          </a:p>
          <a:p>
            <a:endParaRPr lang="en-US" sz="6000" dirty="0" smtClean="0">
              <a:solidFill>
                <a:schemeClr val="bg1"/>
              </a:solidFill>
            </a:endParaRPr>
          </a:p>
          <a:p>
            <a:r>
              <a:rPr lang="en-US" sz="6000" dirty="0" smtClean="0">
                <a:solidFill>
                  <a:srgbClr val="800000"/>
                </a:solidFill>
              </a:rPr>
              <a:t>SPONSORED PROGRAMS. </a:t>
            </a:r>
            <a:r>
              <a:rPr lang="en-US" sz="6000" dirty="0" smtClean="0">
                <a:solidFill>
                  <a:schemeClr val="bg1"/>
                </a:solidFill>
              </a:rPr>
              <a:t>All requisitions with a Banner Fund number beginning with a 3, 4 or 5 covering consulting agreements/contracts, maintenance agreements/contracts, as well as subcontracts must be approved by the Office Sponsored Programs. </a:t>
            </a:r>
          </a:p>
          <a:p>
            <a:pPr>
              <a:buNone/>
            </a:pPr>
            <a:r>
              <a:rPr lang="en-US" sz="6000" dirty="0" smtClean="0">
                <a:solidFill>
                  <a:schemeClr val="bg1"/>
                </a:solidFill>
              </a:rPr>
              <a:t>	In addition, all equipment having cost in excess of $2,000 to be charged to a sponsored project must be approved by the Office of Sponsored Programs (OSP) prior to purchase of the item. </a:t>
            </a:r>
          </a:p>
          <a:p>
            <a:pPr>
              <a:buNone/>
            </a:pPr>
            <a:endParaRPr lang="en-US" sz="6000" dirty="0" smtClean="0">
              <a:solidFill>
                <a:schemeClr val="bg1"/>
              </a:solidFill>
            </a:endParaRPr>
          </a:p>
          <a:p>
            <a:r>
              <a:rPr lang="en-US" sz="6000" dirty="0" smtClean="0">
                <a:solidFill>
                  <a:srgbClr val="800000"/>
                </a:solidFill>
              </a:rPr>
              <a:t>ENVIRONMENTAL HEALTH AND SAFETY SERVICES (EHSS). </a:t>
            </a:r>
            <a:r>
              <a:rPr lang="en-US" sz="6000" dirty="0" smtClean="0">
                <a:solidFill>
                  <a:schemeClr val="bg1"/>
                </a:solidFill>
              </a:rPr>
              <a:t>Requisitions for the purchase of the following items: refrigeration units, fume hoods, biological safety cabinets, radiation survey meters, laboratory microwave units, lasers, X-ray units, gas chromatographs, anything containing asbestos, and respirators. </a:t>
            </a:r>
          </a:p>
          <a:p>
            <a:endParaRPr lang="en-US" sz="6000" dirty="0" smtClean="0">
              <a:solidFill>
                <a:schemeClr val="bg1"/>
              </a:solidFill>
            </a:endParaRPr>
          </a:p>
          <a:p>
            <a:r>
              <a:rPr lang="en-US" sz="6000" dirty="0" smtClean="0">
                <a:solidFill>
                  <a:srgbClr val="800000"/>
                </a:solidFill>
              </a:rPr>
              <a:t>RADIATION SAFETY DIVISION of EHSS</a:t>
            </a:r>
            <a:r>
              <a:rPr lang="en-US" sz="6000" dirty="0" smtClean="0">
                <a:solidFill>
                  <a:schemeClr val="bg1"/>
                </a:solidFill>
              </a:rPr>
              <a:t>. Requisitions for the purchase of radioactive materials and radioactive chemicals.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800000"/>
                </a:solidFill>
              </a:rPr>
              <a:t>Administrative Approvals </a:t>
            </a:r>
            <a:r>
              <a:rPr lang="en-US" sz="1200" u="sng" dirty="0" smtClean="0">
                <a:solidFill>
                  <a:srgbClr val="800000"/>
                </a:solidFill>
              </a:rPr>
              <a:t>cont</a:t>
            </a:r>
            <a:r>
              <a:rPr lang="en-US" sz="3200" dirty="0" smtClean="0">
                <a:solidFill>
                  <a:srgbClr val="800000"/>
                </a:solidFill>
              </a:rPr>
              <a:t> </a:t>
            </a:r>
            <a:endParaRPr lang="en-US" sz="3200" dirty="0"/>
          </a:p>
        </p:txBody>
      </p:sp>
      <p:sp>
        <p:nvSpPr>
          <p:cNvPr id="3" name="Content Placeholder 2"/>
          <p:cNvSpPr>
            <a:spLocks noGrp="1"/>
          </p:cNvSpPr>
          <p:nvPr>
            <p:ph idx="1"/>
          </p:nvPr>
        </p:nvSpPr>
        <p:spPr/>
        <p:txBody>
          <a:bodyPr>
            <a:normAutofit fontScale="55000" lnSpcReduction="20000"/>
          </a:bodyPr>
          <a:lstStyle/>
          <a:p>
            <a:r>
              <a:rPr lang="en-US" dirty="0" smtClean="0">
                <a:solidFill>
                  <a:srgbClr val="800000"/>
                </a:solidFill>
              </a:rPr>
              <a:t>OCCUPATIONAL SAFETY DIVISION of EHSS</a:t>
            </a:r>
            <a:r>
              <a:rPr lang="en-US" dirty="0" smtClean="0">
                <a:solidFill>
                  <a:schemeClr val="bg1"/>
                </a:solidFill>
              </a:rPr>
              <a:t>. Certain SPECIALIZED EQUIPMENT, such as Powered Industrial Trucks (a.k.a. forklifts, powered pallet jacks, pallet trucks, rider trucks, fork trucks, or lift trucks), Aerial Lifts (a.k.a. man lifts), Scaffolding, and Mechanical Power Presses must be suitable for the location and intended use, and the operators or users must be trained and/or certified in accordance with the OSHA requirements. To assure that the equipment is appropriate and that users are appropriately trained, it is recommended that the department obtain a review from Environmental, Health and Safety Services (EHSS) prior to submitting a requisition for the purchase of such equipment. Users must be trained prior to using the listed equipment. Review of the intended purchase and training may be arranged by contacting the Occupational Safety Division of EHSS at adamsz@vt.edu or 231-5985</a:t>
            </a:r>
          </a:p>
          <a:p>
            <a:pPr>
              <a:buNone/>
            </a:pPr>
            <a:r>
              <a:rPr lang="en-US" dirty="0" smtClean="0">
                <a:solidFill>
                  <a:schemeClr val="bg1"/>
                </a:solidFill>
              </a:rPr>
              <a:t> </a:t>
            </a:r>
          </a:p>
          <a:p>
            <a:r>
              <a:rPr lang="en-US" dirty="0" smtClean="0">
                <a:solidFill>
                  <a:srgbClr val="800000"/>
                </a:solidFill>
              </a:rPr>
              <a:t>COMMUNICATIONS NETWORK SERVICES</a:t>
            </a:r>
            <a:r>
              <a:rPr lang="en-US" dirty="0" smtClean="0">
                <a:solidFill>
                  <a:schemeClr val="bg1"/>
                </a:solidFill>
              </a:rPr>
              <a:t>. Requisitions for telephone installations, equipment, and service. </a:t>
            </a:r>
          </a:p>
          <a:p>
            <a:endParaRPr lang="en-US" dirty="0" smtClean="0">
              <a:solidFill>
                <a:schemeClr val="bg1"/>
              </a:solidFill>
            </a:endParaRPr>
          </a:p>
          <a:p>
            <a:r>
              <a:rPr lang="en-US" dirty="0" smtClean="0">
                <a:solidFill>
                  <a:srgbClr val="800000"/>
                </a:solidFill>
              </a:rPr>
              <a:t>UNIVERSITY POLICE. </a:t>
            </a:r>
            <a:r>
              <a:rPr lang="en-US" dirty="0" smtClean="0">
                <a:solidFill>
                  <a:schemeClr val="bg1"/>
                </a:solidFill>
              </a:rPr>
              <a:t>Requisitions for safety and security cameras, door locks and keys, cipher locks, card access systems, and related installation. Card access systems must be compatible with and connected into the Hokie Passport Card System. Approvals for such systems are not accomplished by the electronic workflow of the HokieMart and should be accomplished manually prior to submitting a requisition into the HokieMart system. (See University Policy 5617</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sz="3200" u="sng" dirty="0" smtClean="0">
                <a:solidFill>
                  <a:srgbClr val="800000"/>
                </a:solidFill>
              </a:rPr>
              <a:t>Short List of Account Codes</a:t>
            </a:r>
            <a:r>
              <a:rPr lang="en-US" sz="3200" dirty="0" smtClean="0">
                <a:solidFill>
                  <a:srgbClr val="800000"/>
                </a:solidFill>
              </a:rPr>
              <a:t/>
            </a:r>
            <a:br>
              <a:rPr lang="en-US" sz="3200" dirty="0" smtClean="0">
                <a:solidFill>
                  <a:srgbClr val="800000"/>
                </a:solidFill>
              </a:rPr>
            </a:br>
            <a:endParaRPr lang="en-US" sz="3200" dirty="0">
              <a:solidFill>
                <a:srgbClr val="800000"/>
              </a:solidFill>
            </a:endParaRPr>
          </a:p>
        </p:txBody>
      </p:sp>
      <p:sp>
        <p:nvSpPr>
          <p:cNvPr id="3" name="Content Placeholder 2"/>
          <p:cNvSpPr>
            <a:spLocks noGrp="1"/>
          </p:cNvSpPr>
          <p:nvPr>
            <p:ph idx="1"/>
          </p:nvPr>
        </p:nvSpPr>
        <p:spPr>
          <a:xfrm>
            <a:off x="457200" y="990600"/>
            <a:ext cx="8229600" cy="5638800"/>
          </a:xfrm>
        </p:spPr>
        <p:txBody>
          <a:bodyPr>
            <a:noAutofit/>
          </a:bodyPr>
          <a:lstStyle/>
          <a:p>
            <a:pPr>
              <a:spcBef>
                <a:spcPts val="200"/>
              </a:spcBef>
            </a:pPr>
            <a:r>
              <a:rPr lang="en-US" sz="1500" dirty="0" smtClean="0">
                <a:solidFill>
                  <a:schemeClr val="bg1"/>
                </a:solidFill>
              </a:rPr>
              <a:t>12210 Organization Memberships </a:t>
            </a:r>
          </a:p>
          <a:p>
            <a:pPr>
              <a:spcBef>
                <a:spcPts val="200"/>
              </a:spcBef>
              <a:buNone/>
            </a:pPr>
            <a:endParaRPr lang="en-US" sz="1500" dirty="0" smtClean="0">
              <a:solidFill>
                <a:schemeClr val="bg1"/>
              </a:solidFill>
            </a:endParaRPr>
          </a:p>
          <a:p>
            <a:pPr>
              <a:spcBef>
                <a:spcPts val="200"/>
              </a:spcBef>
            </a:pPr>
            <a:r>
              <a:rPr lang="en-US" sz="1500" dirty="0" smtClean="0">
                <a:solidFill>
                  <a:schemeClr val="bg1"/>
                </a:solidFill>
              </a:rPr>
              <a:t>12220 Publication Subscriptions </a:t>
            </a:r>
          </a:p>
          <a:p>
            <a:pPr>
              <a:spcBef>
                <a:spcPts val="200"/>
              </a:spcBef>
            </a:pPr>
            <a:endParaRPr lang="en-US" sz="1500" dirty="0" smtClean="0">
              <a:solidFill>
                <a:schemeClr val="bg1"/>
              </a:solidFill>
            </a:endParaRPr>
          </a:p>
          <a:p>
            <a:pPr>
              <a:spcBef>
                <a:spcPts val="200"/>
              </a:spcBef>
            </a:pPr>
            <a:r>
              <a:rPr lang="en-US" sz="1500" dirty="0" smtClean="0">
                <a:solidFill>
                  <a:schemeClr val="bg1"/>
                </a:solidFill>
              </a:rPr>
              <a:t>12440 Management and skilled Services</a:t>
            </a:r>
          </a:p>
          <a:p>
            <a:pPr>
              <a:spcBef>
                <a:spcPts val="200"/>
              </a:spcBef>
              <a:buNone/>
            </a:pPr>
            <a:endParaRPr lang="en-US" sz="1500" dirty="0" smtClean="0">
              <a:solidFill>
                <a:schemeClr val="bg1"/>
              </a:solidFill>
            </a:endParaRPr>
          </a:p>
          <a:p>
            <a:pPr>
              <a:spcBef>
                <a:spcPts val="200"/>
              </a:spcBef>
            </a:pPr>
            <a:r>
              <a:rPr lang="en-US" sz="1500" dirty="0" smtClean="0">
                <a:solidFill>
                  <a:schemeClr val="bg1"/>
                </a:solidFill>
              </a:rPr>
              <a:t>12530 Maintenance Services</a:t>
            </a:r>
          </a:p>
          <a:p>
            <a:pPr>
              <a:spcBef>
                <a:spcPts val="200"/>
              </a:spcBef>
            </a:pPr>
            <a:endParaRPr lang="en-US" sz="1500" dirty="0" smtClean="0">
              <a:solidFill>
                <a:schemeClr val="bg1"/>
              </a:solidFill>
            </a:endParaRPr>
          </a:p>
          <a:p>
            <a:pPr>
              <a:spcBef>
                <a:spcPts val="200"/>
              </a:spcBef>
            </a:pPr>
            <a:r>
              <a:rPr lang="en-US" sz="1500" dirty="0" smtClean="0">
                <a:solidFill>
                  <a:schemeClr val="bg1"/>
                </a:solidFill>
              </a:rPr>
              <a:t>12480 Media Services (advertising in magazines, newspapers, etc.) </a:t>
            </a:r>
          </a:p>
          <a:p>
            <a:pPr>
              <a:spcBef>
                <a:spcPts val="200"/>
              </a:spcBef>
            </a:pPr>
            <a:endParaRPr lang="en-US" sz="1500" dirty="0" smtClean="0">
              <a:solidFill>
                <a:schemeClr val="bg1"/>
              </a:solidFill>
            </a:endParaRPr>
          </a:p>
          <a:p>
            <a:pPr>
              <a:spcBef>
                <a:spcPts val="200"/>
              </a:spcBef>
            </a:pPr>
            <a:r>
              <a:rPr lang="en-US" sz="1500" dirty="0" smtClean="0">
                <a:solidFill>
                  <a:schemeClr val="bg1"/>
                </a:solidFill>
              </a:rPr>
              <a:t>12897 Employee Training Courses, Workshops, and Conferences (registration fees) </a:t>
            </a:r>
          </a:p>
          <a:p>
            <a:pPr>
              <a:spcBef>
                <a:spcPts val="200"/>
              </a:spcBef>
            </a:pPr>
            <a:endParaRPr lang="en-US" sz="1500" dirty="0" smtClean="0">
              <a:solidFill>
                <a:schemeClr val="bg1"/>
              </a:solidFill>
            </a:endParaRPr>
          </a:p>
          <a:p>
            <a:pPr>
              <a:spcBef>
                <a:spcPts val="200"/>
              </a:spcBef>
            </a:pPr>
            <a:r>
              <a:rPr lang="en-US" sz="1500" dirty="0" smtClean="0">
                <a:solidFill>
                  <a:schemeClr val="bg1"/>
                </a:solidFill>
              </a:rPr>
              <a:t>13120 Office Supplies – General Non-Catalog Item</a:t>
            </a:r>
          </a:p>
          <a:p>
            <a:pPr>
              <a:spcBef>
                <a:spcPts val="200"/>
              </a:spcBef>
            </a:pPr>
            <a:endParaRPr lang="en-US" sz="1500" dirty="0" smtClean="0">
              <a:solidFill>
                <a:schemeClr val="bg1"/>
              </a:solidFill>
            </a:endParaRPr>
          </a:p>
          <a:p>
            <a:pPr>
              <a:spcBef>
                <a:spcPts val="200"/>
              </a:spcBef>
            </a:pPr>
            <a:r>
              <a:rPr lang="en-US" sz="1500" dirty="0" smtClean="0">
                <a:solidFill>
                  <a:schemeClr val="bg1"/>
                </a:solidFill>
              </a:rPr>
              <a:t>13410 Laboratory Supplies – General </a:t>
            </a:r>
          </a:p>
          <a:p>
            <a:pPr>
              <a:spcBef>
                <a:spcPts val="200"/>
              </a:spcBef>
            </a:pPr>
            <a:endParaRPr lang="en-US" sz="1500" dirty="0" smtClean="0">
              <a:solidFill>
                <a:schemeClr val="bg1"/>
              </a:solidFill>
            </a:endParaRPr>
          </a:p>
          <a:p>
            <a:pPr>
              <a:spcBef>
                <a:spcPts val="200"/>
              </a:spcBef>
            </a:pPr>
            <a:r>
              <a:rPr lang="en-US" sz="1500" dirty="0" smtClean="0">
                <a:solidFill>
                  <a:schemeClr val="bg1"/>
                </a:solidFill>
              </a:rPr>
              <a:t>13740 Educational Supplies (blank audio/video tapes, chalk, erasers, etc.)</a:t>
            </a:r>
          </a:p>
          <a:p>
            <a:pPr>
              <a:spcBef>
                <a:spcPts val="200"/>
              </a:spcBef>
            </a:pPr>
            <a:endParaRPr lang="en-US" sz="1500" dirty="0" smtClean="0">
              <a:solidFill>
                <a:schemeClr val="bg1"/>
              </a:solidFill>
            </a:endParaRPr>
          </a:p>
          <a:p>
            <a:pPr>
              <a:spcBef>
                <a:spcPts val="200"/>
              </a:spcBef>
            </a:pPr>
            <a:r>
              <a:rPr lang="en-US" sz="1500" dirty="0" smtClean="0">
                <a:solidFill>
                  <a:schemeClr val="bg1"/>
                </a:solidFill>
              </a:rPr>
              <a:t>13747 Textbooks</a:t>
            </a:r>
          </a:p>
          <a:p>
            <a:pPr>
              <a:spcBef>
                <a:spcPts val="200"/>
              </a:spcBef>
            </a:pPr>
            <a:endParaRPr lang="en-US" sz="1500" dirty="0" smtClean="0">
              <a:solidFill>
                <a:schemeClr val="bg1"/>
              </a:solidFill>
            </a:endParaRPr>
          </a:p>
          <a:p>
            <a:pPr>
              <a:spcBef>
                <a:spcPts val="200"/>
              </a:spcBef>
            </a:pPr>
            <a:r>
              <a:rPr lang="en-US" sz="1500" dirty="0" smtClean="0">
                <a:solidFill>
                  <a:schemeClr val="bg1"/>
                </a:solidFill>
              </a:rPr>
              <a:t>http://www.co.vt.edu/accounting_operations/Account_Code_Listing/accts.html</a:t>
            </a:r>
          </a:p>
          <a:p>
            <a:endParaRPr lang="en-US" sz="15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2829</Words>
  <Application>Microsoft Office PowerPoint</Application>
  <PresentationFormat>On-screen Show (4:3)</PresentationFormat>
  <Paragraphs>202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Book Antiqua</vt:lpstr>
      <vt:lpstr>Lucida Sans</vt:lpstr>
      <vt:lpstr>Times New Roman</vt:lpstr>
      <vt:lpstr>Wingdings</vt:lpstr>
      <vt:lpstr>Wingdings 2</vt:lpstr>
      <vt:lpstr>Wingdings 3</vt:lpstr>
      <vt:lpstr>Apex</vt:lpstr>
      <vt:lpstr>PowerPoint Presentation</vt:lpstr>
      <vt:lpstr>When to use the P-Card </vt:lpstr>
      <vt:lpstr>General Restrictions </vt:lpstr>
      <vt:lpstr>General Restrictions  cont </vt:lpstr>
      <vt:lpstr>Other Restrictions</vt:lpstr>
      <vt:lpstr>Other Restrictions  cont</vt:lpstr>
      <vt:lpstr>Administrative Approvals </vt:lpstr>
      <vt:lpstr>Administrative Approvals cont </vt:lpstr>
      <vt:lpstr>Short List of Account Codes </vt:lpstr>
      <vt:lpstr>New Pcard Rule</vt:lpstr>
      <vt:lpstr>New Rules for Amazon Purchases</vt:lpstr>
      <vt:lpstr>Reconciliation</vt:lpstr>
      <vt:lpstr>Record Retention </vt:lpstr>
      <vt:lpstr>Miscellaneous Pcard Topics</vt:lpstr>
      <vt:lpstr> P Card Questions </vt:lpstr>
      <vt:lpstr>P Card Questions cont</vt:lpstr>
      <vt:lpstr>Direct Pay Procedure</vt:lpstr>
      <vt:lpstr>Direct Pay Procedures</vt:lpstr>
      <vt:lpstr>Direct Pay Procedures cont</vt:lpstr>
      <vt:lpstr>Direct Pay Procedures cont</vt:lpstr>
      <vt:lpstr>Miscellaneous Questions </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Purchasing Department</dc:creator>
  <cp:lastModifiedBy>Poff, Erin</cp:lastModifiedBy>
  <cp:revision>37</cp:revision>
  <dcterms:created xsi:type="dcterms:W3CDTF">2014-01-28T16:24:15Z</dcterms:created>
  <dcterms:modified xsi:type="dcterms:W3CDTF">2016-10-25T18:28:53Z</dcterms:modified>
</cp:coreProperties>
</file>