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4" r:id="rId3"/>
    <p:sldId id="259" r:id="rId4"/>
    <p:sldId id="260" r:id="rId5"/>
    <p:sldId id="261" r:id="rId6"/>
    <p:sldId id="262" r:id="rId7"/>
    <p:sldId id="257" r:id="rId8"/>
    <p:sldId id="258" r:id="rId9"/>
    <p:sldId id="263" r:id="rId10"/>
    <p:sldId id="265" r:id="rId11"/>
    <p:sldId id="264" r:id="rId12"/>
    <p:sldId id="266" r:id="rId13"/>
    <p:sldId id="280" r:id="rId14"/>
    <p:sldId id="269" r:id="rId15"/>
    <p:sldId id="270" r:id="rId16"/>
    <p:sldId id="271" r:id="rId17"/>
    <p:sldId id="272" r:id="rId18"/>
    <p:sldId id="281" r:id="rId19"/>
    <p:sldId id="268" r:id="rId20"/>
    <p:sldId id="287" r:id="rId21"/>
    <p:sldId id="286" r:id="rId22"/>
    <p:sldId id="275" r:id="rId23"/>
    <p:sldId id="288" r:id="rId24"/>
    <p:sldId id="274" r:id="rId25"/>
    <p:sldId id="276" r:id="rId26"/>
    <p:sldId id="277" r:id="rId27"/>
    <p:sldId id="278" r:id="rId28"/>
    <p:sldId id="279" r:id="rId29"/>
    <p:sldId id="289" r:id="rId30"/>
    <p:sldId id="273" r:id="rId31"/>
    <p:sldId id="282" r:id="rId32"/>
    <p:sldId id="283" r:id="rId33"/>
    <p:sldId id="285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5F3105-0EEC-4D1B-AD1C-3318EF71A1E9}">
          <p14:sldIdLst>
            <p14:sldId id="256"/>
            <p14:sldId id="284"/>
            <p14:sldId id="259"/>
            <p14:sldId id="260"/>
            <p14:sldId id="261"/>
            <p14:sldId id="262"/>
            <p14:sldId id="257"/>
            <p14:sldId id="258"/>
            <p14:sldId id="263"/>
            <p14:sldId id="265"/>
            <p14:sldId id="264"/>
            <p14:sldId id="266"/>
            <p14:sldId id="280"/>
            <p14:sldId id="269"/>
            <p14:sldId id="270"/>
            <p14:sldId id="271"/>
            <p14:sldId id="272"/>
            <p14:sldId id="281"/>
            <p14:sldId id="268"/>
            <p14:sldId id="287"/>
            <p14:sldId id="286"/>
            <p14:sldId id="275"/>
            <p14:sldId id="288"/>
            <p14:sldId id="274"/>
            <p14:sldId id="276"/>
            <p14:sldId id="277"/>
            <p14:sldId id="278"/>
            <p14:sldId id="279"/>
            <p14:sldId id="289"/>
            <p14:sldId id="273"/>
            <p14:sldId id="282"/>
            <p14:sldId id="283"/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installing-window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forward-engineering-sql-scripts.html#:~:text=Forward%20engineering%20enables%20you%20to,a%20database%20yields%20additional%20options.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forward-engineering-sql-scripts.html#:~:text=Forward%20engineering%20enables%20you%20to,a%20database%20yields%20additional%20options.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forward-engineering-sql-scripts.html#:~:text=Forward%20engineering%20enables%20you%20to,a%20database%20yields%20additional%20options.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forward-engineering-sql-scripts.html#:~:text=Forward%20engineering%20enables%20you%20to,a%20database%20yields%20additional%20options.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forward-engineering-sql-scripts.html#:~:text=Forward%20engineering%20enables%20you%20to,a%20database%20yields%20additional%20options.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AldenFreeman/mysql-presentation-repository.gi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W3HuaAUcY" TargetMode="External"/><Relationship Id="rId2" Type="http://schemas.openxmlformats.org/officeDocument/2006/relationships/hyperlink" Target="https://www.youtube.com/watch?v=9ylj9NR0Lc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mysql-osx-excerpt/5.7/en/osx-installation-pkg.html" TargetMode="External"/><Relationship Id="rId5" Type="http://schemas.openxmlformats.org/officeDocument/2006/relationships/hyperlink" Target="https://dev.mysql.com/doc/workbench/en/" TargetMode="External"/><Relationship Id="rId4" Type="http://schemas.openxmlformats.org/officeDocument/2006/relationships/hyperlink" Target="https://dev.mysql.com/doc/workbench/en/wb-installing-window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table-editor-foreign-keys-tab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bW3HuaAUcY" TargetMode="External"/><Relationship Id="rId2" Type="http://schemas.openxmlformats.org/officeDocument/2006/relationships/hyperlink" Target="https://www.youtube.com/watch?v=9ylj9NR0Lc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" TargetMode="External"/><Relationship Id="rId2" Type="http://schemas.openxmlformats.org/officeDocument/2006/relationships/hyperlink" Target="https://dev.mysql.com/do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installing-windows.html" TargetMode="External"/><Relationship Id="rId2" Type="http://schemas.openxmlformats.org/officeDocument/2006/relationships/hyperlink" Target="https://dev.mysql.com/doc/mysql-osx-excerpt/5.7/en/osx-installation-pk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F81F8-FBED-4DB5-83C8-8D1A5C51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" y="368447"/>
            <a:ext cx="6105525" cy="16557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MySQL &amp; MySQL Workbench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A1835-A082-4F11-B067-27FC10E99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2209801"/>
            <a:ext cx="6677023" cy="3733798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rgbClr val="FFFFFF"/>
                </a:solidFill>
              </a:rPr>
              <a:t>A presentation on MySQL and using the MySQL Workbench database software tool.</a:t>
            </a:r>
          </a:p>
          <a:p>
            <a:pPr algn="l"/>
            <a:r>
              <a:rPr lang="en-US" sz="2200" b="1" dirty="0">
                <a:solidFill>
                  <a:srgbClr val="FFFFFF"/>
                </a:solidFill>
              </a:rPr>
              <a:t>This presentation assumes a basic knowledge of relational databases.</a:t>
            </a:r>
          </a:p>
          <a:p>
            <a:pPr algn="l"/>
            <a:endParaRPr lang="en-US" sz="2200" b="1" dirty="0">
              <a:solidFill>
                <a:srgbClr val="FFFFFF"/>
              </a:solidFill>
            </a:endParaRPr>
          </a:p>
          <a:p>
            <a:pPr algn="l"/>
            <a:endParaRPr lang="en-US" sz="2200" b="1" dirty="0">
              <a:solidFill>
                <a:srgbClr val="FFFFFF"/>
              </a:solidFill>
            </a:endParaRPr>
          </a:p>
          <a:p>
            <a:pPr algn="l"/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 descr="Optical fiber threads">
            <a:extLst>
              <a:ext uri="{FF2B5EF4-FFF2-40B4-BE49-F238E27FC236}">
                <a16:creationId xmlns:a16="http://schemas.microsoft.com/office/drawing/2014/main" id="{EB6D0E2C-953E-4442-BBF4-013B4EFCB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0412" r="16183"/>
          <a:stretch/>
        </p:blipFill>
        <p:spPr>
          <a:xfrm>
            <a:off x="7305675" y="709"/>
            <a:ext cx="4883278" cy="6858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81AF766-F342-428C-8D26-29FE2CB1CBE9}"/>
              </a:ext>
            </a:extLst>
          </p:cNvPr>
          <p:cNvSpPr txBox="1"/>
          <p:nvPr/>
        </p:nvSpPr>
        <p:spPr>
          <a:xfrm>
            <a:off x="2016376" y="6196622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585" y="4177263"/>
            <a:ext cx="530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Robert Freeman</a:t>
            </a:r>
          </a:p>
          <a:p>
            <a:r>
              <a:rPr lang="en-US" dirty="0">
                <a:solidFill>
                  <a:schemeClr val="bg1"/>
                </a:solidFill>
              </a:rPr>
              <a:t>SFSU Undergraduate Computer Science Student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4/14/2021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DE5-7A6A-4DE2-AC89-08C523C2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>
            <a:normAutofit/>
          </a:bodyPr>
          <a:lstStyle/>
          <a:p>
            <a:r>
              <a:rPr lang="en-US" dirty="0"/>
              <a:t>Download for Windows:</a:t>
            </a:r>
          </a:p>
          <a:p>
            <a:pPr lvl="1"/>
            <a:r>
              <a:rPr lang="en-US" dirty="0">
                <a:hlinkClick r:id="rId2"/>
              </a:rPr>
              <a:t>https://dev.mysql.com/doc/workbench/en/wb-installing-windows.html</a:t>
            </a:r>
            <a:endParaRPr lang="en-US" dirty="0"/>
          </a:p>
          <a:p>
            <a:r>
              <a:rPr lang="en-US" dirty="0"/>
              <a:t>This link is a great resource for installing. Follow the guide here.</a:t>
            </a:r>
          </a:p>
          <a:p>
            <a:r>
              <a:rPr lang="en-US" dirty="0"/>
              <a:t>Download the DMG file, run it and choose Develop Default.</a:t>
            </a:r>
          </a:p>
          <a:p>
            <a:r>
              <a:rPr lang="en-US" dirty="0"/>
              <a:t>Choose Standalone MySQL Server / Classic MySQL Replication (default). Continue with the link above for more on installation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781C71-B111-434F-936F-EA7E1931BE25}"/>
              </a:ext>
            </a:extLst>
          </p:cNvPr>
          <p:cNvSpPr txBox="1">
            <a:spLocks/>
          </p:cNvSpPr>
          <p:nvPr/>
        </p:nvSpPr>
        <p:spPr>
          <a:xfrm>
            <a:off x="838200" y="869063"/>
            <a:ext cx="10777847" cy="67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Installing MySQL Workbench on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B73EE-6F97-4572-8A3D-E7D92AF88A12}"/>
              </a:ext>
            </a:extLst>
          </p:cNvPr>
          <p:cNvSpPr txBox="1"/>
          <p:nvPr/>
        </p:nvSpPr>
        <p:spPr>
          <a:xfrm>
            <a:off x="4304960" y="642008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331364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BBF2A-5ADE-4AD1-B326-FBAC2750A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30" y="547663"/>
            <a:ext cx="9231817" cy="576267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781C71-B111-434F-936F-EA7E1931BE25}"/>
              </a:ext>
            </a:extLst>
          </p:cNvPr>
          <p:cNvSpPr txBox="1">
            <a:spLocks/>
          </p:cNvSpPr>
          <p:nvPr/>
        </p:nvSpPr>
        <p:spPr>
          <a:xfrm>
            <a:off x="575954" y="869063"/>
            <a:ext cx="1692234" cy="5234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2800" dirty="0"/>
              <a:t>Add a new instance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904D7C-0795-467A-ADC0-6EE16D41CB28}"/>
              </a:ext>
            </a:extLst>
          </p:cNvPr>
          <p:cNvSpPr/>
          <p:nvPr/>
        </p:nvSpPr>
        <p:spPr>
          <a:xfrm rot="5400000">
            <a:off x="4185146" y="2473489"/>
            <a:ext cx="978408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880E4-7F9E-47E7-901E-FE146801E65B}"/>
              </a:ext>
            </a:extLst>
          </p:cNvPr>
          <p:cNvSpPr txBox="1"/>
          <p:nvPr/>
        </p:nvSpPr>
        <p:spPr>
          <a:xfrm>
            <a:off x="4304960" y="642008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151923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243-799C-435C-9AA2-89DDC12F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not to forget this password. It can be difficult to reset.</a:t>
            </a:r>
          </a:p>
          <a:p>
            <a:r>
              <a:rPr lang="en-US" dirty="0"/>
              <a:t>The username is ‘root’ by default.</a:t>
            </a:r>
          </a:p>
          <a:p>
            <a:r>
              <a:rPr lang="en-US" dirty="0"/>
              <a:t>localhost:3306</a:t>
            </a:r>
          </a:p>
          <a:p>
            <a:r>
              <a:rPr lang="en-US" dirty="0"/>
              <a:t>Choose </a:t>
            </a:r>
            <a:r>
              <a:rPr lang="en-US" b="1" dirty="0"/>
              <a:t>Configure Server Management…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369919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for 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243-799C-435C-9AA2-89DDC12F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Creating tables one at a time using MySQL Workbench</a:t>
            </a:r>
          </a:p>
          <a:p>
            <a:r>
              <a:rPr lang="en-US" b="1" dirty="0"/>
              <a:t>2. </a:t>
            </a:r>
            <a:r>
              <a:rPr lang="en-US" dirty="0"/>
              <a:t>Forward engineering the entire database using MySQL Workbench</a:t>
            </a:r>
          </a:p>
          <a:p>
            <a:r>
              <a:rPr lang="en-US" b="1" dirty="0"/>
              <a:t>Please note that all database table creation will be done using the MySQL Workbench software tool.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357860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C665C87-2A4E-4337-B0CD-775C5FEC3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2140829"/>
            <a:ext cx="6398260" cy="39989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one at a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Copyright: Robert Freeman ©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CD06E-0B24-4E94-89DD-92D2A40E0A6E}"/>
              </a:ext>
            </a:extLst>
          </p:cNvPr>
          <p:cNvSpPr txBox="1"/>
          <p:nvPr/>
        </p:nvSpPr>
        <p:spPr>
          <a:xfrm>
            <a:off x="677264" y="1615427"/>
            <a:ext cx="3842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in 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create table in the top left corner, see purple circle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table’s primary key: use consistent naming such as </a:t>
            </a:r>
            <a:r>
              <a:rPr lang="en-US" dirty="0" err="1"/>
              <a:t>Restaurant_Owner_id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the primary key has options set: Primary Key (PK), Not Null (NN), and autoincrement (AI).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datatype of Primary Key to TINYINT to save on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columns and change datatypes and options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apply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F431E-5F68-4F99-BD59-0D32BE1DA8BF}"/>
              </a:ext>
            </a:extLst>
          </p:cNvPr>
          <p:cNvSpPr/>
          <p:nvPr/>
        </p:nvSpPr>
        <p:spPr>
          <a:xfrm>
            <a:off x="10768263" y="5137484"/>
            <a:ext cx="252663" cy="276727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12DF87-5F32-4FAF-93B6-838A7E824D2B}"/>
              </a:ext>
            </a:extLst>
          </p:cNvPr>
          <p:cNvSpPr/>
          <p:nvPr/>
        </p:nvSpPr>
        <p:spPr>
          <a:xfrm>
            <a:off x="9669299" y="50335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DB6D7B-B7C9-4DD3-B230-C6E1BE84FD9E}"/>
              </a:ext>
            </a:extLst>
          </p:cNvPr>
          <p:cNvSpPr/>
          <p:nvPr/>
        </p:nvSpPr>
        <p:spPr>
          <a:xfrm>
            <a:off x="5557192" y="2178050"/>
            <a:ext cx="348144" cy="369333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Copyright: Robert Freeman ©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FA75D5A-12E9-4ABC-85A7-9EF51F136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80" y="1817608"/>
            <a:ext cx="6010082" cy="42957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3EF3E-BC42-4EE0-BDF3-81B75576AC1F}"/>
              </a:ext>
            </a:extLst>
          </p:cNvPr>
          <p:cNvSpPr txBox="1"/>
          <p:nvPr/>
        </p:nvSpPr>
        <p:spPr>
          <a:xfrm>
            <a:off x="705838" y="2006600"/>
            <a:ext cx="495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the script by simply highlighting the code and right click to copy.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use this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everything looks good, hit apply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0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615C95C-3D90-4137-A877-1CCCF882F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13" y="2178050"/>
            <a:ext cx="5547874" cy="39989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084A8-E349-41E9-98F3-ECD5E79BA065}"/>
              </a:ext>
            </a:extLst>
          </p:cNvPr>
          <p:cNvSpPr txBox="1"/>
          <p:nvPr/>
        </p:nvSpPr>
        <p:spPr>
          <a:xfrm>
            <a:off x="674113" y="2006600"/>
            <a:ext cx="4936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this screen, hit ‘close’.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get an error, check the table again to make sure there are no bugs, and retry.</a:t>
            </a:r>
          </a:p>
        </p:txBody>
      </p:sp>
    </p:spTree>
    <p:extLst>
      <p:ext uri="{BB962C8B-B14F-4D97-AF65-F5344CB8AC3E}">
        <p14:creationId xmlns:p14="http://schemas.microsoft.com/office/powerpoint/2010/main" val="125771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75" y="696278"/>
            <a:ext cx="5606425" cy="899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Open a new query tab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355CF7-9C8E-4396-9F58-D5E38090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5" b="-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389C77-1C4C-4FD1-B112-7EE8C753D4C3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394D2-0D1B-4F54-BD94-C33452E37A8A}"/>
              </a:ext>
            </a:extLst>
          </p:cNvPr>
          <p:cNvSpPr txBox="1"/>
          <p:nvPr/>
        </p:nvSpPr>
        <p:spPr>
          <a:xfrm>
            <a:off x="674113" y="2006600"/>
            <a:ext cx="49361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query tab by navigating to your instance and selecting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&gt; New Query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allow us to paste in our script and use the table as we please.</a:t>
            </a:r>
          </a:p>
        </p:txBody>
      </p:sp>
    </p:spTree>
    <p:extLst>
      <p:ext uri="{BB962C8B-B14F-4D97-AF65-F5344CB8AC3E}">
        <p14:creationId xmlns:p14="http://schemas.microsoft.com/office/powerpoint/2010/main" val="7514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75" y="696278"/>
            <a:ext cx="5606425" cy="899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Selecting from a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89C77-1C4C-4FD1-B112-7EE8C753D4C3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DF3604B-A54A-4409-A028-527F09AC2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635" r="3704" b="24705"/>
          <a:stretch/>
        </p:blipFill>
        <p:spPr>
          <a:xfrm>
            <a:off x="561628" y="1637348"/>
            <a:ext cx="11065696" cy="30808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6CF382-EE7F-4381-AF2A-682464E9BAC0}"/>
              </a:ext>
            </a:extLst>
          </p:cNvPr>
          <p:cNvSpPr txBox="1"/>
          <p:nvPr/>
        </p:nvSpPr>
        <p:spPr>
          <a:xfrm>
            <a:off x="1014412" y="4760098"/>
            <a:ext cx="10053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adding lines 1, 3, and 11 in addition to pasting our table, we can successfully create a database and query our table we’ve just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query by pressing the lightning bolt, and the database is running on your local instance (check for errors in the action output).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script can be pasted into the </a:t>
            </a:r>
            <a:r>
              <a:rPr lang="en-US" b="1" dirty="0" err="1"/>
              <a:t>mysql</a:t>
            </a:r>
            <a:r>
              <a:rPr lang="en-US" b="1" dirty="0"/>
              <a:t>&gt; </a:t>
            </a:r>
            <a:r>
              <a:rPr lang="en-US" dirty="0"/>
              <a:t>shell to put this database onto the cloud.</a:t>
            </a:r>
          </a:p>
        </p:txBody>
      </p:sp>
    </p:spTree>
    <p:extLst>
      <p:ext uri="{BB962C8B-B14F-4D97-AF65-F5344CB8AC3E}">
        <p14:creationId xmlns:p14="http://schemas.microsoft.com/office/powerpoint/2010/main" val="14080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Engineering in MySQL Workbench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6F25A-1852-43AE-A336-CEE1599A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Forward Engineering –</a:t>
            </a:r>
          </a:p>
          <a:p>
            <a:pPr lvl="1"/>
            <a:r>
              <a:rPr lang="en-US" dirty="0"/>
              <a:t>A tool for schema creation in MySQL Workbench:</a:t>
            </a:r>
          </a:p>
          <a:p>
            <a:pPr lvl="2"/>
            <a:r>
              <a:rPr lang="en-US" dirty="0">
                <a:solidFill>
                  <a:srgbClr val="555555"/>
                </a:solidFill>
                <a:latin typeface="Open Sans"/>
              </a:rPr>
              <a:t>E</a:t>
            </a:r>
            <a:r>
              <a:rPr lang="en-US" b="0" i="0" dirty="0">
                <a:solidFill>
                  <a:srgbClr val="555555"/>
                </a:solidFill>
                <a:effectLst/>
                <a:latin typeface="Open Sans"/>
              </a:rPr>
              <a:t>nables you to easily create a script of your database model using the MySQL Workbench GUI. Errors are still possible, and initial debugging of the schema should happen in the GUI rather than the code itself. </a:t>
            </a:r>
          </a:p>
          <a:p>
            <a:pPr lvl="1"/>
            <a:r>
              <a:rPr lang="en-US" dirty="0">
                <a:solidFill>
                  <a:srgbClr val="555555"/>
                </a:solidFill>
                <a:latin typeface="Open Sans"/>
              </a:rPr>
              <a:t>You can</a:t>
            </a:r>
          </a:p>
          <a:p>
            <a:pPr lvl="2"/>
            <a:r>
              <a:rPr lang="en-US" dirty="0">
                <a:solidFill>
                  <a:srgbClr val="555555"/>
                </a:solidFill>
                <a:latin typeface="Open Sans"/>
              </a:rPr>
              <a:t>Export a script</a:t>
            </a:r>
          </a:p>
          <a:p>
            <a:pPr lvl="2"/>
            <a:r>
              <a:rPr lang="en-US" dirty="0">
                <a:solidFill>
                  <a:srgbClr val="555555"/>
                </a:solidFill>
                <a:latin typeface="Open Sans"/>
              </a:rPr>
              <a:t>Alter an existing database</a:t>
            </a:r>
          </a:p>
          <a:p>
            <a:pPr lvl="2"/>
            <a:r>
              <a:rPr lang="en-US" dirty="0">
                <a:solidFill>
                  <a:srgbClr val="555555"/>
                </a:solidFill>
                <a:latin typeface="Open Sans"/>
              </a:rPr>
              <a:t>Create a new database</a:t>
            </a:r>
          </a:p>
          <a:p>
            <a:pPr lvl="3"/>
            <a:r>
              <a:rPr lang="en-US" dirty="0">
                <a:solidFill>
                  <a:srgbClr val="555555"/>
                </a:solidFill>
                <a:latin typeface="Open Sans"/>
              </a:rPr>
              <a:t>(This tutorial will focus on creating a new database)</a:t>
            </a:r>
            <a:endParaRPr lang="en-US" dirty="0"/>
          </a:p>
          <a:p>
            <a:r>
              <a:rPr lang="en-US" dirty="0">
                <a:hlinkClick r:id="rId2"/>
              </a:rPr>
              <a:t>More on Forward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MySQL and MySQL Workbench</a:t>
            </a:r>
          </a:p>
          <a:p>
            <a:r>
              <a:rPr lang="en-US" dirty="0"/>
              <a:t>Install MySQL Workbench</a:t>
            </a:r>
          </a:p>
          <a:p>
            <a:r>
              <a:rPr lang="en-US" dirty="0"/>
              <a:t>Learn how to create tables with two different methods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Create tables in the live database</a:t>
            </a:r>
          </a:p>
          <a:p>
            <a:pPr marL="14859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If this method is chosen, Forward Engineering can be done, but it is more difficult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Create an entire database using the Forward Engineering tool in MySQL Workbench</a:t>
            </a:r>
          </a:p>
          <a:p>
            <a:pPr marL="14859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Good for those who need the entire database in a single model quickly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Perhaps by beginning with forward engineering, it can be a good idea to further create tables using the single-table creation feature. Editing the model and redoing Forward Engineering is highly recommended.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865D24-8E13-40AE-B940-BB02A68D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9057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 for Forward Engineering in MySQL Workbench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6F25A-1852-43AE-A336-CEE1599A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Recommended workflow</a:t>
            </a:r>
          </a:p>
          <a:p>
            <a:pPr lvl="1"/>
            <a:r>
              <a:rPr lang="en-US" dirty="0"/>
              <a:t>Create tables and foreign keys in the GUI.</a:t>
            </a:r>
          </a:p>
          <a:p>
            <a:pPr lvl="1"/>
            <a:r>
              <a:rPr lang="en-US" dirty="0"/>
              <a:t>If the Forward Engineering process fails, find the errors in the MySQL Workbench GUI (perhaps a primary key is not set to NN or PK).</a:t>
            </a:r>
          </a:p>
          <a:p>
            <a:pPr lvl="1"/>
            <a:r>
              <a:rPr lang="en-US" dirty="0"/>
              <a:t>Repeat the forward engineering process again until all green dots are shown at the end (more on this later).</a:t>
            </a:r>
          </a:p>
          <a:p>
            <a:pPr lvl="2"/>
            <a:r>
              <a:rPr lang="en-US" b="1" dirty="0"/>
              <a:t>Note that issues may still occur if/when FE process passes with all green dots if proper Entity Relationship practice is not followed.</a:t>
            </a:r>
          </a:p>
          <a:p>
            <a:r>
              <a:rPr lang="en-US" dirty="0">
                <a:hlinkClick r:id="rId2"/>
              </a:rPr>
              <a:t>More on Forward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Engineering : Creating a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0AC450-47F8-4746-8448-250F55DD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95" y="2006600"/>
            <a:ext cx="6398260" cy="39989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B5A9A-E538-4CA3-B2F8-292F85CF7D18}"/>
              </a:ext>
            </a:extLst>
          </p:cNvPr>
          <p:cNvSpPr txBox="1"/>
          <p:nvPr/>
        </p:nvSpPr>
        <p:spPr>
          <a:xfrm>
            <a:off x="674113" y="2006599"/>
            <a:ext cx="4078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&gt; New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command N on macOS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your DB in the Schema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Engineering: Table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9" name="Content Placeholder 8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2E21745-F64D-47D8-BF01-7FDBCBD3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70" y="2178050"/>
            <a:ext cx="6398260" cy="39989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CFF06-6D01-49D7-B497-A84890BB8630}"/>
              </a:ext>
            </a:extLst>
          </p:cNvPr>
          <p:cNvSpPr txBox="1"/>
          <p:nvPr/>
        </p:nvSpPr>
        <p:spPr>
          <a:xfrm>
            <a:off x="674113" y="2006599"/>
            <a:ext cx="4078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 &gt; Create Table…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0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Engineering: Another way to add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CFF06-6D01-49D7-B497-A84890BB8630}"/>
              </a:ext>
            </a:extLst>
          </p:cNvPr>
          <p:cNvSpPr txBox="1"/>
          <p:nvPr/>
        </p:nvSpPr>
        <p:spPr>
          <a:xfrm>
            <a:off x="674113" y="2006599"/>
            <a:ext cx="4078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 Model &gt; Add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AEB6D1-F616-4128-8417-ECAE4A8E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7" y="2006599"/>
            <a:ext cx="6398260" cy="3998913"/>
          </a:xfrm>
        </p:spPr>
      </p:pic>
    </p:spTree>
    <p:extLst>
      <p:ext uri="{BB962C8B-B14F-4D97-AF65-F5344CB8AC3E}">
        <p14:creationId xmlns:p14="http://schemas.microsoft.com/office/powerpoint/2010/main" val="389814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332422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 similar process for creating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746067-CF9D-4658-BAEB-4ADB9F645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7"/>
          <a:stretch/>
        </p:blipFill>
        <p:spPr>
          <a:xfrm>
            <a:off x="4271100" y="781050"/>
            <a:ext cx="7225575" cy="539591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CC7AE-3C02-4660-9C3D-473648A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006600"/>
            <a:ext cx="3804375" cy="43982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Process in general: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table’s primary key: use consistent naming such as </a:t>
            </a:r>
            <a:r>
              <a:rPr lang="en-US" b="1" dirty="0" err="1"/>
              <a:t>SFSU_Customer_id</a:t>
            </a:r>
            <a:endParaRPr lang="en-US" b="1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Make sure the primary key has options set: Primary Key(PK), Not Null (NN), and autoincrement (AI).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datatype of PK to TINYINT to save on storage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Add columns and change datatypes and options as needed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&gt; Forward Engineer…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Continue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82C3F104-D3BC-431B-AFDE-D59575D4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178050"/>
            <a:ext cx="5177419" cy="3998913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F89B6CB-51BA-43CE-BC99-5B3BA18B4F98}"/>
              </a:ext>
            </a:extLst>
          </p:cNvPr>
          <p:cNvSpPr txBox="1">
            <a:spLocks/>
          </p:cNvSpPr>
          <p:nvPr/>
        </p:nvSpPr>
        <p:spPr>
          <a:xfrm>
            <a:off x="466725" y="2006600"/>
            <a:ext cx="3804375" cy="439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purposes of this class, these options aren’t important.</a:t>
            </a:r>
          </a:p>
          <a:p>
            <a:r>
              <a:rPr lang="en-US" b="1" dirty="0"/>
              <a:t>Continue</a:t>
            </a:r>
          </a:p>
          <a:p>
            <a:r>
              <a:rPr lang="en-US" dirty="0">
                <a:hlinkClick r:id="rId3"/>
              </a:rPr>
              <a:t>More on Forward Engineering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Continue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4724D6D6-8006-449F-8E5E-AA8371151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90" y="2178050"/>
            <a:ext cx="5161920" cy="3998913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955F0F8-BC88-4C56-8F40-85D57CF8B855}"/>
              </a:ext>
            </a:extLst>
          </p:cNvPr>
          <p:cNvSpPr txBox="1">
            <a:spLocks/>
          </p:cNvSpPr>
          <p:nvPr/>
        </p:nvSpPr>
        <p:spPr>
          <a:xfrm>
            <a:off x="466725" y="2006600"/>
            <a:ext cx="3804375" cy="439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purposes of this class, these options aren’t important.</a:t>
            </a:r>
          </a:p>
          <a:p>
            <a:r>
              <a:rPr lang="en-US" b="1" dirty="0"/>
              <a:t>Continue</a:t>
            </a:r>
          </a:p>
          <a:p>
            <a:r>
              <a:rPr lang="en-US" dirty="0">
                <a:hlinkClick r:id="rId3"/>
              </a:rPr>
              <a:t>More on Forward Engineering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0DE3AD-2E46-4EC5-9208-50374DDBE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71" y="2282825"/>
            <a:ext cx="5132507" cy="3998913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87E49B9-0A68-49F8-B95D-3B1F616CFE7D}"/>
              </a:ext>
            </a:extLst>
          </p:cNvPr>
          <p:cNvSpPr txBox="1">
            <a:spLocks/>
          </p:cNvSpPr>
          <p:nvPr/>
        </p:nvSpPr>
        <p:spPr>
          <a:xfrm>
            <a:off x="466725" y="2006600"/>
            <a:ext cx="3804375" cy="439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purposes of this class, these options aren’t important.</a:t>
            </a:r>
          </a:p>
          <a:p>
            <a:r>
              <a:rPr lang="en-US" b="1" dirty="0"/>
              <a:t>Continue</a:t>
            </a:r>
          </a:p>
          <a:p>
            <a:r>
              <a:rPr lang="en-US" dirty="0">
                <a:hlinkClick r:id="rId3"/>
              </a:rPr>
              <a:t>More on Forward Engineering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0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191000" cy="2452688"/>
          </a:xfrm>
        </p:spPr>
        <p:txBody>
          <a:bodyPr>
            <a:normAutofit fontScale="90000"/>
          </a:bodyPr>
          <a:lstStyle/>
          <a:p>
            <a:r>
              <a:rPr lang="en-US" dirty="0"/>
              <a:t>Forward Engineering: A database ready to 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98AC1DC-AEFF-414E-8252-4E8DA40A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1" y="1728520"/>
            <a:ext cx="5692230" cy="4448443"/>
          </a:xfr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435A1CF-C0D5-417D-AE65-61A6AB53A58B}"/>
              </a:ext>
            </a:extLst>
          </p:cNvPr>
          <p:cNvSpPr txBox="1">
            <a:spLocks/>
          </p:cNvSpPr>
          <p:nvPr/>
        </p:nvSpPr>
        <p:spPr>
          <a:xfrm>
            <a:off x="500585" y="3171825"/>
            <a:ext cx="5157265" cy="3005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Copy to Clipboard</a:t>
            </a:r>
          </a:p>
          <a:p>
            <a:r>
              <a:rPr lang="en-US" b="1" dirty="0"/>
              <a:t>Continue</a:t>
            </a:r>
          </a:p>
          <a:p>
            <a:pPr lvl="1"/>
            <a:r>
              <a:rPr lang="en-US" dirty="0"/>
              <a:t>Check the next screen for errors, you may have some and the script will not be ready to run. </a:t>
            </a:r>
            <a:endParaRPr lang="en-US" b="1" dirty="0"/>
          </a:p>
          <a:p>
            <a:r>
              <a:rPr lang="en-US" dirty="0"/>
              <a:t>Just like magic, your database is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3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191000" cy="2452688"/>
          </a:xfrm>
        </p:spPr>
        <p:txBody>
          <a:bodyPr>
            <a:normAutofit/>
          </a:bodyPr>
          <a:lstStyle/>
          <a:p>
            <a:r>
              <a:rPr lang="en-US" dirty="0"/>
              <a:t>Forward Engineering: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435A1CF-C0D5-417D-AE65-61A6AB53A58B}"/>
              </a:ext>
            </a:extLst>
          </p:cNvPr>
          <p:cNvSpPr txBox="1">
            <a:spLocks/>
          </p:cNvSpPr>
          <p:nvPr/>
        </p:nvSpPr>
        <p:spPr>
          <a:xfrm>
            <a:off x="500585" y="3171825"/>
            <a:ext cx="5157265" cy="3005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Green dots?</a:t>
            </a:r>
          </a:p>
          <a:p>
            <a:pPr lvl="1"/>
            <a:r>
              <a:rPr lang="en-US" dirty="0"/>
              <a:t>You’re set</a:t>
            </a:r>
          </a:p>
          <a:p>
            <a:r>
              <a:rPr lang="en-US" dirty="0"/>
              <a:t>Red dots?</a:t>
            </a:r>
          </a:p>
          <a:p>
            <a:pPr lvl="1"/>
            <a:r>
              <a:rPr lang="en-US" dirty="0"/>
              <a:t>Return to table creation and see what could be wrong, fix it, and return to the forward engineering process. This is the basic workflow. </a:t>
            </a:r>
          </a:p>
          <a:p>
            <a:pPr lvl="1"/>
            <a:r>
              <a:rPr lang="en-US" b="1" dirty="0"/>
              <a:t>It is strongly recommended that you do not attempt to fix the MySQL code line-by-line.</a:t>
            </a:r>
          </a:p>
          <a:p>
            <a:endParaRPr lang="en-US" dirty="0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371E55-B0B4-4A06-9C3A-7D4F717D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992749"/>
            <a:ext cx="5728765" cy="4412099"/>
          </a:xfrm>
        </p:spPr>
      </p:pic>
    </p:spTree>
    <p:extLst>
      <p:ext uri="{BB962C8B-B14F-4D97-AF65-F5344CB8AC3E}">
        <p14:creationId xmlns:p14="http://schemas.microsoft.com/office/powerpoint/2010/main" val="7442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5BD-1EB1-41C6-9D55-F6D2BEBD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5C6D-0D2F-4841-8765-F88D103F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MySQL: an open-source relational database management system with a client-server model. This system allows users to store, manage and manipulate data.</a:t>
            </a:r>
          </a:p>
          <a:p>
            <a:r>
              <a:rPr lang="en-US" dirty="0"/>
              <a:t>MySQL Workbench: a tool to access MySQL. It has a nice GUI for making tables, creating foreign keys, and making simple tables quickly.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57566-0ED5-42E3-997C-BF41C2ABE38E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151857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4362973" cy="2076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Paste in the copied code from Forward Engineering into a new query tab, press the left lightning bolt, your database is now running on your local instance.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283833" y="6365806"/>
            <a:ext cx="3621286" cy="41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Copyright: Robert Freeman ©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3E183EE-E1B7-4965-A8E0-28238D81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54" y="238747"/>
            <a:ext cx="6398260" cy="3998913"/>
          </a:xfr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57968120-CC92-4420-85AE-D49BC064F50E}"/>
              </a:ext>
            </a:extLst>
          </p:cNvPr>
          <p:cNvSpPr txBox="1">
            <a:spLocks/>
          </p:cNvSpPr>
          <p:nvPr/>
        </p:nvSpPr>
        <p:spPr>
          <a:xfrm>
            <a:off x="255045" y="3171823"/>
            <a:ext cx="5157265" cy="31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EE72435-B3B3-403F-B342-3D4D8C0A12C6}"/>
              </a:ext>
            </a:extLst>
          </p:cNvPr>
          <p:cNvSpPr txBox="1">
            <a:spLocks/>
          </p:cNvSpPr>
          <p:nvPr/>
        </p:nvSpPr>
        <p:spPr>
          <a:xfrm>
            <a:off x="500585" y="3171825"/>
            <a:ext cx="5157265" cy="3005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Repository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https://github.com/RobertAldenFreeman/mysql-presentation-repository.git</a:t>
            </a:r>
            <a:endParaRPr lang="en-US" dirty="0"/>
          </a:p>
          <a:p>
            <a:r>
              <a:rPr lang="en-US" dirty="0"/>
              <a:t>Checkout to master</a:t>
            </a:r>
          </a:p>
        </p:txBody>
      </p:sp>
    </p:spTree>
    <p:extLst>
      <p:ext uri="{BB962C8B-B14F-4D97-AF65-F5344CB8AC3E}">
        <p14:creationId xmlns:p14="http://schemas.microsoft.com/office/powerpoint/2010/main" val="6150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9F61-E1CF-4236-8969-3697103F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FE8D-703D-4DA6-A1FD-CFA601BF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ask any questions about MySQL or MySQL Workbench</a:t>
            </a:r>
          </a:p>
          <a:p>
            <a:r>
              <a:rPr lang="en-US" dirty="0"/>
              <a:t>10-minutes</a:t>
            </a:r>
          </a:p>
        </p:txBody>
      </p:sp>
    </p:spTree>
    <p:extLst>
      <p:ext uri="{BB962C8B-B14F-4D97-AF65-F5344CB8AC3E}">
        <p14:creationId xmlns:p14="http://schemas.microsoft.com/office/powerpoint/2010/main" val="153645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9F61-E1CF-4236-8969-3697103F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0290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FE8D-703D-4DA6-A1FD-CFA601BF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048"/>
            <a:ext cx="10515600" cy="44669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1-hour MySQL video:</a:t>
            </a:r>
          </a:p>
          <a:p>
            <a:pPr lvl="1"/>
            <a:r>
              <a:rPr lang="en-US" dirty="0">
                <a:hlinkClick r:id="rId2"/>
              </a:rPr>
              <a:t>https://www.youtube.com/watch?v=9ylj9NR0Lcg</a:t>
            </a:r>
            <a:endParaRPr lang="en-US" dirty="0"/>
          </a:p>
          <a:p>
            <a:r>
              <a:rPr lang="en-US" dirty="0"/>
              <a:t>11-minute MySQL video: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https://www.youtube.com/watch?v=2bW3HuaAUcY</a:t>
            </a:r>
            <a:r>
              <a:rPr lang="en-US" dirty="0"/>
              <a:t> </a:t>
            </a:r>
          </a:p>
          <a:p>
            <a:r>
              <a:rPr lang="en-US" dirty="0"/>
              <a:t>MySQL Workbench Documentation</a:t>
            </a:r>
          </a:p>
          <a:p>
            <a:pPr lvl="1"/>
            <a:r>
              <a:rPr lang="en-US" dirty="0">
                <a:hlinkClick r:id="rId4"/>
              </a:rPr>
              <a:t>https://dev.mysql.com/doc/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https://dev.mysql.com/doc/workbench/en/</a:t>
            </a:r>
            <a:endParaRPr lang="en-US" dirty="0"/>
          </a:p>
          <a:p>
            <a:r>
              <a:rPr lang="en-US" dirty="0"/>
              <a:t>Download MySQL Workbench for macOS (</a:t>
            </a:r>
            <a:r>
              <a:rPr lang="en-US" b="1" dirty="0"/>
              <a:t>recommended to use macOS if possible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hlinkClick r:id="rId6"/>
              </a:rPr>
              <a:t>https://dev.mysql.com/doc/mysql-osx-excerpt/5.7/en/osx-installation-pkg.html</a:t>
            </a:r>
            <a:endParaRPr lang="en-US" dirty="0"/>
          </a:p>
          <a:p>
            <a:r>
              <a:rPr lang="en-US" dirty="0"/>
              <a:t>Download MySQL Workbench for Windows:</a:t>
            </a:r>
          </a:p>
          <a:p>
            <a:pPr lvl="1"/>
            <a:r>
              <a:rPr lang="en-US" dirty="0">
                <a:hlinkClick r:id="rId4"/>
              </a:rPr>
              <a:t>https://dev.mysql.com/doc/workbench/en/wb-installing-windows.html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2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feel free to reach out to me for high-level questions about MySQL Workbench, I would be happy to help.</a:t>
            </a:r>
          </a:p>
          <a:p>
            <a:r>
              <a:rPr lang="en-US" dirty="0"/>
              <a:t>For further information on creating relational databases using MySQL Workbench and foreign keys, see</a:t>
            </a:r>
          </a:p>
          <a:p>
            <a:pPr lvl="1"/>
            <a:r>
              <a:rPr lang="en-US" dirty="0">
                <a:hlinkClick r:id="rId2"/>
              </a:rPr>
              <a:t>https://dev.mysql.com/doc/workbench/en/wb-table-editor-foreign-keys-tab.html</a:t>
            </a:r>
            <a:endParaRPr lang="en-US" dirty="0"/>
          </a:p>
          <a:p>
            <a:r>
              <a:rPr lang="en-US" dirty="0"/>
              <a:t>You can reach out to me by email:</a:t>
            </a:r>
          </a:p>
          <a:p>
            <a:pPr lvl="1"/>
            <a:r>
              <a:rPr lang="en-US" dirty="0"/>
              <a:t>robertfreeman6092@gmail.com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03074B-3AA4-4B6F-96DA-E57B87E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Ask me for help</a:t>
            </a:r>
          </a:p>
        </p:txBody>
      </p:sp>
    </p:spTree>
    <p:extLst>
      <p:ext uri="{BB962C8B-B14F-4D97-AF65-F5344CB8AC3E}">
        <p14:creationId xmlns:p14="http://schemas.microsoft.com/office/powerpoint/2010/main" val="2941104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03074B-3AA4-4B6F-96DA-E57B87E7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2783681"/>
            <a:ext cx="4314825" cy="1290638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54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BC1-E151-47B0-800F-B4F1BBBA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2783774" cy="1183389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0F8B-4AF3-4083-89A8-7D2F2338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MySQL functionalities:</a:t>
            </a:r>
          </a:p>
          <a:p>
            <a:r>
              <a:rPr lang="en-US" dirty="0"/>
              <a:t>Creating tables individually</a:t>
            </a:r>
          </a:p>
          <a:p>
            <a:r>
              <a:rPr lang="en-US" dirty="0"/>
              <a:t>Creating tables using the MySQL Workbench Forward Engineering tool</a:t>
            </a:r>
          </a:p>
          <a:p>
            <a:r>
              <a:rPr lang="en-US" dirty="0"/>
              <a:t>Creating database tables which can relate to one another using foreign keys to emulate use cases and business requirements via cardinalities (not covered in this presentation).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F74B5-0276-4A33-A7C1-AA65393F9ABE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29368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243-799C-435C-9AA2-89DDC12F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Tutorials on MySQL using MySQL Workbench</a:t>
            </a:r>
          </a:p>
          <a:p>
            <a:r>
              <a:rPr lang="en-US" dirty="0"/>
              <a:t>1-hour video:</a:t>
            </a:r>
          </a:p>
          <a:p>
            <a:pPr lvl="1"/>
            <a:r>
              <a:rPr lang="en-US" dirty="0">
                <a:hlinkClick r:id="rId2"/>
              </a:rPr>
              <a:t>https://www.youtube.com/watch?v=9ylj9NR0Lcg</a:t>
            </a:r>
            <a:endParaRPr lang="en-US" dirty="0"/>
          </a:p>
          <a:p>
            <a:r>
              <a:rPr lang="en-US" dirty="0"/>
              <a:t>11-minute video:</a:t>
            </a:r>
          </a:p>
          <a:p>
            <a:pPr lvl="1"/>
            <a:r>
              <a:rPr lang="en-US" dirty="0">
                <a:hlinkClick r:id="rId3"/>
              </a:rPr>
              <a:t>https://www.youtube.com/watch?v=2bW3HuaAUcY</a:t>
            </a:r>
            <a:endParaRPr lang="en-US" dirty="0"/>
          </a:p>
          <a:p>
            <a:r>
              <a:rPr lang="en-US" dirty="0"/>
              <a:t>I did not create, nor do I own these videos.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01B39-CF48-422E-9B45-5299E70FBF5D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7979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23D-9A34-4A27-9739-680337C0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243-799C-435C-9AA2-89DDC12F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Documentation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https://dev.mysql.com/doc/</a:t>
            </a:r>
            <a:endParaRPr lang="en-US" dirty="0"/>
          </a:p>
          <a:p>
            <a:r>
              <a:rPr lang="en-US" dirty="0"/>
              <a:t>MySQL Workbench Documentation</a:t>
            </a:r>
          </a:p>
          <a:p>
            <a:pPr lvl="1"/>
            <a:r>
              <a:rPr lang="en-US" dirty="0">
                <a:hlinkClick r:id="rId3"/>
              </a:rPr>
              <a:t>https://dev.mysql.com/doc/workbench/en/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F74DD-8841-4476-ABEC-91ABEEFB6364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59543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1B36-AA1D-4354-BD66-4448D896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install/setup 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8B96-BFA8-4EA3-AB58-96C6EA64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for macOS (</a:t>
            </a:r>
            <a:r>
              <a:rPr lang="en-US" b="1" dirty="0"/>
              <a:t>recommended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hlinkClick r:id="rId2"/>
              </a:rPr>
              <a:t>https://dev.mysql.com/doc/mysql-osx-excerpt/5.7/en/osx-installation-pkg.html</a:t>
            </a:r>
            <a:endParaRPr lang="en-US" dirty="0"/>
          </a:p>
          <a:p>
            <a:r>
              <a:rPr lang="en-US" dirty="0"/>
              <a:t>Download for Windows:</a:t>
            </a:r>
          </a:p>
          <a:p>
            <a:pPr lvl="1"/>
            <a:r>
              <a:rPr lang="en-US" dirty="0">
                <a:hlinkClick r:id="rId3"/>
              </a:rPr>
              <a:t>https://dev.mysql.com/doc/workbench/en/wb-installing-windows.html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4A473-84FC-46A7-81D9-F563B86B7589}"/>
              </a:ext>
            </a:extLst>
          </p:cNvPr>
          <p:cNvSpPr txBox="1"/>
          <p:nvPr/>
        </p:nvSpPr>
        <p:spPr>
          <a:xfrm>
            <a:off x="4304960" y="640484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976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D979-1029-4B10-97E2-04483068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/>
          <a:lstStyle/>
          <a:p>
            <a:r>
              <a:rPr lang="en-US" dirty="0"/>
              <a:t>Click on MySQL Community Server</a:t>
            </a:r>
          </a:p>
          <a:p>
            <a:r>
              <a:rPr lang="en-US" dirty="0"/>
              <a:t>Select macOS</a:t>
            </a:r>
          </a:p>
          <a:p>
            <a:r>
              <a:rPr lang="en-US" dirty="0"/>
              <a:t>Download your macOS DMG file (you don’t need to register).</a:t>
            </a:r>
          </a:p>
          <a:p>
            <a:r>
              <a:rPr lang="en-US" dirty="0"/>
              <a:t>Download, run and install</a:t>
            </a:r>
          </a:p>
          <a:p>
            <a:r>
              <a:rPr lang="en-US" dirty="0"/>
              <a:t>System Preferences -&gt; MySQL</a:t>
            </a:r>
          </a:p>
          <a:p>
            <a:r>
              <a:rPr lang="en-US" dirty="0"/>
              <a:t>Click Start MySQL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8B123-D416-4D05-BEC8-7F95E097618C}"/>
              </a:ext>
            </a:extLst>
          </p:cNvPr>
          <p:cNvSpPr txBox="1"/>
          <p:nvPr/>
        </p:nvSpPr>
        <p:spPr>
          <a:xfrm>
            <a:off x="4304960" y="642008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C155BC-4D2E-476E-A57C-99B80FC914BF}"/>
              </a:ext>
            </a:extLst>
          </p:cNvPr>
          <p:cNvSpPr txBox="1">
            <a:spLocks/>
          </p:cNvSpPr>
          <p:nvPr/>
        </p:nvSpPr>
        <p:spPr>
          <a:xfrm>
            <a:off x="838200" y="869063"/>
            <a:ext cx="10777847" cy="67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Installing MySQL Workbench on macOS</a:t>
            </a:r>
          </a:p>
        </p:txBody>
      </p:sp>
    </p:spTree>
    <p:extLst>
      <p:ext uri="{BB962C8B-B14F-4D97-AF65-F5344CB8AC3E}">
        <p14:creationId xmlns:p14="http://schemas.microsoft.com/office/powerpoint/2010/main" val="21591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DE5-7A6A-4DE2-AC89-08C523C2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92"/>
            <a:ext cx="10515600" cy="4633171"/>
          </a:xfrm>
        </p:spPr>
        <p:txBody>
          <a:bodyPr/>
          <a:lstStyle/>
          <a:p>
            <a:r>
              <a:rPr lang="en-US" dirty="0"/>
              <a:t>Click MySQL Workbench</a:t>
            </a:r>
          </a:p>
          <a:p>
            <a:r>
              <a:rPr lang="en-US" dirty="0"/>
              <a:t>Select macOS</a:t>
            </a:r>
          </a:p>
          <a:p>
            <a:r>
              <a:rPr lang="en-US" dirty="0"/>
              <a:t>Download your macOS DMG file.</a:t>
            </a:r>
          </a:p>
          <a:p>
            <a:r>
              <a:rPr lang="en-US" dirty="0"/>
              <a:t>Once the DMG file is finished downloading, run it and install it.</a:t>
            </a:r>
          </a:p>
          <a:p>
            <a:r>
              <a:rPr lang="en-US" dirty="0"/>
              <a:t>Drag the app icon into the application folder.</a:t>
            </a:r>
          </a:p>
          <a:p>
            <a:r>
              <a:rPr lang="en-US" dirty="0"/>
              <a:t>Open MySQL Workbench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781C71-B111-434F-936F-EA7E1931BE25}"/>
              </a:ext>
            </a:extLst>
          </p:cNvPr>
          <p:cNvSpPr txBox="1">
            <a:spLocks/>
          </p:cNvSpPr>
          <p:nvPr/>
        </p:nvSpPr>
        <p:spPr>
          <a:xfrm>
            <a:off x="838200" y="869063"/>
            <a:ext cx="10777847" cy="67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Installing MySQL Workbench on macOS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C4234-1287-4993-A6D1-8B8EFA3D195B}"/>
              </a:ext>
            </a:extLst>
          </p:cNvPr>
          <p:cNvSpPr txBox="1"/>
          <p:nvPr/>
        </p:nvSpPr>
        <p:spPr>
          <a:xfrm>
            <a:off x="4304960" y="6420088"/>
            <a:ext cx="358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Copyright: Robert Freeman ©</a:t>
            </a:r>
          </a:p>
        </p:txBody>
      </p:sp>
    </p:spTree>
    <p:extLst>
      <p:ext uri="{BB962C8B-B14F-4D97-AF65-F5344CB8AC3E}">
        <p14:creationId xmlns:p14="http://schemas.microsoft.com/office/powerpoint/2010/main" val="353698745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3B2321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83BB1"/>
      </a:accent4>
      <a:accent5>
        <a:srgbClr val="BB4DC3"/>
      </a:accent5>
      <a:accent6>
        <a:srgbClr val="B13B88"/>
      </a:accent6>
      <a:hlink>
        <a:srgbClr val="BF613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1730</Words>
  <Application>Microsoft Office PowerPoint</Application>
  <PresentationFormat>Widescreen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Avenir Next LT Pro</vt:lpstr>
      <vt:lpstr>Open Sans</vt:lpstr>
      <vt:lpstr>Sabon Next LT</vt:lpstr>
      <vt:lpstr>Wingdings</vt:lpstr>
      <vt:lpstr>LuminousVTI</vt:lpstr>
      <vt:lpstr>MySQL &amp; MySQL Workbench Tutorial</vt:lpstr>
      <vt:lpstr>Objectives</vt:lpstr>
      <vt:lpstr>Definitions</vt:lpstr>
      <vt:lpstr>MySQL</vt:lpstr>
      <vt:lpstr>MySQL Resources</vt:lpstr>
      <vt:lpstr>MySQL Documentation</vt:lpstr>
      <vt:lpstr>How to install/setup MySQL Workbench</vt:lpstr>
      <vt:lpstr>PowerPoint Presentation</vt:lpstr>
      <vt:lpstr>PowerPoint Presentation</vt:lpstr>
      <vt:lpstr>PowerPoint Presentation</vt:lpstr>
      <vt:lpstr>PowerPoint Presentation</vt:lpstr>
      <vt:lpstr>Create a password</vt:lpstr>
      <vt:lpstr>Two Methods for creating tables</vt:lpstr>
      <vt:lpstr>Creating tables one at a time</vt:lpstr>
      <vt:lpstr>Copy the script</vt:lpstr>
      <vt:lpstr>Verify success</vt:lpstr>
      <vt:lpstr>Open a new query tab</vt:lpstr>
      <vt:lpstr>Selecting from a table</vt:lpstr>
      <vt:lpstr>Forward Engineering in MySQL Workbench</vt:lpstr>
      <vt:lpstr>Workflow for Forward Engineering in MySQL Workbench</vt:lpstr>
      <vt:lpstr>Forward Engineering : Creating a model</vt:lpstr>
      <vt:lpstr>Forward Engineering: Table creation</vt:lpstr>
      <vt:lpstr>Forward Engineering: Another way to add tables</vt:lpstr>
      <vt:lpstr>A similar process for creating tables</vt:lpstr>
      <vt:lpstr>Hit Continue </vt:lpstr>
      <vt:lpstr>Hit Continue Again</vt:lpstr>
      <vt:lpstr>Continue</vt:lpstr>
      <vt:lpstr>Forward Engineering: A database ready to run</vt:lpstr>
      <vt:lpstr>Forward Engineering: Progress</vt:lpstr>
      <vt:lpstr>Paste in the copied code from Forward Engineering into a new query tab, press the left lightning bolt, your database is now running on your local instance. </vt:lpstr>
      <vt:lpstr>Questions</vt:lpstr>
      <vt:lpstr>References</vt:lpstr>
      <vt:lpstr>Ask me for help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&amp; MySQL Workbench Tutorial</dc:title>
  <dc:creator>Robert Alden Freeman</dc:creator>
  <cp:lastModifiedBy>Robert Alden Freeman</cp:lastModifiedBy>
  <cp:revision>40</cp:revision>
  <dcterms:created xsi:type="dcterms:W3CDTF">2021-04-06T01:34:42Z</dcterms:created>
  <dcterms:modified xsi:type="dcterms:W3CDTF">2021-04-13T21:13:30Z</dcterms:modified>
</cp:coreProperties>
</file>