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4" r:id="rId2"/>
    <p:sldId id="257" r:id="rId3"/>
    <p:sldId id="273" r:id="rId4"/>
    <p:sldId id="268" r:id="rId5"/>
    <p:sldId id="280" r:id="rId6"/>
    <p:sldId id="279" r:id="rId7"/>
    <p:sldId id="272" r:id="rId8"/>
    <p:sldId id="281" r:id="rId9"/>
    <p:sldId id="271" r:id="rId10"/>
    <p:sldId id="285" r:id="rId11"/>
    <p:sldId id="286" r:id="rId12"/>
    <p:sldId id="287" r:id="rId13"/>
    <p:sldId id="283" r:id="rId14"/>
    <p:sldId id="282" r:id="rId15"/>
    <p:sldId id="270" r:id="rId16"/>
    <p:sldId id="265" r:id="rId17"/>
    <p:sldId id="284" r:id="rId18"/>
    <p:sldId id="275" r:id="rId19"/>
    <p:sldId id="276" r:id="rId20"/>
    <p:sldId id="277"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63522" autoAdjust="0"/>
  </p:normalViewPr>
  <p:slideViewPr>
    <p:cSldViewPr snapToGrid="0">
      <p:cViewPr>
        <p:scale>
          <a:sx n="72" d="100"/>
          <a:sy n="72" d="100"/>
        </p:scale>
        <p:origin x="1167" y="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3E3990-400A-4955-A343-8B4DF6163883}"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zh-CN" altLang="en-US"/>
        </a:p>
      </dgm:t>
    </dgm:pt>
    <dgm:pt modelId="{2D1AD9DE-B637-4FF2-878B-FB613BCF4C27}">
      <dgm:prSet phldrT="[文本]" custT="1"/>
      <dgm:spPr>
        <a:ln>
          <a:prstDash val="lgDashDot"/>
        </a:ln>
      </dgm:spPr>
      <dgm:t>
        <a:bodyPr/>
        <a:lstStyle/>
        <a:p>
          <a:r>
            <a:rPr lang="en-US" altLang="zh-CN" sz="1800" b="1" dirty="0"/>
            <a:t>BVH maintenance</a:t>
          </a:r>
          <a:endParaRPr lang="zh-CN" altLang="en-US" sz="1800" b="1" dirty="0"/>
        </a:p>
      </dgm:t>
    </dgm:pt>
    <dgm:pt modelId="{CBCC09AE-F463-475C-9F93-31C2724A6A41}" type="parTrans" cxnId="{35E0836C-A643-462A-9BA4-705385426605}">
      <dgm:prSet/>
      <dgm:spPr/>
      <dgm:t>
        <a:bodyPr/>
        <a:lstStyle/>
        <a:p>
          <a:endParaRPr lang="zh-CN" altLang="en-US"/>
        </a:p>
      </dgm:t>
    </dgm:pt>
    <dgm:pt modelId="{2FAAF3D0-0C53-46C7-B667-F8DDA41FDC4F}" type="sibTrans" cxnId="{35E0836C-A643-462A-9BA4-705385426605}">
      <dgm:prSet/>
      <dgm:spPr/>
      <dgm:t>
        <a:bodyPr/>
        <a:lstStyle/>
        <a:p>
          <a:endParaRPr lang="zh-CN" altLang="en-US"/>
        </a:p>
      </dgm:t>
    </dgm:pt>
    <dgm:pt modelId="{192AB46B-2FE0-4A59-A495-5478B510C841}">
      <dgm:prSet phldrT="[文本]" custT="1"/>
      <dgm:spPr>
        <a:ln>
          <a:prstDash val="lgDashDot"/>
        </a:ln>
      </dgm:spPr>
      <dgm:t>
        <a:bodyPr/>
        <a:lstStyle/>
        <a:p>
          <a:r>
            <a:rPr lang="en-US" altLang="zh-CN" sz="1800" b="1" dirty="0"/>
            <a:t>BVTT front maintenance</a:t>
          </a:r>
          <a:endParaRPr lang="zh-CN" altLang="en-US" sz="1800" b="1" dirty="0"/>
        </a:p>
      </dgm:t>
    </dgm:pt>
    <dgm:pt modelId="{25212FD0-A96D-4561-8682-6C4E9D8A9A06}" type="parTrans" cxnId="{89FA502E-378A-46DC-80C1-09C2E8F3CA62}">
      <dgm:prSet/>
      <dgm:spPr/>
      <dgm:t>
        <a:bodyPr/>
        <a:lstStyle/>
        <a:p>
          <a:endParaRPr lang="zh-CN" altLang="en-US"/>
        </a:p>
      </dgm:t>
    </dgm:pt>
    <dgm:pt modelId="{BEB46569-CCE9-4625-BA7F-0D6B538685B1}" type="sibTrans" cxnId="{89FA502E-378A-46DC-80C1-09C2E8F3CA62}">
      <dgm:prSet/>
      <dgm:spPr/>
      <dgm:t>
        <a:bodyPr/>
        <a:lstStyle/>
        <a:p>
          <a:endParaRPr lang="zh-CN" altLang="en-US"/>
        </a:p>
      </dgm:t>
    </dgm:pt>
    <dgm:pt modelId="{3BAB537E-E5C8-46B2-9283-AA1C9A7EE609}">
      <dgm:prSet phldrT="[文本]" custT="1"/>
      <dgm:spPr/>
      <dgm:t>
        <a:bodyPr/>
        <a:lstStyle/>
        <a:p>
          <a:r>
            <a:rPr lang="en-US" altLang="zh-CN" sz="1800" dirty="0"/>
            <a:t>Narrow-phase Collision Detection</a:t>
          </a:r>
          <a:endParaRPr lang="zh-CN" altLang="en-US" sz="1800" dirty="0"/>
        </a:p>
      </dgm:t>
    </dgm:pt>
    <dgm:pt modelId="{126306D9-6F33-4191-BAE6-2B62C40BF98F}" type="parTrans" cxnId="{4717D988-4FD7-4274-909E-1140C9B6B862}">
      <dgm:prSet/>
      <dgm:spPr/>
      <dgm:t>
        <a:bodyPr/>
        <a:lstStyle/>
        <a:p>
          <a:endParaRPr lang="zh-CN" altLang="en-US"/>
        </a:p>
      </dgm:t>
    </dgm:pt>
    <dgm:pt modelId="{5DF535DB-4DF5-4AA1-98DE-D4B497AE33A5}" type="sibTrans" cxnId="{4717D988-4FD7-4274-909E-1140C9B6B862}">
      <dgm:prSet/>
      <dgm:spPr/>
      <dgm:t>
        <a:bodyPr/>
        <a:lstStyle/>
        <a:p>
          <a:endParaRPr lang="zh-CN" altLang="en-US"/>
        </a:p>
      </dgm:t>
    </dgm:pt>
    <dgm:pt modelId="{32052046-CCE7-4DFB-8FE8-070D2D8F3CAB}">
      <dgm:prSet phldrT="[文本]" custT="1"/>
      <dgm:spPr/>
      <dgm:t>
        <a:bodyPr/>
        <a:lstStyle/>
        <a:p>
          <a:r>
            <a:rPr lang="en-US" altLang="zh-CN" sz="1800" dirty="0"/>
            <a:t>Collision Response</a:t>
          </a:r>
          <a:endParaRPr lang="zh-CN" altLang="en-US" sz="1800" dirty="0"/>
        </a:p>
      </dgm:t>
    </dgm:pt>
    <dgm:pt modelId="{4E3CAE9C-80EB-41C2-9032-1990A8977DD3}" type="parTrans" cxnId="{07C2ED09-DEDB-4E78-975D-FADF89E13333}">
      <dgm:prSet/>
      <dgm:spPr/>
      <dgm:t>
        <a:bodyPr/>
        <a:lstStyle/>
        <a:p>
          <a:endParaRPr lang="zh-CN" altLang="en-US"/>
        </a:p>
      </dgm:t>
    </dgm:pt>
    <dgm:pt modelId="{A73A3184-615B-4179-886A-770C49BF4F18}" type="sibTrans" cxnId="{07C2ED09-DEDB-4E78-975D-FADF89E13333}">
      <dgm:prSet/>
      <dgm:spPr/>
      <dgm:t>
        <a:bodyPr/>
        <a:lstStyle/>
        <a:p>
          <a:endParaRPr lang="zh-CN" altLang="en-US"/>
        </a:p>
      </dgm:t>
    </dgm:pt>
    <dgm:pt modelId="{2BAABF4F-AEB8-4D2C-B76F-D5B8A9A3C3F6}" type="pres">
      <dgm:prSet presAssocID="{443E3990-400A-4955-A343-8B4DF6163883}" presName="cycle" presStyleCnt="0">
        <dgm:presLayoutVars>
          <dgm:dir/>
          <dgm:resizeHandles val="exact"/>
        </dgm:presLayoutVars>
      </dgm:prSet>
      <dgm:spPr/>
    </dgm:pt>
    <dgm:pt modelId="{704B2395-CF62-4FC4-AFBD-C6DBC4B09F3A}" type="pres">
      <dgm:prSet presAssocID="{2D1AD9DE-B637-4FF2-878B-FB613BCF4C27}" presName="node" presStyleLbl="node1" presStyleIdx="0" presStyleCnt="4" custScaleX="127933" custScaleY="72809" custRadScaleRad="84462" custRadScaleInc="14105">
        <dgm:presLayoutVars>
          <dgm:bulletEnabled val="1"/>
        </dgm:presLayoutVars>
      </dgm:prSet>
      <dgm:spPr>
        <a:prstGeom prst="flowChartProcess">
          <a:avLst/>
        </a:prstGeom>
      </dgm:spPr>
    </dgm:pt>
    <dgm:pt modelId="{E3452077-BFD0-454C-9269-D159BD02E68A}" type="pres">
      <dgm:prSet presAssocID="{2D1AD9DE-B637-4FF2-878B-FB613BCF4C27}" presName="spNode" presStyleCnt="0"/>
      <dgm:spPr/>
    </dgm:pt>
    <dgm:pt modelId="{BF1B5490-73BA-4F6D-8498-B3240E895950}" type="pres">
      <dgm:prSet presAssocID="{2FAAF3D0-0C53-46C7-B667-F8DDA41FDC4F}" presName="sibTrans" presStyleLbl="sibTrans1D1" presStyleIdx="0" presStyleCnt="4"/>
      <dgm:spPr/>
    </dgm:pt>
    <dgm:pt modelId="{B70626BA-AD34-4832-9E5D-06229F4FBFE0}" type="pres">
      <dgm:prSet presAssocID="{192AB46B-2FE0-4A59-A495-5478B510C841}" presName="node" presStyleLbl="node1" presStyleIdx="1" presStyleCnt="4" custScaleX="129522" custScaleY="72336" custRadScaleRad="23019" custRadScaleInc="-247858">
        <dgm:presLayoutVars>
          <dgm:bulletEnabled val="1"/>
        </dgm:presLayoutVars>
      </dgm:prSet>
      <dgm:spPr>
        <a:prstGeom prst="flowChartProcess">
          <a:avLst/>
        </a:prstGeom>
      </dgm:spPr>
    </dgm:pt>
    <dgm:pt modelId="{0F77E0C5-B22C-4216-A6EB-ABDA11A8EA4A}" type="pres">
      <dgm:prSet presAssocID="{192AB46B-2FE0-4A59-A495-5478B510C841}" presName="spNode" presStyleCnt="0"/>
      <dgm:spPr/>
    </dgm:pt>
    <dgm:pt modelId="{66C0F19F-E490-4DFA-B543-920936F1A10B}" type="pres">
      <dgm:prSet presAssocID="{BEB46569-CCE9-4625-BA7F-0D6B538685B1}" presName="sibTrans" presStyleLbl="sibTrans1D1" presStyleIdx="1" presStyleCnt="4"/>
      <dgm:spPr/>
    </dgm:pt>
    <dgm:pt modelId="{3C298B15-9B12-466F-AC8C-EDB35CEC35F7}" type="pres">
      <dgm:prSet presAssocID="{3BAB537E-E5C8-46B2-9283-AA1C9A7EE609}" presName="node" presStyleLbl="node1" presStyleIdx="2" presStyleCnt="4" custScaleX="173587" custScaleY="69808" custRadScaleRad="118456" custRadScaleInc="-208302">
        <dgm:presLayoutVars>
          <dgm:bulletEnabled val="1"/>
        </dgm:presLayoutVars>
      </dgm:prSet>
      <dgm:spPr>
        <a:prstGeom prst="flowChartProcess">
          <a:avLst/>
        </a:prstGeom>
      </dgm:spPr>
    </dgm:pt>
    <dgm:pt modelId="{0D00D63A-98FC-4DFE-9EBE-9BE76C5F2CD3}" type="pres">
      <dgm:prSet presAssocID="{3BAB537E-E5C8-46B2-9283-AA1C9A7EE609}" presName="spNode" presStyleCnt="0"/>
      <dgm:spPr/>
    </dgm:pt>
    <dgm:pt modelId="{1F375E05-C68A-4833-9AF4-FAFFF75D16DF}" type="pres">
      <dgm:prSet presAssocID="{5DF535DB-4DF5-4AA1-98DE-D4B497AE33A5}" presName="sibTrans" presStyleLbl="sibTrans1D1" presStyleIdx="2" presStyleCnt="4"/>
      <dgm:spPr/>
    </dgm:pt>
    <dgm:pt modelId="{D5A4996C-399C-4C5E-B0A8-E550F09C2315}" type="pres">
      <dgm:prSet presAssocID="{32052046-CCE7-4DFB-8FE8-070D2D8F3CAB}" presName="node" presStyleLbl="node1" presStyleIdx="3" presStyleCnt="4" custScaleY="70421" custRadScaleRad="105699" custRadScaleInc="-103477">
        <dgm:presLayoutVars>
          <dgm:bulletEnabled val="1"/>
        </dgm:presLayoutVars>
      </dgm:prSet>
      <dgm:spPr>
        <a:prstGeom prst="flowChartProcess">
          <a:avLst/>
        </a:prstGeom>
      </dgm:spPr>
    </dgm:pt>
    <dgm:pt modelId="{EF05B584-8E44-4622-A087-72DBB693B183}" type="pres">
      <dgm:prSet presAssocID="{32052046-CCE7-4DFB-8FE8-070D2D8F3CAB}" presName="spNode" presStyleCnt="0"/>
      <dgm:spPr/>
    </dgm:pt>
    <dgm:pt modelId="{261F478D-C10D-4081-84E2-89C0E0EB3926}" type="pres">
      <dgm:prSet presAssocID="{A73A3184-615B-4179-886A-770C49BF4F18}" presName="sibTrans" presStyleLbl="sibTrans1D1" presStyleIdx="3" presStyleCnt="4"/>
      <dgm:spPr/>
    </dgm:pt>
  </dgm:ptLst>
  <dgm:cxnLst>
    <dgm:cxn modelId="{07C2ED09-DEDB-4E78-975D-FADF89E13333}" srcId="{443E3990-400A-4955-A343-8B4DF6163883}" destId="{32052046-CCE7-4DFB-8FE8-070D2D8F3CAB}" srcOrd="3" destOrd="0" parTransId="{4E3CAE9C-80EB-41C2-9032-1990A8977DD3}" sibTransId="{A73A3184-615B-4179-886A-770C49BF4F18}"/>
    <dgm:cxn modelId="{84724419-D4A0-41D2-87C5-A0794047B76D}" type="presOf" srcId="{443E3990-400A-4955-A343-8B4DF6163883}" destId="{2BAABF4F-AEB8-4D2C-B76F-D5B8A9A3C3F6}" srcOrd="0" destOrd="0" presId="urn:microsoft.com/office/officeart/2005/8/layout/cycle5"/>
    <dgm:cxn modelId="{1A1EF22B-6679-4079-A19D-3EA85A48588A}" type="presOf" srcId="{BEB46569-CCE9-4625-BA7F-0D6B538685B1}" destId="{66C0F19F-E490-4DFA-B543-920936F1A10B}" srcOrd="0" destOrd="0" presId="urn:microsoft.com/office/officeart/2005/8/layout/cycle5"/>
    <dgm:cxn modelId="{89FA502E-378A-46DC-80C1-09C2E8F3CA62}" srcId="{443E3990-400A-4955-A343-8B4DF6163883}" destId="{192AB46B-2FE0-4A59-A495-5478B510C841}" srcOrd="1" destOrd="0" parTransId="{25212FD0-A96D-4561-8682-6C4E9D8A9A06}" sibTransId="{BEB46569-CCE9-4625-BA7F-0D6B538685B1}"/>
    <dgm:cxn modelId="{FF4E9A3F-0992-4FA0-8295-DE285EFFA5DD}" type="presOf" srcId="{3BAB537E-E5C8-46B2-9283-AA1C9A7EE609}" destId="{3C298B15-9B12-466F-AC8C-EDB35CEC35F7}" srcOrd="0" destOrd="0" presId="urn:microsoft.com/office/officeart/2005/8/layout/cycle5"/>
    <dgm:cxn modelId="{B290844B-1733-4ABF-AC7E-8E7728615457}" type="presOf" srcId="{A73A3184-615B-4179-886A-770C49BF4F18}" destId="{261F478D-C10D-4081-84E2-89C0E0EB3926}" srcOrd="0" destOrd="0" presId="urn:microsoft.com/office/officeart/2005/8/layout/cycle5"/>
    <dgm:cxn modelId="{35E0836C-A643-462A-9BA4-705385426605}" srcId="{443E3990-400A-4955-A343-8B4DF6163883}" destId="{2D1AD9DE-B637-4FF2-878B-FB613BCF4C27}" srcOrd="0" destOrd="0" parTransId="{CBCC09AE-F463-475C-9F93-31C2724A6A41}" sibTransId="{2FAAF3D0-0C53-46C7-B667-F8DDA41FDC4F}"/>
    <dgm:cxn modelId="{F0507881-ED0C-4897-BD7C-5672DB1E4EB7}" type="presOf" srcId="{192AB46B-2FE0-4A59-A495-5478B510C841}" destId="{B70626BA-AD34-4832-9E5D-06229F4FBFE0}" srcOrd="0" destOrd="0" presId="urn:microsoft.com/office/officeart/2005/8/layout/cycle5"/>
    <dgm:cxn modelId="{4717D988-4FD7-4274-909E-1140C9B6B862}" srcId="{443E3990-400A-4955-A343-8B4DF6163883}" destId="{3BAB537E-E5C8-46B2-9283-AA1C9A7EE609}" srcOrd="2" destOrd="0" parTransId="{126306D9-6F33-4191-BAE6-2B62C40BF98F}" sibTransId="{5DF535DB-4DF5-4AA1-98DE-D4B497AE33A5}"/>
    <dgm:cxn modelId="{102041D5-A482-4856-AAC3-228C9B8A8FDA}" type="presOf" srcId="{2D1AD9DE-B637-4FF2-878B-FB613BCF4C27}" destId="{704B2395-CF62-4FC4-AFBD-C6DBC4B09F3A}" srcOrd="0" destOrd="0" presId="urn:microsoft.com/office/officeart/2005/8/layout/cycle5"/>
    <dgm:cxn modelId="{B6289EE0-7407-4236-B737-0FF8BC5FFCDF}" type="presOf" srcId="{32052046-CCE7-4DFB-8FE8-070D2D8F3CAB}" destId="{D5A4996C-399C-4C5E-B0A8-E550F09C2315}" srcOrd="0" destOrd="0" presId="urn:microsoft.com/office/officeart/2005/8/layout/cycle5"/>
    <dgm:cxn modelId="{FA29FEE6-C424-4D75-9978-DD8F5A6ACA1F}" type="presOf" srcId="{2FAAF3D0-0C53-46C7-B667-F8DDA41FDC4F}" destId="{BF1B5490-73BA-4F6D-8498-B3240E895950}" srcOrd="0" destOrd="0" presId="urn:microsoft.com/office/officeart/2005/8/layout/cycle5"/>
    <dgm:cxn modelId="{1305DDFF-364C-44BC-A9D8-BC7A7D551EB1}" type="presOf" srcId="{5DF535DB-4DF5-4AA1-98DE-D4B497AE33A5}" destId="{1F375E05-C68A-4833-9AF4-FAFFF75D16DF}" srcOrd="0" destOrd="0" presId="urn:microsoft.com/office/officeart/2005/8/layout/cycle5"/>
    <dgm:cxn modelId="{25FE140A-C2F3-4F51-AFBF-85BAB50985B8}" type="presParOf" srcId="{2BAABF4F-AEB8-4D2C-B76F-D5B8A9A3C3F6}" destId="{704B2395-CF62-4FC4-AFBD-C6DBC4B09F3A}" srcOrd="0" destOrd="0" presId="urn:microsoft.com/office/officeart/2005/8/layout/cycle5"/>
    <dgm:cxn modelId="{04EB5B3A-73B9-45FB-9D89-AEC0BE174550}" type="presParOf" srcId="{2BAABF4F-AEB8-4D2C-B76F-D5B8A9A3C3F6}" destId="{E3452077-BFD0-454C-9269-D159BD02E68A}" srcOrd="1" destOrd="0" presId="urn:microsoft.com/office/officeart/2005/8/layout/cycle5"/>
    <dgm:cxn modelId="{587EB64E-4DB4-405D-A76F-77E30D77B542}" type="presParOf" srcId="{2BAABF4F-AEB8-4D2C-B76F-D5B8A9A3C3F6}" destId="{BF1B5490-73BA-4F6D-8498-B3240E895950}" srcOrd="2" destOrd="0" presId="urn:microsoft.com/office/officeart/2005/8/layout/cycle5"/>
    <dgm:cxn modelId="{3685E8EB-7EF9-4C45-9C0B-F60B3927A621}" type="presParOf" srcId="{2BAABF4F-AEB8-4D2C-B76F-D5B8A9A3C3F6}" destId="{B70626BA-AD34-4832-9E5D-06229F4FBFE0}" srcOrd="3" destOrd="0" presId="urn:microsoft.com/office/officeart/2005/8/layout/cycle5"/>
    <dgm:cxn modelId="{26C8F7CC-7EF9-4838-AC83-381F036FED4F}" type="presParOf" srcId="{2BAABF4F-AEB8-4D2C-B76F-D5B8A9A3C3F6}" destId="{0F77E0C5-B22C-4216-A6EB-ABDA11A8EA4A}" srcOrd="4" destOrd="0" presId="urn:microsoft.com/office/officeart/2005/8/layout/cycle5"/>
    <dgm:cxn modelId="{2D3DD9B5-FABC-4ED9-8ECB-608EB211C69C}" type="presParOf" srcId="{2BAABF4F-AEB8-4D2C-B76F-D5B8A9A3C3F6}" destId="{66C0F19F-E490-4DFA-B543-920936F1A10B}" srcOrd="5" destOrd="0" presId="urn:microsoft.com/office/officeart/2005/8/layout/cycle5"/>
    <dgm:cxn modelId="{0ECE44B7-1DBC-4EFF-8453-C577ED48298B}" type="presParOf" srcId="{2BAABF4F-AEB8-4D2C-B76F-D5B8A9A3C3F6}" destId="{3C298B15-9B12-466F-AC8C-EDB35CEC35F7}" srcOrd="6" destOrd="0" presId="urn:microsoft.com/office/officeart/2005/8/layout/cycle5"/>
    <dgm:cxn modelId="{9CCB8E33-9880-45D2-9093-A766E2587047}" type="presParOf" srcId="{2BAABF4F-AEB8-4D2C-B76F-D5B8A9A3C3F6}" destId="{0D00D63A-98FC-4DFE-9EBE-9BE76C5F2CD3}" srcOrd="7" destOrd="0" presId="urn:microsoft.com/office/officeart/2005/8/layout/cycle5"/>
    <dgm:cxn modelId="{54499880-2EC3-44E0-A363-5F56CF704077}" type="presParOf" srcId="{2BAABF4F-AEB8-4D2C-B76F-D5B8A9A3C3F6}" destId="{1F375E05-C68A-4833-9AF4-FAFFF75D16DF}" srcOrd="8" destOrd="0" presId="urn:microsoft.com/office/officeart/2005/8/layout/cycle5"/>
    <dgm:cxn modelId="{45FC32D5-A16D-493E-9C73-FF06DA470FBD}" type="presParOf" srcId="{2BAABF4F-AEB8-4D2C-B76F-D5B8A9A3C3F6}" destId="{D5A4996C-399C-4C5E-B0A8-E550F09C2315}" srcOrd="9" destOrd="0" presId="urn:microsoft.com/office/officeart/2005/8/layout/cycle5"/>
    <dgm:cxn modelId="{5E086AAC-AE98-4CB0-A4E6-5C8DFA1D64B5}" type="presParOf" srcId="{2BAABF4F-AEB8-4D2C-B76F-D5B8A9A3C3F6}" destId="{EF05B584-8E44-4622-A087-72DBB693B183}" srcOrd="10" destOrd="0" presId="urn:microsoft.com/office/officeart/2005/8/layout/cycle5"/>
    <dgm:cxn modelId="{6A91CFC4-E850-4984-A27E-411C7BAD1645}" type="presParOf" srcId="{2BAABF4F-AEB8-4D2C-B76F-D5B8A9A3C3F6}" destId="{261F478D-C10D-4081-84E2-89C0E0EB3926}"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B2395-CF62-4FC4-AFBD-C6DBC4B09F3A}">
      <dsp:nvSpPr>
        <dsp:cNvPr id="0" name=""/>
        <dsp:cNvSpPr/>
      </dsp:nvSpPr>
      <dsp:spPr>
        <a:xfrm>
          <a:off x="1919204" y="347253"/>
          <a:ext cx="1691195" cy="625618"/>
        </a:xfrm>
        <a:prstGeom prst="flowChartProcess">
          <a:avLst/>
        </a:prstGeom>
        <a:solidFill>
          <a:schemeClr val="lt1">
            <a:hueOff val="0"/>
            <a:satOff val="0"/>
            <a:lumOff val="0"/>
            <a:alphaOff val="0"/>
          </a:schemeClr>
        </a:solidFill>
        <a:ln w="12700" cap="flat" cmpd="sng" algn="ctr">
          <a:solidFill>
            <a:scrgbClr r="0" g="0" b="0"/>
          </a:solidFill>
          <a:prstDash val="lg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BVH maintenance</a:t>
          </a:r>
          <a:endParaRPr lang="zh-CN" altLang="en-US" sz="1800" b="1" kern="1200" dirty="0"/>
        </a:p>
      </dsp:txBody>
      <dsp:txXfrm>
        <a:off x="1919204" y="347253"/>
        <a:ext cx="1691195" cy="625618"/>
      </dsp:txXfrm>
    </dsp:sp>
    <dsp:sp modelId="{BF1B5490-73BA-4F6D-8498-B3240E895950}">
      <dsp:nvSpPr>
        <dsp:cNvPr id="0" name=""/>
        <dsp:cNvSpPr/>
      </dsp:nvSpPr>
      <dsp:spPr>
        <a:xfrm>
          <a:off x="-68491" y="-318478"/>
          <a:ext cx="2838960" cy="2838960"/>
        </a:xfrm>
        <a:custGeom>
          <a:avLst/>
          <a:gdLst/>
          <a:ahLst/>
          <a:cxnLst/>
          <a:rect l="0" t="0" r="0" b="0"/>
          <a:pathLst>
            <a:path>
              <a:moveTo>
                <a:pt x="2836882" y="1342696"/>
              </a:moveTo>
              <a:arcTo wR="1419480" hR="1419480" stAng="21413951" swAng="374913"/>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70626BA-AD34-4832-9E5D-06229F4FBFE0}">
      <dsp:nvSpPr>
        <dsp:cNvPr id="0" name=""/>
        <dsp:cNvSpPr/>
      </dsp:nvSpPr>
      <dsp:spPr>
        <a:xfrm>
          <a:off x="1908340" y="1230290"/>
          <a:ext cx="1712201" cy="621554"/>
        </a:xfrm>
        <a:prstGeom prst="flowChartProcess">
          <a:avLst/>
        </a:prstGeom>
        <a:solidFill>
          <a:schemeClr val="lt1">
            <a:hueOff val="0"/>
            <a:satOff val="0"/>
            <a:lumOff val="0"/>
            <a:alphaOff val="0"/>
          </a:schemeClr>
        </a:solidFill>
        <a:ln w="12700" cap="flat" cmpd="sng" algn="ctr">
          <a:solidFill>
            <a:scrgbClr r="0" g="0" b="0"/>
          </a:solidFill>
          <a:prstDash val="lg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BVTT front maintenance</a:t>
          </a:r>
          <a:endParaRPr lang="zh-CN" altLang="en-US" sz="1800" b="1" kern="1200" dirty="0"/>
        </a:p>
      </dsp:txBody>
      <dsp:txXfrm>
        <a:off x="1908340" y="1230290"/>
        <a:ext cx="1712201" cy="621554"/>
      </dsp:txXfrm>
    </dsp:sp>
    <dsp:sp modelId="{66C0F19F-E490-4DFA-B543-920936F1A10B}">
      <dsp:nvSpPr>
        <dsp:cNvPr id="0" name=""/>
        <dsp:cNvSpPr/>
      </dsp:nvSpPr>
      <dsp:spPr>
        <a:xfrm>
          <a:off x="1215929" y="1749734"/>
          <a:ext cx="2838960" cy="2838960"/>
        </a:xfrm>
        <a:custGeom>
          <a:avLst/>
          <a:gdLst/>
          <a:ahLst/>
          <a:cxnLst/>
          <a:rect l="0" t="0" r="0" b="0"/>
          <a:pathLst>
            <a:path>
              <a:moveTo>
                <a:pt x="2089926" y="168310"/>
              </a:moveTo>
              <a:arcTo wR="1419480" hR="1419480" stAng="17891091" swAng="1162492"/>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C298B15-9B12-466F-AC8C-EDB35CEC35F7}">
      <dsp:nvSpPr>
        <dsp:cNvPr id="0" name=""/>
        <dsp:cNvSpPr/>
      </dsp:nvSpPr>
      <dsp:spPr>
        <a:xfrm>
          <a:off x="3020326" y="2332455"/>
          <a:ext cx="2294713" cy="599832"/>
        </a:xfrm>
        <a:prstGeom prst="flowChartProcess">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Narrow-phase Collision Detection</a:t>
          </a:r>
          <a:endParaRPr lang="zh-CN" altLang="en-US" sz="1800" kern="1200" dirty="0"/>
        </a:p>
      </dsp:txBody>
      <dsp:txXfrm>
        <a:off x="3020326" y="2332455"/>
        <a:ext cx="2294713" cy="599832"/>
      </dsp:txXfrm>
    </dsp:sp>
    <dsp:sp modelId="{1F375E05-C68A-4833-9AF4-FAFFF75D16DF}">
      <dsp:nvSpPr>
        <dsp:cNvPr id="0" name=""/>
        <dsp:cNvSpPr/>
      </dsp:nvSpPr>
      <dsp:spPr>
        <a:xfrm>
          <a:off x="1380095" y="706709"/>
          <a:ext cx="2838960" cy="2838960"/>
        </a:xfrm>
        <a:custGeom>
          <a:avLst/>
          <a:gdLst/>
          <a:ahLst/>
          <a:cxnLst/>
          <a:rect l="0" t="0" r="0" b="0"/>
          <a:pathLst>
            <a:path>
              <a:moveTo>
                <a:pt x="2264443" y="2560077"/>
              </a:moveTo>
              <a:arcTo wR="1419480" hR="1419480" stAng="3208120" swAng="4384655"/>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5A4996C-399C-4C5E-B0A8-E550F09C2315}">
      <dsp:nvSpPr>
        <dsp:cNvPr id="0" name=""/>
        <dsp:cNvSpPr/>
      </dsp:nvSpPr>
      <dsp:spPr>
        <a:xfrm>
          <a:off x="729876" y="2326884"/>
          <a:ext cx="1321938" cy="605099"/>
        </a:xfrm>
        <a:prstGeom prst="flowChartProcess">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Collision Response</a:t>
          </a:r>
          <a:endParaRPr lang="zh-CN" altLang="en-US" sz="1800" kern="1200" dirty="0"/>
        </a:p>
      </dsp:txBody>
      <dsp:txXfrm>
        <a:off x="729876" y="2326884"/>
        <a:ext cx="1321938" cy="605099"/>
      </dsp:txXfrm>
    </dsp:sp>
    <dsp:sp modelId="{261F478D-C10D-4081-84E2-89C0E0EB3926}">
      <dsp:nvSpPr>
        <dsp:cNvPr id="0" name=""/>
        <dsp:cNvSpPr/>
      </dsp:nvSpPr>
      <dsp:spPr>
        <a:xfrm>
          <a:off x="1239207" y="718279"/>
          <a:ext cx="2838960" cy="2838960"/>
        </a:xfrm>
        <a:custGeom>
          <a:avLst/>
          <a:gdLst/>
          <a:ahLst/>
          <a:cxnLst/>
          <a:rect l="0" t="0" r="0" b="0"/>
          <a:pathLst>
            <a:path>
              <a:moveTo>
                <a:pt x="5122" y="1298990"/>
              </a:moveTo>
              <a:arcTo wR="1419480" hR="1419480" stAng="11092157" swAng="2472519"/>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39645-B27F-4BEF-AFB0-8448F3BF754F}"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3DEC7-7620-4300-A5C5-1A2C40A908EB}" type="slidenum">
              <a:rPr lang="en-US" smtClean="0"/>
              <a:t>‹#›</a:t>
            </a:fld>
            <a:endParaRPr lang="en-US"/>
          </a:p>
        </p:txBody>
      </p:sp>
    </p:spTree>
    <p:extLst>
      <p:ext uri="{BB962C8B-B14F-4D97-AF65-F5344CB8AC3E}">
        <p14:creationId xmlns:p14="http://schemas.microsoft.com/office/powerpoint/2010/main" val="240058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morning everyone. My name is Wang Xinlei. I am currently a third-year PhD student from Zhejiang University. I’ve been practicing GPU programming in the past two years, and the work I’m about to introduce is one of the GPU projects I’ve done so far. The paper I’m going to present today is “Efficient BVH-based Collision Detection Scheme with Ordering and Restructuring”…</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1</a:t>
            </a:fld>
            <a:endParaRPr lang="en-US"/>
          </a:p>
        </p:txBody>
      </p:sp>
    </p:spTree>
    <p:extLst>
      <p:ext uri="{BB962C8B-B14F-4D97-AF65-F5344CB8AC3E}">
        <p14:creationId xmlns:p14="http://schemas.microsoft.com/office/powerpoint/2010/main" val="3431891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situation is a bit more complex in front-based collision detection. Each GPU thread is assigned with a front node accordingly instead of a primitive as in previous BVH-based collision detection.</a:t>
            </a:r>
          </a:p>
          <a:p>
            <a:r>
              <a:rPr lang="en-US" altLang="zh-CN" dirty="0"/>
              <a:t>The BVTT front node is essentially a pair of BVH index. It is either internal or external, depending on its second component.</a:t>
            </a:r>
          </a:p>
          <a:p>
            <a:r>
              <a:rPr lang="en-US" altLang="zh-CN" dirty="0"/>
              <a:t>If j corresponds to a leaf, then node(</a:t>
            </a:r>
            <a:r>
              <a:rPr lang="en-US" altLang="zh-CN" dirty="0" err="1"/>
              <a:t>i</a:t>
            </a:r>
            <a:r>
              <a:rPr lang="en-US" altLang="zh-CN" dirty="0"/>
              <a:t>, j) is external; otherwise, internal. We separate these two kinds of fronts under the consideration of memory access efficiency, because leaf nodes and internal BVH nodes are also stored separately. The GPU thread will first locate the index j, and start finding all the intersections of primitive </a:t>
            </a:r>
            <a:r>
              <a:rPr lang="en-US" altLang="zh-CN" dirty="0" err="1"/>
              <a:t>i</a:t>
            </a:r>
            <a:r>
              <a:rPr lang="en-US" altLang="zh-CN" dirty="0"/>
              <a:t> and the subtree rooted at node j.</a:t>
            </a:r>
          </a:p>
          <a:p>
            <a:r>
              <a:rPr lang="en-US" altLang="zh-CN" dirty="0"/>
              <a:t>For each front node, one of the three maintenance operations will be applied. If the two BVH nodes, which are node </a:t>
            </a:r>
            <a:r>
              <a:rPr lang="en-US" altLang="zh-CN" dirty="0" err="1"/>
              <a:t>i</a:t>
            </a:r>
            <a:r>
              <a:rPr lang="en-US" altLang="zh-CN" dirty="0"/>
              <a:t> and node j, are overlapping, then this front node is definitely doing sprouting. Otherwise, the thread will climb up from node j until it no longer intersects with the current ancestor node k, or the node k is not an LCA (left-child ancestor) any more. In the latter case, the front node is pruned. In the former case, a new front node named node(I, k) will be pushed to the front.</a:t>
            </a:r>
          </a:p>
          <a:p>
            <a:endParaRPr lang="en-US" altLang="zh-CN" dirty="0"/>
          </a:p>
          <a:p>
            <a:r>
              <a:rPr lang="en-US" altLang="zh-CN" dirty="0"/>
              <a:t>As in the previous BVH-based algorithm, we want to sort the fronts according to j, because it is the initial search location of BVH and we want adjacent threads to search in a similar area of the same BVH. The ordered fronts are expected to be more cache-friendly.</a:t>
            </a:r>
          </a:p>
          <a:p>
            <a:endParaRPr lang="en-US" altLang="zh-CN" dirty="0"/>
          </a:p>
          <a:p>
            <a:r>
              <a:rPr lang="en-US" altLang="zh-CN" dirty="0"/>
              <a:t>After going through all the details of front-based collision detection, we want to know how to quickly order the front nodes.</a:t>
            </a:r>
          </a:p>
          <a:p>
            <a:r>
              <a:rPr lang="en-US" altLang="zh-CN" dirty="0"/>
              <a:t>Here we highlight the local fronts of two primitives, front 0 and front 1.</a:t>
            </a:r>
          </a:p>
          <a:p>
            <a:r>
              <a:rPr lang="en-US" altLang="zh-CN" dirty="0"/>
              <a:t>For simplicity, we only focus on the internal front nodes here, which are surrounded by the red box.</a:t>
            </a:r>
          </a:p>
          <a:p>
            <a:r>
              <a:rPr lang="en-US" altLang="zh-CN" dirty="0"/>
              <a:t>Let’s move on to the charts on the right.</a:t>
            </a:r>
          </a:p>
          <a:p>
            <a:r>
              <a:rPr lang="en-US" altLang="zh-CN" dirty="0"/>
              <a:t>The ordering procedure is mostly the same.</a:t>
            </a:r>
          </a:p>
          <a:p>
            <a:r>
              <a:rPr lang="en-US" altLang="zh-CN" dirty="0"/>
              <a:t>First step is counting, the second one is computing the prefix sums, which are the offsets of each segment. In the final step, the nodes are ordered accordingly.</a:t>
            </a:r>
          </a:p>
        </p:txBody>
      </p:sp>
      <p:sp>
        <p:nvSpPr>
          <p:cNvPr id="4" name="灯片编号占位符 3"/>
          <p:cNvSpPr>
            <a:spLocks noGrp="1"/>
          </p:cNvSpPr>
          <p:nvPr>
            <p:ph type="sldNum" sz="quarter" idx="10"/>
          </p:nvPr>
        </p:nvSpPr>
        <p:spPr/>
        <p:txBody>
          <a:bodyPr/>
          <a:lstStyle/>
          <a:p>
            <a:fld id="{9003DEC7-7620-4300-A5C5-1A2C40A908EB}" type="slidenum">
              <a:rPr lang="en-US" smtClean="0"/>
              <a:t>10</a:t>
            </a:fld>
            <a:endParaRPr lang="en-US"/>
          </a:p>
        </p:txBody>
      </p:sp>
    </p:spTree>
    <p:extLst>
      <p:ext uri="{BB962C8B-B14F-4D97-AF65-F5344CB8AC3E}">
        <p14:creationId xmlns:p14="http://schemas.microsoft.com/office/powerpoint/2010/main" val="3742425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well does the ordering scheme perform?</a:t>
            </a:r>
          </a:p>
          <a:p>
            <a:r>
              <a:rPr lang="en-US" altLang="zh-CN" dirty="0"/>
              <a:t>Here we display a part of the run-time statistics from our experiments. More specifically, these are the data of the most-used collision detection kernel in the cloth ball benchmark</a:t>
            </a:r>
          </a:p>
          <a:p>
            <a:r>
              <a:rPr lang="en-US" altLang="zh-CN" dirty="0"/>
              <a:t>We see that the cache hit rate rises, divergence rate decreases along with less DRAM accesses, all due to our ordering scheme.</a:t>
            </a:r>
          </a:p>
          <a:p>
            <a:r>
              <a:rPr lang="en-US" altLang="zh-CN" dirty="0"/>
              <a:t>Most importantly, the performance is also much higher at the cost of just</a:t>
            </a:r>
            <a:r>
              <a:rPr lang="zh-CN" altLang="en-US" dirty="0"/>
              <a:t> </a:t>
            </a:r>
            <a:r>
              <a:rPr lang="en-US" altLang="zh-CN" dirty="0"/>
              <a:t>a histogram sort.</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11</a:t>
            </a:fld>
            <a:endParaRPr lang="en-US"/>
          </a:p>
        </p:txBody>
      </p:sp>
    </p:spTree>
    <p:extLst>
      <p:ext uri="{BB962C8B-B14F-4D97-AF65-F5344CB8AC3E}">
        <p14:creationId xmlns:p14="http://schemas.microsoft.com/office/powerpoint/2010/main" val="1684169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ordering itself is also lightweight and within our tolerance. Compared with the common radix sort solution, the histogram sort we use is an order of magnitude faster in general.</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12</a:t>
            </a:fld>
            <a:endParaRPr lang="en-US"/>
          </a:p>
        </p:txBody>
      </p:sp>
    </p:spTree>
    <p:extLst>
      <p:ext uri="{BB962C8B-B14F-4D97-AF65-F5344CB8AC3E}">
        <p14:creationId xmlns:p14="http://schemas.microsoft.com/office/powerpoint/2010/main" val="230499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far we’ve accomplished the left two cycles, a and b, which handles the memory issues and branching divergence effectively. </a:t>
            </a:r>
          </a:p>
          <a:p>
            <a:r>
              <a:rPr lang="en-US" altLang="zh-CN" dirty="0"/>
              <a:t>In the next part, we’ll add the restructuring functionality into the cycle. Then we can have our complete framework for collision detection</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13</a:t>
            </a:fld>
            <a:endParaRPr lang="en-US"/>
          </a:p>
        </p:txBody>
      </p:sp>
    </p:spTree>
    <p:extLst>
      <p:ext uri="{BB962C8B-B14F-4D97-AF65-F5344CB8AC3E}">
        <p14:creationId xmlns:p14="http://schemas.microsoft.com/office/powerpoint/2010/main" val="903390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premise of restructuring is to identify those which needs to be restructured. </a:t>
            </a:r>
          </a:p>
        </p:txBody>
      </p:sp>
      <p:sp>
        <p:nvSpPr>
          <p:cNvPr id="4" name="灯片编号占位符 3"/>
          <p:cNvSpPr>
            <a:spLocks noGrp="1"/>
          </p:cNvSpPr>
          <p:nvPr>
            <p:ph type="sldNum" sz="quarter" idx="10"/>
          </p:nvPr>
        </p:nvSpPr>
        <p:spPr/>
        <p:txBody>
          <a:bodyPr/>
          <a:lstStyle/>
          <a:p>
            <a:fld id="{9003DEC7-7620-4300-A5C5-1A2C40A908EB}" type="slidenum">
              <a:rPr lang="en-US" smtClean="0"/>
              <a:t>14</a:t>
            </a:fld>
            <a:endParaRPr lang="en-US"/>
          </a:p>
        </p:txBody>
      </p:sp>
    </p:spTree>
    <p:extLst>
      <p:ext uri="{BB962C8B-B14F-4D97-AF65-F5344CB8AC3E}">
        <p14:creationId xmlns:p14="http://schemas.microsoft.com/office/powerpoint/2010/main" val="1998086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the means to do that is the quality metric of the BVH.</a:t>
            </a:r>
          </a:p>
          <a:p>
            <a:r>
              <a:rPr lang="en-US" altLang="zh-CN" dirty="0"/>
              <a:t>Previous metric considers the ratio of a parent’s bounding box volume to the sum of its children’s. The lower that value is, the higher possibility that node needs restructuring. It makes sense because this metric is related with the size of two children’s intersecting volume which describes the extent of separation between the two children.</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we propose a new metric. It is correlated with the number of front nodes therefore it is much more performance related. To understand what this metric means. We have to assume the number of external front nodes is an approximation to the count of the actual colliding pairs. Then the total number of front nodes divided by this count means the average number of front nodes it takes to calculate a colliding pair. We ignore the constant term, and use the approximation, we then get our final.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Whenever the quality metric rises, it means we need more front nodes to compute a colliding pair. The reason of that is mostly due to BVH degenerations.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the front size may grow as the number of colliding pairs increases. Gladly, through our experiments, we confirm that this metric remains stable if we exclude the factor of BVH degenerations. So, we adopt this new metric as a reference to do the quality inspection.</a:t>
            </a:r>
          </a:p>
          <a:p>
            <a:endParaRPr lang="en-US" altLang="zh-CN" dirty="0"/>
          </a:p>
          <a:p>
            <a:r>
              <a:rPr lang="en-US" altLang="zh-CN" dirty="0"/>
              <a:t>Remember the slide we showed before about BVTT front log, the offset log is prefix sums of the counts of front nodes. Here we directly borrow the values from that table.  (Use pen)</a:t>
            </a:r>
          </a:p>
          <a:p>
            <a:r>
              <a:rPr lang="en-US" altLang="zh-CN" dirty="0"/>
              <a:t>The overall computation of this metric is therefore fairly lightweight.</a:t>
            </a:r>
          </a:p>
        </p:txBody>
      </p:sp>
      <p:sp>
        <p:nvSpPr>
          <p:cNvPr id="4" name="灯片编号占位符 3"/>
          <p:cNvSpPr>
            <a:spLocks noGrp="1"/>
          </p:cNvSpPr>
          <p:nvPr>
            <p:ph type="sldNum" sz="quarter" idx="10"/>
          </p:nvPr>
        </p:nvSpPr>
        <p:spPr/>
        <p:txBody>
          <a:bodyPr/>
          <a:lstStyle/>
          <a:p>
            <a:fld id="{9003DEC7-7620-4300-A5C5-1A2C40A908EB}" type="slidenum">
              <a:rPr lang="en-US" smtClean="0"/>
              <a:t>15</a:t>
            </a:fld>
            <a:endParaRPr lang="en-US"/>
          </a:p>
        </p:txBody>
      </p:sp>
    </p:spTree>
    <p:extLst>
      <p:ext uri="{BB962C8B-B14F-4D97-AF65-F5344CB8AC3E}">
        <p14:creationId xmlns:p14="http://schemas.microsoft.com/office/powerpoint/2010/main" val="328210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candidates for restructuring are selected, we use the same algorithm for construction in the restructuring process, the only difference is the scale of restructuring is restricted to the restructuring marks. </a:t>
            </a:r>
          </a:p>
          <a:p>
            <a:r>
              <a:rPr lang="en-US" altLang="zh-CN" dirty="0"/>
              <a:t>The overall decision tree is …</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16</a:t>
            </a:fld>
            <a:endParaRPr lang="en-US"/>
          </a:p>
        </p:txBody>
      </p:sp>
    </p:spTree>
    <p:extLst>
      <p:ext uri="{BB962C8B-B14F-4D97-AF65-F5344CB8AC3E}">
        <p14:creationId xmlns:p14="http://schemas.microsoft.com/office/powerpoint/2010/main" val="82910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Eventually we have come to the last part of the talk. You will see several comparisons with previous state-of-the-art collision detection algorithms.</a:t>
            </a:r>
          </a:p>
        </p:txBody>
      </p:sp>
      <p:sp>
        <p:nvSpPr>
          <p:cNvPr id="4" name="灯片编号占位符 3"/>
          <p:cNvSpPr>
            <a:spLocks noGrp="1"/>
          </p:cNvSpPr>
          <p:nvPr>
            <p:ph type="sldNum" sz="quarter" idx="10"/>
          </p:nvPr>
        </p:nvSpPr>
        <p:spPr/>
        <p:txBody>
          <a:bodyPr/>
          <a:lstStyle/>
          <a:p>
            <a:fld id="{9003DEC7-7620-4300-A5C5-1A2C40A908EB}" type="slidenum">
              <a:rPr lang="en-US" smtClean="0"/>
              <a:t>17</a:t>
            </a:fld>
            <a:endParaRPr lang="en-US"/>
          </a:p>
        </p:txBody>
      </p:sp>
    </p:spTree>
    <p:extLst>
      <p:ext uri="{BB962C8B-B14F-4D97-AF65-F5344CB8AC3E}">
        <p14:creationId xmlns:p14="http://schemas.microsoft.com/office/powerpoint/2010/main" val="1503491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four benchmarks from the </a:t>
            </a:r>
            <a:r>
              <a:rPr lang="en-US" altLang="zh-CN" dirty="0" err="1"/>
              <a:t>ARCSim</a:t>
            </a:r>
            <a:r>
              <a:rPr lang="en-US" altLang="zh-CN" dirty="0"/>
              <a:t> simulator are tested on Tesla k40c GPU. The chart records the performance of the broad-phase collision detection and demonstrate a speed-up from more than 3 to 7 over the previous state-of-the-art BVH-based method.</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18</a:t>
            </a:fld>
            <a:endParaRPr lang="en-US"/>
          </a:p>
        </p:txBody>
      </p:sp>
    </p:spTree>
    <p:extLst>
      <p:ext uri="{BB962C8B-B14F-4D97-AF65-F5344CB8AC3E}">
        <p14:creationId xmlns:p14="http://schemas.microsoft.com/office/powerpoint/2010/main" val="3221496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we pick five benchmarks from UNC library and test on two graphics cards.</a:t>
            </a:r>
          </a:p>
          <a:p>
            <a:r>
              <a:rPr lang="en-US" altLang="zh-CN" dirty="0"/>
              <a:t>Besides BVH-based methods, there are other solutions to collision detection. </a:t>
            </a:r>
          </a:p>
          <a:p>
            <a:r>
              <a:rPr lang="en-US" altLang="zh-CN" dirty="0"/>
              <a:t>The first one displayed on the left is based on a structure which combines an octree and grid, while the other one uses spatial hashing to implement their algorithm. Both methods are spatial-subdivision based algorithms while ours is object-division based. </a:t>
            </a:r>
          </a:p>
          <a:p>
            <a:r>
              <a:rPr lang="en-US" altLang="zh-CN" dirty="0"/>
              <a:t>Let’s look at these tables, all the benchmarks that are not marked with an asterisk suffix are using BVTT front for accelerations, and the speedup is mostly between 2 and 3. In other cases where only BVH is used, our performance is comparable or even higher. </a:t>
            </a:r>
          </a:p>
          <a:p>
            <a:r>
              <a:rPr lang="en-US" altLang="zh-CN" dirty="0"/>
              <a:t>In a word, our framework has the advantage of speed.</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19</a:t>
            </a:fld>
            <a:endParaRPr lang="en-US"/>
          </a:p>
        </p:txBody>
      </p:sp>
    </p:spTree>
    <p:extLst>
      <p:ext uri="{BB962C8B-B14F-4D97-AF65-F5344CB8AC3E}">
        <p14:creationId xmlns:p14="http://schemas.microsoft.com/office/powerpoint/2010/main" val="284810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first take a look at the outcome of this talk.</a:t>
            </a:r>
          </a:p>
          <a:p>
            <a:r>
              <a:rPr lang="en-US" altLang="zh-CN" dirty="0"/>
              <a:t>Since we are presenting our whole collision detection framework on GPU, all important related work will be briefly introduced in the beginning. </a:t>
            </a:r>
          </a:p>
          <a:p>
            <a:r>
              <a:rPr lang="en-US" altLang="zh-CN" dirty="0"/>
              <a:t>Then we come up with new approaches to deal with the critical problems encountered during the development.</a:t>
            </a:r>
          </a:p>
          <a:p>
            <a:r>
              <a:rPr lang="en-US" altLang="zh-CN" dirty="0"/>
              <a:t>Finally, comparisons with other state-of-the-art methods will be presented and discussions will be made.</a:t>
            </a:r>
          </a:p>
          <a:p>
            <a:r>
              <a:rPr lang="en-US" altLang="zh-CN" dirty="0"/>
              <a:t>Also, note that we mainly focus on the BVH-based broad-phase collision detection, which are the first two sub-steps shown in boldface on the right. We will skip the narrow-phase detection and collision response which are not the subjects of our paper.</a:t>
            </a:r>
          </a:p>
          <a:p>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2</a:t>
            </a:fld>
            <a:endParaRPr lang="en-US"/>
          </a:p>
        </p:txBody>
      </p:sp>
    </p:spTree>
    <p:extLst>
      <p:ext uri="{BB962C8B-B14F-4D97-AF65-F5344CB8AC3E}">
        <p14:creationId xmlns:p14="http://schemas.microsoft.com/office/powerpoint/2010/main" val="1658875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summarize, I list three features of our scheme. </a:t>
            </a:r>
            <a:r>
              <a:rPr lang="en-US" altLang="zh-CN" dirty="0" err="1"/>
              <a:t>Inspite</a:t>
            </a:r>
            <a:r>
              <a:rPr lang="en-US" altLang="zh-CN" dirty="0"/>
              <a:t> of the above advantages, there are also two downsides that might become a limitation in its application.</a:t>
            </a:r>
          </a:p>
          <a:p>
            <a:r>
              <a:rPr lang="en-US" altLang="zh-CN" dirty="0"/>
              <a:t>Firstly, it has to consume a relatively-large amount of memory space to store the BVTT front.</a:t>
            </a:r>
          </a:p>
          <a:p>
            <a:r>
              <a:rPr lang="en-US" altLang="zh-CN" dirty="0"/>
              <a:t>Secondly, the BVH &amp; BVTT front is maintained periodically and the quality inspection is only performed once per cycle. Since the length of the cycle is fixed, our scheme is not able to adapt to such variation.</a:t>
            </a:r>
          </a:p>
          <a:p>
            <a:r>
              <a:rPr lang="en-US" altLang="zh-CN" dirty="0"/>
              <a:t>Be ware that these two issues are not critical in our experiments, so our framework works just fine with the benchmarks.</a:t>
            </a:r>
          </a:p>
          <a:p>
            <a:r>
              <a:rPr lang="en-US" altLang="zh-CN" dirty="0"/>
              <a:t>And due to the reuse of BVH structure, our framework has its potential in its application in the rendering</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20</a:t>
            </a:fld>
            <a:endParaRPr lang="en-US"/>
          </a:p>
        </p:txBody>
      </p:sp>
    </p:spTree>
    <p:extLst>
      <p:ext uri="{BB962C8B-B14F-4D97-AF65-F5344CB8AC3E}">
        <p14:creationId xmlns:p14="http://schemas.microsoft.com/office/powerpoint/2010/main" val="2592871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for listening. If you</a:t>
            </a:r>
            <a:r>
              <a:rPr lang="zh-CN" altLang="en-US" dirty="0"/>
              <a:t> </a:t>
            </a:r>
            <a:r>
              <a:rPr lang="en-US" altLang="zh-CN" dirty="0"/>
              <a:t>want</a:t>
            </a:r>
            <a:r>
              <a:rPr lang="zh-CN" altLang="en-US" dirty="0"/>
              <a:t> </a:t>
            </a:r>
            <a:r>
              <a:rPr lang="en-US" altLang="zh-CN" dirty="0"/>
              <a:t>to</a:t>
            </a:r>
            <a:r>
              <a:rPr lang="zh-CN" altLang="en-US" dirty="0"/>
              <a:t> </a:t>
            </a:r>
            <a:r>
              <a:rPr lang="en-US" altLang="zh-CN" dirty="0"/>
              <a:t>know</a:t>
            </a:r>
            <a:r>
              <a:rPr lang="zh-CN" altLang="en-US" dirty="0"/>
              <a:t> </a:t>
            </a:r>
            <a:r>
              <a:rPr lang="en-US" altLang="zh-CN" dirty="0"/>
              <a:t>more</a:t>
            </a:r>
            <a:r>
              <a:rPr lang="zh-CN" altLang="en-US" dirty="0"/>
              <a:t> </a:t>
            </a:r>
            <a:r>
              <a:rPr lang="en-US" altLang="zh-CN" dirty="0"/>
              <a:t>about</a:t>
            </a:r>
            <a:r>
              <a:rPr lang="zh-CN" altLang="en-US" dirty="0"/>
              <a:t> </a:t>
            </a:r>
            <a:r>
              <a:rPr lang="en-US" altLang="zh-CN" dirty="0"/>
              <a:t>the</a:t>
            </a:r>
            <a:r>
              <a:rPr lang="zh-CN" altLang="en-US" dirty="0"/>
              <a:t> </a:t>
            </a:r>
            <a:r>
              <a:rPr lang="en-US" altLang="zh-CN" dirty="0"/>
              <a:t>project</a:t>
            </a:r>
            <a:r>
              <a:rPr lang="zh-CN" altLang="en-US" dirty="0"/>
              <a:t> </a:t>
            </a:r>
            <a:r>
              <a:rPr lang="en-US" altLang="zh-CN" dirty="0"/>
              <a:t>or</a:t>
            </a:r>
            <a:r>
              <a:rPr lang="zh-CN" altLang="en-US" dirty="0"/>
              <a:t> </a:t>
            </a:r>
            <a:r>
              <a:rPr lang="en-US" altLang="zh-CN" dirty="0"/>
              <a:t>have</a:t>
            </a:r>
            <a:r>
              <a:rPr lang="zh-CN" altLang="en-US" dirty="0"/>
              <a:t> </a:t>
            </a:r>
            <a:r>
              <a:rPr lang="en-US" altLang="zh-CN" dirty="0"/>
              <a:t>questions later,</a:t>
            </a:r>
            <a:r>
              <a:rPr lang="zh-CN" altLang="en-US" dirty="0"/>
              <a:t> </a:t>
            </a:r>
            <a:r>
              <a:rPr lang="en-US" altLang="zh-CN" dirty="0"/>
              <a:t>feel free to visit this address and contact me through the e-mail. And if there are questions now, I‘d be glad to try my best offering an answer.</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21</a:t>
            </a:fld>
            <a:endParaRPr lang="en-US"/>
          </a:p>
        </p:txBody>
      </p:sp>
    </p:spTree>
    <p:extLst>
      <p:ext uri="{BB962C8B-B14F-4D97-AF65-F5344CB8AC3E}">
        <p14:creationId xmlns:p14="http://schemas.microsoft.com/office/powerpoint/2010/main" val="36312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we go into the topic, I assume most people here are familiar with the term Bounding Volume Hierarchy and Bounding Volume Test Tree. Anyway,</a:t>
            </a:r>
            <a:r>
              <a:rPr lang="zh-CN" altLang="en-US" dirty="0"/>
              <a:t> </a:t>
            </a:r>
            <a:r>
              <a:rPr lang="en-US" altLang="zh-CN" dirty="0"/>
              <a:t>we</a:t>
            </a:r>
            <a:r>
              <a:rPr lang="zh-CN" altLang="en-US" dirty="0"/>
              <a:t> </a:t>
            </a:r>
            <a:r>
              <a:rPr lang="en-US" altLang="zh-CN" dirty="0"/>
              <a:t>will get the idea as we walk through the related work.</a:t>
            </a:r>
          </a:p>
        </p:txBody>
      </p:sp>
      <p:sp>
        <p:nvSpPr>
          <p:cNvPr id="4" name="灯片编号占位符 3"/>
          <p:cNvSpPr>
            <a:spLocks noGrp="1"/>
          </p:cNvSpPr>
          <p:nvPr>
            <p:ph type="sldNum" sz="quarter" idx="10"/>
          </p:nvPr>
        </p:nvSpPr>
        <p:spPr/>
        <p:txBody>
          <a:bodyPr/>
          <a:lstStyle/>
          <a:p>
            <a:fld id="{9003DEC7-7620-4300-A5C5-1A2C40A908EB}" type="slidenum">
              <a:rPr lang="en-US" smtClean="0"/>
              <a:t>3</a:t>
            </a:fld>
            <a:endParaRPr lang="en-US"/>
          </a:p>
        </p:txBody>
      </p:sp>
    </p:spTree>
    <p:extLst>
      <p:ext uri="{BB962C8B-B14F-4D97-AF65-F5344CB8AC3E}">
        <p14:creationId xmlns:p14="http://schemas.microsoft.com/office/powerpoint/2010/main" val="167132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framework, we select BVH as our spatial acceleration structure because it is simple and easy to build. </a:t>
            </a:r>
          </a:p>
          <a:p>
            <a:r>
              <a:rPr lang="en-US" altLang="zh-CN" dirty="0"/>
              <a:t>In 2012, </a:t>
            </a:r>
            <a:r>
              <a:rPr lang="en-US" altLang="zh-CN" dirty="0" err="1"/>
              <a:t>Karras</a:t>
            </a:r>
            <a:r>
              <a:rPr lang="en-US" altLang="zh-CN" dirty="0"/>
              <a:t> first came up with an algorithm to construct the whole BVH on GPU entirely in parallel. </a:t>
            </a:r>
            <a:r>
              <a:rPr lang="en-US" altLang="zh-CN" dirty="0" err="1"/>
              <a:t>Apetrei</a:t>
            </a:r>
            <a:r>
              <a:rPr lang="en-US" altLang="zh-CN" dirty="0"/>
              <a:t> further improves it by combining building and refitting in a single kernel and builds the tree in a bottom-up fashion. The topology of the BVH is decided by the length of the common prefix between two adjacent Morton codes. They appear as the blue bars between the binary codes of adjacent primitives. Here, each primitive corresponds to a leaf node in our BVH.</a:t>
            </a:r>
          </a:p>
          <a:p>
            <a:r>
              <a:rPr lang="en-US" altLang="zh-CN" dirty="0"/>
              <a:t>That’s all about BVH construction.</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4</a:t>
            </a:fld>
            <a:endParaRPr lang="en-US"/>
          </a:p>
        </p:txBody>
      </p:sp>
    </p:spTree>
    <p:extLst>
      <p:ext uri="{BB962C8B-B14F-4D97-AF65-F5344CB8AC3E}">
        <p14:creationId xmlns:p14="http://schemas.microsoft.com/office/powerpoint/2010/main" val="98375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construction of the BVH is completed, we begin the collision detection by traversing this binary tree in parallel. More specifically, each GPU thread is checking all the intersections between its primitive and the entire BVH.</a:t>
            </a:r>
          </a:p>
          <a:p>
            <a:r>
              <a:rPr lang="en-US" altLang="zh-CN" dirty="0"/>
              <a:t>We use the depth-first search algorithm by </a:t>
            </a:r>
            <a:r>
              <a:rPr lang="en-US" altLang="zh-CN" dirty="0" err="1"/>
              <a:t>Damkjaer</a:t>
            </a:r>
            <a:r>
              <a:rPr lang="en-US" altLang="zh-CN" dirty="0"/>
              <a:t> which replaces the local stacks from all</a:t>
            </a:r>
            <a:r>
              <a:rPr lang="zh-CN" altLang="en-US" dirty="0"/>
              <a:t> </a:t>
            </a:r>
            <a:r>
              <a:rPr lang="en-US" altLang="zh-CN" dirty="0"/>
              <a:t>the</a:t>
            </a:r>
            <a:r>
              <a:rPr lang="zh-CN" altLang="en-US" dirty="0"/>
              <a:t> </a:t>
            </a:r>
            <a:r>
              <a:rPr lang="en-US" altLang="zh-CN" dirty="0"/>
              <a:t>GPU threads with a single table storing all the</a:t>
            </a:r>
            <a:r>
              <a:rPr lang="zh-CN" altLang="en-US" dirty="0"/>
              <a:t> </a:t>
            </a:r>
            <a:r>
              <a:rPr lang="en-US" altLang="zh-CN" dirty="0"/>
              <a:t>escape indices indicating the nodes to search next when backtracking.</a:t>
            </a:r>
          </a:p>
          <a:p>
            <a:r>
              <a:rPr lang="en-US" altLang="zh-CN" dirty="0"/>
              <a:t>The sequence underneath is an example of the self collision detection of primitive 1. Assume that it collides with all the other primitives in this BVH, so the searching will always come down to the bottom level before moving </a:t>
            </a:r>
            <a:r>
              <a:rPr lang="en-US" altLang="zh-CN" dirty="0" err="1"/>
              <a:t>foward</a:t>
            </a:r>
            <a:r>
              <a:rPr lang="en-US" altLang="zh-CN" dirty="0"/>
              <a:t>. Whenever reaching the leaf, it follows the green arrow to back</a:t>
            </a:r>
            <a:r>
              <a:rPr lang="zh-CN" altLang="en-US" dirty="0"/>
              <a:t> </a:t>
            </a:r>
            <a:r>
              <a:rPr lang="en-US" altLang="zh-CN" dirty="0"/>
              <a:t>trace</a:t>
            </a:r>
            <a:r>
              <a:rPr lang="zh-CN" altLang="en-US" dirty="0"/>
              <a:t> </a:t>
            </a:r>
            <a:r>
              <a:rPr lang="en-US" altLang="zh-CN" dirty="0"/>
              <a:t>the</a:t>
            </a:r>
            <a:r>
              <a:rPr lang="zh-CN" altLang="en-US" dirty="0"/>
              <a:t> </a:t>
            </a:r>
            <a:r>
              <a:rPr lang="en-US" altLang="zh-CN" dirty="0"/>
              <a:t>tree.</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5</a:t>
            </a:fld>
            <a:endParaRPr lang="en-US"/>
          </a:p>
        </p:txBody>
      </p:sp>
    </p:spTree>
    <p:extLst>
      <p:ext uri="{BB962C8B-B14F-4D97-AF65-F5344CB8AC3E}">
        <p14:creationId xmlns:p14="http://schemas.microsoft.com/office/powerpoint/2010/main" val="1972026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the above BVH-based collision detection can be further accelerated by utilizing spatial-temporal coherence between successive frames in physics-based animations. </a:t>
            </a:r>
          </a:p>
          <a:p>
            <a:r>
              <a:rPr lang="en-US" altLang="zh-CN" dirty="0"/>
              <a:t>Here, BVTT stands for Bounding Volume Test Tree, it is essentially a search tree of the collision detection, and BVTT front is composed of non-overlapping nodes during a previous collision detection traversal. </a:t>
            </a:r>
          </a:p>
          <a:p>
            <a:r>
              <a:rPr lang="en-US" altLang="zh-CN" dirty="0"/>
              <a:t>In our case, this BVTT is identical to our BVH, because we are checking the intersection between each primitive with the BVH in parallel, and there is a local BVTT front for every primitive, as marked by the dotted line. When performing front-based collision detection, each thread is assigned with a front node and begins searching from the location indicated by its front node.</a:t>
            </a:r>
          </a:p>
        </p:txBody>
      </p:sp>
      <p:sp>
        <p:nvSpPr>
          <p:cNvPr id="4" name="灯片编号占位符 3"/>
          <p:cNvSpPr>
            <a:spLocks noGrp="1"/>
          </p:cNvSpPr>
          <p:nvPr>
            <p:ph type="sldNum" sz="quarter" idx="10"/>
          </p:nvPr>
        </p:nvSpPr>
        <p:spPr/>
        <p:txBody>
          <a:bodyPr/>
          <a:lstStyle/>
          <a:p>
            <a:fld id="{9003DEC7-7620-4300-A5C5-1A2C40A908EB}" type="slidenum">
              <a:rPr lang="en-US" smtClean="0"/>
              <a:t>6</a:t>
            </a:fld>
            <a:endParaRPr lang="en-US"/>
          </a:p>
        </p:txBody>
      </p:sp>
    </p:spTree>
    <p:extLst>
      <p:ext uri="{BB962C8B-B14F-4D97-AF65-F5344CB8AC3E}">
        <p14:creationId xmlns:p14="http://schemas.microsoft.com/office/powerpoint/2010/main" val="101635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about related work. So what else needs to be done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of all, the existing algorithm is far from optimal. Take a peak at the results of our method on the right. As you can see, the performance speedup is clearly notable.</a:t>
            </a:r>
          </a:p>
          <a:p>
            <a:r>
              <a:rPr lang="en-US" altLang="zh-CN" dirty="0"/>
              <a:t>As GPUs continue to get faster, we intend to utilize its growing computing ability and power more efficiently. So we need to improve the previous algorithm for collision detection.</a:t>
            </a:r>
          </a:p>
          <a:p>
            <a:r>
              <a:rPr lang="en-US" altLang="zh-CN" dirty="0"/>
              <a:t>The other one is a long standing problem of BVH-based collision detection that the culling efficiency of BVH may degenerate as models undergo deformable motions. We propose a new quality metric to identify such nodes and then perform restructuring on those subtrees.</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7</a:t>
            </a:fld>
            <a:endParaRPr lang="en-US"/>
          </a:p>
        </p:txBody>
      </p:sp>
    </p:spTree>
    <p:extLst>
      <p:ext uri="{BB962C8B-B14F-4D97-AF65-F5344CB8AC3E}">
        <p14:creationId xmlns:p14="http://schemas.microsoft.com/office/powerpoint/2010/main" val="297932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 may wonder what exactly are the problems of the conventional method. Before introducing the ordering scheme, we need to </a:t>
            </a:r>
            <a:r>
              <a:rPr lang="en-US" altLang="zh-CN" dirty="0" err="1"/>
              <a:t>analyse</a:t>
            </a:r>
            <a:r>
              <a:rPr lang="en-US" altLang="zh-CN" dirty="0"/>
              <a:t> the existing collision detection algorithm in order to understand its problem.</a:t>
            </a:r>
          </a:p>
        </p:txBody>
      </p:sp>
      <p:sp>
        <p:nvSpPr>
          <p:cNvPr id="4" name="灯片编号占位符 3"/>
          <p:cNvSpPr>
            <a:spLocks noGrp="1"/>
          </p:cNvSpPr>
          <p:nvPr>
            <p:ph type="sldNum" sz="quarter" idx="10"/>
          </p:nvPr>
        </p:nvSpPr>
        <p:spPr/>
        <p:txBody>
          <a:bodyPr/>
          <a:lstStyle/>
          <a:p>
            <a:fld id="{9003DEC7-7620-4300-A5C5-1A2C40A908EB}" type="slidenum">
              <a:rPr lang="en-US" smtClean="0"/>
              <a:t>8</a:t>
            </a:fld>
            <a:endParaRPr lang="en-US"/>
          </a:p>
        </p:txBody>
      </p:sp>
    </p:spTree>
    <p:extLst>
      <p:ext uri="{BB962C8B-B14F-4D97-AF65-F5344CB8AC3E}">
        <p14:creationId xmlns:p14="http://schemas.microsoft.com/office/powerpoint/2010/main" val="173725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Basically, every BVH-based collision detection kernel has to traverse the BVH to check all the potential bounding box intersections. </a:t>
            </a:r>
          </a:p>
          <a:p>
            <a:r>
              <a:rPr lang="en-US" altLang="zh-CN" dirty="0"/>
              <a:t>Most operations including querying each node’s bounding volume, left boundary index, escape index, </a:t>
            </a:r>
            <a:r>
              <a:rPr lang="en-US" altLang="zh-CN" dirty="0" err="1"/>
              <a:t>etc</a:t>
            </a:r>
            <a:r>
              <a:rPr lang="en-US" altLang="zh-CN" dirty="0"/>
              <a:t> are memory operations. The only compute operation is just the intersection test that are merely composed of comparations of two floating numbers.</a:t>
            </a:r>
          </a:p>
          <a:p>
            <a:r>
              <a:rPr lang="en-US" altLang="zh-CN" dirty="0"/>
              <a:t>Therefore, the program is obviously memory bound. So we need to examine how the memory is accessed to get a better idea.</a:t>
            </a:r>
          </a:p>
          <a:p>
            <a:endParaRPr lang="en-US" altLang="zh-CN" dirty="0"/>
          </a:p>
          <a:p>
            <a:r>
              <a:rPr lang="en-US" altLang="zh-CN" dirty="0"/>
              <a:t>The upper BVH is the original tree built by the previous construction algorithm. It is fast, however the layout of those nodes do not necessarily match their traversal order, which is the depth-first order.</a:t>
            </a:r>
          </a:p>
          <a:p>
            <a:r>
              <a:rPr lang="en-US" altLang="zh-CN" dirty="0"/>
              <a:t>So for each thread, the memory locations it visits are mostly disordered. However, if we sort those internal nodes in depth-first order, the node index accessed during searching is guaranteed to be ascending. It is clearer if we compare the full traversal paths of both BVHs. Suppose each GPU cache line can hold two internal nodes and we have the capacity of only one cache line, then for the original BVH, it misses the cache 6 times out of 7 accesses, while for the ordered BVH, only four cache misses happens. </a:t>
            </a:r>
          </a:p>
          <a:p>
            <a:r>
              <a:rPr lang="en-US" altLang="zh-CN" dirty="0"/>
              <a:t>For most GPUs today, accessing DRAM is generally at least one order of magnitude slower than accessing the cache. And because the second sequence is more cache-friendly, its performance is also higher than the original one.</a:t>
            </a:r>
          </a:p>
          <a:p>
            <a:r>
              <a:rPr lang="en-US" altLang="zh-CN" dirty="0"/>
              <a:t>This is the case for a single thread. When it comes to GPU, all the primitives are first sorted using Morton codes so that they are also in close proximity in space. Then these primitives are handed out to each GPU thread one after another, therefore adjacent GPU threads tend to share a similar traversal path of the BVH. </a:t>
            </a:r>
          </a:p>
          <a:p>
            <a:r>
              <a:rPr lang="en-US" altLang="zh-CN" dirty="0"/>
              <a:t>In a word, the ordering of BVH also brings significant improvement to our parallel implementation. </a:t>
            </a:r>
          </a:p>
          <a:p>
            <a:endParaRPr lang="en-US" altLang="zh-CN" dirty="0"/>
          </a:p>
          <a:p>
            <a:r>
              <a:rPr lang="en-US" altLang="zh-CN" dirty="0"/>
              <a:t>The ordering procedure is composed of three steps.</a:t>
            </a:r>
          </a:p>
          <a:p>
            <a:r>
              <a:rPr lang="en-US" altLang="zh-CN" dirty="0"/>
              <a:t>First LCL values of all leaf nodes are calculated during BVH construction…</a:t>
            </a:r>
          </a:p>
          <a:p>
            <a:r>
              <a:rPr lang="en-US" altLang="zh-CN" dirty="0"/>
              <a:t>The left child levels value (LCL value) used in our table indicate how many straight left children there are above each leaf node.</a:t>
            </a:r>
          </a:p>
          <a:p>
            <a:r>
              <a:rPr lang="en-US" altLang="zh-CN" dirty="0"/>
              <a:t>For example, we look at the fifth-leaf, there are two ancestors straight up on the left branch, so its LCL-value is 2… (Use pen) [the number of ancestor nodes straight up on the left branch…]</a:t>
            </a:r>
          </a:p>
          <a:p>
            <a:r>
              <a:rPr lang="en-US" altLang="zh-CN" dirty="0"/>
              <a:t>Secondly, the prefix sums of those LCL values are computed using the scan algorithm. The results are in the last row (Use pen), and also displayed in the grey tags on the left side of leaf nodes.</a:t>
            </a:r>
          </a:p>
          <a:p>
            <a:r>
              <a:rPr lang="en-US" altLang="zh-CN" dirty="0"/>
              <a:t>In the final step, the ordered indices of those internal nodes displayed in the pink tags are calculated individually by each leaf node from top to bottom. In the meantime, the internal nodes are scattered to their expected positions in the ordered BVH.</a:t>
            </a:r>
          </a:p>
          <a:p>
            <a:r>
              <a:rPr lang="en-US" altLang="zh-CN" dirty="0"/>
              <a:t>The overhead of BVH ordering is negligible.</a:t>
            </a:r>
          </a:p>
          <a:p>
            <a:endParaRPr lang="en-US" altLang="zh-CN" dirty="0"/>
          </a:p>
          <a:p>
            <a:r>
              <a:rPr lang="en-US" altLang="zh-CN" dirty="0"/>
              <a:t>Note:</a:t>
            </a:r>
          </a:p>
          <a:p>
            <a:r>
              <a:rPr lang="en-US" altLang="zh-CN" dirty="0"/>
              <a:t>In a SIMT architecture, rather than a single thread issuing vector instructions applied to data vectors, multiple threads issue common instructions to arbitrary data. [Nvidia developer blog]</a:t>
            </a:r>
            <a:endParaRPr lang="zh-CN" altLang="en-US" dirty="0"/>
          </a:p>
        </p:txBody>
      </p:sp>
      <p:sp>
        <p:nvSpPr>
          <p:cNvPr id="4" name="灯片编号占位符 3"/>
          <p:cNvSpPr>
            <a:spLocks noGrp="1"/>
          </p:cNvSpPr>
          <p:nvPr>
            <p:ph type="sldNum" sz="quarter" idx="10"/>
          </p:nvPr>
        </p:nvSpPr>
        <p:spPr/>
        <p:txBody>
          <a:bodyPr/>
          <a:lstStyle/>
          <a:p>
            <a:fld id="{9003DEC7-7620-4300-A5C5-1A2C40A908EB}" type="slidenum">
              <a:rPr lang="en-US" smtClean="0"/>
              <a:t>9</a:t>
            </a:fld>
            <a:endParaRPr lang="en-US"/>
          </a:p>
        </p:txBody>
      </p:sp>
    </p:spTree>
    <p:extLst>
      <p:ext uri="{BB962C8B-B14F-4D97-AF65-F5344CB8AC3E}">
        <p14:creationId xmlns:p14="http://schemas.microsoft.com/office/powerpoint/2010/main" val="2347060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0" y="-1195"/>
            <a:ext cx="12192000" cy="6860389"/>
          </a:xfrm>
          <a:prstGeom prst="rect">
            <a:avLst/>
          </a:prstGeom>
        </p:spPr>
      </p:pic>
      <p:sp>
        <p:nvSpPr>
          <p:cNvPr id="2" name="Title 1"/>
          <p:cNvSpPr>
            <a:spLocks noGrp="1"/>
          </p:cNvSpPr>
          <p:nvPr>
            <p:ph type="ctrTitle"/>
          </p:nvPr>
        </p:nvSpPr>
        <p:spPr>
          <a:xfrm>
            <a:off x="236307" y="316534"/>
            <a:ext cx="11694436" cy="1703964"/>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26729" y="2298276"/>
            <a:ext cx="11704014" cy="760139"/>
          </a:xfrm>
        </p:spPr>
        <p:txBody>
          <a:bodyPr anchor="t">
            <a:no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0964" y="4864984"/>
            <a:ext cx="6605369" cy="2245825"/>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34994" y="4554443"/>
            <a:ext cx="2865120" cy="2303557"/>
          </a:xfrm>
          <a:prstGeom prst="rect">
            <a:avLst/>
          </a:prstGeom>
        </p:spPr>
      </p:pic>
      <p:sp>
        <p:nvSpPr>
          <p:cNvPr id="10" name="Text Placeholder 8"/>
          <p:cNvSpPr>
            <a:spLocks noGrp="1"/>
          </p:cNvSpPr>
          <p:nvPr>
            <p:ph type="body" sz="quarter" idx="13"/>
          </p:nvPr>
        </p:nvSpPr>
        <p:spPr>
          <a:xfrm>
            <a:off x="226729" y="3336193"/>
            <a:ext cx="9997134" cy="2020498"/>
          </a:xfrm>
        </p:spPr>
        <p:txBody>
          <a:bodyPr>
            <a:normAutofit/>
          </a:bodyPr>
          <a:lstStyle>
            <a:lvl1pPr marL="0" indent="0">
              <a:buNone/>
              <a:defRPr sz="2000"/>
            </a:lvl1pPr>
          </a:lstStyle>
          <a:p>
            <a:pPr lvl="0"/>
            <a:r>
              <a:rPr lang="en-US" dirty="0"/>
              <a:t>Edit Master text styles</a:t>
            </a:r>
          </a:p>
        </p:txBody>
      </p:sp>
    </p:spTree>
    <p:extLst>
      <p:ext uri="{BB962C8B-B14F-4D97-AF65-F5344CB8AC3E}">
        <p14:creationId xmlns:p14="http://schemas.microsoft.com/office/powerpoint/2010/main" val="196310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0" y="-1195"/>
            <a:ext cx="12192000" cy="6860389"/>
          </a:xfrm>
          <a:prstGeom prst="rect">
            <a:avLst/>
          </a:prstGeom>
        </p:spPr>
      </p:pic>
      <p:sp>
        <p:nvSpPr>
          <p:cNvPr id="2" name="Title 1"/>
          <p:cNvSpPr>
            <a:spLocks noGrp="1"/>
          </p:cNvSpPr>
          <p:nvPr>
            <p:ph type="ctrTitle"/>
          </p:nvPr>
        </p:nvSpPr>
        <p:spPr>
          <a:xfrm>
            <a:off x="236307" y="316534"/>
            <a:ext cx="11694436" cy="1703964"/>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26729" y="2298276"/>
            <a:ext cx="11704014" cy="760139"/>
          </a:xfrm>
        </p:spPr>
        <p:txBody>
          <a:bodyPr anchor="t">
            <a:no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0964" y="4864984"/>
            <a:ext cx="6605369" cy="2245825"/>
          </a:xfrm>
          <a:prstGeom prst="rect">
            <a:avLst/>
          </a:prstGeom>
          <a:effectLst>
            <a:outerShdw blurRad="50800" dist="38100" dir="2700000" algn="tl" rotWithShape="0">
              <a:prstClr val="black">
                <a:alpha val="40000"/>
              </a:prstClr>
            </a:outerShdw>
          </a:effectLst>
        </p:spPr>
      </p:pic>
      <p:sp>
        <p:nvSpPr>
          <p:cNvPr id="10" name="Text Placeholder 8"/>
          <p:cNvSpPr>
            <a:spLocks noGrp="1"/>
          </p:cNvSpPr>
          <p:nvPr>
            <p:ph type="body" sz="quarter" idx="13"/>
          </p:nvPr>
        </p:nvSpPr>
        <p:spPr>
          <a:xfrm>
            <a:off x="226729" y="3336193"/>
            <a:ext cx="9997134" cy="2020498"/>
          </a:xfrm>
        </p:spPr>
        <p:txBody>
          <a:bodyPr>
            <a:normAutofit/>
          </a:bodyPr>
          <a:lstStyle>
            <a:lvl1pPr marL="0" indent="0">
              <a:buNone/>
              <a:defRPr sz="2000"/>
            </a:lvl1pPr>
          </a:lstStyle>
          <a:p>
            <a:pPr lvl="0"/>
            <a:r>
              <a:rPr lang="en-US" dirty="0"/>
              <a:t>Edit Master text styles</a:t>
            </a:r>
          </a:p>
        </p:txBody>
      </p:sp>
      <p:sp>
        <p:nvSpPr>
          <p:cNvPr id="8" name="Picture Placeholder 8"/>
          <p:cNvSpPr>
            <a:spLocks noGrp="1"/>
          </p:cNvSpPr>
          <p:nvPr>
            <p:ph type="pic" sz="quarter" idx="12"/>
          </p:nvPr>
        </p:nvSpPr>
        <p:spPr>
          <a:xfrm>
            <a:off x="7505700" y="3914283"/>
            <a:ext cx="4374904" cy="2644828"/>
          </a:xfrm>
          <a:ln w="57150">
            <a:noFill/>
          </a:ln>
          <a:effectLst>
            <a:outerShdw blurRad="50800" dist="38100" dir="2700000" algn="tl" rotWithShape="0">
              <a:prstClr val="black">
                <a:alpha val="40000"/>
              </a:prstClr>
            </a:outerShdw>
          </a:effectLst>
        </p:spPr>
        <p:txBody>
          <a:bodyPr/>
          <a:lstStyle/>
          <a:p>
            <a:endParaRPr lang="en-US"/>
          </a:p>
        </p:txBody>
      </p:sp>
    </p:spTree>
    <p:extLst>
      <p:ext uri="{BB962C8B-B14F-4D97-AF65-F5344CB8AC3E}">
        <p14:creationId xmlns:p14="http://schemas.microsoft.com/office/powerpoint/2010/main" val="188088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7" name="Title 6"/>
          <p:cNvSpPr>
            <a:spLocks noGrp="1"/>
          </p:cNvSpPr>
          <p:nvPr>
            <p:ph type="title"/>
          </p:nvPr>
        </p:nvSpPr>
        <p:spPr>
          <a:xfrm>
            <a:off x="2124363" y="2051316"/>
            <a:ext cx="7943274" cy="1396155"/>
          </a:xfrm>
        </p:spPr>
        <p:txBody>
          <a:bodyPr anchor="b">
            <a:normAutofit/>
          </a:bodyPr>
          <a:lstStyle>
            <a:lvl1pPr algn="ctr">
              <a:defRPr sz="3600"/>
            </a:lvl1pPr>
          </a:lstStyle>
          <a:p>
            <a:r>
              <a:rPr lang="en-US" dirty="0"/>
              <a:t>Click to edit Master title style</a:t>
            </a:r>
          </a:p>
        </p:txBody>
      </p:sp>
      <p:sp>
        <p:nvSpPr>
          <p:cNvPr id="13" name="Subtitle 2"/>
          <p:cNvSpPr>
            <a:spLocks noGrp="1"/>
          </p:cNvSpPr>
          <p:nvPr>
            <p:ph type="subTitle" idx="1"/>
          </p:nvPr>
        </p:nvSpPr>
        <p:spPr>
          <a:xfrm>
            <a:off x="2124363" y="3834389"/>
            <a:ext cx="7943274" cy="140436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8487" t="50050" r="8549" b="9639"/>
          <a:stretch/>
        </p:blipFill>
        <p:spPr>
          <a:xfrm rot="10800000">
            <a:off x="0" y="-18555"/>
            <a:ext cx="12192000" cy="1155391"/>
          </a:xfrm>
          <a:prstGeom prst="rect">
            <a:avLst/>
          </a:prstGeom>
        </p:spPr>
      </p:pic>
      <p:sp>
        <p:nvSpPr>
          <p:cNvPr id="12" name="Rectangle 11"/>
          <p:cNvSpPr/>
          <p:nvPr userDrawn="1"/>
        </p:nvSpPr>
        <p:spPr>
          <a:xfrm rot="10800000">
            <a:off x="0" y="409575"/>
            <a:ext cx="12192000" cy="727262"/>
          </a:xfrm>
          <a:prstGeom prst="rect">
            <a:avLst/>
          </a:prstGeom>
          <a:gradFill>
            <a:gsLst>
              <a:gs pos="24000">
                <a:schemeClr val="bg1">
                  <a:alpha val="13000"/>
                </a:schemeClr>
              </a:gs>
              <a:gs pos="0">
                <a:schemeClr val="accent1">
                  <a:lumMod val="5000"/>
                  <a:lumOff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413" y="-115117"/>
            <a:ext cx="3486113" cy="11852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4031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Alt">
    <p:spTree>
      <p:nvGrpSpPr>
        <p:cNvPr id="1" name=""/>
        <p:cNvGrpSpPr/>
        <p:nvPr/>
      </p:nvGrpSpPr>
      <p:grpSpPr>
        <a:xfrm>
          <a:off x="0" y="0"/>
          <a:ext cx="0" cy="0"/>
          <a:chOff x="0" y="0"/>
          <a:chExt cx="0" cy="0"/>
        </a:xfrm>
      </p:grpSpPr>
      <p:sp>
        <p:nvSpPr>
          <p:cNvPr id="7" name="Title 6"/>
          <p:cNvSpPr>
            <a:spLocks noGrp="1"/>
          </p:cNvSpPr>
          <p:nvPr>
            <p:ph type="title"/>
          </p:nvPr>
        </p:nvSpPr>
        <p:spPr>
          <a:xfrm>
            <a:off x="733426" y="2356117"/>
            <a:ext cx="6076950" cy="1396155"/>
          </a:xfrm>
        </p:spPr>
        <p:txBody>
          <a:bodyPr anchor="b">
            <a:normAutofit/>
          </a:bodyPr>
          <a:lstStyle>
            <a:lvl1pPr algn="r">
              <a:defRPr sz="3200"/>
            </a:lvl1pPr>
          </a:lstStyle>
          <a:p>
            <a:r>
              <a:rPr lang="en-US" dirty="0"/>
              <a:t>Click to edit Master title style</a:t>
            </a:r>
          </a:p>
        </p:txBody>
      </p:sp>
      <p:sp>
        <p:nvSpPr>
          <p:cNvPr id="13" name="Subtitle 2"/>
          <p:cNvSpPr>
            <a:spLocks noGrp="1"/>
          </p:cNvSpPr>
          <p:nvPr>
            <p:ph type="subTitle" idx="1"/>
          </p:nvPr>
        </p:nvSpPr>
        <p:spPr>
          <a:xfrm>
            <a:off x="733426" y="3872489"/>
            <a:ext cx="6076950" cy="1404361"/>
          </a:xfrm>
        </p:spPr>
        <p:txBody>
          <a:bodyPr>
            <a:normAutofit/>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8487" t="50050" r="8549" b="9639"/>
          <a:stretch/>
        </p:blipFill>
        <p:spPr>
          <a:xfrm rot="10800000">
            <a:off x="0" y="-18555"/>
            <a:ext cx="12192000" cy="1155391"/>
          </a:xfrm>
          <a:prstGeom prst="rect">
            <a:avLst/>
          </a:prstGeom>
        </p:spPr>
      </p:pic>
      <p:sp>
        <p:nvSpPr>
          <p:cNvPr id="12" name="Rectangle 11"/>
          <p:cNvSpPr/>
          <p:nvPr userDrawn="1"/>
        </p:nvSpPr>
        <p:spPr>
          <a:xfrm rot="10800000">
            <a:off x="0" y="409575"/>
            <a:ext cx="12192000" cy="727262"/>
          </a:xfrm>
          <a:prstGeom prst="rect">
            <a:avLst/>
          </a:prstGeom>
          <a:gradFill>
            <a:gsLst>
              <a:gs pos="24000">
                <a:schemeClr val="bg1">
                  <a:alpha val="13000"/>
                </a:schemeClr>
              </a:gs>
              <a:gs pos="0">
                <a:schemeClr val="accent1">
                  <a:lumMod val="5000"/>
                  <a:lumOff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8"/>
          <p:cNvSpPr>
            <a:spLocks noGrp="1"/>
          </p:cNvSpPr>
          <p:nvPr>
            <p:ph type="pic" sz="quarter" idx="12"/>
          </p:nvPr>
        </p:nvSpPr>
        <p:spPr>
          <a:xfrm>
            <a:off x="7245898" y="2040058"/>
            <a:ext cx="3664862" cy="3664862"/>
          </a:xfrm>
          <a:ln w="57150">
            <a:solidFill>
              <a:schemeClr val="accent2"/>
            </a:solidFill>
          </a:ln>
          <a:effectLst>
            <a:outerShdw blurRad="50800" dist="63500" dir="2700000" algn="tl" rotWithShape="0">
              <a:prstClr val="black">
                <a:alpha val="40000"/>
              </a:prstClr>
            </a:outerShdw>
          </a:effectLst>
        </p:spPr>
        <p:txBody>
          <a:bodyPr/>
          <a:lstStyle/>
          <a:p>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413" y="-115117"/>
            <a:ext cx="3486113" cy="11852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1348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solidFill>
                  <a:schemeClr val="tx1">
                    <a:lumMod val="60000"/>
                    <a:lumOff val="40000"/>
                  </a:schemeClr>
                </a:solidFill>
              </a:defRPr>
            </a:lvl3pPr>
            <a:lvl4pPr>
              <a:defRPr>
                <a:solidFill>
                  <a:schemeClr val="tx1">
                    <a:lumMod val="60000"/>
                    <a:lumOff val="40000"/>
                  </a:schemeClr>
                </a:solidFill>
              </a:defRPr>
            </a:lvl4pPr>
            <a:lvl5pPr>
              <a:defRPr>
                <a:solidFill>
                  <a:schemeClr val="tx1">
                    <a:lumMod val="60000"/>
                    <a:lumOff val="4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lang="en-US" smtClean="0"/>
            </a:lvl1pPr>
          </a:lstStyle>
          <a:p>
            <a:r>
              <a:rPr lang="en-US"/>
              <a:t>Footer: paper name, authors, presenter ...</a:t>
            </a:r>
          </a:p>
        </p:txBody>
      </p:sp>
      <p:sp>
        <p:nvSpPr>
          <p:cNvPr id="6" name="Slide Number Placeholder 5"/>
          <p:cNvSpPr>
            <a:spLocks noGrp="1"/>
          </p:cNvSpPr>
          <p:nvPr>
            <p:ph type="sldNum" sz="quarter" idx="12"/>
          </p:nvPr>
        </p:nvSpPr>
        <p:spPr/>
        <p:txBody>
          <a:bodyPr/>
          <a:lstStyle>
            <a:lvl1pPr>
              <a:defRPr lang="en-US" smtClean="0"/>
            </a:lvl1pPr>
          </a:lstStyle>
          <a:p>
            <a:fld id="{7AD14076-261D-44E2-B486-4068BDBB861D}" type="slidenum">
              <a:rPr lang="en-US" smtClean="0"/>
              <a:pPr/>
              <a:t>‹#›</a:t>
            </a:fld>
            <a:endParaRPr lang="en-US"/>
          </a:p>
        </p:txBody>
      </p:sp>
    </p:spTree>
    <p:extLst>
      <p:ext uri="{BB962C8B-B14F-4D97-AF65-F5344CB8AC3E}">
        <p14:creationId xmlns:p14="http://schemas.microsoft.com/office/powerpoint/2010/main" val="174161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7" cstate="print">
            <a:extLst>
              <a:ext uri="{28A0092B-C50C-407E-A947-70E740481C1C}">
                <a14:useLocalDpi xmlns:a14="http://schemas.microsoft.com/office/drawing/2010/main" val="0"/>
              </a:ext>
            </a:extLst>
          </a:blip>
          <a:srcRect l="8487" t="50050" r="8549" b="9639"/>
          <a:stretch/>
        </p:blipFill>
        <p:spPr>
          <a:xfrm>
            <a:off x="0" y="6142892"/>
            <a:ext cx="12192000" cy="715108"/>
          </a:xfrm>
          <a:prstGeom prst="rect">
            <a:avLst/>
          </a:prstGeom>
        </p:spPr>
      </p:pic>
      <p:sp>
        <p:nvSpPr>
          <p:cNvPr id="11" name="Rectangle 10"/>
          <p:cNvSpPr/>
          <p:nvPr userDrawn="1"/>
        </p:nvSpPr>
        <p:spPr>
          <a:xfrm>
            <a:off x="0" y="6142892"/>
            <a:ext cx="12192000" cy="715108"/>
          </a:xfrm>
          <a:prstGeom prst="rect">
            <a:avLst/>
          </a:prstGeom>
          <a:gradFill>
            <a:gsLst>
              <a:gs pos="24000">
                <a:schemeClr val="bg1">
                  <a:alpha val="13000"/>
                </a:schemeClr>
              </a:gs>
              <a:gs pos="0">
                <a:schemeClr val="accent1">
                  <a:lumMod val="5000"/>
                  <a:lumOff val="9500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92441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438031"/>
            <a:ext cx="10515600" cy="4510187"/>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p:cNvSpPr>
            <a:spLocks noGrp="1"/>
          </p:cNvSpPr>
          <p:nvPr>
            <p:ph type="ftr" sz="quarter" idx="3"/>
          </p:nvPr>
        </p:nvSpPr>
        <p:spPr>
          <a:xfrm>
            <a:off x="3379177" y="6411204"/>
            <a:ext cx="5433646" cy="304625"/>
          </a:xfrm>
          <a:prstGeom prst="rect">
            <a:avLst/>
          </a:prstGeom>
        </p:spPr>
        <p:txBody>
          <a:bodyPr vert="horz" lIns="91440" tIns="45720" rIns="91440" bIns="45720" rtlCol="0" anchor="ctr"/>
          <a:lstStyle>
            <a:lvl1pPr algn="ctr">
              <a:defRPr sz="1200">
                <a:solidFill>
                  <a:schemeClr val="bg1"/>
                </a:solidFill>
              </a:defRPr>
            </a:lvl1pPr>
          </a:lstStyle>
          <a:p>
            <a:r>
              <a:rPr lang="en-US"/>
              <a:t>Footer: paper name, authors, presenter ...</a:t>
            </a:r>
            <a:endParaRPr lang="en-US" dirty="0"/>
          </a:p>
        </p:txBody>
      </p:sp>
      <p:sp>
        <p:nvSpPr>
          <p:cNvPr id="6" name="Slide Number Placeholder 5"/>
          <p:cNvSpPr>
            <a:spLocks noGrp="1"/>
          </p:cNvSpPr>
          <p:nvPr>
            <p:ph type="sldNum" sz="quarter" idx="4"/>
          </p:nvPr>
        </p:nvSpPr>
        <p:spPr>
          <a:xfrm>
            <a:off x="9753599" y="6411203"/>
            <a:ext cx="2259227" cy="304625"/>
          </a:xfrm>
          <a:prstGeom prst="rect">
            <a:avLst/>
          </a:prstGeom>
        </p:spPr>
        <p:txBody>
          <a:bodyPr vert="horz" lIns="91440" tIns="45720" rIns="91440" bIns="45720" rtlCol="0" anchor="ctr"/>
          <a:lstStyle>
            <a:lvl1pPr algn="r">
              <a:defRPr sz="1400">
                <a:solidFill>
                  <a:schemeClr val="bg1"/>
                </a:solidFill>
              </a:defRPr>
            </a:lvl1pPr>
          </a:lstStyle>
          <a:p>
            <a:fld id="{7AD14076-261D-44E2-B486-4068BDBB861D}" type="slidenum">
              <a:rPr lang="en-US" smtClean="0"/>
              <a:pPr/>
              <a:t>‹#›</a:t>
            </a:fld>
            <a:endParaRPr lang="en-US" dirty="0"/>
          </a:p>
        </p:txBody>
      </p:sp>
      <p:pic>
        <p:nvPicPr>
          <p:cNvPr id="10" name="Picture 9"/>
          <p:cNvPicPr>
            <a:picLocks noChangeAspect="1"/>
          </p:cNvPicPr>
          <p:nvPr userDrawn="1"/>
        </p:nvPicPr>
        <p:blipFill rotWithShape="1">
          <a:blip r:embed="rId8" cstate="print">
            <a:extLst>
              <a:ext uri="{28A0092B-C50C-407E-A947-70E740481C1C}">
                <a14:useLocalDpi xmlns:a14="http://schemas.microsoft.com/office/drawing/2010/main" val="0"/>
              </a:ext>
            </a:extLst>
          </a:blip>
          <a:srcRect r="57495"/>
          <a:stretch/>
        </p:blipFill>
        <p:spPr>
          <a:xfrm>
            <a:off x="33356" y="6282834"/>
            <a:ext cx="684194" cy="547294"/>
          </a:xfrm>
          <a:prstGeom prst="rect">
            <a:avLst/>
          </a:prstGeom>
          <a:effectLst/>
        </p:spPr>
      </p:pic>
    </p:spTree>
    <p:extLst>
      <p:ext uri="{BB962C8B-B14F-4D97-AF65-F5344CB8AC3E}">
        <p14:creationId xmlns:p14="http://schemas.microsoft.com/office/powerpoint/2010/main" val="388648235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1" r:id="rId3"/>
    <p:sldLayoutId id="2147483653" r:id="rId4"/>
    <p:sldLayoutId id="2147483650" r:id="rId5"/>
  </p:sldLayoutIdLst>
  <p:hf hd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jpe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mailto:wxlwxl1993@zju.edu.cn"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normAutofit/>
          </a:bodyPr>
          <a:lstStyle/>
          <a:p>
            <a:r>
              <a:rPr lang="en-US" dirty="0"/>
              <a:t>Efficient BVH-based Collision Detection Scheme with Ordering and Restructuring</a:t>
            </a:r>
          </a:p>
        </p:txBody>
      </p:sp>
      <p:sp>
        <p:nvSpPr>
          <p:cNvPr id="6" name="Ondertitel 5"/>
          <p:cNvSpPr>
            <a:spLocks noGrp="1"/>
          </p:cNvSpPr>
          <p:nvPr>
            <p:ph type="subTitle" idx="1"/>
          </p:nvPr>
        </p:nvSpPr>
        <p:spPr/>
        <p:txBody>
          <a:bodyPr>
            <a:normAutofit/>
          </a:bodyPr>
          <a:lstStyle/>
          <a:p>
            <a:r>
              <a:rPr lang="en-US" dirty="0"/>
              <a:t>Xinlei Wang</a:t>
            </a:r>
            <a:r>
              <a:rPr lang="en-US" baseline="30000" dirty="0"/>
              <a:t>1</a:t>
            </a:r>
            <a:r>
              <a:rPr lang="en-US" dirty="0"/>
              <a:t>, Min Tang</a:t>
            </a:r>
            <a:r>
              <a:rPr lang="en-US" baseline="30000" dirty="0"/>
              <a:t>1,3</a:t>
            </a:r>
            <a:r>
              <a:rPr lang="en-US" dirty="0"/>
              <a:t>, Dinesh Manocha</a:t>
            </a:r>
            <a:r>
              <a:rPr lang="en-US" baseline="30000" dirty="0"/>
              <a:t>2,1</a:t>
            </a:r>
            <a:r>
              <a:rPr lang="en-US" dirty="0"/>
              <a:t>, </a:t>
            </a:r>
            <a:r>
              <a:rPr lang="en-US" dirty="0" err="1"/>
              <a:t>Ruofeng</a:t>
            </a:r>
            <a:r>
              <a:rPr lang="en-US" dirty="0"/>
              <a:t> Tong</a:t>
            </a:r>
            <a:r>
              <a:rPr lang="en-US" baseline="30000" dirty="0"/>
              <a:t>1</a:t>
            </a:r>
            <a:endParaRPr lang="en-US" dirty="0"/>
          </a:p>
        </p:txBody>
      </p:sp>
      <p:sp>
        <p:nvSpPr>
          <p:cNvPr id="7" name="Tijdelijke aanduiding voor tekst 6"/>
          <p:cNvSpPr>
            <a:spLocks noGrp="1"/>
          </p:cNvSpPr>
          <p:nvPr>
            <p:ph type="body" sz="quarter" idx="13"/>
          </p:nvPr>
        </p:nvSpPr>
        <p:spPr/>
        <p:txBody>
          <a:bodyPr>
            <a:normAutofit/>
          </a:bodyPr>
          <a:lstStyle/>
          <a:p>
            <a:r>
              <a:rPr lang="en-US" baseline="30000" dirty="0"/>
              <a:t>1 </a:t>
            </a:r>
            <a:r>
              <a:rPr lang="en-US" dirty="0"/>
              <a:t>Zhejiang University, China</a:t>
            </a:r>
          </a:p>
          <a:p>
            <a:r>
              <a:rPr lang="en-US" baseline="30000" dirty="0"/>
              <a:t>2 </a:t>
            </a:r>
            <a:r>
              <a:rPr lang="en-US" dirty="0"/>
              <a:t>University of North Carolina at Chapel Hill, </a:t>
            </a:r>
            <a:r>
              <a:rPr lang="en-US" altLang="zh-CN" dirty="0"/>
              <a:t>America</a:t>
            </a:r>
            <a:endParaRPr lang="en-US" dirty="0"/>
          </a:p>
          <a:p>
            <a:r>
              <a:rPr lang="en-US" baseline="30000" dirty="0"/>
              <a:t>3 </a:t>
            </a:r>
            <a:r>
              <a:rPr lang="en-US" dirty="0"/>
              <a:t>Alibaba-Zhejiang University Joint Institute of Frontier Technologies, China</a:t>
            </a:r>
          </a:p>
          <a:p>
            <a:endParaRPr lang="en-US" dirty="0"/>
          </a:p>
        </p:txBody>
      </p:sp>
    </p:spTree>
    <p:extLst>
      <p:ext uri="{BB962C8B-B14F-4D97-AF65-F5344CB8AC3E}">
        <p14:creationId xmlns:p14="http://schemas.microsoft.com/office/powerpoint/2010/main" val="132551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20C1F-81B6-4214-A81E-CC3EB77484EC}"/>
              </a:ext>
            </a:extLst>
          </p:cNvPr>
          <p:cNvSpPr>
            <a:spLocks noGrp="1"/>
          </p:cNvSpPr>
          <p:nvPr>
            <p:ph type="title"/>
          </p:nvPr>
        </p:nvSpPr>
        <p:spPr/>
        <p:txBody>
          <a:bodyPr/>
          <a:lstStyle/>
          <a:p>
            <a:r>
              <a:rPr lang="en-US" altLang="zh-CN" dirty="0"/>
              <a:t>Front-based Collision Detection</a:t>
            </a:r>
            <a:endParaRPr lang="zh-CN" altLang="en-US" dirty="0"/>
          </a:p>
        </p:txBody>
      </p:sp>
      <p:sp>
        <p:nvSpPr>
          <p:cNvPr id="3" name="内容占位符 2">
            <a:extLst>
              <a:ext uri="{FF2B5EF4-FFF2-40B4-BE49-F238E27FC236}">
                <a16:creationId xmlns:a16="http://schemas.microsoft.com/office/drawing/2014/main" id="{D8DE817F-B053-407C-80D7-664697CDA93F}"/>
              </a:ext>
            </a:extLst>
          </p:cNvPr>
          <p:cNvSpPr>
            <a:spLocks noGrp="1"/>
          </p:cNvSpPr>
          <p:nvPr>
            <p:ph idx="1"/>
          </p:nvPr>
        </p:nvSpPr>
        <p:spPr>
          <a:xfrm>
            <a:off x="838199" y="1438031"/>
            <a:ext cx="10677939" cy="4510187"/>
          </a:xfrm>
        </p:spPr>
        <p:txBody>
          <a:bodyPr>
            <a:normAutofit/>
          </a:bodyPr>
          <a:lstStyle/>
          <a:p>
            <a:r>
              <a:rPr lang="en-US" altLang="zh-CN" sz="2200" dirty="0"/>
              <a:t>Each front node indicates the starting location of its traversal</a:t>
            </a:r>
          </a:p>
          <a:p>
            <a:pPr lvl="1"/>
            <a:r>
              <a:rPr lang="en-US" altLang="zh-CN" sz="2000" dirty="0"/>
              <a:t>Front node (</a:t>
            </a:r>
            <a:r>
              <a:rPr lang="en-US" altLang="zh-CN" sz="2000" dirty="0" err="1"/>
              <a:t>i</a:t>
            </a:r>
            <a:r>
              <a:rPr lang="en-US" altLang="zh-CN" sz="2000" dirty="0"/>
              <a:t>, j): previously primitive </a:t>
            </a:r>
            <a:r>
              <a:rPr lang="en-US" altLang="zh-CN" sz="2000" i="1" dirty="0" err="1"/>
              <a:t>i</a:t>
            </a:r>
            <a:r>
              <a:rPr lang="en-US" altLang="zh-CN" sz="2000" dirty="0"/>
              <a:t> stopped descending at node </a:t>
            </a:r>
            <a:r>
              <a:rPr lang="en-US" altLang="zh-CN" sz="2000" i="1" dirty="0"/>
              <a:t>j</a:t>
            </a:r>
          </a:p>
          <a:p>
            <a:pPr lvl="1"/>
            <a:r>
              <a:rPr lang="en-US" altLang="zh-CN" sz="2000" dirty="0"/>
              <a:t>If j corresponds to a leaf, then node(</a:t>
            </a:r>
            <a:r>
              <a:rPr lang="en-US" altLang="zh-CN" sz="2000" dirty="0" err="1"/>
              <a:t>i</a:t>
            </a:r>
            <a:r>
              <a:rPr lang="en-US" altLang="zh-CN" sz="2000" dirty="0"/>
              <a:t>, j) is </a:t>
            </a:r>
            <a:r>
              <a:rPr lang="en-US" altLang="zh-CN" sz="2000" b="1" dirty="0"/>
              <a:t>external</a:t>
            </a:r>
            <a:r>
              <a:rPr lang="en-US" altLang="zh-CN" sz="2000" dirty="0"/>
              <a:t>; otherwise, </a:t>
            </a:r>
            <a:r>
              <a:rPr lang="en-US" altLang="zh-CN" sz="2000" b="1" dirty="0"/>
              <a:t>internal</a:t>
            </a:r>
          </a:p>
          <a:p>
            <a:pPr lvl="1"/>
            <a:r>
              <a:rPr lang="en-US" altLang="zh-CN" sz="2000" b="1" dirty="0"/>
              <a:t>Sprout </a:t>
            </a:r>
            <a:r>
              <a:rPr lang="en-US" altLang="zh-CN" sz="2000" dirty="0"/>
              <a:t>when overlapping; preserve or </a:t>
            </a:r>
            <a:r>
              <a:rPr lang="en-US" altLang="zh-CN" sz="2000" b="1" dirty="0"/>
              <a:t>prune</a:t>
            </a:r>
            <a:r>
              <a:rPr lang="en-US" altLang="zh-CN" sz="2000" dirty="0"/>
              <a:t> otherwise</a:t>
            </a:r>
          </a:p>
          <a:p>
            <a:endParaRPr lang="en-US" altLang="zh-CN" sz="2200" dirty="0"/>
          </a:p>
          <a:p>
            <a:r>
              <a:rPr lang="en-US" altLang="zh-CN" sz="2200" dirty="0"/>
              <a:t>How to compute BVTT front log</a:t>
            </a:r>
          </a:p>
          <a:p>
            <a:pPr lvl="1"/>
            <a:r>
              <a:rPr lang="en-US" altLang="zh-CN" sz="2000" dirty="0"/>
              <a:t>Sort front nodes according to the </a:t>
            </a:r>
            <a:r>
              <a:rPr lang="en-US" altLang="zh-CN" sz="2000" i="1" dirty="0"/>
              <a:t>j </a:t>
            </a:r>
            <a:r>
              <a:rPr lang="en-US" altLang="zh-CN" sz="2000" dirty="0"/>
              <a:t>s (the second component)</a:t>
            </a:r>
          </a:p>
          <a:p>
            <a:pPr lvl="1"/>
            <a:r>
              <a:rPr lang="en-US" altLang="zh-CN" sz="2000" dirty="0"/>
              <a:t>Consider thread divergence (refer to paper)</a:t>
            </a:r>
          </a:p>
          <a:p>
            <a:endParaRPr lang="zh-CN" altLang="en-US" sz="2200" dirty="0"/>
          </a:p>
        </p:txBody>
      </p:sp>
      <p:sp>
        <p:nvSpPr>
          <p:cNvPr id="5" name="Slide Number Placeholder 4">
            <a:extLst>
              <a:ext uri="{FF2B5EF4-FFF2-40B4-BE49-F238E27FC236}">
                <a16:creationId xmlns:a16="http://schemas.microsoft.com/office/drawing/2014/main" id="{260A9EA7-E156-4153-A684-7DD8D141351F}"/>
              </a:ext>
            </a:extLst>
          </p:cNvPr>
          <p:cNvSpPr>
            <a:spLocks noGrp="1"/>
          </p:cNvSpPr>
          <p:nvPr>
            <p:ph type="sldNum" sz="quarter" idx="12"/>
          </p:nvPr>
        </p:nvSpPr>
        <p:spPr>
          <a:xfrm>
            <a:off x="9753599" y="6411203"/>
            <a:ext cx="2259227" cy="304625"/>
          </a:xfrm>
        </p:spPr>
        <p:txBody>
          <a:bodyPr/>
          <a:lstStyle/>
          <a:p>
            <a:fld id="{7AD14076-261D-44E2-B486-4068BDBB861D}" type="slidenum">
              <a:rPr lang="en-US" smtClean="0"/>
              <a:pPr/>
              <a:t>10</a:t>
            </a:fld>
            <a:endParaRPr lang="en-US" dirty="0"/>
          </a:p>
        </p:txBody>
      </p:sp>
      <p:pic>
        <p:nvPicPr>
          <p:cNvPr id="75" name="图片 74">
            <a:extLst>
              <a:ext uri="{FF2B5EF4-FFF2-40B4-BE49-F238E27FC236}">
                <a16:creationId xmlns:a16="http://schemas.microsoft.com/office/drawing/2014/main" id="{F2A74C29-C583-4D9E-9F88-4522118BB0D5}"/>
              </a:ext>
            </a:extLst>
          </p:cNvPr>
          <p:cNvPicPr>
            <a:picLocks noChangeAspect="1"/>
          </p:cNvPicPr>
          <p:nvPr/>
        </p:nvPicPr>
        <p:blipFill>
          <a:blip r:embed="rId3"/>
          <a:stretch>
            <a:fillRect/>
          </a:stretch>
        </p:blipFill>
        <p:spPr>
          <a:xfrm>
            <a:off x="469322" y="1438030"/>
            <a:ext cx="11253355" cy="4549229"/>
          </a:xfrm>
          <a:prstGeom prst="rect">
            <a:avLst/>
          </a:prstGeom>
        </p:spPr>
      </p:pic>
      <p:sp>
        <p:nvSpPr>
          <p:cNvPr id="76" name="矩形: 圆角 75">
            <a:extLst>
              <a:ext uri="{FF2B5EF4-FFF2-40B4-BE49-F238E27FC236}">
                <a16:creationId xmlns:a16="http://schemas.microsoft.com/office/drawing/2014/main" id="{04002855-CA44-4210-919C-CC3983D2B3DA}"/>
              </a:ext>
            </a:extLst>
          </p:cNvPr>
          <p:cNvSpPr/>
          <p:nvPr/>
        </p:nvSpPr>
        <p:spPr>
          <a:xfrm>
            <a:off x="2836718" y="4639541"/>
            <a:ext cx="1215737" cy="1215737"/>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ooter Placeholder 3">
            <a:extLst>
              <a:ext uri="{FF2B5EF4-FFF2-40B4-BE49-F238E27FC236}">
                <a16:creationId xmlns:a16="http://schemas.microsoft.com/office/drawing/2014/main" id="{22F9BDEC-0EC6-4FF2-A683-3B2B0711C077}"/>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14378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xEl>
                                              <p:pRg st="0" end="0"/>
                                            </p:txEl>
                                          </p:spTgt>
                                        </p:tgtEl>
                                      </p:cBhvr>
                                    </p:animEffect>
                                    <p:set>
                                      <p:cBhvr>
                                        <p:cTn id="32" dur="1" fill="hold">
                                          <p:stCondLst>
                                            <p:cond delay="499"/>
                                          </p:stCondLst>
                                        </p:cTn>
                                        <p:tgtEl>
                                          <p:spTgt spid="3">
                                            <p:txEl>
                                              <p:pRg st="0" end="0"/>
                                            </p:txEl>
                                          </p:spTgt>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
                                            <p:txEl>
                                              <p:pRg st="1" end="1"/>
                                            </p:txEl>
                                          </p:spTgt>
                                        </p:tgtEl>
                                      </p:cBhvr>
                                    </p:animEffect>
                                    <p:set>
                                      <p:cBhvr>
                                        <p:cTn id="35" dur="1" fill="hold">
                                          <p:stCondLst>
                                            <p:cond delay="499"/>
                                          </p:stCondLst>
                                        </p:cTn>
                                        <p:tgtEl>
                                          <p:spTgt spid="3">
                                            <p:txEl>
                                              <p:pRg st="1" end="1"/>
                                            </p:txEl>
                                          </p:spTgt>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
                                            <p:txEl>
                                              <p:pRg st="2" end="2"/>
                                            </p:txEl>
                                          </p:spTgt>
                                        </p:tgtEl>
                                      </p:cBhvr>
                                    </p:animEffect>
                                    <p:set>
                                      <p:cBhvr>
                                        <p:cTn id="38" dur="1" fill="hold">
                                          <p:stCondLst>
                                            <p:cond delay="499"/>
                                          </p:stCondLst>
                                        </p:cTn>
                                        <p:tgtEl>
                                          <p:spTgt spid="3">
                                            <p:txEl>
                                              <p:pRg st="2" end="2"/>
                                            </p:txEl>
                                          </p:spTgt>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
                                            <p:txEl>
                                              <p:pRg st="3" end="3"/>
                                            </p:txEl>
                                          </p:spTgt>
                                        </p:tgtEl>
                                      </p:cBhvr>
                                    </p:animEffect>
                                    <p:set>
                                      <p:cBhvr>
                                        <p:cTn id="41"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
                                            <p:txEl>
                                              <p:pRg st="5" end="5"/>
                                            </p:txEl>
                                          </p:spTgt>
                                        </p:tgtEl>
                                      </p:cBhvr>
                                    </p:animEffect>
                                    <p:set>
                                      <p:cBhvr>
                                        <p:cTn id="46" dur="1" fill="hold">
                                          <p:stCondLst>
                                            <p:cond delay="499"/>
                                          </p:stCondLst>
                                        </p:cTn>
                                        <p:tgtEl>
                                          <p:spTgt spid="3">
                                            <p:txEl>
                                              <p:pRg st="5" end="5"/>
                                            </p:txEl>
                                          </p:spTgt>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
                                            <p:txEl>
                                              <p:pRg st="6" end="6"/>
                                            </p:txEl>
                                          </p:spTgt>
                                        </p:tgtEl>
                                      </p:cBhvr>
                                    </p:animEffect>
                                    <p:set>
                                      <p:cBhvr>
                                        <p:cTn id="49" dur="1" fill="hold">
                                          <p:stCondLst>
                                            <p:cond delay="499"/>
                                          </p:stCondLst>
                                        </p:cTn>
                                        <p:tgtEl>
                                          <p:spTgt spid="3">
                                            <p:txEl>
                                              <p:pRg st="6" end="6"/>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
                                            <p:txEl>
                                              <p:pRg st="7" end="7"/>
                                            </p:txEl>
                                          </p:spTgt>
                                        </p:tgtEl>
                                      </p:cBhvr>
                                    </p:animEffect>
                                    <p:set>
                                      <p:cBhvr>
                                        <p:cTn id="52"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randombar(horizontal)">
                                      <p:cBhvr>
                                        <p:cTn id="57" dur="500"/>
                                        <p:tgtEl>
                                          <p:spTgt spid="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fade">
                                      <p:cBhvr>
                                        <p:cTn id="6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20C1F-81B6-4214-A81E-CC3EB77484EC}"/>
              </a:ext>
            </a:extLst>
          </p:cNvPr>
          <p:cNvSpPr>
            <a:spLocks noGrp="1"/>
          </p:cNvSpPr>
          <p:nvPr>
            <p:ph type="title"/>
          </p:nvPr>
        </p:nvSpPr>
        <p:spPr/>
        <p:txBody>
          <a:bodyPr/>
          <a:lstStyle/>
          <a:p>
            <a:r>
              <a:rPr lang="en-US" altLang="zh-CN" dirty="0"/>
              <a:t>Statistics (1/2) – Effectiveness of ordering</a:t>
            </a:r>
            <a:endParaRPr lang="zh-CN" altLang="en-US" dirty="0"/>
          </a:p>
        </p:txBody>
      </p:sp>
      <p:sp>
        <p:nvSpPr>
          <p:cNvPr id="5" name="文本占位符 5">
            <a:extLst>
              <a:ext uri="{FF2B5EF4-FFF2-40B4-BE49-F238E27FC236}">
                <a16:creationId xmlns:a16="http://schemas.microsoft.com/office/drawing/2014/main" id="{DF7E41B0-C271-43D4-8B20-7CE4FCE415A7}"/>
              </a:ext>
            </a:extLst>
          </p:cNvPr>
          <p:cNvSpPr txBox="1">
            <a:spLocks/>
          </p:cNvSpPr>
          <p:nvPr/>
        </p:nvSpPr>
        <p:spPr>
          <a:xfrm>
            <a:off x="1126068" y="1890596"/>
            <a:ext cx="4588931" cy="57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0000"/>
                    <a:lumOff val="4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0000"/>
                    <a:lumOff val="4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rPr>
              <a:t>Without ordering</a:t>
            </a:r>
            <a:endParaRPr lang="zh-CN" altLang="en-US" sz="2400" b="1"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endParaRPr>
          </a:p>
        </p:txBody>
      </p:sp>
      <p:sp>
        <p:nvSpPr>
          <p:cNvPr id="6" name="内容占位符 6">
            <a:extLst>
              <a:ext uri="{FF2B5EF4-FFF2-40B4-BE49-F238E27FC236}">
                <a16:creationId xmlns:a16="http://schemas.microsoft.com/office/drawing/2014/main" id="{FAA99D93-15DF-42FB-9F31-20581DF8C5DA}"/>
              </a:ext>
            </a:extLst>
          </p:cNvPr>
          <p:cNvSpPr txBox="1">
            <a:spLocks/>
          </p:cNvSpPr>
          <p:nvPr/>
        </p:nvSpPr>
        <p:spPr>
          <a:xfrm>
            <a:off x="838200" y="2475325"/>
            <a:ext cx="4989844" cy="32508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200" dirty="0">
                <a:effectLst>
                  <a:glow rad="38100">
                    <a:schemeClr val="bg1">
                      <a:lumMod val="50000"/>
                      <a:lumOff val="50000"/>
                      <a:alpha val="20000"/>
                    </a:schemeClr>
                  </a:glow>
                </a:effectLst>
                <a:latin typeface="+mn-ea"/>
                <a:cs typeface="Calibri" panose="020F0502020204030204" pitchFamily="34" charset="0"/>
              </a:rPr>
              <a:t>L2 Cache Hit Rate (L1 Reads)</a:t>
            </a:r>
          </a:p>
          <a:p>
            <a:pPr lvl="1"/>
            <a:r>
              <a:rPr lang="en-US" altLang="zh-CN" sz="2000" dirty="0">
                <a:effectLst>
                  <a:glow rad="38100">
                    <a:schemeClr val="bg1">
                      <a:lumMod val="50000"/>
                      <a:lumOff val="50000"/>
                      <a:alpha val="20000"/>
                    </a:schemeClr>
                  </a:glow>
                </a:effectLst>
                <a:latin typeface="+mn-ea"/>
                <a:cs typeface="Calibri" panose="020F0502020204030204" pitchFamily="34" charset="0"/>
              </a:rPr>
              <a:t>88%</a:t>
            </a:r>
          </a:p>
          <a:p>
            <a:r>
              <a:rPr lang="en-US" altLang="zh-CN" sz="2200" dirty="0">
                <a:effectLst>
                  <a:glow rad="38100">
                    <a:schemeClr val="bg1">
                      <a:lumMod val="50000"/>
                      <a:lumOff val="50000"/>
                      <a:alpha val="20000"/>
                    </a:schemeClr>
                  </a:glow>
                </a:effectLst>
                <a:latin typeface="+mn-ea"/>
                <a:cs typeface="Calibri" panose="020F0502020204030204" pitchFamily="34" charset="0"/>
              </a:rPr>
              <a:t>Global Load L2 Transactions/Access</a:t>
            </a:r>
          </a:p>
          <a:p>
            <a:pPr lvl="1"/>
            <a:r>
              <a:rPr lang="en-US" altLang="zh-CN" sz="2000" dirty="0">
                <a:effectLst>
                  <a:glow rad="38100">
                    <a:schemeClr val="bg1">
                      <a:lumMod val="50000"/>
                      <a:lumOff val="50000"/>
                      <a:alpha val="20000"/>
                    </a:schemeClr>
                  </a:glow>
                </a:effectLst>
                <a:latin typeface="+mn-ea"/>
                <a:cs typeface="Calibri" panose="020F0502020204030204" pitchFamily="34" charset="0"/>
              </a:rPr>
              <a:t>31.7</a:t>
            </a:r>
          </a:p>
          <a:p>
            <a:r>
              <a:rPr lang="en-US" altLang="zh-CN" sz="2200" dirty="0">
                <a:effectLst>
                  <a:glow rad="38100">
                    <a:schemeClr val="bg1">
                      <a:lumMod val="50000"/>
                      <a:lumOff val="50000"/>
                      <a:alpha val="20000"/>
                    </a:schemeClr>
                  </a:glow>
                </a:effectLst>
                <a:latin typeface="+mn-ea"/>
                <a:cs typeface="Calibri" panose="020F0502020204030204" pitchFamily="34" charset="0"/>
              </a:rPr>
              <a:t>Maximum Divergence</a:t>
            </a:r>
          </a:p>
          <a:p>
            <a:pPr lvl="1"/>
            <a:r>
              <a:rPr lang="en-US" altLang="zh-CN" sz="2000" dirty="0">
                <a:effectLst>
                  <a:glow rad="38100">
                    <a:schemeClr val="bg1">
                      <a:lumMod val="50000"/>
                      <a:lumOff val="50000"/>
                      <a:alpha val="20000"/>
                    </a:schemeClr>
                  </a:glow>
                </a:effectLst>
                <a:latin typeface="+mn-ea"/>
                <a:cs typeface="Calibri" panose="020F0502020204030204" pitchFamily="34" charset="0"/>
              </a:rPr>
              <a:t>99.9%</a:t>
            </a:r>
          </a:p>
        </p:txBody>
      </p:sp>
      <p:sp>
        <p:nvSpPr>
          <p:cNvPr id="7" name="文本占位符 7">
            <a:extLst>
              <a:ext uri="{FF2B5EF4-FFF2-40B4-BE49-F238E27FC236}">
                <a16:creationId xmlns:a16="http://schemas.microsoft.com/office/drawing/2014/main" id="{BA02594A-6ECD-4D04-A5E5-BCDEC4BBAC20}"/>
              </a:ext>
            </a:extLst>
          </p:cNvPr>
          <p:cNvSpPr txBox="1">
            <a:spLocks/>
          </p:cNvSpPr>
          <p:nvPr/>
        </p:nvSpPr>
        <p:spPr>
          <a:xfrm>
            <a:off x="6139921" y="1899063"/>
            <a:ext cx="4604280" cy="576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rPr>
              <a:t>With ordering</a:t>
            </a:r>
            <a:endParaRPr lang="zh-CN" altLang="en-US" sz="2400" b="1"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endParaRPr>
          </a:p>
        </p:txBody>
      </p:sp>
      <p:sp>
        <p:nvSpPr>
          <p:cNvPr id="8" name="内容占位符 8">
            <a:extLst>
              <a:ext uri="{FF2B5EF4-FFF2-40B4-BE49-F238E27FC236}">
                <a16:creationId xmlns:a16="http://schemas.microsoft.com/office/drawing/2014/main" id="{69535311-C49E-4A9C-B825-08880C346C2F}"/>
              </a:ext>
            </a:extLst>
          </p:cNvPr>
          <p:cNvSpPr txBox="1">
            <a:spLocks/>
          </p:cNvSpPr>
          <p:nvPr/>
        </p:nvSpPr>
        <p:spPr>
          <a:xfrm>
            <a:off x="5867400" y="2475325"/>
            <a:ext cx="5856547" cy="333482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200" dirty="0">
                <a:effectLst>
                  <a:glow rad="38100">
                    <a:schemeClr val="bg1">
                      <a:lumMod val="50000"/>
                      <a:lumOff val="50000"/>
                      <a:alpha val="20000"/>
                    </a:schemeClr>
                  </a:glow>
                </a:effectLst>
                <a:latin typeface="+mn-ea"/>
                <a:cs typeface="Calibri" panose="020F0502020204030204" pitchFamily="34" charset="0"/>
              </a:rPr>
              <a:t>L2 Cache Hit Rate (L1 Reads)</a:t>
            </a:r>
          </a:p>
          <a:p>
            <a:pPr lvl="1"/>
            <a:r>
              <a:rPr lang="en-US" altLang="zh-CN" sz="2000" dirty="0">
                <a:effectLst>
                  <a:glow rad="38100">
                    <a:schemeClr val="bg1">
                      <a:lumMod val="50000"/>
                      <a:lumOff val="50000"/>
                      <a:alpha val="20000"/>
                    </a:schemeClr>
                  </a:glow>
                </a:effectLst>
                <a:latin typeface="+mn-ea"/>
                <a:cs typeface="Calibri" panose="020F0502020204030204" pitchFamily="34" charset="0"/>
              </a:rPr>
              <a:t>92%</a:t>
            </a:r>
          </a:p>
          <a:p>
            <a:r>
              <a:rPr lang="en-US" altLang="zh-CN" sz="2200" dirty="0">
                <a:effectLst>
                  <a:glow rad="38100">
                    <a:schemeClr val="bg1">
                      <a:lumMod val="50000"/>
                      <a:lumOff val="50000"/>
                      <a:alpha val="20000"/>
                    </a:schemeClr>
                  </a:glow>
                </a:effectLst>
                <a:latin typeface="+mn-ea"/>
                <a:cs typeface="Calibri" panose="020F0502020204030204" pitchFamily="34" charset="0"/>
              </a:rPr>
              <a:t>Global Load L2 Transactions/Access</a:t>
            </a:r>
          </a:p>
          <a:p>
            <a:pPr lvl="1"/>
            <a:r>
              <a:rPr lang="en-US" altLang="zh-CN" sz="2000" dirty="0">
                <a:effectLst>
                  <a:glow rad="38100">
                    <a:schemeClr val="bg1">
                      <a:lumMod val="50000"/>
                      <a:lumOff val="50000"/>
                      <a:alpha val="20000"/>
                    </a:schemeClr>
                  </a:glow>
                </a:effectLst>
                <a:latin typeface="+mn-ea"/>
                <a:cs typeface="Calibri" panose="020F0502020204030204" pitchFamily="34" charset="0"/>
              </a:rPr>
              <a:t>23.4</a:t>
            </a:r>
          </a:p>
          <a:p>
            <a:r>
              <a:rPr lang="en-US" altLang="zh-CN" sz="2200" dirty="0">
                <a:effectLst>
                  <a:glow rad="38100">
                    <a:schemeClr val="bg1">
                      <a:lumMod val="50000"/>
                      <a:lumOff val="50000"/>
                      <a:alpha val="20000"/>
                    </a:schemeClr>
                  </a:glow>
                </a:effectLst>
                <a:latin typeface="+mn-ea"/>
                <a:cs typeface="Calibri" panose="020F0502020204030204" pitchFamily="34" charset="0"/>
              </a:rPr>
              <a:t>Maximum Divergence</a:t>
            </a:r>
          </a:p>
          <a:p>
            <a:pPr lvl="1"/>
            <a:r>
              <a:rPr lang="en-US" altLang="zh-CN" sz="2000" dirty="0">
                <a:effectLst>
                  <a:glow rad="38100">
                    <a:schemeClr val="bg1">
                      <a:lumMod val="50000"/>
                      <a:lumOff val="50000"/>
                      <a:alpha val="20000"/>
                    </a:schemeClr>
                  </a:glow>
                </a:effectLst>
                <a:latin typeface="+mn-ea"/>
                <a:cs typeface="Calibri" panose="020F0502020204030204" pitchFamily="34" charset="0"/>
              </a:rPr>
              <a:t>65.7%</a:t>
            </a:r>
          </a:p>
          <a:p>
            <a:endParaRPr lang="en-US" altLang="zh-CN" sz="2200" dirty="0">
              <a:effectLst>
                <a:glow rad="38100">
                  <a:schemeClr val="bg1">
                    <a:lumMod val="50000"/>
                    <a:lumOff val="50000"/>
                    <a:alpha val="20000"/>
                  </a:schemeClr>
                </a:glow>
              </a:effectLst>
              <a:latin typeface="+mn-ea"/>
              <a:cs typeface="Calibri" panose="020F0502020204030204" pitchFamily="34" charset="0"/>
            </a:endParaRPr>
          </a:p>
          <a:p>
            <a:r>
              <a:rPr lang="en-US" altLang="zh-CN" sz="2200" dirty="0">
                <a:effectLst>
                  <a:glow rad="38100">
                    <a:schemeClr val="bg1">
                      <a:lumMod val="50000"/>
                      <a:lumOff val="50000"/>
                      <a:alpha val="20000"/>
                    </a:schemeClr>
                  </a:glow>
                </a:effectLst>
                <a:latin typeface="+mn-ea"/>
                <a:cs typeface="Calibri" panose="020F0502020204030204" pitchFamily="34" charset="0"/>
              </a:rPr>
              <a:t>The overhead of histogram sort is low (~1ms)</a:t>
            </a:r>
          </a:p>
          <a:p>
            <a:endParaRPr lang="en-US" altLang="zh-CN" sz="2200"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
        <p:nvSpPr>
          <p:cNvPr id="9" name="Slide Number Placeholder 4">
            <a:extLst>
              <a:ext uri="{FF2B5EF4-FFF2-40B4-BE49-F238E27FC236}">
                <a16:creationId xmlns:a16="http://schemas.microsoft.com/office/drawing/2014/main" id="{1EA1EE56-E6F8-4B6E-A698-8B1176914349}"/>
              </a:ext>
            </a:extLst>
          </p:cNvPr>
          <p:cNvSpPr>
            <a:spLocks noGrp="1"/>
          </p:cNvSpPr>
          <p:nvPr>
            <p:ph type="sldNum" sz="quarter" idx="12"/>
          </p:nvPr>
        </p:nvSpPr>
        <p:spPr>
          <a:xfrm>
            <a:off x="9753599" y="6411203"/>
            <a:ext cx="2259227" cy="304625"/>
          </a:xfrm>
        </p:spPr>
        <p:txBody>
          <a:bodyPr/>
          <a:lstStyle/>
          <a:p>
            <a:fld id="{7AD14076-261D-44E2-B486-4068BDBB861D}" type="slidenum">
              <a:rPr lang="en-US" smtClean="0"/>
              <a:pPr/>
              <a:t>11</a:t>
            </a:fld>
            <a:endParaRPr lang="en-US" dirty="0"/>
          </a:p>
        </p:txBody>
      </p:sp>
      <p:sp>
        <p:nvSpPr>
          <p:cNvPr id="3" name="文本框 2">
            <a:extLst>
              <a:ext uri="{FF2B5EF4-FFF2-40B4-BE49-F238E27FC236}">
                <a16:creationId xmlns:a16="http://schemas.microsoft.com/office/drawing/2014/main" id="{7AC58B23-94D2-4DD2-B633-FB00180A4D64}"/>
              </a:ext>
            </a:extLst>
          </p:cNvPr>
          <p:cNvSpPr txBox="1"/>
          <p:nvPr/>
        </p:nvSpPr>
        <p:spPr>
          <a:xfrm>
            <a:off x="3117272" y="5223356"/>
            <a:ext cx="2597727" cy="502813"/>
          </a:xfrm>
          <a:prstGeom prst="rect">
            <a:avLst/>
          </a:prstGeom>
        </p:spPr>
        <p:txBody>
          <a:bodyPr vert="horz" wrap="none" lIns="91440" tIns="45720" rIns="91440" bIns="45720" rtlCol="0" anchor="t">
            <a:noAutofit/>
          </a:bodyPr>
          <a:lstStyle/>
          <a:p>
            <a:r>
              <a:rPr lang="en-US" altLang="zh-CN" sz="2400" b="1" dirty="0"/>
              <a:t>2~3x speedup !</a:t>
            </a:r>
            <a:endParaRPr lang="zh-CN" altLang="en-US" sz="2400" b="1" dirty="0"/>
          </a:p>
        </p:txBody>
      </p:sp>
      <p:sp>
        <p:nvSpPr>
          <p:cNvPr id="10" name="Footer Placeholder 3">
            <a:extLst>
              <a:ext uri="{FF2B5EF4-FFF2-40B4-BE49-F238E27FC236}">
                <a16:creationId xmlns:a16="http://schemas.microsoft.com/office/drawing/2014/main" id="{411960F4-4B3C-40DF-88A2-A23DEDD59319}"/>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395801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20C1F-81B6-4214-A81E-CC3EB77484EC}"/>
              </a:ext>
            </a:extLst>
          </p:cNvPr>
          <p:cNvSpPr>
            <a:spLocks noGrp="1"/>
          </p:cNvSpPr>
          <p:nvPr>
            <p:ph type="title"/>
          </p:nvPr>
        </p:nvSpPr>
        <p:spPr/>
        <p:txBody>
          <a:bodyPr/>
          <a:lstStyle/>
          <a:p>
            <a:r>
              <a:rPr lang="en-US" altLang="zh-CN" dirty="0"/>
              <a:t>Statistics (2/2) – Overhead of ordering</a:t>
            </a:r>
            <a:endParaRPr lang="zh-CN" altLang="en-US" dirty="0"/>
          </a:p>
        </p:txBody>
      </p:sp>
      <p:sp>
        <p:nvSpPr>
          <p:cNvPr id="9" name="Slide Number Placeholder 4">
            <a:extLst>
              <a:ext uri="{FF2B5EF4-FFF2-40B4-BE49-F238E27FC236}">
                <a16:creationId xmlns:a16="http://schemas.microsoft.com/office/drawing/2014/main" id="{1EA1EE56-E6F8-4B6E-A698-8B1176914349}"/>
              </a:ext>
            </a:extLst>
          </p:cNvPr>
          <p:cNvSpPr>
            <a:spLocks noGrp="1"/>
          </p:cNvSpPr>
          <p:nvPr>
            <p:ph type="sldNum" sz="quarter" idx="12"/>
          </p:nvPr>
        </p:nvSpPr>
        <p:spPr>
          <a:xfrm>
            <a:off x="9753599" y="6411203"/>
            <a:ext cx="2259227" cy="304625"/>
          </a:xfrm>
        </p:spPr>
        <p:txBody>
          <a:bodyPr/>
          <a:lstStyle/>
          <a:p>
            <a:fld id="{7AD14076-261D-44E2-B486-4068BDBB861D}" type="slidenum">
              <a:rPr lang="en-US" smtClean="0"/>
              <a:pPr/>
              <a:t>12</a:t>
            </a:fld>
            <a:endParaRPr lang="en-US" dirty="0"/>
          </a:p>
        </p:txBody>
      </p:sp>
      <p:graphicFrame>
        <p:nvGraphicFramePr>
          <p:cNvPr id="10" name="表格 9">
            <a:extLst>
              <a:ext uri="{FF2B5EF4-FFF2-40B4-BE49-F238E27FC236}">
                <a16:creationId xmlns:a16="http://schemas.microsoft.com/office/drawing/2014/main" id="{3A413709-4D4E-4C2F-BE82-91657E4A84D1}"/>
              </a:ext>
            </a:extLst>
          </p:cNvPr>
          <p:cNvGraphicFramePr>
            <a:graphicFrameLocks noGrp="1"/>
          </p:cNvGraphicFramePr>
          <p:nvPr>
            <p:extLst>
              <p:ext uri="{D42A27DB-BD31-4B8C-83A1-F6EECF244321}">
                <p14:modId xmlns:p14="http://schemas.microsoft.com/office/powerpoint/2010/main" val="3808294930"/>
              </p:ext>
            </p:extLst>
          </p:nvPr>
        </p:nvGraphicFramePr>
        <p:xfrm>
          <a:off x="0" y="2452005"/>
          <a:ext cx="12192000" cy="2102257"/>
        </p:xfrm>
        <a:graphic>
          <a:graphicData uri="http://schemas.openxmlformats.org/drawingml/2006/table">
            <a:tbl>
              <a:tblPr firstRow="1" bandRow="1">
                <a:tableStyleId>{5A111915-BE36-4E01-A7E5-04B1672EAD32}</a:tableStyleId>
              </a:tblPr>
              <a:tblGrid>
                <a:gridCol w="1367238">
                  <a:extLst>
                    <a:ext uri="{9D8B030D-6E8A-4147-A177-3AD203B41FA5}">
                      <a16:colId xmlns:a16="http://schemas.microsoft.com/office/drawing/2014/main" val="1021427819"/>
                    </a:ext>
                  </a:extLst>
                </a:gridCol>
                <a:gridCol w="5855554">
                  <a:extLst>
                    <a:ext uri="{9D8B030D-6E8A-4147-A177-3AD203B41FA5}">
                      <a16:colId xmlns:a16="http://schemas.microsoft.com/office/drawing/2014/main" val="2201172382"/>
                    </a:ext>
                  </a:extLst>
                </a:gridCol>
                <a:gridCol w="2484604">
                  <a:extLst>
                    <a:ext uri="{9D8B030D-6E8A-4147-A177-3AD203B41FA5}">
                      <a16:colId xmlns:a16="http://schemas.microsoft.com/office/drawing/2014/main" val="2052383806"/>
                    </a:ext>
                  </a:extLst>
                </a:gridCol>
                <a:gridCol w="2484604">
                  <a:extLst>
                    <a:ext uri="{9D8B030D-6E8A-4147-A177-3AD203B41FA5}">
                      <a16:colId xmlns:a16="http://schemas.microsoft.com/office/drawing/2014/main" val="1078070559"/>
                    </a:ext>
                  </a:extLst>
                </a:gridCol>
              </a:tblGrid>
              <a:tr h="461615">
                <a:tc>
                  <a:txBody>
                    <a:bodyPr/>
                    <a:lstStyle/>
                    <a:p>
                      <a:endParaRPr lang="zh-CN" altLang="en-US" sz="2000" dirty="0"/>
                    </a:p>
                  </a:txBody>
                  <a:tcPr marL="107807" marR="107807" marT="53906" marB="53906"/>
                </a:tc>
                <a:tc>
                  <a:txBody>
                    <a:bodyPr/>
                    <a:lstStyle/>
                    <a:p>
                      <a:r>
                        <a:rPr lang="en-US" altLang="zh-CN" sz="2000" dirty="0"/>
                        <a:t>BVTT</a:t>
                      </a:r>
                      <a:r>
                        <a:rPr lang="en-US" altLang="zh-CN" sz="2000" baseline="0" dirty="0"/>
                        <a:t> Front Length Variation </a:t>
                      </a:r>
                    </a:p>
                    <a:p>
                      <a:r>
                        <a:rPr lang="en-US" altLang="zh-CN" sz="2000" baseline="0" dirty="0"/>
                        <a:t>(Internal + External)</a:t>
                      </a:r>
                      <a:endParaRPr lang="zh-CN" altLang="en-US" sz="2000" dirty="0"/>
                    </a:p>
                  </a:txBody>
                  <a:tcPr marL="107807" marR="107807" marT="53906" marB="53906"/>
                </a:tc>
                <a:tc>
                  <a:txBody>
                    <a:bodyPr/>
                    <a:lstStyle/>
                    <a:p>
                      <a:r>
                        <a:rPr lang="en-US" altLang="zh-CN" sz="2000" dirty="0"/>
                        <a:t>Histogram Sort </a:t>
                      </a:r>
                    </a:p>
                    <a:p>
                      <a:r>
                        <a:rPr lang="en-US" altLang="zh-CN" sz="2000" dirty="0"/>
                        <a:t>(</a:t>
                      </a:r>
                      <a:r>
                        <a:rPr lang="en-US" altLang="zh-CN" sz="2000" dirty="0" err="1"/>
                        <a:t>ms</a:t>
                      </a:r>
                      <a:r>
                        <a:rPr lang="en-US" altLang="zh-CN" sz="2000" dirty="0"/>
                        <a:t>)</a:t>
                      </a:r>
                      <a:endParaRPr lang="zh-CN" altLang="en-US" sz="2000" dirty="0"/>
                    </a:p>
                  </a:txBody>
                  <a:tcPr marL="107807" marR="107807" marT="53906" marB="53906"/>
                </a:tc>
                <a:tc>
                  <a:txBody>
                    <a:bodyPr/>
                    <a:lstStyle/>
                    <a:p>
                      <a:r>
                        <a:rPr lang="en-US" altLang="zh-CN" sz="2000" dirty="0"/>
                        <a:t>Radix Sort </a:t>
                      </a:r>
                    </a:p>
                    <a:p>
                      <a:r>
                        <a:rPr lang="en-US" altLang="zh-CN" sz="2000" dirty="0"/>
                        <a:t>(</a:t>
                      </a:r>
                      <a:r>
                        <a:rPr lang="en-US" altLang="zh-CN" sz="2000" dirty="0" err="1"/>
                        <a:t>ms</a:t>
                      </a:r>
                      <a:r>
                        <a:rPr lang="en-US" altLang="zh-CN" sz="2000" dirty="0"/>
                        <a:t>)</a:t>
                      </a:r>
                      <a:endParaRPr lang="zh-CN" altLang="en-US" sz="2000" dirty="0"/>
                    </a:p>
                  </a:txBody>
                  <a:tcPr marL="107807" marR="107807" marT="53906" marB="53906"/>
                </a:tc>
                <a:extLst>
                  <a:ext uri="{0D108BD9-81ED-4DB2-BD59-A6C34878D82A}">
                    <a16:rowId xmlns:a16="http://schemas.microsoft.com/office/drawing/2014/main" val="4294891476"/>
                  </a:ext>
                </a:extLst>
              </a:tr>
              <a:tr h="461615">
                <a:tc>
                  <a:txBody>
                    <a:bodyPr/>
                    <a:lstStyle/>
                    <a:p>
                      <a:r>
                        <a:rPr lang="en-US" altLang="zh-CN" sz="2000" dirty="0"/>
                        <a:t>Flamenco</a:t>
                      </a:r>
                      <a:endParaRPr lang="zh-CN" altLang="en-US" sz="2000" dirty="0"/>
                    </a:p>
                  </a:txBody>
                  <a:tcPr marL="107807" marR="107807" marT="53906" marB="53906"/>
                </a:tc>
                <a:tc>
                  <a:txBody>
                    <a:bodyPr/>
                    <a:lstStyle/>
                    <a:p>
                      <a:r>
                        <a:rPr lang="en-US" altLang="zh-CN" sz="2000" dirty="0"/>
                        <a:t>(644429 + 486981) ~ (1442704 + 753844)</a:t>
                      </a:r>
                      <a:endParaRPr lang="zh-CN" altLang="en-US" sz="2000" dirty="0"/>
                    </a:p>
                  </a:txBody>
                  <a:tcPr marL="107807" marR="107807" marT="53906" marB="53906"/>
                </a:tc>
                <a:tc>
                  <a:txBody>
                    <a:bodyPr/>
                    <a:lstStyle/>
                    <a:p>
                      <a:r>
                        <a:rPr lang="en-US" altLang="zh-CN" sz="2000" dirty="0"/>
                        <a:t>0.40 ~ 0.70</a:t>
                      </a:r>
                      <a:endParaRPr lang="zh-CN" altLang="en-US" sz="2000" dirty="0"/>
                    </a:p>
                  </a:txBody>
                  <a:tcPr marL="107807" marR="107807" marT="53906" marB="53906"/>
                </a:tc>
                <a:tc>
                  <a:txBody>
                    <a:bodyPr/>
                    <a:lstStyle/>
                    <a:p>
                      <a:r>
                        <a:rPr lang="en-US" altLang="zh-CN" sz="2000" dirty="0"/>
                        <a:t>8.20 ~ 12.2</a:t>
                      </a:r>
                      <a:endParaRPr lang="zh-CN" altLang="en-US" sz="2000" dirty="0"/>
                    </a:p>
                  </a:txBody>
                  <a:tcPr marL="107807" marR="107807" marT="53906" marB="53906"/>
                </a:tc>
                <a:extLst>
                  <a:ext uri="{0D108BD9-81ED-4DB2-BD59-A6C34878D82A}">
                    <a16:rowId xmlns:a16="http://schemas.microsoft.com/office/drawing/2014/main" val="2229898768"/>
                  </a:ext>
                </a:extLst>
              </a:tr>
              <a:tr h="461615">
                <a:tc>
                  <a:txBody>
                    <a:bodyPr/>
                    <a:lstStyle/>
                    <a:p>
                      <a:r>
                        <a:rPr lang="en-US" altLang="zh-CN" sz="2000" dirty="0"/>
                        <a:t>Funnel</a:t>
                      </a:r>
                      <a:endParaRPr lang="zh-CN" altLang="en-US" sz="2000" dirty="0"/>
                    </a:p>
                  </a:txBody>
                  <a:tcPr marL="107807" marR="107807" marT="53906" marB="53906"/>
                </a:tc>
                <a:tc>
                  <a:txBody>
                    <a:bodyPr/>
                    <a:lstStyle/>
                    <a:p>
                      <a:r>
                        <a:rPr lang="en-US" altLang="zh-CN" sz="2000" dirty="0"/>
                        <a:t>(205651 + 149119) ~ (697200 + 214470)</a:t>
                      </a:r>
                      <a:endParaRPr lang="zh-CN" altLang="en-US" sz="2000" dirty="0"/>
                    </a:p>
                  </a:txBody>
                  <a:tcPr marL="107807" marR="107807" marT="53906" marB="53906"/>
                </a:tc>
                <a:tc>
                  <a:txBody>
                    <a:bodyPr/>
                    <a:lstStyle/>
                    <a:p>
                      <a:r>
                        <a:rPr lang="en-US" altLang="zh-CN" sz="2000" dirty="0"/>
                        <a:t>0.14 ~ 0.27</a:t>
                      </a:r>
                      <a:endParaRPr lang="zh-CN" altLang="en-US" sz="2000" dirty="0"/>
                    </a:p>
                  </a:txBody>
                  <a:tcPr marL="107807" marR="107807" marT="53906" marB="53906"/>
                </a:tc>
                <a:tc>
                  <a:txBody>
                    <a:bodyPr/>
                    <a:lstStyle/>
                    <a:p>
                      <a:r>
                        <a:rPr lang="en-US" altLang="zh-CN" sz="2000" dirty="0"/>
                        <a:t>1.53 ~ 2.50</a:t>
                      </a:r>
                      <a:endParaRPr lang="zh-CN" altLang="en-US" sz="2000" dirty="0"/>
                    </a:p>
                  </a:txBody>
                  <a:tcPr marL="107807" marR="107807" marT="53906" marB="53906"/>
                </a:tc>
                <a:extLst>
                  <a:ext uri="{0D108BD9-81ED-4DB2-BD59-A6C34878D82A}">
                    <a16:rowId xmlns:a16="http://schemas.microsoft.com/office/drawing/2014/main" val="2058669145"/>
                  </a:ext>
                </a:extLst>
              </a:tr>
              <a:tr h="461615">
                <a:tc>
                  <a:txBody>
                    <a:bodyPr/>
                    <a:lstStyle/>
                    <a:p>
                      <a:r>
                        <a:rPr lang="en-US" altLang="zh-CN" sz="2000" dirty="0"/>
                        <a:t>Cloth Ball</a:t>
                      </a:r>
                      <a:endParaRPr lang="zh-CN" altLang="en-US" sz="2000" dirty="0"/>
                    </a:p>
                  </a:txBody>
                  <a:tcPr marL="107807" marR="107807" marT="53906" marB="53906"/>
                </a:tc>
                <a:tc>
                  <a:txBody>
                    <a:bodyPr/>
                    <a:lstStyle/>
                    <a:p>
                      <a:r>
                        <a:rPr lang="en-US" altLang="zh-CN" sz="2000" dirty="0"/>
                        <a:t>(982110 + 755381) ~ (4371698 + 1675945)</a:t>
                      </a:r>
                      <a:endParaRPr lang="zh-CN" altLang="en-US" sz="2000" dirty="0"/>
                    </a:p>
                  </a:txBody>
                  <a:tcPr marL="107807" marR="107807" marT="53906" marB="53906"/>
                </a:tc>
                <a:tc>
                  <a:txBody>
                    <a:bodyPr/>
                    <a:lstStyle/>
                    <a:p>
                      <a:r>
                        <a:rPr lang="en-US" altLang="zh-CN" sz="2000" dirty="0"/>
                        <a:t>0.55 ~ 1.70</a:t>
                      </a:r>
                      <a:endParaRPr lang="zh-CN" altLang="en-US" sz="2000" dirty="0"/>
                    </a:p>
                  </a:txBody>
                  <a:tcPr marL="107807" marR="107807" marT="53906" marB="53906"/>
                </a:tc>
                <a:tc>
                  <a:txBody>
                    <a:bodyPr/>
                    <a:lstStyle/>
                    <a:p>
                      <a:r>
                        <a:rPr lang="en-US" altLang="zh-CN" sz="2000" dirty="0"/>
                        <a:t>9.50 ~ 13.25</a:t>
                      </a:r>
                      <a:endParaRPr lang="zh-CN" altLang="en-US" sz="2000" dirty="0"/>
                    </a:p>
                  </a:txBody>
                  <a:tcPr marL="107807" marR="107807" marT="53906" marB="53906"/>
                </a:tc>
                <a:extLst>
                  <a:ext uri="{0D108BD9-81ED-4DB2-BD59-A6C34878D82A}">
                    <a16:rowId xmlns:a16="http://schemas.microsoft.com/office/drawing/2014/main" val="806928868"/>
                  </a:ext>
                </a:extLst>
              </a:tr>
            </a:tbl>
          </a:graphicData>
        </a:graphic>
      </p:graphicFrame>
      <p:sp>
        <p:nvSpPr>
          <p:cNvPr id="6" name="Footer Placeholder 3">
            <a:extLst>
              <a:ext uri="{FF2B5EF4-FFF2-40B4-BE49-F238E27FC236}">
                <a16:creationId xmlns:a16="http://schemas.microsoft.com/office/drawing/2014/main" id="{EF1BD298-1A68-4846-BE2C-EC26B45A1C10}"/>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236459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BA577-7AEF-4E49-BD23-707057C37DAC}"/>
              </a:ext>
            </a:extLst>
          </p:cNvPr>
          <p:cNvSpPr>
            <a:spLocks noGrp="1"/>
          </p:cNvSpPr>
          <p:nvPr>
            <p:ph type="title"/>
          </p:nvPr>
        </p:nvSpPr>
        <p:spPr/>
        <p:txBody>
          <a:bodyPr/>
          <a:lstStyle/>
          <a:p>
            <a:pPr algn="ctr"/>
            <a:r>
              <a:rPr lang="en-US" altLang="zh-CN" dirty="0"/>
              <a:t>Cycle of our framework (BVTT front part)</a:t>
            </a:r>
            <a:endParaRPr lang="zh-CN" altLang="en-US" dirty="0"/>
          </a:p>
        </p:txBody>
      </p:sp>
      <p:sp>
        <p:nvSpPr>
          <p:cNvPr id="5" name="灯片编号占位符 4">
            <a:extLst>
              <a:ext uri="{FF2B5EF4-FFF2-40B4-BE49-F238E27FC236}">
                <a16:creationId xmlns:a16="http://schemas.microsoft.com/office/drawing/2014/main" id="{0A3E737C-5AE6-4FCE-9C5D-433AC9D2F693}"/>
              </a:ext>
            </a:extLst>
          </p:cNvPr>
          <p:cNvSpPr>
            <a:spLocks noGrp="1"/>
          </p:cNvSpPr>
          <p:nvPr>
            <p:ph type="sldNum" sz="quarter" idx="12"/>
          </p:nvPr>
        </p:nvSpPr>
        <p:spPr/>
        <p:txBody>
          <a:bodyPr/>
          <a:lstStyle/>
          <a:p>
            <a:fld id="{7AD14076-261D-44E2-B486-4068BDBB861D}" type="slidenum">
              <a:rPr lang="en-US" smtClean="0"/>
              <a:pPr/>
              <a:t>13</a:t>
            </a:fld>
            <a:endParaRPr lang="en-US"/>
          </a:p>
        </p:txBody>
      </p:sp>
      <p:pic>
        <p:nvPicPr>
          <p:cNvPr id="13" name="图片 12">
            <a:extLst>
              <a:ext uri="{FF2B5EF4-FFF2-40B4-BE49-F238E27FC236}">
                <a16:creationId xmlns:a16="http://schemas.microsoft.com/office/drawing/2014/main" id="{441813A1-76FB-40CA-9D87-0211B7152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990" y="1438031"/>
            <a:ext cx="6080020" cy="4510088"/>
          </a:xfrm>
          <a:prstGeom prst="rect">
            <a:avLst/>
          </a:prstGeom>
        </p:spPr>
      </p:pic>
      <p:sp>
        <p:nvSpPr>
          <p:cNvPr id="6" name="Footer Placeholder 3">
            <a:extLst>
              <a:ext uri="{FF2B5EF4-FFF2-40B4-BE49-F238E27FC236}">
                <a16:creationId xmlns:a16="http://schemas.microsoft.com/office/drawing/2014/main" id="{52ADBF26-1C64-4C2F-A0DF-250343A4F829}"/>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14219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D0F1FE7-33DC-45A2-9D02-B800CD3380D8}"/>
              </a:ext>
            </a:extLst>
          </p:cNvPr>
          <p:cNvSpPr>
            <a:spLocks noGrp="1"/>
          </p:cNvSpPr>
          <p:nvPr>
            <p:ph type="title"/>
          </p:nvPr>
        </p:nvSpPr>
        <p:spPr/>
        <p:txBody>
          <a:bodyPr/>
          <a:lstStyle/>
          <a:p>
            <a:r>
              <a:rPr lang="en-US" altLang="zh-CN" dirty="0"/>
              <a:t>Restructuring (3/4)</a:t>
            </a:r>
            <a:endParaRPr lang="zh-CN" altLang="en-US" dirty="0"/>
          </a:p>
        </p:txBody>
      </p:sp>
      <p:sp>
        <p:nvSpPr>
          <p:cNvPr id="7" name="副标题 6">
            <a:extLst>
              <a:ext uri="{FF2B5EF4-FFF2-40B4-BE49-F238E27FC236}">
                <a16:creationId xmlns:a16="http://schemas.microsoft.com/office/drawing/2014/main" id="{BFF27760-B572-4A46-9D7F-51DF69DBF592}"/>
              </a:ext>
            </a:extLst>
          </p:cNvPr>
          <p:cNvSpPr>
            <a:spLocks noGrp="1"/>
          </p:cNvSpPr>
          <p:nvPr>
            <p:ph type="subTitle" idx="1"/>
          </p:nvPr>
        </p:nvSpPr>
        <p:spPr/>
        <p:txBody>
          <a:bodyPr>
            <a:normAutofit/>
          </a:bodyPr>
          <a:lstStyle/>
          <a:p>
            <a:r>
              <a:rPr lang="en-US" altLang="zh-CN" sz="2000" dirty="0"/>
              <a:t>* Quality metric</a:t>
            </a:r>
          </a:p>
          <a:p>
            <a:r>
              <a:rPr lang="en-US" altLang="zh-CN" sz="2000" dirty="0"/>
              <a:t>BVH restructuring</a:t>
            </a:r>
          </a:p>
          <a:p>
            <a:r>
              <a:rPr lang="en-US" altLang="zh-CN" sz="2000" dirty="0"/>
              <a:t>BVTT front restructuring</a:t>
            </a:r>
            <a:endParaRPr lang="zh-CN" altLang="en-US" sz="2000" dirty="0"/>
          </a:p>
        </p:txBody>
      </p:sp>
      <p:sp>
        <p:nvSpPr>
          <p:cNvPr id="4" name="页脚占位符 3">
            <a:extLst>
              <a:ext uri="{FF2B5EF4-FFF2-40B4-BE49-F238E27FC236}">
                <a16:creationId xmlns:a16="http://schemas.microsoft.com/office/drawing/2014/main" id="{E2804A0C-D356-4EA1-B4F3-C1669FE3F056}"/>
              </a:ext>
            </a:extLst>
          </p:cNvPr>
          <p:cNvSpPr>
            <a:spLocks noGrp="1"/>
          </p:cNvSpPr>
          <p:nvPr>
            <p:ph type="ftr" sz="quarter" idx="4294967295"/>
          </p:nvPr>
        </p:nvSpPr>
        <p:spPr>
          <a:xfrm>
            <a:off x="0" y="6411913"/>
            <a:ext cx="5432425" cy="303212"/>
          </a:xfrm>
        </p:spPr>
        <p:txBody>
          <a:bodyPr/>
          <a:lstStyle/>
          <a:p>
            <a:r>
              <a:rPr lang="en-US"/>
              <a:t>Footer: paper name, authors, presenter ...</a:t>
            </a:r>
          </a:p>
        </p:txBody>
      </p:sp>
      <p:sp>
        <p:nvSpPr>
          <p:cNvPr id="5" name="灯片编号占位符 4">
            <a:extLst>
              <a:ext uri="{FF2B5EF4-FFF2-40B4-BE49-F238E27FC236}">
                <a16:creationId xmlns:a16="http://schemas.microsoft.com/office/drawing/2014/main" id="{69CA1AA5-75B0-482B-A23F-F2E81251566A}"/>
              </a:ext>
            </a:extLst>
          </p:cNvPr>
          <p:cNvSpPr>
            <a:spLocks noGrp="1"/>
          </p:cNvSpPr>
          <p:nvPr>
            <p:ph type="sldNum" sz="quarter" idx="4294967295"/>
          </p:nvPr>
        </p:nvSpPr>
        <p:spPr>
          <a:xfrm>
            <a:off x="9932988" y="6411913"/>
            <a:ext cx="2259012" cy="303212"/>
          </a:xfrm>
        </p:spPr>
        <p:txBody>
          <a:bodyPr/>
          <a:lstStyle/>
          <a:p>
            <a:fld id="{7AD14076-261D-44E2-B486-4068BDBB861D}" type="slidenum">
              <a:rPr lang="en-US" smtClean="0"/>
              <a:pPr/>
              <a:t>14</a:t>
            </a:fld>
            <a:endParaRPr lang="en-US"/>
          </a:p>
        </p:txBody>
      </p:sp>
    </p:spTree>
    <p:extLst>
      <p:ext uri="{BB962C8B-B14F-4D97-AF65-F5344CB8AC3E}">
        <p14:creationId xmlns:p14="http://schemas.microsoft.com/office/powerpoint/2010/main" val="375825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20C1F-81B6-4214-A81E-CC3EB77484EC}"/>
              </a:ext>
            </a:extLst>
          </p:cNvPr>
          <p:cNvSpPr>
            <a:spLocks noGrp="1"/>
          </p:cNvSpPr>
          <p:nvPr>
            <p:ph type="title"/>
          </p:nvPr>
        </p:nvSpPr>
        <p:spPr/>
        <p:txBody>
          <a:bodyPr/>
          <a:lstStyle/>
          <a:p>
            <a:r>
              <a:rPr lang="en-US" altLang="zh-CN" dirty="0"/>
              <a:t>BVH Quality Inspection through BVTT Front Log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8DE817F-B053-407C-80D7-664697CDA93F}"/>
                  </a:ext>
                </a:extLst>
              </p:cNvPr>
              <p:cNvSpPr>
                <a:spLocks noGrp="1"/>
              </p:cNvSpPr>
              <p:nvPr>
                <p:ph idx="1"/>
              </p:nvPr>
            </p:nvSpPr>
            <p:spPr/>
            <p:txBody>
              <a:bodyPr>
                <a:normAutofit/>
              </a:bodyPr>
              <a:lstStyle/>
              <a:p>
                <a:r>
                  <a:rPr lang="en-US" altLang="zh-CN" sz="2200" dirty="0"/>
                  <a:t>Previous metric</a:t>
                </a:r>
              </a:p>
              <a:p>
                <a:pPr lvl="1"/>
                <a:r>
                  <a:rPr lang="en-US" altLang="zh-CN" sz="2000" dirty="0"/>
                  <a:t>the ratio of a parent’s bounding box volume to the sum of its children’s</a:t>
                </a:r>
              </a:p>
              <a:p>
                <a:endParaRPr lang="en-US" altLang="zh-CN" sz="2200" dirty="0"/>
              </a:p>
              <a:p>
                <a:endParaRPr lang="en-US" altLang="zh-CN" sz="2200" dirty="0"/>
              </a:p>
              <a:p>
                <a:r>
                  <a:rPr lang="en-US" altLang="zh-CN" sz="2200" dirty="0"/>
                  <a:t>Novel quality metric</a:t>
                </a:r>
              </a:p>
              <a:p>
                <a:pPr lvl="1"/>
                <a14:m>
                  <m:oMath xmlns:m="http://schemas.openxmlformats.org/officeDocument/2006/math">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𝑄</m:t>
                    </m:r>
                    <m:d>
                      <m:d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d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𝑖</m:t>
                        </m:r>
                      </m:e>
                    </m:d>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m:t>
                    </m:r>
                    <m:f>
                      <m:f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fPr>
                      <m:num>
                        <m:nary>
                          <m:naryPr>
                            <m:chr m:val="∑"/>
                            <m:supHide m:val="on"/>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naryPr>
                          <m:sub>
                            <m:r>
                              <m:rPr>
                                <m:brk m:alnAt="7"/>
                              </m:r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𝑗</m:t>
                            </m:r>
                            <m: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m:t>
                            </m:r>
                            <m: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𝑠𝑢𝑏</m:t>
                            </m:r>
                            <m:d>
                              <m:dPr>
                                <m:ctrlP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ctrlPr>
                              </m:dPr>
                              <m:e>
                                <m:r>
                                  <m:rPr>
                                    <m:brk m:alnAt="7"/>
                                  </m:rP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𝑖</m:t>
                                </m:r>
                              </m:e>
                            </m:d>
                          </m:sub>
                          <m:sup/>
                          <m:e>
                            <m:sSub>
                              <m:sSub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sSub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𝑖𝑛𝑡𝑐𝑛𝑡</m:t>
                                </m:r>
                              </m:e>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𝑗</m:t>
                                </m:r>
                              </m:sub>
                            </m:sSub>
                          </m:e>
                        </m:nary>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  + </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𝑐𝑜𝑢𝑛𝑡</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 </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𝑜𝑓</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 </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𝑐𝑜𝑙𝑙𝑖𝑛𝑔</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 </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𝑝𝑎𝑖𝑟𝑠</m:t>
                        </m:r>
                      </m:num>
                      <m:den>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𝑐𝑜𝑢𝑛𝑡</m:t>
                        </m:r>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 </m:t>
                        </m:r>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𝑜𝑓</m:t>
                        </m:r>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 </m:t>
                        </m:r>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𝑐𝑜𝑙𝑙𝑖𝑛𝑔</m:t>
                        </m:r>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 </m:t>
                        </m:r>
                        <m:r>
                          <a:rPr lang="en-US" altLang="zh-CN" sz="2000" b="0" i="1" smtClean="0">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𝑝𝑎𝑖𝑟𝑠</m:t>
                        </m:r>
                      </m:den>
                    </m:f>
                  </m:oMath>
                </a14:m>
                <a:endParaRPr lang="en-US" altLang="zh-CN" sz="2000" dirty="0"/>
              </a:p>
              <a:p>
                <a:pPr lvl="1"/>
                <a14:m>
                  <m:oMath xmlns:m="http://schemas.openxmlformats.org/officeDocument/2006/math">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𝑄</m:t>
                    </m:r>
                    <m:d>
                      <m:d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d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𝑖</m:t>
                        </m:r>
                      </m:e>
                    </m:d>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m:t>
                    </m:r>
                    <m:f>
                      <m:f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fPr>
                      <m:num>
                        <m:nary>
                          <m:naryPr>
                            <m:chr m:val="∑"/>
                            <m:supHide m:val="on"/>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naryPr>
                          <m:sub>
                            <m:r>
                              <m:rPr>
                                <m:brk m:alnAt="7"/>
                              </m:r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𝑗</m:t>
                            </m:r>
                            <m: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m:t>
                            </m:r>
                            <m: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𝑠𝑢𝑏</m:t>
                            </m:r>
                            <m:d>
                              <m:dPr>
                                <m:ctrlP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ctrlPr>
                              </m:dPr>
                              <m:e>
                                <m:r>
                                  <m:rPr>
                                    <m:brk m:alnAt="7"/>
                                  </m:rP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𝑖</m:t>
                                </m:r>
                              </m:e>
                            </m:d>
                          </m:sub>
                          <m:sup/>
                          <m:e>
                            <m:sSub>
                              <m:sSub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sSub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𝑖𝑛𝑡𝑐𝑛𝑡</m:t>
                                </m:r>
                              </m:e>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𝑗</m:t>
                                </m:r>
                              </m:sub>
                            </m:sSub>
                          </m:e>
                        </m:nary>
                      </m:num>
                      <m:den>
                        <m:nary>
                          <m:naryPr>
                            <m:chr m:val="∑"/>
                            <m:supHide m:val="on"/>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naryPr>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𝑘</m:t>
                            </m:r>
                            <m: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m:t>
                            </m:r>
                            <m: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𝑠𝑢𝑏</m:t>
                            </m:r>
                            <m:d>
                              <m:dPr>
                                <m:ctrlP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ctrlPr>
                              </m:dPr>
                              <m:e>
                                <m:r>
                                  <a:rPr lang="en-US" altLang="zh-CN" sz="2000" i="1">
                                    <a:effectLst>
                                      <a:glow rad="38100">
                                        <a:schemeClr val="bg1">
                                          <a:lumMod val="50000"/>
                                          <a:lumOff val="50000"/>
                                          <a:alpha val="20000"/>
                                        </a:schemeClr>
                                      </a:glow>
                                    </a:effectLst>
                                    <a:latin typeface="Cambria Math" panose="02040503050406030204" pitchFamily="18" charset="0"/>
                                    <a:ea typeface="Cambria Math" panose="02040503050406030204" pitchFamily="18" charset="0"/>
                                    <a:cs typeface="Calibri" panose="020F0502020204030204" pitchFamily="34" charset="0"/>
                                  </a:rPr>
                                  <m:t>𝑖</m:t>
                                </m:r>
                              </m:e>
                            </m:d>
                          </m:sub>
                          <m:sup/>
                          <m:e>
                            <m:sSub>
                              <m:sSub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sSub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𝑒𝑥𝑡𝑐𝑛𝑡</m:t>
                                </m:r>
                              </m:e>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𝑘</m:t>
                                </m:r>
                              </m:sub>
                            </m:sSub>
                          </m:e>
                        </m:nary>
                      </m:den>
                    </m:f>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m:t>
                    </m:r>
                    <m:f>
                      <m:f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fPr>
                      <m:num>
                        <m:sSub>
                          <m:sSub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sSub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𝑖𝑛𝑡𝑜𝑓𝑓𝑠𝑒𝑡</m:t>
                            </m:r>
                          </m:e>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𝑏</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+1</m:t>
                            </m:r>
                          </m:sub>
                        </m:s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m:t>
                        </m:r>
                        <m:sSub>
                          <m:sSub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sSub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𝑖𝑛𝑡𝑜𝑓𝑓𝑠𝑒𝑡</m:t>
                            </m:r>
                          </m:e>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𝑎</m:t>
                            </m:r>
                          </m:sub>
                        </m:sSub>
                      </m:num>
                      <m:den>
                        <m:sSub>
                          <m:sSub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sSub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𝑒𝑥𝑡𝑜𝑓𝑓𝑠𝑒𝑡</m:t>
                            </m:r>
                          </m:e>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𝑡</m:t>
                            </m:r>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+1</m:t>
                            </m:r>
                          </m:sub>
                        </m:s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m:t>
                        </m:r>
                        <m:sSub>
                          <m:sSubPr>
                            <m:ctrlP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ctrlPr>
                          </m:sSubPr>
                          <m:e>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𝑒𝑥𝑡𝑜𝑓𝑓𝑠𝑒𝑡</m:t>
                            </m:r>
                          </m:e>
                          <m:sub>
                            <m:r>
                              <a:rPr lang="en-US" altLang="zh-CN" sz="2000" i="1">
                                <a:effectLst>
                                  <a:glow rad="38100">
                                    <a:schemeClr val="bg1">
                                      <a:lumMod val="50000"/>
                                      <a:lumOff val="50000"/>
                                      <a:alpha val="20000"/>
                                    </a:schemeClr>
                                  </a:glow>
                                </a:effectLst>
                                <a:latin typeface="Cambria Math" panose="02040503050406030204" pitchFamily="18" charset="0"/>
                                <a:cs typeface="Calibri" panose="020F0502020204030204" pitchFamily="34" charset="0"/>
                              </a:rPr>
                              <m:t>𝑠</m:t>
                            </m:r>
                          </m:sub>
                        </m:sSub>
                      </m:den>
                    </m:f>
                  </m:oMath>
                </a14:m>
                <a:endParaRPr lang="en-US" altLang="zh-CN" sz="2000" dirty="0"/>
              </a:p>
              <a:p>
                <a:pPr lvl="1"/>
                <a:r>
                  <a:rPr lang="en-US" altLang="zh-CN" sz="2000" dirty="0"/>
                  <a:t>More CD performance related and easier to compute</a:t>
                </a:r>
              </a:p>
              <a:p>
                <a:pPr lvl="1"/>
                <a:r>
                  <a:rPr lang="en-US" altLang="zh-CN" sz="2000" dirty="0"/>
                  <a:t>Reuse data from BVTT front ordering, next to zero overhead for quality inspection</a:t>
                </a:r>
              </a:p>
            </p:txBody>
          </p:sp>
        </mc:Choice>
        <mc:Fallback>
          <p:sp>
            <p:nvSpPr>
              <p:cNvPr id="3" name="内容占位符 2">
                <a:extLst>
                  <a:ext uri="{FF2B5EF4-FFF2-40B4-BE49-F238E27FC236}">
                    <a16:creationId xmlns:a16="http://schemas.microsoft.com/office/drawing/2014/main" id="{D8DE817F-B053-407C-80D7-664697CDA93F}"/>
                  </a:ext>
                </a:extLst>
              </p:cNvPr>
              <p:cNvSpPr>
                <a:spLocks noGrp="1" noRot="1" noChangeAspect="1" noMove="1" noResize="1" noEditPoints="1" noAdjustHandles="1" noChangeArrowheads="1" noChangeShapeType="1" noTextEdit="1"/>
              </p:cNvSpPr>
              <p:nvPr>
                <p:ph idx="1"/>
              </p:nvPr>
            </p:nvSpPr>
            <p:spPr>
              <a:blipFill>
                <a:blip r:embed="rId3"/>
                <a:stretch>
                  <a:fillRect l="-696" t="-162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7B9D901-5626-4A0E-B5DE-033962AD4F54}"/>
              </a:ext>
            </a:extLst>
          </p:cNvPr>
          <p:cNvPicPr>
            <a:picLocks noChangeAspect="1"/>
          </p:cNvPicPr>
          <p:nvPr/>
        </p:nvPicPr>
        <p:blipFill>
          <a:blip r:embed="rId4"/>
          <a:stretch>
            <a:fillRect/>
          </a:stretch>
        </p:blipFill>
        <p:spPr>
          <a:xfrm>
            <a:off x="6719096" y="2711261"/>
            <a:ext cx="4634704" cy="1435478"/>
          </a:xfrm>
          <a:prstGeom prst="rect">
            <a:avLst/>
          </a:prstGeom>
        </p:spPr>
      </p:pic>
      <p:sp>
        <p:nvSpPr>
          <p:cNvPr id="6" name="Footer Placeholder 3">
            <a:extLst>
              <a:ext uri="{FF2B5EF4-FFF2-40B4-BE49-F238E27FC236}">
                <a16:creationId xmlns:a16="http://schemas.microsoft.com/office/drawing/2014/main" id="{A0F1235A-78F4-451D-B4CA-1E996BFE2046}"/>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
        <p:nvSpPr>
          <p:cNvPr id="8" name="Slide Number Placeholder 4">
            <a:extLst>
              <a:ext uri="{FF2B5EF4-FFF2-40B4-BE49-F238E27FC236}">
                <a16:creationId xmlns:a16="http://schemas.microsoft.com/office/drawing/2014/main" id="{78199A07-6064-44D4-9CC2-CCD512AD52D7}"/>
              </a:ext>
            </a:extLst>
          </p:cNvPr>
          <p:cNvSpPr>
            <a:spLocks noGrp="1"/>
          </p:cNvSpPr>
          <p:nvPr>
            <p:ph type="sldNum" sz="quarter" idx="12"/>
          </p:nvPr>
        </p:nvSpPr>
        <p:spPr>
          <a:xfrm>
            <a:off x="9753599" y="6411203"/>
            <a:ext cx="2259227" cy="304625"/>
          </a:xfrm>
        </p:spPr>
        <p:txBody>
          <a:bodyPr/>
          <a:lstStyle/>
          <a:p>
            <a:fld id="{7AD14076-261D-44E2-B486-4068BDBB861D}" type="slidenum">
              <a:rPr lang="en-US" smtClean="0"/>
              <a:pPr/>
              <a:t>15</a:t>
            </a:fld>
            <a:endParaRPr lang="en-US" dirty="0"/>
          </a:p>
        </p:txBody>
      </p:sp>
    </p:spTree>
    <p:extLst>
      <p:ext uri="{BB962C8B-B14F-4D97-AF65-F5344CB8AC3E}">
        <p14:creationId xmlns:p14="http://schemas.microsoft.com/office/powerpoint/2010/main" val="1173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4413"/>
          </a:xfrm>
        </p:spPr>
        <p:txBody>
          <a:bodyPr/>
          <a:lstStyle/>
          <a:p>
            <a:r>
              <a:rPr lang="en-US" altLang="zh-CN"/>
              <a:t>Restructuring Scheme</a:t>
            </a:r>
            <a:endParaRPr lang="en-US" dirty="0"/>
          </a:p>
        </p:txBody>
      </p:sp>
      <p:sp>
        <p:nvSpPr>
          <p:cNvPr id="3" name="Content Placeholder 2"/>
          <p:cNvSpPr>
            <a:spLocks noGrp="1"/>
          </p:cNvSpPr>
          <p:nvPr>
            <p:ph idx="1"/>
          </p:nvPr>
        </p:nvSpPr>
        <p:spPr>
          <a:xfrm>
            <a:off x="838200" y="1438031"/>
            <a:ext cx="10515600" cy="4510187"/>
          </a:xfrm>
        </p:spPr>
        <p:txBody>
          <a:bodyPr/>
          <a:lstStyle/>
          <a:p>
            <a:r>
              <a:rPr lang="en-US" sz="2200"/>
              <a:t>BVH restructuring</a:t>
            </a:r>
          </a:p>
          <a:p>
            <a:pPr lvl="1"/>
            <a:r>
              <a:rPr lang="en-US" sz="2000"/>
              <a:t>“Construct” over candidates selected by the metric</a:t>
            </a:r>
          </a:p>
          <a:p>
            <a:endParaRPr lang="en-US"/>
          </a:p>
          <a:p>
            <a:r>
              <a:rPr lang="en-US" sz="2200"/>
              <a:t>BVTT front restructuring</a:t>
            </a:r>
          </a:p>
          <a:p>
            <a:pPr lvl="1"/>
            <a:r>
              <a:rPr lang="en-US" sz="2000"/>
              <a:t>Only re-compute invalid front nodes</a:t>
            </a:r>
          </a:p>
          <a:p>
            <a:pPr lvl="1"/>
            <a:r>
              <a:rPr lang="en-US" sz="2000"/>
              <a:t>Saves half of the time compared to a total reconstruction</a:t>
            </a:r>
            <a:endParaRPr lang="en-US" sz="2000" dirty="0"/>
          </a:p>
        </p:txBody>
      </p:sp>
      <p:sp>
        <p:nvSpPr>
          <p:cNvPr id="5" name="Slide Number Placeholder 4"/>
          <p:cNvSpPr>
            <a:spLocks noGrp="1"/>
          </p:cNvSpPr>
          <p:nvPr>
            <p:ph type="sldNum" sz="quarter" idx="12"/>
          </p:nvPr>
        </p:nvSpPr>
        <p:spPr>
          <a:xfrm>
            <a:off x="9753599" y="6411203"/>
            <a:ext cx="2259227" cy="304625"/>
          </a:xfrm>
        </p:spPr>
        <p:txBody>
          <a:bodyPr/>
          <a:lstStyle/>
          <a:p>
            <a:fld id="{7AD14076-261D-44E2-B486-4068BDBB861D}" type="slidenum">
              <a:rPr lang="en-US" smtClean="0"/>
              <a:pPr/>
              <a:t>16</a:t>
            </a:fld>
            <a:endParaRPr lang="en-US" dirty="0"/>
          </a:p>
        </p:txBody>
      </p:sp>
      <p:pic>
        <p:nvPicPr>
          <p:cNvPr id="7" name="图片 6" descr="图片包含 屏幕截图, 地图&#10;&#10;已生成高可信度的说明">
            <a:extLst>
              <a:ext uri="{FF2B5EF4-FFF2-40B4-BE49-F238E27FC236}">
                <a16:creationId xmlns:a16="http://schemas.microsoft.com/office/drawing/2014/main" id="{A57A8046-CF5E-470C-872F-06C30AB02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40" y="1438030"/>
            <a:ext cx="10554119" cy="4355668"/>
          </a:xfrm>
          <a:prstGeom prst="rect">
            <a:avLst/>
          </a:prstGeom>
        </p:spPr>
      </p:pic>
      <p:sp>
        <p:nvSpPr>
          <p:cNvPr id="8" name="Footer Placeholder 3">
            <a:extLst>
              <a:ext uri="{FF2B5EF4-FFF2-40B4-BE49-F238E27FC236}">
                <a16:creationId xmlns:a16="http://schemas.microsoft.com/office/drawing/2014/main" id="{363E216F-283E-4955-96B7-4189EF5C8948}"/>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351334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D0F1FE7-33DC-45A2-9D02-B800CD3380D8}"/>
              </a:ext>
            </a:extLst>
          </p:cNvPr>
          <p:cNvSpPr>
            <a:spLocks noGrp="1"/>
          </p:cNvSpPr>
          <p:nvPr>
            <p:ph type="title"/>
          </p:nvPr>
        </p:nvSpPr>
        <p:spPr/>
        <p:txBody>
          <a:bodyPr/>
          <a:lstStyle/>
          <a:p>
            <a:r>
              <a:rPr lang="en-US" altLang="zh-CN" dirty="0"/>
              <a:t>Comparison &amp; Discussion (4/4)</a:t>
            </a:r>
            <a:endParaRPr lang="zh-CN" altLang="en-US" dirty="0"/>
          </a:p>
        </p:txBody>
      </p:sp>
      <p:sp>
        <p:nvSpPr>
          <p:cNvPr id="7" name="副标题 6">
            <a:extLst>
              <a:ext uri="{FF2B5EF4-FFF2-40B4-BE49-F238E27FC236}">
                <a16:creationId xmlns:a16="http://schemas.microsoft.com/office/drawing/2014/main" id="{BFF27760-B572-4A46-9D7F-51DF69DBF592}"/>
              </a:ext>
            </a:extLst>
          </p:cNvPr>
          <p:cNvSpPr>
            <a:spLocks noGrp="1"/>
          </p:cNvSpPr>
          <p:nvPr>
            <p:ph type="subTitle" idx="1"/>
          </p:nvPr>
        </p:nvSpPr>
        <p:spPr/>
        <p:txBody>
          <a:bodyPr>
            <a:normAutofit/>
          </a:bodyPr>
          <a:lstStyle/>
          <a:p>
            <a:r>
              <a:rPr lang="en-US" altLang="zh-CN" sz="2000" dirty="0"/>
              <a:t>Comparison</a:t>
            </a:r>
          </a:p>
          <a:p>
            <a:r>
              <a:rPr lang="en-US" altLang="zh-CN" sz="2000" dirty="0"/>
              <a:t>Discussion</a:t>
            </a:r>
            <a:endParaRPr lang="zh-CN" altLang="en-US" sz="2000" dirty="0"/>
          </a:p>
        </p:txBody>
      </p:sp>
      <p:sp>
        <p:nvSpPr>
          <p:cNvPr id="4" name="页脚占位符 3">
            <a:extLst>
              <a:ext uri="{FF2B5EF4-FFF2-40B4-BE49-F238E27FC236}">
                <a16:creationId xmlns:a16="http://schemas.microsoft.com/office/drawing/2014/main" id="{E2804A0C-D356-4EA1-B4F3-C1669FE3F056}"/>
              </a:ext>
            </a:extLst>
          </p:cNvPr>
          <p:cNvSpPr>
            <a:spLocks noGrp="1"/>
          </p:cNvSpPr>
          <p:nvPr>
            <p:ph type="ftr" sz="quarter" idx="4294967295"/>
          </p:nvPr>
        </p:nvSpPr>
        <p:spPr>
          <a:xfrm>
            <a:off x="0" y="6411913"/>
            <a:ext cx="5432425" cy="303212"/>
          </a:xfrm>
        </p:spPr>
        <p:txBody>
          <a:bodyPr/>
          <a:lstStyle/>
          <a:p>
            <a:r>
              <a:rPr lang="en-US"/>
              <a:t>Footer: paper name, authors, presenter ...</a:t>
            </a:r>
          </a:p>
        </p:txBody>
      </p:sp>
      <p:sp>
        <p:nvSpPr>
          <p:cNvPr id="5" name="灯片编号占位符 4">
            <a:extLst>
              <a:ext uri="{FF2B5EF4-FFF2-40B4-BE49-F238E27FC236}">
                <a16:creationId xmlns:a16="http://schemas.microsoft.com/office/drawing/2014/main" id="{69CA1AA5-75B0-482B-A23F-F2E81251566A}"/>
              </a:ext>
            </a:extLst>
          </p:cNvPr>
          <p:cNvSpPr>
            <a:spLocks noGrp="1"/>
          </p:cNvSpPr>
          <p:nvPr>
            <p:ph type="sldNum" sz="quarter" idx="4294967295"/>
          </p:nvPr>
        </p:nvSpPr>
        <p:spPr>
          <a:xfrm>
            <a:off x="9932988" y="6411913"/>
            <a:ext cx="2259012" cy="303212"/>
          </a:xfrm>
        </p:spPr>
        <p:txBody>
          <a:bodyPr/>
          <a:lstStyle/>
          <a:p>
            <a:fld id="{7AD14076-261D-44E2-B486-4068BDBB861D}" type="slidenum">
              <a:rPr lang="en-US" smtClean="0"/>
              <a:pPr/>
              <a:t>17</a:t>
            </a:fld>
            <a:endParaRPr lang="en-US"/>
          </a:p>
        </p:txBody>
      </p:sp>
    </p:spTree>
    <p:extLst>
      <p:ext uri="{BB962C8B-B14F-4D97-AF65-F5344CB8AC3E}">
        <p14:creationId xmlns:p14="http://schemas.microsoft.com/office/powerpoint/2010/main" val="403240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0952B-87FD-4F12-B38E-173C0786AD9B}"/>
              </a:ext>
            </a:extLst>
          </p:cNvPr>
          <p:cNvSpPr>
            <a:spLocks noGrp="1"/>
          </p:cNvSpPr>
          <p:nvPr>
            <p:ph type="title"/>
          </p:nvPr>
        </p:nvSpPr>
        <p:spPr/>
        <p:txBody>
          <a:bodyPr/>
          <a:lstStyle/>
          <a:p>
            <a:r>
              <a:rPr lang="en-US" altLang="zh-CN" dirty="0" err="1"/>
              <a:t>ARCSim</a:t>
            </a:r>
            <a:r>
              <a:rPr lang="en-US" altLang="zh-CN" dirty="0"/>
              <a:t> benchmarks</a:t>
            </a:r>
            <a:endParaRPr lang="zh-CN" altLang="en-US" dirty="0"/>
          </a:p>
        </p:txBody>
      </p:sp>
      <p:sp>
        <p:nvSpPr>
          <p:cNvPr id="5" name="灯片编号占位符 4">
            <a:extLst>
              <a:ext uri="{FF2B5EF4-FFF2-40B4-BE49-F238E27FC236}">
                <a16:creationId xmlns:a16="http://schemas.microsoft.com/office/drawing/2014/main" id="{069AA4B3-B8AE-436E-8929-5A2D41AC6B7C}"/>
              </a:ext>
            </a:extLst>
          </p:cNvPr>
          <p:cNvSpPr>
            <a:spLocks noGrp="1"/>
          </p:cNvSpPr>
          <p:nvPr>
            <p:ph type="sldNum" sz="quarter" idx="12"/>
          </p:nvPr>
        </p:nvSpPr>
        <p:spPr/>
        <p:txBody>
          <a:bodyPr/>
          <a:lstStyle/>
          <a:p>
            <a:fld id="{7AD14076-261D-44E2-B486-4068BDBB861D}" type="slidenum">
              <a:rPr lang="en-US" smtClean="0"/>
              <a:pPr/>
              <a:t>18</a:t>
            </a:fld>
            <a:endParaRPr lang="en-US"/>
          </a:p>
        </p:txBody>
      </p:sp>
      <p:pic>
        <p:nvPicPr>
          <p:cNvPr id="6" name="内容占位符 3">
            <a:extLst>
              <a:ext uri="{FF2B5EF4-FFF2-40B4-BE49-F238E27FC236}">
                <a16:creationId xmlns:a16="http://schemas.microsoft.com/office/drawing/2014/main" id="{BFD9313D-30E6-4C64-B76A-41F2C7F254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148" y="1938051"/>
            <a:ext cx="2546689" cy="1910017"/>
          </a:xfrm>
          <a:prstGeom prst="rect">
            <a:avLst/>
          </a:prstGeom>
        </p:spPr>
      </p:pic>
      <p:pic>
        <p:nvPicPr>
          <p:cNvPr id="7" name="图片 6">
            <a:extLst>
              <a:ext uri="{FF2B5EF4-FFF2-40B4-BE49-F238E27FC236}">
                <a16:creationId xmlns:a16="http://schemas.microsoft.com/office/drawing/2014/main" id="{0DBAF4F2-1E7F-453F-B516-A99EB9F9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9687" y="1938051"/>
            <a:ext cx="2546689" cy="1910017"/>
          </a:xfrm>
          <a:prstGeom prst="rect">
            <a:avLst/>
          </a:prstGeom>
        </p:spPr>
      </p:pic>
      <p:pic>
        <p:nvPicPr>
          <p:cNvPr id="8" name="图片 7">
            <a:extLst>
              <a:ext uri="{FF2B5EF4-FFF2-40B4-BE49-F238E27FC236}">
                <a16:creationId xmlns:a16="http://schemas.microsoft.com/office/drawing/2014/main" id="{E4D83EF0-5FE9-4B7D-B7C7-CC63066042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0227" y="1938051"/>
            <a:ext cx="2546689" cy="1910017"/>
          </a:xfrm>
          <a:prstGeom prst="rect">
            <a:avLst/>
          </a:prstGeom>
        </p:spPr>
      </p:pic>
      <p:pic>
        <p:nvPicPr>
          <p:cNvPr id="9" name="图片 8">
            <a:extLst>
              <a:ext uri="{FF2B5EF4-FFF2-40B4-BE49-F238E27FC236}">
                <a16:creationId xmlns:a16="http://schemas.microsoft.com/office/drawing/2014/main" id="{46ACAFE4-FFF6-4A43-81BA-8E67DF4C4BB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07111" y="1938051"/>
            <a:ext cx="2546689" cy="1910017"/>
          </a:xfrm>
          <a:prstGeom prst="rect">
            <a:avLst/>
          </a:prstGeom>
        </p:spPr>
      </p:pic>
      <p:graphicFrame>
        <p:nvGraphicFramePr>
          <p:cNvPr id="10" name="表格 9">
            <a:extLst>
              <a:ext uri="{FF2B5EF4-FFF2-40B4-BE49-F238E27FC236}">
                <a16:creationId xmlns:a16="http://schemas.microsoft.com/office/drawing/2014/main" id="{1772F57D-706C-4B99-BE03-4D69FB34BFAF}"/>
              </a:ext>
            </a:extLst>
          </p:cNvPr>
          <p:cNvGraphicFramePr>
            <a:graphicFrameLocks noGrp="1"/>
          </p:cNvGraphicFramePr>
          <p:nvPr>
            <p:extLst>
              <p:ext uri="{D42A27DB-BD31-4B8C-83A1-F6EECF244321}">
                <p14:modId xmlns:p14="http://schemas.microsoft.com/office/powerpoint/2010/main" val="2106937454"/>
              </p:ext>
            </p:extLst>
          </p:nvPr>
        </p:nvGraphicFramePr>
        <p:xfrm>
          <a:off x="789148" y="4244548"/>
          <a:ext cx="10564652" cy="1167708"/>
        </p:xfrm>
        <a:graphic>
          <a:graphicData uri="http://schemas.openxmlformats.org/drawingml/2006/table">
            <a:tbl>
              <a:tblPr firstRow="1" bandRow="1">
                <a:tableStyleId>{073A0DAA-6AF3-43AB-8588-CEC1D06C72B9}</a:tableStyleId>
              </a:tblPr>
              <a:tblGrid>
                <a:gridCol w="2641163">
                  <a:extLst>
                    <a:ext uri="{9D8B030D-6E8A-4147-A177-3AD203B41FA5}">
                      <a16:colId xmlns:a16="http://schemas.microsoft.com/office/drawing/2014/main" val="2400433528"/>
                    </a:ext>
                  </a:extLst>
                </a:gridCol>
                <a:gridCol w="2641163">
                  <a:extLst>
                    <a:ext uri="{9D8B030D-6E8A-4147-A177-3AD203B41FA5}">
                      <a16:colId xmlns:a16="http://schemas.microsoft.com/office/drawing/2014/main" val="1548490583"/>
                    </a:ext>
                  </a:extLst>
                </a:gridCol>
                <a:gridCol w="2641163">
                  <a:extLst>
                    <a:ext uri="{9D8B030D-6E8A-4147-A177-3AD203B41FA5}">
                      <a16:colId xmlns:a16="http://schemas.microsoft.com/office/drawing/2014/main" val="2044042168"/>
                    </a:ext>
                  </a:extLst>
                </a:gridCol>
                <a:gridCol w="2641163">
                  <a:extLst>
                    <a:ext uri="{9D8B030D-6E8A-4147-A177-3AD203B41FA5}">
                      <a16:colId xmlns:a16="http://schemas.microsoft.com/office/drawing/2014/main" val="4097315619"/>
                    </a:ext>
                  </a:extLst>
                </a:gridCol>
              </a:tblGrid>
              <a:tr h="389236">
                <a:tc>
                  <a:txBody>
                    <a:bodyPr/>
                    <a:lstStyle/>
                    <a:p>
                      <a:pPr algn="ctr"/>
                      <a:r>
                        <a:rPr lang="en-US" altLang="zh-CN" sz="1900" dirty="0" err="1"/>
                        <a:t>DressBlue</a:t>
                      </a:r>
                      <a:r>
                        <a:rPr lang="en-US" altLang="zh-CN" sz="1900" dirty="0"/>
                        <a:t> (61k)</a:t>
                      </a:r>
                      <a:endParaRPr lang="zh-CN" altLang="en-US" sz="1900" dirty="0"/>
                    </a:p>
                  </a:txBody>
                  <a:tcPr marL="95878" marR="95878" marT="47939" marB="479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900" dirty="0"/>
                        <a:t>Flag (80k)</a:t>
                      </a:r>
                      <a:endParaRPr lang="zh-CN" altLang="en-US" sz="1900" dirty="0"/>
                    </a:p>
                  </a:txBody>
                  <a:tcPr marL="95878" marR="95878" marT="47939" marB="479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900" dirty="0"/>
                        <a:t>Sphere (67k)</a:t>
                      </a:r>
                      <a:endParaRPr lang="zh-CN" altLang="en-US" sz="1900" dirty="0"/>
                    </a:p>
                  </a:txBody>
                  <a:tcPr marL="95878" marR="95878" marT="47939" marB="47939"/>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900" dirty="0"/>
                        <a:t>Victor (158k)</a:t>
                      </a:r>
                      <a:endParaRPr lang="zh-CN" altLang="en-US" sz="1900" dirty="0"/>
                    </a:p>
                  </a:txBody>
                  <a:tcPr marL="95878" marR="95878" marT="47939" marB="47939"/>
                </a:tc>
                <a:extLst>
                  <a:ext uri="{0D108BD9-81ED-4DB2-BD59-A6C34878D82A}">
                    <a16:rowId xmlns:a16="http://schemas.microsoft.com/office/drawing/2014/main" val="1610106053"/>
                  </a:ext>
                </a:extLst>
              </a:tr>
              <a:tr h="389236">
                <a:tc>
                  <a:txBody>
                    <a:bodyPr/>
                    <a:lstStyle/>
                    <a:p>
                      <a:pPr algn="ctr"/>
                      <a:r>
                        <a:rPr lang="en-US" altLang="zh-CN" sz="1900" dirty="0"/>
                        <a:t>9.84ms</a:t>
                      </a:r>
                      <a:endParaRPr lang="zh-CN" altLang="en-US" sz="1900" dirty="0"/>
                    </a:p>
                  </a:txBody>
                  <a:tcPr marL="95878" marR="95878" marT="47939" marB="47939"/>
                </a:tc>
                <a:tc>
                  <a:txBody>
                    <a:bodyPr/>
                    <a:lstStyle/>
                    <a:p>
                      <a:pPr algn="ctr"/>
                      <a:r>
                        <a:rPr lang="en-US" altLang="zh-CN" sz="1900" dirty="0"/>
                        <a:t>11.73ms</a:t>
                      </a:r>
                      <a:endParaRPr lang="zh-CN" altLang="en-US" sz="1900" dirty="0"/>
                    </a:p>
                  </a:txBody>
                  <a:tcPr marL="95878" marR="95878" marT="47939" marB="47939"/>
                </a:tc>
                <a:tc>
                  <a:txBody>
                    <a:bodyPr/>
                    <a:lstStyle/>
                    <a:p>
                      <a:pPr algn="ctr"/>
                      <a:r>
                        <a:rPr lang="en-US" altLang="zh-CN" sz="1900" dirty="0"/>
                        <a:t>8.81ms</a:t>
                      </a:r>
                      <a:endParaRPr lang="zh-CN" altLang="en-US" sz="1900" dirty="0"/>
                    </a:p>
                  </a:txBody>
                  <a:tcPr marL="95878" marR="95878" marT="47939" marB="47939"/>
                </a:tc>
                <a:tc>
                  <a:txBody>
                    <a:bodyPr/>
                    <a:lstStyle/>
                    <a:p>
                      <a:pPr algn="ctr"/>
                      <a:r>
                        <a:rPr lang="en-US" altLang="zh-CN" sz="1900" dirty="0"/>
                        <a:t>4.01ms</a:t>
                      </a:r>
                      <a:endParaRPr lang="zh-CN" altLang="en-US" sz="1900" dirty="0"/>
                    </a:p>
                  </a:txBody>
                  <a:tcPr marL="95878" marR="95878" marT="47939" marB="47939"/>
                </a:tc>
                <a:extLst>
                  <a:ext uri="{0D108BD9-81ED-4DB2-BD59-A6C34878D82A}">
                    <a16:rowId xmlns:a16="http://schemas.microsoft.com/office/drawing/2014/main" val="561779765"/>
                  </a:ext>
                </a:extLst>
              </a:tr>
              <a:tr h="389236">
                <a:tc>
                  <a:txBody>
                    <a:bodyPr/>
                    <a:lstStyle/>
                    <a:p>
                      <a:pPr algn="ctr"/>
                      <a:r>
                        <a:rPr lang="en-US" altLang="zh-CN" sz="1900" dirty="0"/>
                        <a:t>3.51X</a:t>
                      </a:r>
                      <a:endParaRPr lang="zh-CN" altLang="en-US" sz="1900" dirty="0"/>
                    </a:p>
                  </a:txBody>
                  <a:tcPr marL="95878" marR="95878" marT="47939" marB="47939"/>
                </a:tc>
                <a:tc>
                  <a:txBody>
                    <a:bodyPr/>
                    <a:lstStyle/>
                    <a:p>
                      <a:pPr algn="ctr"/>
                      <a:r>
                        <a:rPr lang="en-US" altLang="zh-CN" sz="1900" dirty="0"/>
                        <a:t>7.62X</a:t>
                      </a:r>
                      <a:endParaRPr lang="zh-CN" altLang="en-US" sz="1900" dirty="0"/>
                    </a:p>
                  </a:txBody>
                  <a:tcPr marL="95878" marR="95878" marT="47939" marB="47939"/>
                </a:tc>
                <a:tc>
                  <a:txBody>
                    <a:bodyPr/>
                    <a:lstStyle/>
                    <a:p>
                      <a:pPr algn="ctr"/>
                      <a:r>
                        <a:rPr lang="en-US" altLang="zh-CN" sz="1900" dirty="0"/>
                        <a:t>6.84X</a:t>
                      </a:r>
                      <a:endParaRPr lang="zh-CN" altLang="en-US" sz="1900" dirty="0"/>
                    </a:p>
                  </a:txBody>
                  <a:tcPr marL="95878" marR="95878" marT="47939" marB="47939"/>
                </a:tc>
                <a:tc>
                  <a:txBody>
                    <a:bodyPr/>
                    <a:lstStyle/>
                    <a:p>
                      <a:pPr algn="ctr"/>
                      <a:r>
                        <a:rPr lang="en-US" altLang="zh-CN" sz="1900" dirty="0"/>
                        <a:t>5.26X</a:t>
                      </a:r>
                      <a:endParaRPr lang="zh-CN" altLang="en-US" sz="1900" dirty="0"/>
                    </a:p>
                  </a:txBody>
                  <a:tcPr marL="95878" marR="95878" marT="47939" marB="47939"/>
                </a:tc>
                <a:extLst>
                  <a:ext uri="{0D108BD9-81ED-4DB2-BD59-A6C34878D82A}">
                    <a16:rowId xmlns:a16="http://schemas.microsoft.com/office/drawing/2014/main" val="2109274644"/>
                  </a:ext>
                </a:extLst>
              </a:tr>
            </a:tbl>
          </a:graphicData>
        </a:graphic>
      </p:graphicFrame>
      <p:sp>
        <p:nvSpPr>
          <p:cNvPr id="11" name="Footer Placeholder 3">
            <a:extLst>
              <a:ext uri="{FF2B5EF4-FFF2-40B4-BE49-F238E27FC236}">
                <a16:creationId xmlns:a16="http://schemas.microsoft.com/office/drawing/2014/main" id="{59D0A6D0-43F4-4D27-964C-3297FC996799}"/>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313994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1DB18-1EA9-450F-BC79-D0D66DB51609}"/>
              </a:ext>
            </a:extLst>
          </p:cNvPr>
          <p:cNvSpPr>
            <a:spLocks noGrp="1"/>
          </p:cNvSpPr>
          <p:nvPr>
            <p:ph type="title"/>
          </p:nvPr>
        </p:nvSpPr>
        <p:spPr/>
        <p:txBody>
          <a:bodyPr/>
          <a:lstStyle/>
          <a:p>
            <a:r>
              <a:rPr lang="en-US" altLang="zh-CN" dirty="0"/>
              <a:t>UNC dynamic scene benchmarks</a:t>
            </a:r>
            <a:endParaRPr lang="zh-CN" altLang="en-US" dirty="0"/>
          </a:p>
        </p:txBody>
      </p:sp>
      <p:sp>
        <p:nvSpPr>
          <p:cNvPr id="5" name="灯片编号占位符 4">
            <a:extLst>
              <a:ext uri="{FF2B5EF4-FFF2-40B4-BE49-F238E27FC236}">
                <a16:creationId xmlns:a16="http://schemas.microsoft.com/office/drawing/2014/main" id="{F3343AB4-9F3E-458D-99AC-3F80ED132F7F}"/>
              </a:ext>
            </a:extLst>
          </p:cNvPr>
          <p:cNvSpPr>
            <a:spLocks noGrp="1"/>
          </p:cNvSpPr>
          <p:nvPr>
            <p:ph type="sldNum" sz="quarter" idx="12"/>
          </p:nvPr>
        </p:nvSpPr>
        <p:spPr/>
        <p:txBody>
          <a:bodyPr/>
          <a:lstStyle/>
          <a:p>
            <a:fld id="{7AD14076-261D-44E2-B486-4068BDBB861D}" type="slidenum">
              <a:rPr lang="en-US" smtClean="0"/>
              <a:pPr/>
              <a:t>19</a:t>
            </a:fld>
            <a:endParaRPr lang="en-US"/>
          </a:p>
        </p:txBody>
      </p:sp>
      <p:sp>
        <p:nvSpPr>
          <p:cNvPr id="6" name="文本占位符 3">
            <a:extLst>
              <a:ext uri="{FF2B5EF4-FFF2-40B4-BE49-F238E27FC236}">
                <a16:creationId xmlns:a16="http://schemas.microsoft.com/office/drawing/2014/main" id="{6B8387AA-F271-4BEE-A9F6-473D428C0F8C}"/>
              </a:ext>
            </a:extLst>
          </p:cNvPr>
          <p:cNvSpPr txBox="1">
            <a:spLocks/>
          </p:cNvSpPr>
          <p:nvPr/>
        </p:nvSpPr>
        <p:spPr>
          <a:xfrm>
            <a:off x="838196" y="1975246"/>
            <a:ext cx="5180015" cy="924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0000"/>
                    <a:lumOff val="4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0000"/>
                    <a:lumOff val="4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200" b="1"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rPr>
              <a:t>Octree Grid [2014 Wong]</a:t>
            </a:r>
          </a:p>
          <a:p>
            <a:pPr algn="ctr"/>
            <a:r>
              <a:rPr lang="en-US" altLang="zh-CN" sz="2200"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rPr>
              <a:t>GTX 780</a:t>
            </a:r>
            <a:endParaRPr lang="zh-CN" altLang="en-US" sz="2200"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endParaRPr>
          </a:p>
        </p:txBody>
      </p:sp>
      <p:sp>
        <p:nvSpPr>
          <p:cNvPr id="7" name="文本占位符 4">
            <a:extLst>
              <a:ext uri="{FF2B5EF4-FFF2-40B4-BE49-F238E27FC236}">
                <a16:creationId xmlns:a16="http://schemas.microsoft.com/office/drawing/2014/main" id="{F178E0D4-E026-44F8-B0E9-81A14B0EF4B1}"/>
              </a:ext>
            </a:extLst>
          </p:cNvPr>
          <p:cNvSpPr txBox="1">
            <a:spLocks/>
          </p:cNvSpPr>
          <p:nvPr/>
        </p:nvSpPr>
        <p:spPr>
          <a:xfrm>
            <a:off x="6170612" y="1983712"/>
            <a:ext cx="5180015" cy="9159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200" b="1" dirty="0" err="1">
                <a:solidFill>
                  <a:schemeClr val="accent1">
                    <a:lumMod val="60000"/>
                    <a:lumOff val="40000"/>
                  </a:schemeClr>
                </a:solidFill>
                <a:latin typeface="+mj-ea"/>
                <a:ea typeface="+mj-ea"/>
                <a:cs typeface="Calibri" panose="020F0502020204030204" pitchFamily="34" charset="0"/>
              </a:rPr>
              <a:t>kDet</a:t>
            </a:r>
            <a:r>
              <a:rPr lang="en-US" altLang="zh-CN" sz="2200" b="1" dirty="0">
                <a:solidFill>
                  <a:schemeClr val="accent1">
                    <a:lumMod val="60000"/>
                    <a:lumOff val="40000"/>
                  </a:schemeClr>
                </a:solidFill>
                <a:latin typeface="+mj-ea"/>
                <a:ea typeface="+mj-ea"/>
                <a:cs typeface="Calibri" panose="020F0502020204030204" pitchFamily="34" charset="0"/>
              </a:rPr>
              <a:t> (</a:t>
            </a:r>
            <a:r>
              <a:rPr lang="en-US" altLang="zh-CN" sz="2200" b="1" dirty="0">
                <a:solidFill>
                  <a:schemeClr val="accent1">
                    <a:lumMod val="60000"/>
                    <a:lumOff val="40000"/>
                  </a:schemeClr>
                </a:solidFill>
                <a:effectLst>
                  <a:glow rad="38100">
                    <a:schemeClr val="bg1">
                      <a:lumMod val="50000"/>
                      <a:lumOff val="50000"/>
                      <a:alpha val="20000"/>
                    </a:schemeClr>
                  </a:glow>
                </a:effectLst>
                <a:latin typeface="+mj-ea"/>
                <a:ea typeface="+mj-ea"/>
                <a:cs typeface="Calibri" panose="020F0502020204030204" pitchFamily="34" charset="0"/>
              </a:rPr>
              <a:t>Spatial Hashing</a:t>
            </a:r>
            <a:r>
              <a:rPr lang="en-US" altLang="zh-CN" sz="2200" b="1" dirty="0">
                <a:solidFill>
                  <a:schemeClr val="accent1">
                    <a:lumMod val="60000"/>
                    <a:lumOff val="40000"/>
                  </a:schemeClr>
                </a:solidFill>
                <a:latin typeface="+mj-ea"/>
                <a:ea typeface="+mj-ea"/>
                <a:cs typeface="Calibri" panose="020F0502020204030204" pitchFamily="34" charset="0"/>
              </a:rPr>
              <a:t>) [2017 Weller]</a:t>
            </a:r>
          </a:p>
          <a:p>
            <a:pPr algn="ctr"/>
            <a:r>
              <a:rPr lang="en-US" altLang="zh-CN" sz="2200" dirty="0">
                <a:solidFill>
                  <a:schemeClr val="accent1">
                    <a:lumMod val="60000"/>
                    <a:lumOff val="40000"/>
                  </a:schemeClr>
                </a:solidFill>
                <a:latin typeface="+mj-ea"/>
                <a:ea typeface="+mj-ea"/>
                <a:cs typeface="Calibri" panose="020F0502020204030204" pitchFamily="34" charset="0"/>
              </a:rPr>
              <a:t>GTX 1080</a:t>
            </a:r>
            <a:endParaRPr lang="zh-CN" altLang="en-US" sz="2200" dirty="0">
              <a:solidFill>
                <a:schemeClr val="accent1">
                  <a:lumMod val="60000"/>
                  <a:lumOff val="40000"/>
                </a:schemeClr>
              </a:solidFill>
              <a:latin typeface="+mj-ea"/>
              <a:ea typeface="+mj-ea"/>
              <a:cs typeface="Calibri" panose="020F0502020204030204" pitchFamily="34" charset="0"/>
            </a:endParaRPr>
          </a:p>
        </p:txBody>
      </p:sp>
      <p:graphicFrame>
        <p:nvGraphicFramePr>
          <p:cNvPr id="8" name="表格 7">
            <a:extLst>
              <a:ext uri="{FF2B5EF4-FFF2-40B4-BE49-F238E27FC236}">
                <a16:creationId xmlns:a16="http://schemas.microsoft.com/office/drawing/2014/main" id="{226D3BA4-DC59-477B-8E59-7801E7F0D6BF}"/>
              </a:ext>
            </a:extLst>
          </p:cNvPr>
          <p:cNvGraphicFramePr>
            <a:graphicFrameLocks noGrp="1"/>
          </p:cNvGraphicFramePr>
          <p:nvPr>
            <p:extLst>
              <p:ext uri="{D42A27DB-BD31-4B8C-83A1-F6EECF244321}">
                <p14:modId xmlns:p14="http://schemas.microsoft.com/office/powerpoint/2010/main" val="692595195"/>
              </p:ext>
            </p:extLst>
          </p:nvPr>
        </p:nvGraphicFramePr>
        <p:xfrm>
          <a:off x="838200" y="2993353"/>
          <a:ext cx="5180015" cy="2595585"/>
        </p:xfrm>
        <a:graphic>
          <a:graphicData uri="http://schemas.openxmlformats.org/drawingml/2006/table">
            <a:tbl>
              <a:tblPr firstRow="1" bandRow="1"/>
              <a:tblGrid>
                <a:gridCol w="1138523">
                  <a:extLst>
                    <a:ext uri="{9D8B030D-6E8A-4147-A177-3AD203B41FA5}">
                      <a16:colId xmlns:a16="http://schemas.microsoft.com/office/drawing/2014/main" val="2544478768"/>
                    </a:ext>
                  </a:extLst>
                </a:gridCol>
                <a:gridCol w="1010373">
                  <a:extLst>
                    <a:ext uri="{9D8B030D-6E8A-4147-A177-3AD203B41FA5}">
                      <a16:colId xmlns:a16="http://schemas.microsoft.com/office/drawing/2014/main" val="3119137"/>
                    </a:ext>
                  </a:extLst>
                </a:gridCol>
                <a:gridCol w="1010373">
                  <a:extLst>
                    <a:ext uri="{9D8B030D-6E8A-4147-A177-3AD203B41FA5}">
                      <a16:colId xmlns:a16="http://schemas.microsoft.com/office/drawing/2014/main" val="1790163264"/>
                    </a:ext>
                  </a:extLst>
                </a:gridCol>
                <a:gridCol w="1010373">
                  <a:extLst>
                    <a:ext uri="{9D8B030D-6E8A-4147-A177-3AD203B41FA5}">
                      <a16:colId xmlns:a16="http://schemas.microsoft.com/office/drawing/2014/main" val="1571805365"/>
                    </a:ext>
                  </a:extLst>
                </a:gridCol>
                <a:gridCol w="1010373">
                  <a:extLst>
                    <a:ext uri="{9D8B030D-6E8A-4147-A177-3AD203B41FA5}">
                      <a16:colId xmlns:a16="http://schemas.microsoft.com/office/drawing/2014/main" val="685533061"/>
                    </a:ext>
                  </a:extLst>
                </a:gridCol>
              </a:tblGrid>
              <a:tr h="782401">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l"/>
                      <a:r>
                        <a:rPr lang="en-US" altLang="zh-CN" sz="1300" baseline="0" dirty="0">
                          <a:latin typeface="+mn-ea"/>
                          <a:ea typeface="+mn-ea"/>
                        </a:rPr>
                        <a:t>Benchmark </a:t>
                      </a:r>
                      <a:r>
                        <a:rPr lang="en-US" altLang="zh-CN" sz="1300" dirty="0">
                          <a:latin typeface="+mn-ea"/>
                          <a:ea typeface="+mn-ea"/>
                        </a:rPr>
                        <a:t>(Frame Counts)</a:t>
                      </a:r>
                      <a:endParaRPr lang="zh-CN" altLang="en-US" sz="1300" dirty="0">
                        <a:latin typeface="+mn-ea"/>
                        <a:ea typeface="+mn-ea"/>
                      </a:endParaRPr>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a:latin typeface="+mn-ea"/>
                          <a:ea typeface="+mn-ea"/>
                        </a:rPr>
                        <a:t>Triangles</a:t>
                      </a:r>
                    </a:p>
                    <a:p>
                      <a:pPr algn="ctr"/>
                      <a:r>
                        <a:rPr lang="en-US" altLang="zh-CN" sz="1300" dirty="0">
                          <a:latin typeface="+mn-ea"/>
                          <a:ea typeface="+mn-ea"/>
                        </a:rPr>
                        <a:t>×1,000</a:t>
                      </a:r>
                      <a:endParaRPr lang="zh-CN" altLang="en-US" sz="1300" dirty="0">
                        <a:latin typeface="+mn-ea"/>
                        <a:ea typeface="+mn-ea"/>
                      </a:endParaRPr>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a:latin typeface="+mn-ea"/>
                          <a:ea typeface="+mn-ea"/>
                        </a:rPr>
                        <a:t>OTG CCD</a:t>
                      </a:r>
                    </a:p>
                    <a:p>
                      <a:pPr algn="ctr"/>
                      <a:r>
                        <a:rPr lang="en-US" altLang="zh-CN" sz="1300" dirty="0">
                          <a:latin typeface="+mn-ea"/>
                          <a:ea typeface="+mn-ea"/>
                        </a:rPr>
                        <a:t>(</a:t>
                      </a:r>
                      <a:r>
                        <a:rPr lang="en-US" altLang="zh-CN" sz="1300" dirty="0" err="1">
                          <a:latin typeface="+mn-ea"/>
                          <a:ea typeface="+mn-ea"/>
                        </a:rPr>
                        <a:t>ms</a:t>
                      </a:r>
                      <a:r>
                        <a:rPr lang="en-US" altLang="zh-CN" sz="1300" dirty="0">
                          <a:latin typeface="+mn-ea"/>
                          <a:ea typeface="+mn-ea"/>
                        </a:rPr>
                        <a:t>)</a:t>
                      </a:r>
                      <a:endParaRPr lang="zh-CN" altLang="en-US" sz="1300" dirty="0">
                        <a:latin typeface="+mn-ea"/>
                        <a:ea typeface="+mn-ea"/>
                      </a:endParaRPr>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a:latin typeface="+mn-ea"/>
                          <a:ea typeface="+mn-ea"/>
                        </a:rPr>
                        <a:t>Ours</a:t>
                      </a:r>
                    </a:p>
                    <a:p>
                      <a:pPr algn="ctr"/>
                      <a:r>
                        <a:rPr lang="zh-CN" altLang="en-US" sz="1300" dirty="0">
                          <a:latin typeface="+mn-ea"/>
                          <a:ea typeface="+mn-ea"/>
                        </a:rPr>
                        <a:t> </a:t>
                      </a:r>
                      <a:r>
                        <a:rPr lang="en-US" altLang="zh-CN" sz="1300" dirty="0">
                          <a:latin typeface="+mn-ea"/>
                          <a:ea typeface="+mn-ea"/>
                        </a:rPr>
                        <a:t>(</a:t>
                      </a:r>
                      <a:r>
                        <a:rPr lang="en-US" altLang="zh-CN" sz="1300" dirty="0" err="1">
                          <a:latin typeface="+mn-ea"/>
                          <a:ea typeface="+mn-ea"/>
                        </a:rPr>
                        <a:t>ms</a:t>
                      </a:r>
                      <a:r>
                        <a:rPr lang="en-US" altLang="zh-CN" sz="1300" dirty="0">
                          <a:latin typeface="+mn-ea"/>
                          <a:ea typeface="+mn-ea"/>
                        </a:rPr>
                        <a:t>)</a:t>
                      </a:r>
                      <a:endParaRPr lang="zh-CN" altLang="en-US" sz="1300" dirty="0">
                        <a:latin typeface="+mn-ea"/>
                        <a:ea typeface="+mn-ea"/>
                      </a:endParaRPr>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a:latin typeface="+mn-ea"/>
                          <a:ea typeface="+mn-ea"/>
                        </a:rPr>
                        <a:t>Speedup</a:t>
                      </a:r>
                    </a:p>
                    <a:p>
                      <a:pPr algn="ctr"/>
                      <a:r>
                        <a:rPr lang="en-US" altLang="zh-CN" sz="1300" dirty="0">
                          <a:latin typeface="+mn-ea"/>
                          <a:ea typeface="+mn-ea"/>
                        </a:rPr>
                        <a:t>(times)</a:t>
                      </a:r>
                      <a:endParaRPr lang="zh-CN" altLang="en-US" sz="1300" dirty="0">
                        <a:latin typeface="+mn-ea"/>
                        <a:ea typeface="+mn-ea"/>
                      </a:endParaRPr>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extLst>
                  <a:ext uri="{0D108BD9-81ED-4DB2-BD59-A6C34878D82A}">
                    <a16:rowId xmlns:a16="http://schemas.microsoft.com/office/drawing/2014/main" val="1067933893"/>
                  </a:ext>
                </a:extLst>
              </a:tr>
              <a:tr h="453296">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l"/>
                      <a:r>
                        <a:rPr lang="en-US" altLang="zh-CN" sz="1300" dirty="0">
                          <a:latin typeface="+mn-ea"/>
                          <a:ea typeface="+mn-ea"/>
                        </a:rPr>
                        <a:t>Funnel (500)</a:t>
                      </a:r>
                      <a:endParaRPr lang="zh-CN" altLang="en-US" sz="1300" dirty="0">
                        <a:latin typeface="+mn-ea"/>
                        <a:ea typeface="+mn-ea"/>
                      </a:endParaRPr>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18</a:t>
                      </a:r>
                      <a:endParaRPr lang="zh-CN" altLang="en-US" sz="1300" dirty="0">
                        <a:latin typeface="+mn-ea"/>
                        <a:ea typeface="+mn-ea"/>
                      </a:endParaRPr>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3.4</a:t>
                      </a:r>
                      <a:endParaRPr lang="zh-CN" altLang="en-US" sz="1300" dirty="0">
                        <a:latin typeface="+mn-ea"/>
                        <a:ea typeface="+mn-ea"/>
                      </a:endParaRPr>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1.4</a:t>
                      </a:r>
                      <a:endParaRPr lang="zh-CN" altLang="en-US" sz="1300" dirty="0">
                        <a:latin typeface="+mn-ea"/>
                        <a:ea typeface="+mn-ea"/>
                      </a:endParaRPr>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2.43</a:t>
                      </a:r>
                      <a:endParaRPr lang="zh-CN" altLang="en-US" sz="1300" dirty="0">
                        <a:latin typeface="+mn-ea"/>
                        <a:ea typeface="+mn-ea"/>
                      </a:endParaRPr>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extLst>
                  <a:ext uri="{0D108BD9-81ED-4DB2-BD59-A6C34878D82A}">
                    <a16:rowId xmlns:a16="http://schemas.microsoft.com/office/drawing/2014/main" val="4280740544"/>
                  </a:ext>
                </a:extLst>
              </a:tr>
              <a:tr h="453296">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l"/>
                      <a:r>
                        <a:rPr lang="en-US" altLang="zh-CN" sz="1300" dirty="0" err="1">
                          <a:latin typeface="+mn-ea"/>
                          <a:ea typeface="+mn-ea"/>
                        </a:rPr>
                        <a:t>ClothBall</a:t>
                      </a:r>
                      <a:r>
                        <a:rPr lang="en-US" altLang="zh-CN" sz="1300" baseline="0" dirty="0">
                          <a:latin typeface="+mn-ea"/>
                          <a:ea typeface="+mn-ea"/>
                        </a:rPr>
                        <a:t> </a:t>
                      </a:r>
                      <a:r>
                        <a:rPr lang="en-US" altLang="zh-CN" sz="1300" dirty="0">
                          <a:latin typeface="+mn-ea"/>
                          <a:ea typeface="+mn-ea"/>
                        </a:rPr>
                        <a:t>(94)</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92</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9.2</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6.0</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1.53</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08952051"/>
                  </a:ext>
                </a:extLst>
              </a:tr>
              <a:tr h="453296">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l"/>
                      <a:r>
                        <a:rPr lang="en-US" altLang="zh-CN" sz="1300" dirty="0">
                          <a:latin typeface="+mn-ea"/>
                          <a:ea typeface="+mn-ea"/>
                        </a:rPr>
                        <a:t>Flamenco (506)</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49</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10.8</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3.8</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2.85</a:t>
                      </a:r>
                      <a:endParaRPr lang="zh-CN" altLang="en-US" sz="1300" dirty="0">
                        <a:latin typeface="+mn-ea"/>
                        <a:ea typeface="+mn-ea"/>
                      </a:endParaRPr>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extLst>
                  <a:ext uri="{0D108BD9-81ED-4DB2-BD59-A6C34878D82A}">
                    <a16:rowId xmlns:a16="http://schemas.microsoft.com/office/drawing/2014/main" val="1248766288"/>
                  </a:ext>
                </a:extLst>
              </a:tr>
              <a:tr h="453296">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l"/>
                      <a:r>
                        <a:rPr lang="en-US" altLang="zh-CN" sz="1300" dirty="0">
                          <a:latin typeface="+mn-ea"/>
                          <a:ea typeface="+mn-ea"/>
                        </a:rPr>
                        <a:t>N-body</a:t>
                      </a:r>
                      <a:r>
                        <a:rPr lang="zh-CN" altLang="en-US" sz="1300" dirty="0">
                          <a:latin typeface="+mn-ea"/>
                          <a:ea typeface="+mn-ea"/>
                        </a:rPr>
                        <a:t>*</a:t>
                      </a:r>
                      <a:r>
                        <a:rPr lang="en-US" altLang="zh-CN" sz="1300" dirty="0">
                          <a:latin typeface="+mn-ea"/>
                          <a:ea typeface="+mn-ea"/>
                        </a:rPr>
                        <a:t>(76)</a:t>
                      </a:r>
                      <a:endParaRPr lang="zh-CN" altLang="en-US" sz="1300" dirty="0">
                        <a:latin typeface="+mn-ea"/>
                        <a:ea typeface="+mn-ea"/>
                      </a:endParaRPr>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146</a:t>
                      </a:r>
                      <a:endParaRPr lang="zh-CN" altLang="en-US" sz="1300" dirty="0">
                        <a:latin typeface="+mn-ea"/>
                        <a:ea typeface="+mn-ea"/>
                      </a:endParaRPr>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19.1</a:t>
                      </a:r>
                      <a:endParaRPr lang="zh-CN" altLang="en-US" sz="1300" dirty="0">
                        <a:latin typeface="+mn-ea"/>
                        <a:ea typeface="+mn-ea"/>
                      </a:endParaRPr>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10.5</a:t>
                      </a:r>
                      <a:endParaRPr lang="zh-CN" altLang="en-US" sz="1300" dirty="0">
                        <a:latin typeface="+mn-ea"/>
                        <a:ea typeface="+mn-ea"/>
                      </a:endParaRPr>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latin typeface="+mn-ea"/>
                          <a:ea typeface="+mn-ea"/>
                        </a:rPr>
                        <a:t>1.82</a:t>
                      </a:r>
                      <a:endParaRPr lang="zh-CN" altLang="en-US" sz="1300" dirty="0">
                        <a:latin typeface="+mn-ea"/>
                        <a:ea typeface="+mn-ea"/>
                      </a:endParaRPr>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extLst>
                  <a:ext uri="{0D108BD9-81ED-4DB2-BD59-A6C34878D82A}">
                    <a16:rowId xmlns:a16="http://schemas.microsoft.com/office/drawing/2014/main" val="3719539190"/>
                  </a:ext>
                </a:extLst>
              </a:tr>
            </a:tbl>
          </a:graphicData>
        </a:graphic>
      </p:graphicFrame>
      <p:graphicFrame>
        <p:nvGraphicFramePr>
          <p:cNvPr id="9" name="表格 8">
            <a:extLst>
              <a:ext uri="{FF2B5EF4-FFF2-40B4-BE49-F238E27FC236}">
                <a16:creationId xmlns:a16="http://schemas.microsoft.com/office/drawing/2014/main" id="{BA6D5C4B-11C5-4A6E-97CF-93177594574D}"/>
              </a:ext>
            </a:extLst>
          </p:cNvPr>
          <p:cNvGraphicFramePr>
            <a:graphicFrameLocks noGrp="1"/>
          </p:cNvGraphicFramePr>
          <p:nvPr>
            <p:extLst>
              <p:ext uri="{D42A27DB-BD31-4B8C-83A1-F6EECF244321}">
                <p14:modId xmlns:p14="http://schemas.microsoft.com/office/powerpoint/2010/main" val="1808985021"/>
              </p:ext>
            </p:extLst>
          </p:nvPr>
        </p:nvGraphicFramePr>
        <p:xfrm>
          <a:off x="6170612" y="2993353"/>
          <a:ext cx="5180017" cy="2595588"/>
        </p:xfrm>
        <a:graphic>
          <a:graphicData uri="http://schemas.openxmlformats.org/drawingml/2006/table">
            <a:tbl>
              <a:tblPr firstRow="1" bandRow="1"/>
              <a:tblGrid>
                <a:gridCol w="1245485">
                  <a:extLst>
                    <a:ext uri="{9D8B030D-6E8A-4147-A177-3AD203B41FA5}">
                      <a16:colId xmlns:a16="http://schemas.microsoft.com/office/drawing/2014/main" val="2544478768"/>
                    </a:ext>
                  </a:extLst>
                </a:gridCol>
                <a:gridCol w="903413">
                  <a:extLst>
                    <a:ext uri="{9D8B030D-6E8A-4147-A177-3AD203B41FA5}">
                      <a16:colId xmlns:a16="http://schemas.microsoft.com/office/drawing/2014/main" val="3119137"/>
                    </a:ext>
                  </a:extLst>
                </a:gridCol>
                <a:gridCol w="1010373">
                  <a:extLst>
                    <a:ext uri="{9D8B030D-6E8A-4147-A177-3AD203B41FA5}">
                      <a16:colId xmlns:a16="http://schemas.microsoft.com/office/drawing/2014/main" val="1790163264"/>
                    </a:ext>
                  </a:extLst>
                </a:gridCol>
                <a:gridCol w="1010373">
                  <a:extLst>
                    <a:ext uri="{9D8B030D-6E8A-4147-A177-3AD203B41FA5}">
                      <a16:colId xmlns:a16="http://schemas.microsoft.com/office/drawing/2014/main" val="1571805365"/>
                    </a:ext>
                  </a:extLst>
                </a:gridCol>
                <a:gridCol w="1010373">
                  <a:extLst>
                    <a:ext uri="{9D8B030D-6E8A-4147-A177-3AD203B41FA5}">
                      <a16:colId xmlns:a16="http://schemas.microsoft.com/office/drawing/2014/main" val="685533061"/>
                    </a:ext>
                  </a:extLst>
                </a:gridCol>
              </a:tblGrid>
              <a:tr h="791036">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l"/>
                      <a:r>
                        <a:rPr lang="en-US" altLang="zh-CN" sz="1300" baseline="0" dirty="0"/>
                        <a:t>Benchmark </a:t>
                      </a:r>
                      <a:r>
                        <a:rPr lang="en-US" altLang="zh-CN" sz="1300" dirty="0"/>
                        <a:t>(Frame Counts)</a:t>
                      </a:r>
                      <a:endParaRPr lang="zh-CN" altLang="en-US" sz="1300" dirty="0"/>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a:t>Triangles</a:t>
                      </a:r>
                    </a:p>
                    <a:p>
                      <a:pPr algn="ctr"/>
                      <a:r>
                        <a:rPr lang="en-US" altLang="zh-CN" sz="1300" dirty="0"/>
                        <a:t>×1,000</a:t>
                      </a:r>
                      <a:endParaRPr lang="zh-CN" altLang="en-US" sz="1300" dirty="0"/>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err="1"/>
                        <a:t>kDet</a:t>
                      </a:r>
                      <a:endParaRPr lang="en-US" altLang="zh-CN" sz="1300" dirty="0"/>
                    </a:p>
                    <a:p>
                      <a:pPr algn="ctr"/>
                      <a:r>
                        <a:rPr lang="en-US" altLang="zh-CN" sz="1300" dirty="0"/>
                        <a:t>(</a:t>
                      </a:r>
                      <a:r>
                        <a:rPr lang="en-US" altLang="zh-CN" sz="1300" dirty="0" err="1"/>
                        <a:t>ms</a:t>
                      </a:r>
                      <a:r>
                        <a:rPr lang="en-US" altLang="zh-CN" sz="1300" dirty="0"/>
                        <a:t>)</a:t>
                      </a:r>
                      <a:endParaRPr lang="zh-CN" altLang="en-US" sz="1300" dirty="0"/>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a:t>Ours</a:t>
                      </a:r>
                    </a:p>
                    <a:p>
                      <a:pPr algn="ctr"/>
                      <a:r>
                        <a:rPr lang="zh-CN" altLang="en-US" sz="1300" dirty="0"/>
                        <a:t> </a:t>
                      </a:r>
                      <a:r>
                        <a:rPr lang="en-US" altLang="zh-CN" sz="1300" dirty="0"/>
                        <a:t>(</a:t>
                      </a:r>
                      <a:r>
                        <a:rPr lang="en-US" altLang="zh-CN" sz="1300" dirty="0" err="1"/>
                        <a:t>ms</a:t>
                      </a:r>
                      <a:r>
                        <a:rPr lang="en-US" altLang="zh-CN" sz="1300" dirty="0"/>
                        <a:t>)</a:t>
                      </a:r>
                      <a:endParaRPr lang="zh-CN" altLang="en-US" sz="1300" dirty="0"/>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b="1" kern="1200">
                          <a:solidFill>
                            <a:schemeClr val="tx1"/>
                          </a:solidFill>
                          <a:latin typeface="Calibri" panose="020F0502020204030204"/>
                        </a:defRPr>
                      </a:lvl1pPr>
                      <a:lvl2pPr marL="457200" algn="l" defTabSz="457200" rtl="0" eaLnBrk="1" latinLnBrk="0" hangingPunct="1">
                        <a:defRPr sz="1800" b="1" kern="1200">
                          <a:solidFill>
                            <a:schemeClr val="tx1"/>
                          </a:solidFill>
                          <a:latin typeface="Calibri" panose="020F0502020204030204"/>
                        </a:defRPr>
                      </a:lvl2pPr>
                      <a:lvl3pPr marL="914400" algn="l" defTabSz="457200" rtl="0" eaLnBrk="1" latinLnBrk="0" hangingPunct="1">
                        <a:defRPr sz="1800" b="1" kern="1200">
                          <a:solidFill>
                            <a:schemeClr val="tx1"/>
                          </a:solidFill>
                          <a:latin typeface="Calibri" panose="020F0502020204030204"/>
                        </a:defRPr>
                      </a:lvl3pPr>
                      <a:lvl4pPr marL="1371600" algn="l" defTabSz="457200" rtl="0" eaLnBrk="1" latinLnBrk="0" hangingPunct="1">
                        <a:defRPr sz="1800" b="1" kern="1200">
                          <a:solidFill>
                            <a:schemeClr val="tx1"/>
                          </a:solidFill>
                          <a:latin typeface="Calibri" panose="020F0502020204030204"/>
                        </a:defRPr>
                      </a:lvl4pPr>
                      <a:lvl5pPr marL="1828800" algn="l" defTabSz="457200" rtl="0" eaLnBrk="1" latinLnBrk="0" hangingPunct="1">
                        <a:defRPr sz="1800" b="1" kern="1200">
                          <a:solidFill>
                            <a:schemeClr val="tx1"/>
                          </a:solidFill>
                          <a:latin typeface="Calibri" panose="020F0502020204030204"/>
                        </a:defRPr>
                      </a:lvl5pPr>
                      <a:lvl6pPr marL="2286000" algn="l" defTabSz="457200" rtl="0" eaLnBrk="1" latinLnBrk="0" hangingPunct="1">
                        <a:defRPr sz="1800" b="1" kern="1200">
                          <a:solidFill>
                            <a:schemeClr val="tx1"/>
                          </a:solidFill>
                          <a:latin typeface="Calibri" panose="020F0502020204030204"/>
                        </a:defRPr>
                      </a:lvl6pPr>
                      <a:lvl7pPr marL="2743200" algn="l" defTabSz="457200" rtl="0" eaLnBrk="1" latinLnBrk="0" hangingPunct="1">
                        <a:defRPr sz="1800" b="1" kern="1200">
                          <a:solidFill>
                            <a:schemeClr val="tx1"/>
                          </a:solidFill>
                          <a:latin typeface="Calibri" panose="020F0502020204030204"/>
                        </a:defRPr>
                      </a:lvl7pPr>
                      <a:lvl8pPr marL="3200400" algn="l" defTabSz="457200" rtl="0" eaLnBrk="1" latinLnBrk="0" hangingPunct="1">
                        <a:defRPr sz="1800" b="1" kern="1200">
                          <a:solidFill>
                            <a:schemeClr val="tx1"/>
                          </a:solidFill>
                          <a:latin typeface="Calibri" panose="020F0502020204030204"/>
                        </a:defRPr>
                      </a:lvl8pPr>
                      <a:lvl9pPr marL="3657600" algn="l" defTabSz="457200" rtl="0" eaLnBrk="1" latinLnBrk="0" hangingPunct="1">
                        <a:defRPr sz="1800" b="1" kern="1200">
                          <a:solidFill>
                            <a:schemeClr val="tx1"/>
                          </a:solidFill>
                          <a:latin typeface="Calibri" panose="020F0502020204030204"/>
                        </a:defRPr>
                      </a:lvl9pPr>
                    </a:lstStyle>
                    <a:p>
                      <a:pPr algn="ctr"/>
                      <a:r>
                        <a:rPr lang="en-US" altLang="zh-CN" sz="1300" dirty="0"/>
                        <a:t>Speedup</a:t>
                      </a:r>
                    </a:p>
                    <a:p>
                      <a:pPr algn="ctr"/>
                      <a:r>
                        <a:rPr lang="en-US" altLang="zh-CN" sz="1300" dirty="0"/>
                        <a:t>(times)</a:t>
                      </a:r>
                      <a:endParaRPr lang="zh-CN" altLang="en-US" sz="1300" dirty="0"/>
                    </a:p>
                  </a:txBody>
                  <a:tcPr marL="58275" marR="58275" marT="29138" marB="29138" anchor="ctr">
                    <a:lnL>
                      <a:noFill/>
                    </a:lnL>
                    <a:lnR>
                      <a:noFill/>
                    </a:lnR>
                    <a:lnT w="12700" cmpd="sng">
                      <a:solidFill>
                        <a:srgbClr val="A5A5A5"/>
                      </a:solidFill>
                    </a:lnT>
                    <a:lnB w="12700" cmpd="sng">
                      <a:solidFill>
                        <a:srgbClr val="A5A5A5"/>
                      </a:solidFill>
                    </a:lnB>
                    <a:lnTlToBr w="12700" cmpd="sng">
                      <a:noFill/>
                      <a:prstDash val="solid"/>
                    </a:lnTlToBr>
                    <a:lnBlToTr w="12700" cmpd="sng">
                      <a:noFill/>
                      <a:prstDash val="solid"/>
                    </a:lnBlToTr>
                    <a:noFill/>
                  </a:tcPr>
                </a:tc>
                <a:extLst>
                  <a:ext uri="{0D108BD9-81ED-4DB2-BD59-A6C34878D82A}">
                    <a16:rowId xmlns:a16="http://schemas.microsoft.com/office/drawing/2014/main" val="1067933893"/>
                  </a:ext>
                </a:extLst>
              </a:tr>
              <a:tr h="451138">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l"/>
                      <a:r>
                        <a:rPr lang="en-US" altLang="zh-CN" sz="1300" dirty="0"/>
                        <a:t>Dragon</a:t>
                      </a:r>
                      <a:r>
                        <a:rPr lang="zh-CN" altLang="en-US" sz="1300" dirty="0"/>
                        <a:t>*</a:t>
                      </a:r>
                      <a:r>
                        <a:rPr lang="en-US" altLang="zh-CN" sz="1300" dirty="0"/>
                        <a:t> (16)</a:t>
                      </a:r>
                      <a:endParaRPr lang="zh-CN" altLang="en-US" sz="1300" dirty="0"/>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252</a:t>
                      </a:r>
                      <a:endParaRPr lang="zh-CN" altLang="en-US" sz="1300" dirty="0"/>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9.3</a:t>
                      </a:r>
                      <a:endParaRPr lang="zh-CN" altLang="en-US" sz="1300" dirty="0"/>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6.8</a:t>
                      </a:r>
                      <a:endParaRPr lang="zh-CN" altLang="en-US" sz="1300" dirty="0"/>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1.37</a:t>
                      </a:r>
                      <a:endParaRPr lang="zh-CN" altLang="en-US" sz="1300" dirty="0"/>
                    </a:p>
                  </a:txBody>
                  <a:tcPr marL="58275" marR="58275" marT="29138" marB="29138" anchor="ctr">
                    <a:lnL>
                      <a:noFill/>
                    </a:lnL>
                    <a:lnR>
                      <a:noFill/>
                    </a:lnR>
                    <a:lnT w="12700" cmpd="sng">
                      <a:solidFill>
                        <a:srgbClr val="A5A5A5"/>
                      </a:solidFill>
                    </a:lnT>
                    <a:lnB>
                      <a:noFill/>
                    </a:lnB>
                    <a:lnTlToBr w="12700" cmpd="sng">
                      <a:noFill/>
                      <a:prstDash val="solid"/>
                    </a:lnTlToBr>
                    <a:lnBlToTr w="12700" cmpd="sng">
                      <a:noFill/>
                      <a:prstDash val="solid"/>
                    </a:lnBlToTr>
                    <a:solidFill>
                      <a:srgbClr val="A5A5A5">
                        <a:alpha val="20000"/>
                      </a:srgbClr>
                    </a:solidFill>
                  </a:tcPr>
                </a:tc>
                <a:extLst>
                  <a:ext uri="{0D108BD9-81ED-4DB2-BD59-A6C34878D82A}">
                    <a16:rowId xmlns:a16="http://schemas.microsoft.com/office/drawing/2014/main" val="4280740544"/>
                  </a:ext>
                </a:extLst>
              </a:tr>
              <a:tr h="451138">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l"/>
                      <a:r>
                        <a:rPr lang="en-US" altLang="zh-CN" sz="1300" baseline="0" dirty="0" err="1"/>
                        <a:t>ClothBall</a:t>
                      </a:r>
                      <a:r>
                        <a:rPr lang="en-US" altLang="zh-CN" sz="1300" baseline="0" dirty="0"/>
                        <a:t> </a:t>
                      </a:r>
                      <a:r>
                        <a:rPr lang="en-US" altLang="zh-CN" sz="1300" dirty="0"/>
                        <a:t>(94)</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92</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6.1</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2.3</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2.65</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08952051"/>
                  </a:ext>
                </a:extLst>
              </a:tr>
              <a:tr h="451138">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indent="0" algn="l" defTabSz="1219170" rtl="0" eaLnBrk="1" fontAlgn="auto" latinLnBrk="0" hangingPunct="1">
                        <a:lnSpc>
                          <a:spcPct val="100000"/>
                        </a:lnSpc>
                        <a:spcBef>
                          <a:spcPts val="0"/>
                        </a:spcBef>
                        <a:spcAft>
                          <a:spcPts val="0"/>
                        </a:spcAft>
                        <a:buClrTx/>
                        <a:buSzTx/>
                        <a:buFontTx/>
                        <a:buNone/>
                        <a:tabLst/>
                        <a:defRPr/>
                      </a:pPr>
                      <a:r>
                        <a:rPr lang="en-US" altLang="zh-CN" sz="1300" dirty="0"/>
                        <a:t>N-body</a:t>
                      </a:r>
                      <a:r>
                        <a:rPr lang="zh-CN" altLang="en-US" sz="1300" dirty="0"/>
                        <a:t>*</a:t>
                      </a:r>
                      <a:r>
                        <a:rPr lang="en-US" altLang="zh-CN" sz="1300" dirty="0"/>
                        <a:t>(76)</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146</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4.4</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4.3</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1.02</a:t>
                      </a:r>
                      <a:endParaRPr lang="zh-CN" altLang="en-US" sz="1300" dirty="0"/>
                    </a:p>
                  </a:txBody>
                  <a:tcPr marL="58275" marR="58275" marT="29138" marB="29138" anchor="ctr">
                    <a:lnL>
                      <a:noFill/>
                    </a:lnL>
                    <a:lnR>
                      <a:noFill/>
                    </a:lnR>
                    <a:lnT>
                      <a:noFill/>
                    </a:lnT>
                    <a:lnB>
                      <a:noFill/>
                    </a:lnB>
                    <a:lnTlToBr w="12700" cmpd="sng">
                      <a:noFill/>
                      <a:prstDash val="solid"/>
                    </a:lnTlToBr>
                    <a:lnBlToTr w="12700" cmpd="sng">
                      <a:noFill/>
                      <a:prstDash val="solid"/>
                    </a:lnBlToTr>
                    <a:solidFill>
                      <a:srgbClr val="A5A5A5">
                        <a:alpha val="20000"/>
                      </a:srgbClr>
                    </a:solidFill>
                  </a:tcPr>
                </a:tc>
                <a:extLst>
                  <a:ext uri="{0D108BD9-81ED-4DB2-BD59-A6C34878D82A}">
                    <a16:rowId xmlns:a16="http://schemas.microsoft.com/office/drawing/2014/main" val="1248766288"/>
                  </a:ext>
                </a:extLst>
              </a:tr>
              <a:tr h="451138">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l"/>
                      <a:r>
                        <a:rPr lang="en-US" altLang="zh-CN" sz="1300" dirty="0"/>
                        <a:t>Funnel (500)</a:t>
                      </a:r>
                      <a:endParaRPr lang="zh-CN" altLang="en-US" sz="1300" dirty="0"/>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18</a:t>
                      </a:r>
                      <a:endParaRPr lang="zh-CN" altLang="en-US" sz="1300" dirty="0"/>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1.7</a:t>
                      </a:r>
                      <a:endParaRPr lang="zh-CN" altLang="en-US" sz="1300" dirty="0"/>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0.6</a:t>
                      </a:r>
                      <a:endParaRPr lang="zh-CN" altLang="en-US" sz="1300" dirty="0"/>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altLang="zh-CN" sz="1300" dirty="0"/>
                        <a:t>2.83</a:t>
                      </a:r>
                      <a:endParaRPr lang="zh-CN" altLang="en-US" sz="1300" dirty="0"/>
                    </a:p>
                  </a:txBody>
                  <a:tcPr marL="58275" marR="58275" marT="29138" marB="29138" anchor="ctr">
                    <a:lnL>
                      <a:noFill/>
                    </a:lnL>
                    <a:lnR>
                      <a:noFill/>
                    </a:lnR>
                    <a:lnT>
                      <a:noFill/>
                    </a:lnT>
                    <a:lnB w="12700" cmpd="sng">
                      <a:solidFill>
                        <a:srgbClr val="A5A5A5"/>
                      </a:solidFill>
                    </a:lnB>
                    <a:lnTlToBr w="12700" cmpd="sng">
                      <a:noFill/>
                      <a:prstDash val="solid"/>
                    </a:lnTlToBr>
                    <a:lnBlToTr w="12700" cmpd="sng">
                      <a:noFill/>
                      <a:prstDash val="solid"/>
                    </a:lnBlToTr>
                    <a:noFill/>
                  </a:tcPr>
                </a:tc>
                <a:extLst>
                  <a:ext uri="{0D108BD9-81ED-4DB2-BD59-A6C34878D82A}">
                    <a16:rowId xmlns:a16="http://schemas.microsoft.com/office/drawing/2014/main" val="3719539190"/>
                  </a:ext>
                </a:extLst>
              </a:tr>
            </a:tbl>
          </a:graphicData>
        </a:graphic>
      </p:graphicFrame>
      <p:sp>
        <p:nvSpPr>
          <p:cNvPr id="10" name="Footer Placeholder 3">
            <a:extLst>
              <a:ext uri="{FF2B5EF4-FFF2-40B4-BE49-F238E27FC236}">
                <a16:creationId xmlns:a16="http://schemas.microsoft.com/office/drawing/2014/main" id="{7FF175DC-84E0-41F5-9765-69762DE412A6}"/>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394535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talk</a:t>
            </a:r>
          </a:p>
        </p:txBody>
      </p:sp>
      <p:sp>
        <p:nvSpPr>
          <p:cNvPr id="3" name="Content Placeholder 2"/>
          <p:cNvSpPr>
            <a:spLocks noGrp="1"/>
          </p:cNvSpPr>
          <p:nvPr>
            <p:ph idx="1"/>
          </p:nvPr>
        </p:nvSpPr>
        <p:spPr>
          <a:xfrm>
            <a:off x="838199" y="1438031"/>
            <a:ext cx="6044922" cy="4681415"/>
          </a:xfrm>
        </p:spPr>
        <p:txBody>
          <a:bodyPr/>
          <a:lstStyle/>
          <a:p>
            <a:r>
              <a:rPr lang="en-US" altLang="zh-CN" sz="2200" dirty="0"/>
              <a:t>Overview</a:t>
            </a:r>
            <a:r>
              <a:rPr lang="en-US" sz="2200" dirty="0"/>
              <a:t> of related work</a:t>
            </a:r>
          </a:p>
          <a:p>
            <a:endParaRPr lang="en-US" sz="2200" dirty="0"/>
          </a:p>
          <a:p>
            <a:r>
              <a:rPr lang="en-US" sz="2200" dirty="0"/>
              <a:t>GPU algorithm design and implementation</a:t>
            </a:r>
          </a:p>
          <a:p>
            <a:pPr lvl="1"/>
            <a:r>
              <a:rPr lang="en-US" sz="2000" dirty="0"/>
              <a:t>Ordering scheme</a:t>
            </a:r>
          </a:p>
          <a:p>
            <a:pPr lvl="1"/>
            <a:r>
              <a:rPr lang="en-US" altLang="zh-CN" sz="2000" dirty="0"/>
              <a:t>Quality Metric</a:t>
            </a:r>
            <a:endParaRPr lang="en-US" sz="2000" dirty="0"/>
          </a:p>
          <a:p>
            <a:pPr lvl="1"/>
            <a:r>
              <a:rPr lang="en-US" sz="2000" dirty="0"/>
              <a:t>Restructuring scheme</a:t>
            </a:r>
          </a:p>
          <a:p>
            <a:r>
              <a:rPr lang="en-US" altLang="zh-CN" sz="2200" dirty="0"/>
              <a:t>Comparisons, etc.</a:t>
            </a:r>
          </a:p>
          <a:p>
            <a:endParaRPr lang="en-US" sz="2200" dirty="0"/>
          </a:p>
          <a:p>
            <a:r>
              <a:rPr lang="en-US" sz="2200" dirty="0"/>
              <a:t>Notice</a:t>
            </a:r>
          </a:p>
          <a:p>
            <a:pPr lvl="1"/>
            <a:r>
              <a:rPr lang="en-US" sz="1800" dirty="0"/>
              <a:t>Focus on </a:t>
            </a:r>
            <a:r>
              <a:rPr lang="en-US" sz="1800" b="1" dirty="0"/>
              <a:t>BVH-based</a:t>
            </a:r>
            <a:r>
              <a:rPr lang="en-US" sz="1800" dirty="0"/>
              <a:t> methods</a:t>
            </a:r>
          </a:p>
          <a:p>
            <a:pPr lvl="1"/>
            <a:r>
              <a:rPr lang="en-US" sz="1800" dirty="0"/>
              <a:t>Focus on the </a:t>
            </a:r>
            <a:r>
              <a:rPr lang="en-US" sz="1800" b="1" dirty="0"/>
              <a:t>broad-phase</a:t>
            </a:r>
            <a:r>
              <a:rPr lang="en-US" sz="1800" dirty="0"/>
              <a:t> collision detection</a:t>
            </a:r>
          </a:p>
          <a:p>
            <a:pPr lvl="1"/>
            <a:r>
              <a:rPr lang="en-US" sz="1800" dirty="0"/>
              <a:t>Exclude narrow-phase CD and collision response</a:t>
            </a:r>
          </a:p>
          <a:p>
            <a:endParaRPr lang="en-US" sz="2200" dirty="0"/>
          </a:p>
        </p:txBody>
      </p:sp>
      <p:sp>
        <p:nvSpPr>
          <p:cNvPr id="5" name="Slide Number Placeholder 4"/>
          <p:cNvSpPr>
            <a:spLocks noGrp="1"/>
          </p:cNvSpPr>
          <p:nvPr>
            <p:ph type="sldNum" sz="quarter" idx="12"/>
          </p:nvPr>
        </p:nvSpPr>
        <p:spPr/>
        <p:txBody>
          <a:bodyPr/>
          <a:lstStyle/>
          <a:p>
            <a:fld id="{7AD14076-261D-44E2-B486-4068BDBB861D}" type="slidenum">
              <a:rPr lang="en-US" smtClean="0"/>
              <a:pPr/>
              <a:t>2</a:t>
            </a:fld>
            <a:endParaRPr lang="en-US" dirty="0"/>
          </a:p>
        </p:txBody>
      </p:sp>
      <p:sp>
        <p:nvSpPr>
          <p:cNvPr id="7" name="Footer Placeholder 3">
            <a:extLst>
              <a:ext uri="{FF2B5EF4-FFF2-40B4-BE49-F238E27FC236}">
                <a16:creationId xmlns:a16="http://schemas.microsoft.com/office/drawing/2014/main" id="{8FDCFD88-E3F7-43C1-B565-C2A1AC030D88}"/>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graphicFrame>
        <p:nvGraphicFramePr>
          <p:cNvPr id="4" name="图示 3">
            <a:extLst>
              <a:ext uri="{FF2B5EF4-FFF2-40B4-BE49-F238E27FC236}">
                <a16:creationId xmlns:a16="http://schemas.microsoft.com/office/drawing/2014/main" id="{ED8D46C1-A91B-49BB-93A9-5CD33352568A}"/>
              </a:ext>
            </a:extLst>
          </p:cNvPr>
          <p:cNvGraphicFramePr/>
          <p:nvPr>
            <p:extLst>
              <p:ext uri="{D42A27DB-BD31-4B8C-83A1-F6EECF244321}">
                <p14:modId xmlns:p14="http://schemas.microsoft.com/office/powerpoint/2010/main" val="3549560348"/>
              </p:ext>
            </p:extLst>
          </p:nvPr>
        </p:nvGraphicFramePr>
        <p:xfrm>
          <a:off x="6153244" y="1579731"/>
          <a:ext cx="5547807" cy="3698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a:extLst>
              <a:ext uri="{FF2B5EF4-FFF2-40B4-BE49-F238E27FC236}">
                <a16:creationId xmlns:a16="http://schemas.microsoft.com/office/drawing/2014/main" id="{AA050D32-8CDF-41B3-BD4F-5BD67C684EE3}"/>
              </a:ext>
            </a:extLst>
          </p:cNvPr>
          <p:cNvSpPr/>
          <p:nvPr/>
        </p:nvSpPr>
        <p:spPr>
          <a:xfrm>
            <a:off x="7342311" y="5278269"/>
            <a:ext cx="3169671" cy="430887"/>
          </a:xfrm>
          <a:prstGeom prst="rect">
            <a:avLst/>
          </a:prstGeom>
          <a:noFill/>
        </p:spPr>
        <p:txBody>
          <a:bodyPr wrap="square" lIns="91440" tIns="45720" rIns="91440" bIns="45720">
            <a:spAutoFit/>
          </a:bodyPr>
          <a:lstStyle/>
          <a:p>
            <a:pPr algn="ctr"/>
            <a:r>
              <a:rPr lang="en-US" altLang="zh-CN" sz="2200" b="0" cap="none" spc="0" dirty="0">
                <a:ln w="0"/>
                <a:solidFill>
                  <a:schemeClr val="tx1"/>
                </a:solidFill>
                <a:effectLst>
                  <a:outerShdw blurRad="38100" dist="19050" dir="2700000" algn="tl" rotWithShape="0">
                    <a:schemeClr val="dk1">
                      <a:alpha val="40000"/>
                    </a:schemeClr>
                  </a:outerShdw>
                </a:effectLst>
              </a:rPr>
              <a:t>Collision Handling Cycle</a:t>
            </a:r>
            <a:endParaRPr lang="zh-CN" altLang="en-US" sz="2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0169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C73E6005-4BC7-4641-841D-65891AD732ED}"/>
              </a:ext>
            </a:extLst>
          </p:cNvPr>
          <p:cNvSpPr>
            <a:spLocks noGrp="1"/>
          </p:cNvSpPr>
          <p:nvPr>
            <p:ph type="title"/>
          </p:nvPr>
        </p:nvSpPr>
        <p:spPr/>
        <p:txBody>
          <a:bodyPr/>
          <a:lstStyle/>
          <a:p>
            <a:pPr algn="ctr"/>
            <a:r>
              <a:rPr lang="en-US" altLang="zh-CN" dirty="0"/>
              <a:t>Summary</a:t>
            </a:r>
            <a:endParaRPr lang="zh-CN" altLang="en-US" dirty="0"/>
          </a:p>
        </p:txBody>
      </p:sp>
      <p:sp>
        <p:nvSpPr>
          <p:cNvPr id="7" name="内容占位符 6">
            <a:extLst>
              <a:ext uri="{FF2B5EF4-FFF2-40B4-BE49-F238E27FC236}">
                <a16:creationId xmlns:a16="http://schemas.microsoft.com/office/drawing/2014/main" id="{A140B95B-B592-4062-9ECC-57C91B1D1439}"/>
              </a:ext>
            </a:extLst>
          </p:cNvPr>
          <p:cNvSpPr>
            <a:spLocks noGrp="1"/>
          </p:cNvSpPr>
          <p:nvPr>
            <p:ph idx="1"/>
          </p:nvPr>
        </p:nvSpPr>
        <p:spPr/>
        <p:txBody>
          <a:bodyPr>
            <a:normAutofit/>
          </a:bodyPr>
          <a:lstStyle/>
          <a:p>
            <a:r>
              <a:rPr lang="en-US" altLang="zh-CN" sz="2200" b="1" dirty="0"/>
              <a:t>Ordering</a:t>
            </a:r>
            <a:r>
              <a:rPr lang="en-US" altLang="zh-CN" sz="2200" dirty="0"/>
              <a:t> improves memory access efficiency, reduces thread divergence</a:t>
            </a:r>
          </a:p>
          <a:p>
            <a:r>
              <a:rPr lang="en-US" altLang="zh-CN" sz="2200" b="1" dirty="0"/>
              <a:t>Quality inspection</a:t>
            </a:r>
            <a:r>
              <a:rPr lang="en-US" altLang="zh-CN" sz="2200" dirty="0"/>
              <a:t> is light-weight, performance-related, and prevents BVH quality degeneration</a:t>
            </a:r>
          </a:p>
          <a:p>
            <a:r>
              <a:rPr lang="en-US" altLang="zh-CN" sz="2200" b="1" dirty="0"/>
              <a:t>Restructuring</a:t>
            </a:r>
            <a:r>
              <a:rPr lang="en-US" altLang="zh-CN" sz="2200" dirty="0"/>
              <a:t> avoids expensive total reconstructions of BVH and BVTT front</a:t>
            </a:r>
          </a:p>
          <a:p>
            <a:endParaRPr lang="en-US" altLang="zh-CN" sz="2200" dirty="0"/>
          </a:p>
          <a:p>
            <a:r>
              <a:rPr lang="en-US" altLang="zh-CN" sz="2200" dirty="0"/>
              <a:t>Limitations</a:t>
            </a:r>
          </a:p>
          <a:p>
            <a:pPr lvl="1"/>
            <a:r>
              <a:rPr lang="en-US" altLang="zh-CN" sz="1800" dirty="0"/>
              <a:t>Relatively large memory consumption (due to BVTT front storage)</a:t>
            </a:r>
          </a:p>
          <a:p>
            <a:pPr lvl="1"/>
            <a:r>
              <a:rPr lang="en-US" altLang="zh-CN" sz="1800" dirty="0"/>
              <a:t>Fixed cycle length insensitive to motion variation</a:t>
            </a:r>
          </a:p>
          <a:p>
            <a:endParaRPr lang="zh-CN" altLang="en-US" sz="2200" dirty="0"/>
          </a:p>
        </p:txBody>
      </p:sp>
      <p:sp>
        <p:nvSpPr>
          <p:cNvPr id="5" name="灯片编号占位符 4">
            <a:extLst>
              <a:ext uri="{FF2B5EF4-FFF2-40B4-BE49-F238E27FC236}">
                <a16:creationId xmlns:a16="http://schemas.microsoft.com/office/drawing/2014/main" id="{BC75110B-7755-49C3-B5C9-6F993807A791}"/>
              </a:ext>
            </a:extLst>
          </p:cNvPr>
          <p:cNvSpPr>
            <a:spLocks noGrp="1"/>
          </p:cNvSpPr>
          <p:nvPr>
            <p:ph type="sldNum" sz="quarter" idx="12"/>
          </p:nvPr>
        </p:nvSpPr>
        <p:spPr/>
        <p:txBody>
          <a:bodyPr/>
          <a:lstStyle/>
          <a:p>
            <a:fld id="{7AD14076-261D-44E2-B486-4068BDBB861D}" type="slidenum">
              <a:rPr lang="en-US" smtClean="0"/>
              <a:pPr/>
              <a:t>20</a:t>
            </a:fld>
            <a:endParaRPr lang="en-US"/>
          </a:p>
        </p:txBody>
      </p:sp>
      <p:sp>
        <p:nvSpPr>
          <p:cNvPr id="8" name="Footer Placeholder 3">
            <a:extLst>
              <a:ext uri="{FF2B5EF4-FFF2-40B4-BE49-F238E27FC236}">
                <a16:creationId xmlns:a16="http://schemas.microsoft.com/office/drawing/2014/main" id="{EEF78DD2-D307-45A5-85E0-CB10BA6F34F2}"/>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706750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标题 5">
            <a:extLst>
              <a:ext uri="{FF2B5EF4-FFF2-40B4-BE49-F238E27FC236}">
                <a16:creationId xmlns:a16="http://schemas.microsoft.com/office/drawing/2014/main" id="{B0BE8C90-8E4B-480C-9AFE-2258D1CE0B05}"/>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altLang="zh-CN" sz="6000" kern="1200">
                <a:solidFill>
                  <a:schemeClr val="tx1"/>
                </a:solidFill>
                <a:latin typeface="+mj-lt"/>
                <a:ea typeface="+mj-ea"/>
                <a:cs typeface="+mj-cs"/>
              </a:rPr>
              <a:t>Thank you</a:t>
            </a:r>
            <a:br>
              <a:rPr lang="en-US" altLang="zh-CN" sz="6000" kern="1200">
                <a:solidFill>
                  <a:schemeClr val="tx1"/>
                </a:solidFill>
                <a:latin typeface="+mj-lt"/>
                <a:ea typeface="+mj-ea"/>
                <a:cs typeface="+mj-cs"/>
              </a:rPr>
            </a:br>
            <a:r>
              <a:rPr lang="en-US" altLang="zh-CN" sz="6000" kern="1200">
                <a:solidFill>
                  <a:schemeClr val="tx1"/>
                </a:solidFill>
                <a:latin typeface="+mj-lt"/>
                <a:ea typeface="+mj-ea"/>
                <a:cs typeface="+mj-cs"/>
              </a:rPr>
              <a:t>Q &amp; A</a:t>
            </a:r>
          </a:p>
        </p:txBody>
      </p:sp>
      <p:sp>
        <p:nvSpPr>
          <p:cNvPr id="7" name="副标题 6">
            <a:extLst>
              <a:ext uri="{FF2B5EF4-FFF2-40B4-BE49-F238E27FC236}">
                <a16:creationId xmlns:a16="http://schemas.microsoft.com/office/drawing/2014/main" id="{834A49FC-B1CF-411D-96BC-2EC8B057FE11}"/>
              </a:ext>
            </a:extLst>
          </p:cNvPr>
          <p:cNvSpPr>
            <a:spLocks noGrp="1"/>
          </p:cNvSpPr>
          <p:nvPr>
            <p:ph type="subTitle" idx="1"/>
          </p:nvPr>
        </p:nvSpPr>
        <p:spPr>
          <a:xfrm>
            <a:off x="7961258" y="4525347"/>
            <a:ext cx="3258675" cy="1737360"/>
          </a:xfrm>
        </p:spPr>
        <p:txBody>
          <a:bodyPr vert="horz" lIns="91440" tIns="45720" rIns="91440" bIns="45720" rtlCol="0" anchor="ctr">
            <a:normAutofit/>
          </a:bodyPr>
          <a:lstStyle/>
          <a:p>
            <a:pPr algn="l"/>
            <a:r>
              <a:rPr lang="en-US" altLang="zh-CN" sz="1300" kern="1200">
                <a:solidFill>
                  <a:schemeClr val="tx1"/>
                </a:solidFill>
                <a:latin typeface="+mn-lt"/>
                <a:ea typeface="+mn-ea"/>
                <a:cs typeface="+mn-cs"/>
              </a:rPr>
              <a:t>E-mail</a:t>
            </a:r>
          </a:p>
          <a:p>
            <a:pPr algn="l"/>
            <a:r>
              <a:rPr lang="en-US" altLang="zh-CN" sz="1300" kern="1200">
                <a:solidFill>
                  <a:schemeClr val="tx1"/>
                </a:solidFill>
                <a:latin typeface="+mn-lt"/>
                <a:ea typeface="+mn-ea"/>
                <a:cs typeface="+mn-cs"/>
                <a:hlinkClick r:id="rId3"/>
              </a:rPr>
              <a:t>wxlwxl1993@zju.edu.cn</a:t>
            </a:r>
            <a:endParaRPr lang="en-US" altLang="zh-CN" sz="1300" kern="1200">
              <a:solidFill>
                <a:schemeClr val="tx1"/>
              </a:solidFill>
              <a:latin typeface="+mn-lt"/>
              <a:ea typeface="+mn-ea"/>
              <a:cs typeface="+mn-cs"/>
            </a:endParaRPr>
          </a:p>
          <a:p>
            <a:pPr algn="l"/>
            <a:endParaRPr lang="en-US" altLang="zh-CN" sz="1300" kern="1200">
              <a:solidFill>
                <a:schemeClr val="tx1"/>
              </a:solidFill>
              <a:latin typeface="+mn-lt"/>
              <a:ea typeface="+mn-ea"/>
              <a:cs typeface="+mn-cs"/>
            </a:endParaRPr>
          </a:p>
          <a:p>
            <a:pPr algn="l"/>
            <a:r>
              <a:rPr lang="en-US" altLang="zh-CN" sz="1300" kern="1200">
                <a:solidFill>
                  <a:schemeClr val="tx1"/>
                </a:solidFill>
                <a:latin typeface="+mn-lt"/>
                <a:ea typeface="+mn-ea"/>
                <a:cs typeface="+mn-cs"/>
              </a:rPr>
              <a:t>Project Website</a:t>
            </a:r>
          </a:p>
          <a:p>
            <a:pPr algn="l"/>
            <a:r>
              <a:rPr lang="en-US" altLang="zh-CN" sz="1300" kern="1200">
                <a:solidFill>
                  <a:schemeClr val="tx1"/>
                </a:solidFill>
                <a:latin typeface="+mn-lt"/>
                <a:ea typeface="+mn-ea"/>
                <a:cs typeface="+mn-cs"/>
              </a:rPr>
              <a:t>https://github.com/littlemine/BVH-based-Collision-Detection-Scheme</a:t>
            </a:r>
          </a:p>
        </p:txBody>
      </p:sp>
    </p:spTree>
    <p:extLst>
      <p:ext uri="{BB962C8B-B14F-4D97-AF65-F5344CB8AC3E}">
        <p14:creationId xmlns:p14="http://schemas.microsoft.com/office/powerpoint/2010/main" val="151391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D0F1FE7-33DC-45A2-9D02-B800CD3380D8}"/>
              </a:ext>
            </a:extLst>
          </p:cNvPr>
          <p:cNvSpPr>
            <a:spLocks noGrp="1"/>
          </p:cNvSpPr>
          <p:nvPr>
            <p:ph type="title"/>
          </p:nvPr>
        </p:nvSpPr>
        <p:spPr/>
        <p:txBody>
          <a:bodyPr/>
          <a:lstStyle/>
          <a:p>
            <a:r>
              <a:rPr lang="en-US" altLang="zh-CN" dirty="0"/>
              <a:t>Conventional BVH-based Collision Detection (1/4)</a:t>
            </a:r>
            <a:endParaRPr lang="zh-CN" altLang="en-US" dirty="0"/>
          </a:p>
        </p:txBody>
      </p:sp>
      <p:sp>
        <p:nvSpPr>
          <p:cNvPr id="7" name="副标题 6">
            <a:extLst>
              <a:ext uri="{FF2B5EF4-FFF2-40B4-BE49-F238E27FC236}">
                <a16:creationId xmlns:a16="http://schemas.microsoft.com/office/drawing/2014/main" id="{BFF27760-B572-4A46-9D7F-51DF69DBF592}"/>
              </a:ext>
            </a:extLst>
          </p:cNvPr>
          <p:cNvSpPr>
            <a:spLocks noGrp="1"/>
          </p:cNvSpPr>
          <p:nvPr>
            <p:ph type="subTitle" idx="1"/>
          </p:nvPr>
        </p:nvSpPr>
        <p:spPr/>
        <p:txBody>
          <a:bodyPr>
            <a:normAutofit/>
          </a:bodyPr>
          <a:lstStyle/>
          <a:p>
            <a:r>
              <a:rPr lang="en-US" altLang="zh-CN" sz="2000" dirty="0"/>
              <a:t>BVH based Collision Detection</a:t>
            </a:r>
          </a:p>
          <a:p>
            <a:r>
              <a:rPr lang="en-US" altLang="zh-CN" sz="2000" dirty="0"/>
              <a:t>BVTT front based Collision Detection</a:t>
            </a:r>
            <a:endParaRPr lang="zh-CN" altLang="en-US" sz="2000" dirty="0"/>
          </a:p>
        </p:txBody>
      </p:sp>
      <p:sp>
        <p:nvSpPr>
          <p:cNvPr id="4" name="页脚占位符 3">
            <a:extLst>
              <a:ext uri="{FF2B5EF4-FFF2-40B4-BE49-F238E27FC236}">
                <a16:creationId xmlns:a16="http://schemas.microsoft.com/office/drawing/2014/main" id="{E2804A0C-D356-4EA1-B4F3-C1669FE3F056}"/>
              </a:ext>
            </a:extLst>
          </p:cNvPr>
          <p:cNvSpPr>
            <a:spLocks noGrp="1"/>
          </p:cNvSpPr>
          <p:nvPr>
            <p:ph type="ftr" sz="quarter" idx="4294967295"/>
          </p:nvPr>
        </p:nvSpPr>
        <p:spPr>
          <a:xfrm>
            <a:off x="0" y="6411913"/>
            <a:ext cx="5432425" cy="303212"/>
          </a:xfrm>
        </p:spPr>
        <p:txBody>
          <a:bodyPr/>
          <a:lstStyle/>
          <a:p>
            <a:r>
              <a:rPr lang="en-US"/>
              <a:t>Footer: paper name, authors, presenter ...</a:t>
            </a:r>
          </a:p>
        </p:txBody>
      </p:sp>
      <p:sp>
        <p:nvSpPr>
          <p:cNvPr id="5" name="灯片编号占位符 4">
            <a:extLst>
              <a:ext uri="{FF2B5EF4-FFF2-40B4-BE49-F238E27FC236}">
                <a16:creationId xmlns:a16="http://schemas.microsoft.com/office/drawing/2014/main" id="{69CA1AA5-75B0-482B-A23F-F2E81251566A}"/>
              </a:ext>
            </a:extLst>
          </p:cNvPr>
          <p:cNvSpPr>
            <a:spLocks noGrp="1"/>
          </p:cNvSpPr>
          <p:nvPr>
            <p:ph type="sldNum" sz="quarter" idx="4294967295"/>
          </p:nvPr>
        </p:nvSpPr>
        <p:spPr>
          <a:xfrm>
            <a:off x="9932988" y="6411913"/>
            <a:ext cx="2259012" cy="303212"/>
          </a:xfrm>
        </p:spPr>
        <p:txBody>
          <a:bodyPr/>
          <a:lstStyle/>
          <a:p>
            <a:fld id="{7AD14076-261D-44E2-B486-4068BDBB861D}" type="slidenum">
              <a:rPr lang="en-US" smtClean="0"/>
              <a:pPr/>
              <a:t>3</a:t>
            </a:fld>
            <a:endParaRPr lang="en-US"/>
          </a:p>
        </p:txBody>
      </p:sp>
    </p:spTree>
    <p:extLst>
      <p:ext uri="{BB962C8B-B14F-4D97-AF65-F5344CB8AC3E}">
        <p14:creationId xmlns:p14="http://schemas.microsoft.com/office/powerpoint/2010/main" val="349524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BVH (Bounding Volume Hierarchy) Construction</a:t>
            </a:r>
          </a:p>
        </p:txBody>
      </p:sp>
      <p:sp>
        <p:nvSpPr>
          <p:cNvPr id="3" name="Content Placeholder 2"/>
          <p:cNvSpPr>
            <a:spLocks noGrp="1"/>
          </p:cNvSpPr>
          <p:nvPr>
            <p:ph idx="1"/>
          </p:nvPr>
        </p:nvSpPr>
        <p:spPr>
          <a:xfrm>
            <a:off x="838199" y="1438031"/>
            <a:ext cx="5914293" cy="4510187"/>
          </a:xfrm>
        </p:spPr>
        <p:txBody>
          <a:bodyPr/>
          <a:lstStyle/>
          <a:p>
            <a:r>
              <a:rPr lang="en-US" sz="2200" b="1" dirty="0"/>
              <a:t>BVH Construction</a:t>
            </a:r>
          </a:p>
          <a:p>
            <a:pPr lvl="1"/>
            <a:r>
              <a:rPr lang="en-US" sz="2000" dirty="0"/>
              <a:t>[2012 </a:t>
            </a:r>
            <a:r>
              <a:rPr lang="en-US" sz="2000" dirty="0" err="1"/>
              <a:t>Karras</a:t>
            </a:r>
            <a:r>
              <a:rPr lang="en-US" sz="2000" dirty="0"/>
              <a:t>] </a:t>
            </a:r>
            <a:r>
              <a:rPr lang="en-US" altLang="zh-CN" sz="2000" dirty="0"/>
              <a:t>builds all nodes in parallel </a:t>
            </a:r>
            <a:endParaRPr lang="en-US" sz="2000" dirty="0"/>
          </a:p>
          <a:p>
            <a:pPr lvl="1"/>
            <a:r>
              <a:rPr lang="en-US" sz="2000" dirty="0"/>
              <a:t>[2014 </a:t>
            </a:r>
            <a:r>
              <a:rPr lang="en-US" altLang="zh-CN" sz="2000" dirty="0" err="1"/>
              <a:t>Apetrei</a:t>
            </a:r>
            <a:r>
              <a:rPr lang="en-US" sz="2000" dirty="0"/>
              <a:t>] builds &amp; refits in one iteration</a:t>
            </a:r>
          </a:p>
          <a:p>
            <a:endParaRPr lang="en-US" sz="2200" dirty="0"/>
          </a:p>
          <a:p>
            <a:r>
              <a:rPr lang="en-US" altLang="zh-CN" sz="2200" dirty="0">
                <a:solidFill>
                  <a:schemeClr val="bg1">
                    <a:lumMod val="75000"/>
                  </a:schemeClr>
                </a:solidFill>
              </a:rPr>
              <a:t>BVH </a:t>
            </a:r>
            <a:r>
              <a:rPr lang="en-US" altLang="zh-CN" sz="2200" dirty="0" err="1">
                <a:solidFill>
                  <a:schemeClr val="bg1">
                    <a:lumMod val="75000"/>
                  </a:schemeClr>
                </a:solidFill>
              </a:rPr>
              <a:t>Stackless</a:t>
            </a:r>
            <a:r>
              <a:rPr lang="en-US" altLang="zh-CN" sz="2200" dirty="0">
                <a:solidFill>
                  <a:schemeClr val="bg1">
                    <a:lumMod val="75000"/>
                  </a:schemeClr>
                </a:solidFill>
              </a:rPr>
              <a:t> Traversal</a:t>
            </a:r>
          </a:p>
          <a:p>
            <a:pPr lvl="1"/>
            <a:r>
              <a:rPr lang="en-US" altLang="zh-CN" sz="2000" dirty="0">
                <a:solidFill>
                  <a:schemeClr val="bg1">
                    <a:lumMod val="75000"/>
                  </a:schemeClr>
                </a:solidFill>
              </a:rPr>
              <a:t>[2007 </a:t>
            </a:r>
            <a:r>
              <a:rPr lang="en-US" altLang="zh-CN" sz="2000" dirty="0" err="1">
                <a:solidFill>
                  <a:schemeClr val="bg1">
                    <a:lumMod val="75000"/>
                  </a:schemeClr>
                </a:solidFill>
              </a:rPr>
              <a:t>Damkjaer</a:t>
            </a:r>
            <a:r>
              <a:rPr lang="en-US" altLang="zh-CN" sz="2000" dirty="0">
                <a:solidFill>
                  <a:schemeClr val="bg1">
                    <a:lumMod val="75000"/>
                  </a:schemeClr>
                </a:solidFill>
              </a:rPr>
              <a:t>] depth-first order traversal</a:t>
            </a:r>
            <a:br>
              <a:rPr lang="en-US" altLang="zh-CN" sz="2000" dirty="0">
                <a:solidFill>
                  <a:schemeClr val="bg1">
                    <a:lumMod val="75000"/>
                  </a:schemeClr>
                </a:solidFill>
              </a:rPr>
            </a:br>
            <a:r>
              <a:rPr lang="en-US" altLang="zh-CN" sz="2000" dirty="0">
                <a:solidFill>
                  <a:schemeClr val="bg1">
                    <a:lumMod val="75000"/>
                  </a:schemeClr>
                </a:solidFill>
              </a:rPr>
              <a:t>using escape index</a:t>
            </a:r>
            <a:endParaRPr lang="en-US" sz="2200" dirty="0">
              <a:solidFill>
                <a:schemeClr val="bg1">
                  <a:lumMod val="75000"/>
                </a:schemeClr>
              </a:solidFill>
            </a:endParaRPr>
          </a:p>
          <a:p>
            <a:endParaRPr lang="en-US" sz="2200" dirty="0">
              <a:solidFill>
                <a:schemeClr val="bg1">
                  <a:lumMod val="75000"/>
                </a:schemeClr>
              </a:solidFill>
            </a:endParaRPr>
          </a:p>
          <a:p>
            <a:r>
              <a:rPr lang="en-US" altLang="zh-CN" sz="2200" dirty="0">
                <a:solidFill>
                  <a:schemeClr val="bg1">
                    <a:lumMod val="75000"/>
                  </a:schemeClr>
                </a:solidFill>
              </a:rPr>
              <a:t>BVTT Front Tracking</a:t>
            </a:r>
          </a:p>
          <a:p>
            <a:pPr lvl="1"/>
            <a:r>
              <a:rPr lang="en-US" altLang="zh-CN" sz="2000" dirty="0">
                <a:solidFill>
                  <a:schemeClr val="bg1">
                    <a:lumMod val="75000"/>
                  </a:schemeClr>
                </a:solidFill>
              </a:rPr>
              <a:t>[1998 </a:t>
            </a:r>
            <a:r>
              <a:rPr lang="en-US" altLang="zh-CN" sz="2000" dirty="0" err="1">
                <a:solidFill>
                  <a:schemeClr val="bg1">
                    <a:lumMod val="75000"/>
                  </a:schemeClr>
                </a:solidFill>
              </a:rPr>
              <a:t>Klosowski</a:t>
            </a:r>
            <a:r>
              <a:rPr lang="en-US" altLang="zh-CN" sz="2000" dirty="0">
                <a:solidFill>
                  <a:schemeClr val="bg1">
                    <a:lumMod val="75000"/>
                  </a:schemeClr>
                </a:solidFill>
              </a:rPr>
              <a:t>] BVTT front tracking</a:t>
            </a:r>
          </a:p>
          <a:p>
            <a:pPr lvl="1"/>
            <a:r>
              <a:rPr lang="en-US" altLang="zh-CN" sz="2000" dirty="0">
                <a:solidFill>
                  <a:schemeClr val="bg1">
                    <a:lumMod val="75000"/>
                  </a:schemeClr>
                </a:solidFill>
              </a:rPr>
              <a:t>[2011 Tang] first implementation on GPU</a:t>
            </a:r>
          </a:p>
        </p:txBody>
      </p:sp>
      <p:sp>
        <p:nvSpPr>
          <p:cNvPr id="5" name="Slide Number Placeholder 4"/>
          <p:cNvSpPr>
            <a:spLocks noGrp="1"/>
          </p:cNvSpPr>
          <p:nvPr>
            <p:ph type="sldNum" sz="quarter" idx="12"/>
          </p:nvPr>
        </p:nvSpPr>
        <p:spPr/>
        <p:txBody>
          <a:bodyPr/>
          <a:lstStyle/>
          <a:p>
            <a:fld id="{7AD14076-261D-44E2-B486-4068BDBB861D}" type="slidenum">
              <a:rPr lang="en-US" smtClean="0"/>
              <a:pPr/>
              <a:t>4</a:t>
            </a:fld>
            <a:endParaRPr lang="en-US" dirty="0"/>
          </a:p>
        </p:txBody>
      </p:sp>
      <p:pic>
        <p:nvPicPr>
          <p:cNvPr id="51" name="图片 50">
            <a:extLst>
              <a:ext uri="{FF2B5EF4-FFF2-40B4-BE49-F238E27FC236}">
                <a16:creationId xmlns:a16="http://schemas.microsoft.com/office/drawing/2014/main" id="{9BE91ABB-F631-4398-9D22-C8ED3DCF97DF}"/>
              </a:ext>
            </a:extLst>
          </p:cNvPr>
          <p:cNvPicPr>
            <a:picLocks noChangeAspect="1"/>
          </p:cNvPicPr>
          <p:nvPr/>
        </p:nvPicPr>
        <p:blipFill>
          <a:blip r:embed="rId3"/>
          <a:stretch>
            <a:fillRect/>
          </a:stretch>
        </p:blipFill>
        <p:spPr>
          <a:xfrm>
            <a:off x="6752492" y="1438030"/>
            <a:ext cx="4712688" cy="3150472"/>
          </a:xfrm>
          <a:prstGeom prst="rect">
            <a:avLst/>
          </a:prstGeom>
        </p:spPr>
      </p:pic>
      <p:sp>
        <p:nvSpPr>
          <p:cNvPr id="52" name="文本框 51">
            <a:extLst>
              <a:ext uri="{FF2B5EF4-FFF2-40B4-BE49-F238E27FC236}">
                <a16:creationId xmlns:a16="http://schemas.microsoft.com/office/drawing/2014/main" id="{B39B9B71-9F03-424F-A2C7-F121BC1AB7E2}"/>
              </a:ext>
            </a:extLst>
          </p:cNvPr>
          <p:cNvSpPr txBox="1"/>
          <p:nvPr/>
        </p:nvSpPr>
        <p:spPr>
          <a:xfrm>
            <a:off x="6792686" y="4956144"/>
            <a:ext cx="4672494" cy="914400"/>
          </a:xfrm>
          <a:prstGeom prst="rect">
            <a:avLst/>
          </a:prstGeom>
        </p:spPr>
        <p:txBody>
          <a:bodyPr vert="horz" wrap="none" lIns="91440" tIns="45720" rIns="91440" bIns="45720" rtlCol="0" anchor="t">
            <a:normAutofit/>
          </a:bodyPr>
          <a:lstStyle/>
          <a:p>
            <a:pPr algn="ctr"/>
            <a:r>
              <a:rPr lang="en-US" altLang="zh-CN" sz="2000" dirty="0">
                <a:latin typeface="Arial" panose="020B0604020202020204" pitchFamily="34" charset="0"/>
                <a:cs typeface="Arial" panose="020B0604020202020204" pitchFamily="34" charset="0"/>
              </a:rPr>
              <a:t>Linear BVH built on top of primitives </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sorted by their Morton codes</a:t>
            </a:r>
            <a:endParaRPr lang="zh-CN" altLang="en-US" sz="2000" dirty="0">
              <a:latin typeface="Arial" panose="020B0604020202020204" pitchFamily="34" charset="0"/>
              <a:cs typeface="Arial" panose="020B0604020202020204" pitchFamily="34" charset="0"/>
            </a:endParaRPr>
          </a:p>
        </p:txBody>
      </p:sp>
      <p:sp>
        <p:nvSpPr>
          <p:cNvPr id="53" name="Footer Placeholder 3">
            <a:extLst>
              <a:ext uri="{FF2B5EF4-FFF2-40B4-BE49-F238E27FC236}">
                <a16:creationId xmlns:a16="http://schemas.microsoft.com/office/drawing/2014/main" id="{2FC39070-6F7C-4DA9-B5C6-C4695AA15563}"/>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77306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Stackless</a:t>
            </a:r>
            <a:r>
              <a:rPr lang="en-US" dirty="0"/>
              <a:t> BVH Traversal</a:t>
            </a:r>
          </a:p>
        </p:txBody>
      </p:sp>
      <p:sp>
        <p:nvSpPr>
          <p:cNvPr id="3" name="Content Placeholder 2"/>
          <p:cNvSpPr>
            <a:spLocks noGrp="1"/>
          </p:cNvSpPr>
          <p:nvPr>
            <p:ph idx="1"/>
          </p:nvPr>
        </p:nvSpPr>
        <p:spPr>
          <a:xfrm>
            <a:off x="838198" y="1438031"/>
            <a:ext cx="5954487" cy="4510187"/>
          </a:xfrm>
        </p:spPr>
        <p:txBody>
          <a:bodyPr/>
          <a:lstStyle/>
          <a:p>
            <a:r>
              <a:rPr lang="en-US" sz="2200" dirty="0">
                <a:solidFill>
                  <a:schemeClr val="bg1">
                    <a:lumMod val="75000"/>
                  </a:schemeClr>
                </a:solidFill>
              </a:rPr>
              <a:t>BVH Construction</a:t>
            </a:r>
          </a:p>
          <a:p>
            <a:pPr lvl="1"/>
            <a:r>
              <a:rPr lang="en-US" sz="2000" dirty="0">
                <a:solidFill>
                  <a:schemeClr val="bg1">
                    <a:lumMod val="75000"/>
                  </a:schemeClr>
                </a:solidFill>
              </a:rPr>
              <a:t>[2012 </a:t>
            </a:r>
            <a:r>
              <a:rPr lang="en-US" sz="2000" dirty="0" err="1">
                <a:solidFill>
                  <a:schemeClr val="bg1">
                    <a:lumMod val="75000"/>
                  </a:schemeClr>
                </a:solidFill>
              </a:rPr>
              <a:t>Karras</a:t>
            </a:r>
            <a:r>
              <a:rPr lang="en-US" sz="2000" dirty="0">
                <a:solidFill>
                  <a:schemeClr val="bg1">
                    <a:lumMod val="75000"/>
                  </a:schemeClr>
                </a:solidFill>
              </a:rPr>
              <a:t>] </a:t>
            </a:r>
            <a:r>
              <a:rPr lang="en-US" altLang="zh-CN" sz="2000" dirty="0">
                <a:solidFill>
                  <a:schemeClr val="bg1">
                    <a:lumMod val="75000"/>
                  </a:schemeClr>
                </a:solidFill>
              </a:rPr>
              <a:t>builds all nodes in parallel </a:t>
            </a:r>
            <a:endParaRPr lang="en-US" sz="2000" dirty="0">
              <a:solidFill>
                <a:schemeClr val="bg1">
                  <a:lumMod val="75000"/>
                </a:schemeClr>
              </a:solidFill>
            </a:endParaRPr>
          </a:p>
          <a:p>
            <a:pPr lvl="1"/>
            <a:r>
              <a:rPr lang="en-US" sz="2000" dirty="0">
                <a:solidFill>
                  <a:schemeClr val="bg1">
                    <a:lumMod val="75000"/>
                  </a:schemeClr>
                </a:solidFill>
              </a:rPr>
              <a:t>[2014 </a:t>
            </a:r>
            <a:r>
              <a:rPr lang="en-US" altLang="zh-CN" sz="2000" dirty="0" err="1">
                <a:solidFill>
                  <a:schemeClr val="bg1">
                    <a:lumMod val="75000"/>
                  </a:schemeClr>
                </a:solidFill>
              </a:rPr>
              <a:t>Apetrei</a:t>
            </a:r>
            <a:r>
              <a:rPr lang="en-US" sz="2000" dirty="0">
                <a:solidFill>
                  <a:schemeClr val="bg1">
                    <a:lumMod val="75000"/>
                  </a:schemeClr>
                </a:solidFill>
              </a:rPr>
              <a:t>] builds &amp; refits in one iteration</a:t>
            </a:r>
          </a:p>
          <a:p>
            <a:endParaRPr lang="en-US" sz="2200" dirty="0"/>
          </a:p>
          <a:p>
            <a:r>
              <a:rPr lang="en-US" altLang="zh-CN" sz="2200" b="1" dirty="0"/>
              <a:t>BVH </a:t>
            </a:r>
            <a:r>
              <a:rPr lang="en-US" altLang="zh-CN" sz="2200" b="1" dirty="0" err="1"/>
              <a:t>Stackless</a:t>
            </a:r>
            <a:r>
              <a:rPr lang="en-US" altLang="zh-CN" sz="2200" b="1" dirty="0"/>
              <a:t> Traversal</a:t>
            </a:r>
          </a:p>
          <a:p>
            <a:pPr lvl="1"/>
            <a:r>
              <a:rPr lang="en-US" altLang="zh-CN" sz="2000" dirty="0"/>
              <a:t>[2007 </a:t>
            </a:r>
            <a:r>
              <a:rPr lang="en-US" altLang="zh-CN" sz="2000" dirty="0" err="1"/>
              <a:t>Damkjaer</a:t>
            </a:r>
            <a:r>
              <a:rPr lang="en-US" altLang="zh-CN" sz="2000" dirty="0"/>
              <a:t>] depth-first order traversal</a:t>
            </a:r>
            <a:br>
              <a:rPr lang="en-US" altLang="zh-CN" sz="2000" dirty="0"/>
            </a:br>
            <a:r>
              <a:rPr lang="en-US" altLang="zh-CN" sz="2000" dirty="0"/>
              <a:t>using escape index</a:t>
            </a:r>
            <a:endParaRPr lang="en-US" sz="2200" dirty="0"/>
          </a:p>
          <a:p>
            <a:endParaRPr lang="en-US" sz="2200" dirty="0">
              <a:solidFill>
                <a:schemeClr val="bg1">
                  <a:lumMod val="75000"/>
                </a:schemeClr>
              </a:solidFill>
            </a:endParaRPr>
          </a:p>
          <a:p>
            <a:r>
              <a:rPr lang="en-US" altLang="zh-CN" sz="2200" dirty="0">
                <a:solidFill>
                  <a:schemeClr val="bg1">
                    <a:lumMod val="75000"/>
                  </a:schemeClr>
                </a:solidFill>
              </a:rPr>
              <a:t>BVTT Front Tracking</a:t>
            </a:r>
          </a:p>
          <a:p>
            <a:pPr lvl="1"/>
            <a:r>
              <a:rPr lang="en-US" altLang="zh-CN" sz="2000" dirty="0">
                <a:solidFill>
                  <a:schemeClr val="bg1">
                    <a:lumMod val="75000"/>
                  </a:schemeClr>
                </a:solidFill>
              </a:rPr>
              <a:t>[1998 </a:t>
            </a:r>
            <a:r>
              <a:rPr lang="en-US" altLang="zh-CN" sz="2000" dirty="0" err="1">
                <a:solidFill>
                  <a:schemeClr val="bg1">
                    <a:lumMod val="75000"/>
                  </a:schemeClr>
                </a:solidFill>
              </a:rPr>
              <a:t>Klosowski</a:t>
            </a:r>
            <a:r>
              <a:rPr lang="en-US" altLang="zh-CN" sz="2000" dirty="0">
                <a:solidFill>
                  <a:schemeClr val="bg1">
                    <a:lumMod val="75000"/>
                  </a:schemeClr>
                </a:solidFill>
              </a:rPr>
              <a:t>] BVTT front tracking</a:t>
            </a:r>
          </a:p>
          <a:p>
            <a:pPr lvl="1"/>
            <a:r>
              <a:rPr lang="en-US" altLang="zh-CN" sz="2000" dirty="0">
                <a:solidFill>
                  <a:schemeClr val="bg1">
                    <a:lumMod val="75000"/>
                  </a:schemeClr>
                </a:solidFill>
              </a:rPr>
              <a:t>[2011 Tang] first implementation on GPU</a:t>
            </a:r>
          </a:p>
        </p:txBody>
      </p:sp>
      <p:sp>
        <p:nvSpPr>
          <p:cNvPr id="5" name="Slide Number Placeholder 4"/>
          <p:cNvSpPr>
            <a:spLocks noGrp="1"/>
          </p:cNvSpPr>
          <p:nvPr>
            <p:ph type="sldNum" sz="quarter" idx="12"/>
          </p:nvPr>
        </p:nvSpPr>
        <p:spPr/>
        <p:txBody>
          <a:bodyPr/>
          <a:lstStyle/>
          <a:p>
            <a:fld id="{7AD14076-261D-44E2-B486-4068BDBB861D}" type="slidenum">
              <a:rPr lang="en-US" smtClean="0"/>
              <a:pPr/>
              <a:t>5</a:t>
            </a:fld>
            <a:endParaRPr lang="en-US" dirty="0"/>
          </a:p>
        </p:txBody>
      </p:sp>
      <p:sp>
        <p:nvSpPr>
          <p:cNvPr id="52" name="文本框 51">
            <a:extLst>
              <a:ext uri="{FF2B5EF4-FFF2-40B4-BE49-F238E27FC236}">
                <a16:creationId xmlns:a16="http://schemas.microsoft.com/office/drawing/2014/main" id="{B39B9B71-9F03-424F-A2C7-F121BC1AB7E2}"/>
              </a:ext>
            </a:extLst>
          </p:cNvPr>
          <p:cNvSpPr txBox="1"/>
          <p:nvPr/>
        </p:nvSpPr>
        <p:spPr>
          <a:xfrm>
            <a:off x="6792686" y="4962770"/>
            <a:ext cx="4672494" cy="914400"/>
          </a:xfrm>
          <a:prstGeom prst="rect">
            <a:avLst/>
          </a:prstGeom>
        </p:spPr>
        <p:txBody>
          <a:bodyPr vert="horz" wrap="none" lIns="91440" tIns="45720" rIns="91440" bIns="45720" rtlCol="0" anchor="t">
            <a:normAutofit lnSpcReduction="10000"/>
          </a:bodyPr>
          <a:lstStyle/>
          <a:p>
            <a:pPr algn="ctr"/>
            <a:r>
              <a:rPr lang="en-US" altLang="zh-CN" sz="2000" dirty="0">
                <a:latin typeface="Arial" panose="020B0604020202020204" pitchFamily="34" charset="0"/>
                <a:cs typeface="Arial" panose="020B0604020202020204" pitchFamily="34" charset="0"/>
              </a:rPr>
              <a:t>Depth-first order traversal track </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of </a:t>
            </a:r>
            <a:r>
              <a:rPr lang="en-US" altLang="zh-CN" sz="2000" i="1" dirty="0">
                <a:latin typeface="Arial" panose="020B0604020202020204" pitchFamily="34" charset="0"/>
                <a:cs typeface="Arial" panose="020B0604020202020204" pitchFamily="34" charset="0"/>
              </a:rPr>
              <a:t>Primitive-1 </a:t>
            </a:r>
            <a:r>
              <a:rPr lang="en-US" altLang="zh-CN" sz="2000" dirty="0">
                <a:latin typeface="Arial" panose="020B0604020202020204" pitchFamily="34" charset="0"/>
                <a:cs typeface="Arial" panose="020B0604020202020204" pitchFamily="34" charset="0"/>
              </a:rPr>
              <a:t>assuming it collides</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with all the other primitives</a:t>
            </a:r>
            <a:endParaRPr lang="zh-CN" altLang="en-US" sz="20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BD1AEF16-0F36-47FB-B8A4-E24D3ED178BE}"/>
              </a:ext>
            </a:extLst>
          </p:cNvPr>
          <p:cNvPicPr>
            <a:picLocks noChangeAspect="1"/>
          </p:cNvPicPr>
          <p:nvPr/>
        </p:nvPicPr>
        <p:blipFill>
          <a:blip r:embed="rId3"/>
          <a:stretch>
            <a:fillRect/>
          </a:stretch>
        </p:blipFill>
        <p:spPr>
          <a:xfrm>
            <a:off x="6580889" y="1438889"/>
            <a:ext cx="5029827" cy="3117600"/>
          </a:xfrm>
          <a:prstGeom prst="rect">
            <a:avLst/>
          </a:prstGeom>
        </p:spPr>
      </p:pic>
      <p:sp>
        <p:nvSpPr>
          <p:cNvPr id="8" name="Footer Placeholder 3">
            <a:extLst>
              <a:ext uri="{FF2B5EF4-FFF2-40B4-BE49-F238E27FC236}">
                <a16:creationId xmlns:a16="http://schemas.microsoft.com/office/drawing/2014/main" id="{288915E6-FDFB-43D0-B734-3196715C2DEE}"/>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254607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BVTT (Bounding Volume Test Tree) front tracking</a:t>
            </a:r>
          </a:p>
        </p:txBody>
      </p:sp>
      <p:sp>
        <p:nvSpPr>
          <p:cNvPr id="3" name="Content Placeholder 2"/>
          <p:cNvSpPr>
            <a:spLocks noGrp="1"/>
          </p:cNvSpPr>
          <p:nvPr>
            <p:ph idx="1"/>
          </p:nvPr>
        </p:nvSpPr>
        <p:spPr>
          <a:xfrm>
            <a:off x="838199" y="1438031"/>
            <a:ext cx="6034873" cy="4510187"/>
          </a:xfrm>
        </p:spPr>
        <p:txBody>
          <a:bodyPr>
            <a:normAutofit/>
          </a:bodyPr>
          <a:lstStyle/>
          <a:p>
            <a:r>
              <a:rPr lang="en-US" altLang="zh-CN" sz="2200" dirty="0">
                <a:solidFill>
                  <a:schemeClr val="bg1">
                    <a:lumMod val="75000"/>
                  </a:schemeClr>
                </a:solidFill>
              </a:rPr>
              <a:t>BVH Construction</a:t>
            </a:r>
          </a:p>
          <a:p>
            <a:pPr lvl="1"/>
            <a:r>
              <a:rPr lang="en-US" altLang="zh-CN" sz="2000" dirty="0">
                <a:solidFill>
                  <a:schemeClr val="bg1">
                    <a:lumMod val="75000"/>
                  </a:schemeClr>
                </a:solidFill>
              </a:rPr>
              <a:t>[2012 </a:t>
            </a:r>
            <a:r>
              <a:rPr lang="en-US" altLang="zh-CN" sz="2000" dirty="0" err="1">
                <a:solidFill>
                  <a:schemeClr val="bg1">
                    <a:lumMod val="75000"/>
                  </a:schemeClr>
                </a:solidFill>
              </a:rPr>
              <a:t>Karras</a:t>
            </a:r>
            <a:r>
              <a:rPr lang="en-US" altLang="zh-CN" sz="2000" dirty="0">
                <a:solidFill>
                  <a:schemeClr val="bg1">
                    <a:lumMod val="75000"/>
                  </a:schemeClr>
                </a:solidFill>
              </a:rPr>
              <a:t>] builds all nodes in parallel </a:t>
            </a:r>
          </a:p>
          <a:p>
            <a:pPr lvl="1"/>
            <a:r>
              <a:rPr lang="en-US" altLang="zh-CN" sz="2000" dirty="0">
                <a:solidFill>
                  <a:schemeClr val="bg1">
                    <a:lumMod val="75000"/>
                  </a:schemeClr>
                </a:solidFill>
              </a:rPr>
              <a:t>[2014 </a:t>
            </a:r>
            <a:r>
              <a:rPr lang="en-US" altLang="zh-CN" sz="2000" dirty="0" err="1">
                <a:solidFill>
                  <a:schemeClr val="bg1">
                    <a:lumMod val="75000"/>
                  </a:schemeClr>
                </a:solidFill>
              </a:rPr>
              <a:t>Apetrei</a:t>
            </a:r>
            <a:r>
              <a:rPr lang="en-US" altLang="zh-CN" sz="2000" dirty="0">
                <a:solidFill>
                  <a:schemeClr val="bg1">
                    <a:lumMod val="75000"/>
                  </a:schemeClr>
                </a:solidFill>
              </a:rPr>
              <a:t>] builds &amp; refits in one iteration</a:t>
            </a:r>
          </a:p>
          <a:p>
            <a:endParaRPr lang="en-US" altLang="zh-CN" sz="2200" dirty="0"/>
          </a:p>
          <a:p>
            <a:r>
              <a:rPr lang="en-US" altLang="zh-CN" sz="2200" dirty="0">
                <a:solidFill>
                  <a:schemeClr val="bg1">
                    <a:lumMod val="75000"/>
                  </a:schemeClr>
                </a:solidFill>
              </a:rPr>
              <a:t>BVH </a:t>
            </a:r>
            <a:r>
              <a:rPr lang="en-US" altLang="zh-CN" sz="2200" dirty="0" err="1">
                <a:solidFill>
                  <a:schemeClr val="bg1">
                    <a:lumMod val="75000"/>
                  </a:schemeClr>
                </a:solidFill>
              </a:rPr>
              <a:t>Stackless</a:t>
            </a:r>
            <a:r>
              <a:rPr lang="en-US" altLang="zh-CN" sz="2200" dirty="0">
                <a:solidFill>
                  <a:schemeClr val="bg1">
                    <a:lumMod val="75000"/>
                  </a:schemeClr>
                </a:solidFill>
              </a:rPr>
              <a:t> Traversal</a:t>
            </a:r>
          </a:p>
          <a:p>
            <a:pPr lvl="1"/>
            <a:r>
              <a:rPr lang="en-US" altLang="zh-CN" sz="2000" dirty="0">
                <a:solidFill>
                  <a:schemeClr val="bg1">
                    <a:lumMod val="75000"/>
                  </a:schemeClr>
                </a:solidFill>
              </a:rPr>
              <a:t>[2007 </a:t>
            </a:r>
            <a:r>
              <a:rPr lang="en-US" altLang="zh-CN" sz="2000" dirty="0" err="1">
                <a:solidFill>
                  <a:schemeClr val="bg1">
                    <a:lumMod val="75000"/>
                  </a:schemeClr>
                </a:solidFill>
              </a:rPr>
              <a:t>Damkjaer</a:t>
            </a:r>
            <a:r>
              <a:rPr lang="en-US" altLang="zh-CN" sz="2000" dirty="0">
                <a:solidFill>
                  <a:schemeClr val="bg1">
                    <a:lumMod val="75000"/>
                  </a:schemeClr>
                </a:solidFill>
              </a:rPr>
              <a:t>] depth-first order traversal</a:t>
            </a:r>
            <a:br>
              <a:rPr lang="en-US" altLang="zh-CN" sz="2000" dirty="0">
                <a:solidFill>
                  <a:schemeClr val="bg1">
                    <a:lumMod val="75000"/>
                  </a:schemeClr>
                </a:solidFill>
              </a:rPr>
            </a:br>
            <a:r>
              <a:rPr lang="en-US" altLang="zh-CN" sz="2000" dirty="0">
                <a:solidFill>
                  <a:schemeClr val="bg1">
                    <a:lumMod val="75000"/>
                  </a:schemeClr>
                </a:solidFill>
              </a:rPr>
              <a:t>using escape index</a:t>
            </a:r>
            <a:endParaRPr lang="en-US" altLang="zh-CN" sz="2200" dirty="0">
              <a:solidFill>
                <a:schemeClr val="bg1">
                  <a:lumMod val="75000"/>
                </a:schemeClr>
              </a:solidFill>
            </a:endParaRPr>
          </a:p>
          <a:p>
            <a:endParaRPr lang="en-US" altLang="zh-CN" sz="2200" dirty="0">
              <a:solidFill>
                <a:schemeClr val="bg1">
                  <a:lumMod val="75000"/>
                </a:schemeClr>
              </a:solidFill>
            </a:endParaRPr>
          </a:p>
          <a:p>
            <a:r>
              <a:rPr lang="en-US" altLang="zh-CN" sz="2200" b="1" dirty="0"/>
              <a:t>BVTT Front Tracking</a:t>
            </a:r>
          </a:p>
          <a:p>
            <a:pPr lvl="1"/>
            <a:r>
              <a:rPr lang="en-US" altLang="zh-CN" sz="2000" dirty="0"/>
              <a:t>[1998 </a:t>
            </a:r>
            <a:r>
              <a:rPr lang="en-US" altLang="zh-CN" sz="2000" dirty="0" err="1"/>
              <a:t>Klosowski</a:t>
            </a:r>
            <a:r>
              <a:rPr lang="en-US" altLang="zh-CN" sz="2000" dirty="0"/>
              <a:t>] BVTT front tracking</a:t>
            </a:r>
          </a:p>
          <a:p>
            <a:pPr lvl="1"/>
            <a:r>
              <a:rPr lang="en-US" altLang="zh-CN" sz="2000" dirty="0"/>
              <a:t>[2011 Tang] first implementation on GPU</a:t>
            </a:r>
          </a:p>
        </p:txBody>
      </p:sp>
      <p:sp>
        <p:nvSpPr>
          <p:cNvPr id="5" name="Slide Number Placeholder 4"/>
          <p:cNvSpPr>
            <a:spLocks noGrp="1"/>
          </p:cNvSpPr>
          <p:nvPr>
            <p:ph type="sldNum" sz="quarter" idx="12"/>
          </p:nvPr>
        </p:nvSpPr>
        <p:spPr/>
        <p:txBody>
          <a:bodyPr/>
          <a:lstStyle/>
          <a:p>
            <a:fld id="{7AD14076-261D-44E2-B486-4068BDBB861D}" type="slidenum">
              <a:rPr lang="en-US" smtClean="0"/>
              <a:pPr/>
              <a:t>6</a:t>
            </a:fld>
            <a:endParaRPr lang="en-US" dirty="0"/>
          </a:p>
        </p:txBody>
      </p:sp>
      <p:grpSp>
        <p:nvGrpSpPr>
          <p:cNvPr id="7" name="组合 6">
            <a:extLst>
              <a:ext uri="{FF2B5EF4-FFF2-40B4-BE49-F238E27FC236}">
                <a16:creationId xmlns:a16="http://schemas.microsoft.com/office/drawing/2014/main" id="{730E50C2-399C-46C2-AE0D-3FF2CC02EFF8}"/>
              </a:ext>
            </a:extLst>
          </p:cNvPr>
          <p:cNvGrpSpPr/>
          <p:nvPr/>
        </p:nvGrpSpPr>
        <p:grpSpPr>
          <a:xfrm>
            <a:off x="6601767" y="1749911"/>
            <a:ext cx="5330672" cy="2822554"/>
            <a:chOff x="6458988" y="2936389"/>
            <a:chExt cx="5486904" cy="2908784"/>
          </a:xfrm>
        </p:grpSpPr>
        <p:sp>
          <p:nvSpPr>
            <p:cNvPr id="8" name="任意多边形 36">
              <a:extLst>
                <a:ext uri="{FF2B5EF4-FFF2-40B4-BE49-F238E27FC236}">
                  <a16:creationId xmlns:a16="http://schemas.microsoft.com/office/drawing/2014/main" id="{E43BAA91-B20A-4FFA-AC53-BAE2516A360A}"/>
                </a:ext>
              </a:extLst>
            </p:cNvPr>
            <p:cNvSpPr/>
            <p:nvPr/>
          </p:nvSpPr>
          <p:spPr>
            <a:xfrm>
              <a:off x="7755554" y="3234919"/>
              <a:ext cx="4190338" cy="2610254"/>
            </a:xfrm>
            <a:custGeom>
              <a:avLst/>
              <a:gdLst>
                <a:gd name="connsiteX0" fmla="*/ 0 w 4034971"/>
                <a:gd name="connsiteY0" fmla="*/ 0 h 754743"/>
                <a:gd name="connsiteX1" fmla="*/ 2032000 w 4034971"/>
                <a:gd name="connsiteY1" fmla="*/ 551543 h 754743"/>
                <a:gd name="connsiteX2" fmla="*/ 4034971 w 4034971"/>
                <a:gd name="connsiteY2" fmla="*/ 754743 h 754743"/>
                <a:gd name="connsiteX0" fmla="*/ 0 w 4034971"/>
                <a:gd name="connsiteY0" fmla="*/ 0 h 754743"/>
                <a:gd name="connsiteX1" fmla="*/ 1378608 w 4034971"/>
                <a:gd name="connsiteY1" fmla="*/ 458727 h 754743"/>
                <a:gd name="connsiteX2" fmla="*/ 4034971 w 4034971"/>
                <a:gd name="connsiteY2" fmla="*/ 754743 h 754743"/>
                <a:gd name="connsiteX0" fmla="*/ 0 w 2803941"/>
                <a:gd name="connsiteY0" fmla="*/ 0 h 759163"/>
                <a:gd name="connsiteX1" fmla="*/ 1378608 w 2803941"/>
                <a:gd name="connsiteY1" fmla="*/ 458727 h 759163"/>
                <a:gd name="connsiteX2" fmla="*/ 2803941 w 2803941"/>
                <a:gd name="connsiteY2" fmla="*/ 759163 h 759163"/>
                <a:gd name="connsiteX0" fmla="*/ 0 w 2557735"/>
                <a:gd name="connsiteY0" fmla="*/ 0 h 591210"/>
                <a:gd name="connsiteX1" fmla="*/ 1378608 w 2557735"/>
                <a:gd name="connsiteY1" fmla="*/ 458727 h 591210"/>
                <a:gd name="connsiteX2" fmla="*/ 2557735 w 2557735"/>
                <a:gd name="connsiteY2" fmla="*/ 591210 h 591210"/>
                <a:gd name="connsiteX0" fmla="*/ 0 w 2654203"/>
                <a:gd name="connsiteY0" fmla="*/ 0 h 601874"/>
                <a:gd name="connsiteX1" fmla="*/ 1378608 w 2654203"/>
                <a:gd name="connsiteY1" fmla="*/ 458727 h 601874"/>
                <a:gd name="connsiteX2" fmla="*/ 2557735 w 2654203"/>
                <a:gd name="connsiteY2" fmla="*/ 591210 h 601874"/>
                <a:gd name="connsiteX3" fmla="*/ 2587747 w 2654203"/>
                <a:gd name="connsiteY3" fmla="*/ 594035 h 601874"/>
                <a:gd name="connsiteX0" fmla="*/ 0 w 3136976"/>
                <a:gd name="connsiteY0" fmla="*/ 0 h 868064"/>
                <a:gd name="connsiteX1" fmla="*/ 1378608 w 3136976"/>
                <a:gd name="connsiteY1" fmla="*/ 458727 h 868064"/>
                <a:gd name="connsiteX2" fmla="*/ 2557735 w 3136976"/>
                <a:gd name="connsiteY2" fmla="*/ 591210 h 868064"/>
                <a:gd name="connsiteX3" fmla="*/ 3136976 w 3136976"/>
                <a:gd name="connsiteY3" fmla="*/ 868064 h 868064"/>
                <a:gd name="connsiteX0" fmla="*/ 0 w 3099098"/>
                <a:gd name="connsiteY0" fmla="*/ 0 h 899003"/>
                <a:gd name="connsiteX1" fmla="*/ 1340730 w 3099098"/>
                <a:gd name="connsiteY1" fmla="*/ 489666 h 899003"/>
                <a:gd name="connsiteX2" fmla="*/ 2519857 w 3099098"/>
                <a:gd name="connsiteY2" fmla="*/ 622149 h 899003"/>
                <a:gd name="connsiteX3" fmla="*/ 3099098 w 3099098"/>
                <a:gd name="connsiteY3" fmla="*/ 899003 h 899003"/>
                <a:gd name="connsiteX0" fmla="*/ 0 w 3099098"/>
                <a:gd name="connsiteY0" fmla="*/ 0 h 899003"/>
                <a:gd name="connsiteX1" fmla="*/ 1160810 w 3099098"/>
                <a:gd name="connsiteY1" fmla="*/ 436628 h 899003"/>
                <a:gd name="connsiteX2" fmla="*/ 2519857 w 3099098"/>
                <a:gd name="connsiteY2" fmla="*/ 622149 h 899003"/>
                <a:gd name="connsiteX3" fmla="*/ 3099098 w 3099098"/>
                <a:gd name="connsiteY3" fmla="*/ 899003 h 899003"/>
                <a:gd name="connsiteX0" fmla="*/ 0 w 3099098"/>
                <a:gd name="connsiteY0" fmla="*/ 0 h 899003"/>
                <a:gd name="connsiteX1" fmla="*/ 1160810 w 3099098"/>
                <a:gd name="connsiteY1" fmla="*/ 436628 h 899003"/>
                <a:gd name="connsiteX2" fmla="*/ 2519857 w 3099098"/>
                <a:gd name="connsiteY2" fmla="*/ 622149 h 899003"/>
                <a:gd name="connsiteX3" fmla="*/ 3099098 w 3099098"/>
                <a:gd name="connsiteY3" fmla="*/ 899003 h 899003"/>
                <a:gd name="connsiteX0" fmla="*/ 0 w 3099098"/>
                <a:gd name="connsiteY0" fmla="*/ 0 h 899003"/>
                <a:gd name="connsiteX1" fmla="*/ 1160810 w 3099098"/>
                <a:gd name="connsiteY1" fmla="*/ 436628 h 899003"/>
                <a:gd name="connsiteX2" fmla="*/ 2425162 w 3099098"/>
                <a:gd name="connsiteY2" fmla="*/ 617729 h 899003"/>
                <a:gd name="connsiteX3" fmla="*/ 3099098 w 3099098"/>
                <a:gd name="connsiteY3" fmla="*/ 899003 h 899003"/>
              </a:gdLst>
              <a:ahLst/>
              <a:cxnLst>
                <a:cxn ang="0">
                  <a:pos x="connsiteX0" y="connsiteY0"/>
                </a:cxn>
                <a:cxn ang="0">
                  <a:pos x="connsiteX1" y="connsiteY1"/>
                </a:cxn>
                <a:cxn ang="0">
                  <a:pos x="connsiteX2" y="connsiteY2"/>
                </a:cxn>
                <a:cxn ang="0">
                  <a:pos x="connsiteX3" y="connsiteY3"/>
                </a:cxn>
              </a:cxnLst>
              <a:rect l="l" t="t" r="r" b="b"/>
              <a:pathLst>
                <a:path w="3099098" h="899003">
                  <a:moveTo>
                    <a:pt x="0" y="0"/>
                  </a:moveTo>
                  <a:cubicBezTo>
                    <a:pt x="679752" y="212876"/>
                    <a:pt x="756616" y="333673"/>
                    <a:pt x="1160810" y="436628"/>
                  </a:cubicBezTo>
                  <a:cubicBezTo>
                    <a:pt x="1565004" y="539583"/>
                    <a:pt x="2137440" y="557762"/>
                    <a:pt x="2425162" y="617729"/>
                  </a:cubicBezTo>
                  <a:cubicBezTo>
                    <a:pt x="2626685" y="640280"/>
                    <a:pt x="3092846" y="898415"/>
                    <a:pt x="3099098" y="899003"/>
                  </a:cubicBezTo>
                </a:path>
              </a:pathLst>
            </a:custGeom>
            <a:noFill/>
            <a:ln w="69850">
              <a:solidFill>
                <a:srgbClr val="C55A1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9" name="组合 8">
              <a:extLst>
                <a:ext uri="{FF2B5EF4-FFF2-40B4-BE49-F238E27FC236}">
                  <a16:creationId xmlns:a16="http://schemas.microsoft.com/office/drawing/2014/main" id="{F0184327-2796-459D-8E84-8837E5A031BF}"/>
                </a:ext>
              </a:extLst>
            </p:cNvPr>
            <p:cNvGrpSpPr/>
            <p:nvPr/>
          </p:nvGrpSpPr>
          <p:grpSpPr>
            <a:xfrm>
              <a:off x="6458988" y="2936389"/>
              <a:ext cx="5231429" cy="2585421"/>
              <a:chOff x="323850" y="111125"/>
              <a:chExt cx="7539038" cy="3725863"/>
            </a:xfrm>
          </p:grpSpPr>
          <p:sp>
            <p:nvSpPr>
              <p:cNvPr id="13" name="椭圆 12">
                <a:extLst>
                  <a:ext uri="{FF2B5EF4-FFF2-40B4-BE49-F238E27FC236}">
                    <a16:creationId xmlns:a16="http://schemas.microsoft.com/office/drawing/2014/main" id="{42EA633D-3433-4BE7-AA4E-AAB175D72150}"/>
                  </a:ext>
                </a:extLst>
              </p:cNvPr>
              <p:cNvSpPr/>
              <p:nvPr/>
            </p:nvSpPr>
            <p:spPr>
              <a:xfrm>
                <a:off x="3703638" y="111125"/>
                <a:ext cx="515937" cy="504825"/>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4</a:t>
                </a:r>
              </a:p>
            </p:txBody>
          </p:sp>
          <p:sp>
            <p:nvSpPr>
              <p:cNvPr id="14" name="椭圆 13">
                <a:extLst>
                  <a:ext uri="{FF2B5EF4-FFF2-40B4-BE49-F238E27FC236}">
                    <a16:creationId xmlns:a16="http://schemas.microsoft.com/office/drawing/2014/main" id="{1A52CD4C-8FEA-4EB6-B8DC-197C7A86D761}"/>
                  </a:ext>
                </a:extLst>
              </p:cNvPr>
              <p:cNvSpPr/>
              <p:nvPr/>
            </p:nvSpPr>
            <p:spPr>
              <a:xfrm>
                <a:off x="2451100" y="741363"/>
                <a:ext cx="517525" cy="504825"/>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2</a:t>
                </a:r>
              </a:p>
            </p:txBody>
          </p:sp>
          <p:sp>
            <p:nvSpPr>
              <p:cNvPr id="15" name="椭圆 14">
                <a:extLst>
                  <a:ext uri="{FF2B5EF4-FFF2-40B4-BE49-F238E27FC236}">
                    <a16:creationId xmlns:a16="http://schemas.microsoft.com/office/drawing/2014/main" id="{E2BEE372-66A2-4622-91D4-4629FACF63DF}"/>
                  </a:ext>
                </a:extLst>
              </p:cNvPr>
              <p:cNvSpPr/>
              <p:nvPr/>
            </p:nvSpPr>
            <p:spPr>
              <a:xfrm>
                <a:off x="6330950" y="1533525"/>
                <a:ext cx="515938" cy="504825"/>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6</a:t>
                </a:r>
              </a:p>
            </p:txBody>
          </p:sp>
          <p:cxnSp>
            <p:nvCxnSpPr>
              <p:cNvPr id="16" name="直接连接符 15">
                <a:extLst>
                  <a:ext uri="{FF2B5EF4-FFF2-40B4-BE49-F238E27FC236}">
                    <a16:creationId xmlns:a16="http://schemas.microsoft.com/office/drawing/2014/main" id="{0ADF8773-F40F-47A1-9439-4BEC76990E14}"/>
                  </a:ext>
                </a:extLst>
              </p:cNvPr>
              <p:cNvCxnSpPr>
                <a:stCxn id="13" idx="3"/>
                <a:endCxn id="14" idx="7"/>
              </p:cNvCxnSpPr>
              <p:nvPr/>
            </p:nvCxnSpPr>
            <p:spPr>
              <a:xfrm flipH="1">
                <a:off x="2892425" y="541338"/>
                <a:ext cx="887413" cy="27463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7" name="直接连接符 16">
                <a:extLst>
                  <a:ext uri="{FF2B5EF4-FFF2-40B4-BE49-F238E27FC236}">
                    <a16:creationId xmlns:a16="http://schemas.microsoft.com/office/drawing/2014/main" id="{57B98702-4432-48A7-A080-EC9F1297BD0A}"/>
                  </a:ext>
                </a:extLst>
              </p:cNvPr>
              <p:cNvCxnSpPr>
                <a:stCxn id="13" idx="5"/>
                <a:endCxn id="15" idx="1"/>
              </p:cNvCxnSpPr>
              <p:nvPr/>
            </p:nvCxnSpPr>
            <p:spPr>
              <a:xfrm>
                <a:off x="4143375" y="541338"/>
                <a:ext cx="2263775" cy="1066800"/>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18" name="椭圆 17">
                <a:extLst>
                  <a:ext uri="{FF2B5EF4-FFF2-40B4-BE49-F238E27FC236}">
                    <a16:creationId xmlns:a16="http://schemas.microsoft.com/office/drawing/2014/main" id="{70AE4A02-DCCB-4244-B96D-7DAC4D19E8FE}"/>
                  </a:ext>
                </a:extLst>
              </p:cNvPr>
              <p:cNvSpPr/>
              <p:nvPr/>
            </p:nvSpPr>
            <p:spPr>
              <a:xfrm>
                <a:off x="808038" y="2541587"/>
                <a:ext cx="515937" cy="504825"/>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0</a:t>
                </a:r>
              </a:p>
            </p:txBody>
          </p:sp>
          <p:sp>
            <p:nvSpPr>
              <p:cNvPr id="19" name="椭圆 18">
                <a:extLst>
                  <a:ext uri="{FF2B5EF4-FFF2-40B4-BE49-F238E27FC236}">
                    <a16:creationId xmlns:a16="http://schemas.microsoft.com/office/drawing/2014/main" id="{CD61B60C-992C-4CFD-8B37-7712402A5370}"/>
                  </a:ext>
                </a:extLst>
              </p:cNvPr>
              <p:cNvSpPr/>
              <p:nvPr/>
            </p:nvSpPr>
            <p:spPr>
              <a:xfrm>
                <a:off x="323850" y="3333750"/>
                <a:ext cx="517525"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0</a:t>
                </a:r>
              </a:p>
            </p:txBody>
          </p:sp>
          <p:sp>
            <p:nvSpPr>
              <p:cNvPr id="20" name="椭圆 19">
                <a:extLst>
                  <a:ext uri="{FF2B5EF4-FFF2-40B4-BE49-F238E27FC236}">
                    <a16:creationId xmlns:a16="http://schemas.microsoft.com/office/drawing/2014/main" id="{F2B79E74-C50D-4D95-AAA8-294A04C666AC}"/>
                  </a:ext>
                </a:extLst>
              </p:cNvPr>
              <p:cNvSpPr/>
              <p:nvPr/>
            </p:nvSpPr>
            <p:spPr>
              <a:xfrm>
                <a:off x="1309688" y="3333750"/>
                <a:ext cx="515937"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1</a:t>
                </a:r>
              </a:p>
            </p:txBody>
          </p:sp>
          <p:cxnSp>
            <p:nvCxnSpPr>
              <p:cNvPr id="21" name="直接连接符 20">
                <a:extLst>
                  <a:ext uri="{FF2B5EF4-FFF2-40B4-BE49-F238E27FC236}">
                    <a16:creationId xmlns:a16="http://schemas.microsoft.com/office/drawing/2014/main" id="{9B2524EA-90F3-4EFA-8394-0C7C565D0D90}"/>
                  </a:ext>
                </a:extLst>
              </p:cNvPr>
              <p:cNvCxnSpPr>
                <a:stCxn id="18" idx="3"/>
                <a:endCxn id="19" idx="7"/>
              </p:cNvCxnSpPr>
              <p:nvPr/>
            </p:nvCxnSpPr>
            <p:spPr>
              <a:xfrm flipH="1">
                <a:off x="765175" y="2973388"/>
                <a:ext cx="119063"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22" name="直接连接符 21">
                <a:extLst>
                  <a:ext uri="{FF2B5EF4-FFF2-40B4-BE49-F238E27FC236}">
                    <a16:creationId xmlns:a16="http://schemas.microsoft.com/office/drawing/2014/main" id="{54AAAEC0-2AD5-4107-8A22-3559BA5A4BA4}"/>
                  </a:ext>
                </a:extLst>
              </p:cNvPr>
              <p:cNvCxnSpPr>
                <a:stCxn id="18" idx="5"/>
                <a:endCxn id="20" idx="1"/>
              </p:cNvCxnSpPr>
              <p:nvPr/>
            </p:nvCxnSpPr>
            <p:spPr>
              <a:xfrm>
                <a:off x="1249363" y="2973388"/>
                <a:ext cx="136525"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23" name="椭圆 22">
                <a:extLst>
                  <a:ext uri="{FF2B5EF4-FFF2-40B4-BE49-F238E27FC236}">
                    <a16:creationId xmlns:a16="http://schemas.microsoft.com/office/drawing/2014/main" id="{2FF19486-5F48-48B1-9E41-FE2BC0096BB2}"/>
                  </a:ext>
                </a:extLst>
              </p:cNvPr>
              <p:cNvSpPr/>
              <p:nvPr/>
            </p:nvSpPr>
            <p:spPr>
              <a:xfrm>
                <a:off x="3624263" y="2541588"/>
                <a:ext cx="515937" cy="504825"/>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3</a:t>
                </a:r>
              </a:p>
            </p:txBody>
          </p:sp>
          <p:sp>
            <p:nvSpPr>
              <p:cNvPr id="24" name="椭圆 23">
                <a:extLst>
                  <a:ext uri="{FF2B5EF4-FFF2-40B4-BE49-F238E27FC236}">
                    <a16:creationId xmlns:a16="http://schemas.microsoft.com/office/drawing/2014/main" id="{561039D8-72A6-4B31-87B0-D0837C9A9A5D}"/>
                  </a:ext>
                </a:extLst>
              </p:cNvPr>
              <p:cNvSpPr/>
              <p:nvPr/>
            </p:nvSpPr>
            <p:spPr>
              <a:xfrm>
                <a:off x="3132138" y="3333750"/>
                <a:ext cx="515937"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3</a:t>
                </a:r>
              </a:p>
            </p:txBody>
          </p:sp>
          <p:sp>
            <p:nvSpPr>
              <p:cNvPr id="25" name="椭圆 24">
                <a:extLst>
                  <a:ext uri="{FF2B5EF4-FFF2-40B4-BE49-F238E27FC236}">
                    <a16:creationId xmlns:a16="http://schemas.microsoft.com/office/drawing/2014/main" id="{A7DB9661-471A-4B01-B66F-BD962F24D734}"/>
                  </a:ext>
                </a:extLst>
              </p:cNvPr>
              <p:cNvSpPr/>
              <p:nvPr/>
            </p:nvSpPr>
            <p:spPr>
              <a:xfrm>
                <a:off x="4127500" y="3333750"/>
                <a:ext cx="517525"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4</a:t>
                </a:r>
              </a:p>
            </p:txBody>
          </p:sp>
          <p:cxnSp>
            <p:nvCxnSpPr>
              <p:cNvPr id="26" name="直接连接符 25">
                <a:extLst>
                  <a:ext uri="{FF2B5EF4-FFF2-40B4-BE49-F238E27FC236}">
                    <a16:creationId xmlns:a16="http://schemas.microsoft.com/office/drawing/2014/main" id="{07C849C4-D2D1-4AA1-8CF2-2CFDD86A18C8}"/>
                  </a:ext>
                </a:extLst>
              </p:cNvPr>
              <p:cNvCxnSpPr>
                <a:stCxn id="23" idx="3"/>
                <a:endCxn id="24" idx="7"/>
              </p:cNvCxnSpPr>
              <p:nvPr/>
            </p:nvCxnSpPr>
            <p:spPr>
              <a:xfrm flipH="1">
                <a:off x="3573463" y="2973388"/>
                <a:ext cx="127000"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27" name="直接连接符 26">
                <a:extLst>
                  <a:ext uri="{FF2B5EF4-FFF2-40B4-BE49-F238E27FC236}">
                    <a16:creationId xmlns:a16="http://schemas.microsoft.com/office/drawing/2014/main" id="{11173301-7E9C-4F17-BE20-05B896D3E84E}"/>
                  </a:ext>
                </a:extLst>
              </p:cNvPr>
              <p:cNvCxnSpPr>
                <a:stCxn id="23" idx="5"/>
                <a:endCxn id="25" idx="1"/>
              </p:cNvCxnSpPr>
              <p:nvPr/>
            </p:nvCxnSpPr>
            <p:spPr>
              <a:xfrm>
                <a:off x="4065588" y="2973388"/>
                <a:ext cx="138112"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28" name="椭圆 27">
                <a:extLst>
                  <a:ext uri="{FF2B5EF4-FFF2-40B4-BE49-F238E27FC236}">
                    <a16:creationId xmlns:a16="http://schemas.microsoft.com/office/drawing/2014/main" id="{83E33E40-2FF0-42FC-B112-8592B3B0A9C6}"/>
                  </a:ext>
                </a:extLst>
              </p:cNvPr>
              <p:cNvSpPr/>
              <p:nvPr/>
            </p:nvSpPr>
            <p:spPr>
              <a:xfrm>
                <a:off x="5640388" y="2541588"/>
                <a:ext cx="515937" cy="504825"/>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5</a:t>
                </a:r>
              </a:p>
            </p:txBody>
          </p:sp>
          <p:sp>
            <p:nvSpPr>
              <p:cNvPr id="29" name="椭圆 28">
                <a:extLst>
                  <a:ext uri="{FF2B5EF4-FFF2-40B4-BE49-F238E27FC236}">
                    <a16:creationId xmlns:a16="http://schemas.microsoft.com/office/drawing/2014/main" id="{7706B4D0-6744-4788-B3D5-B54F3912992E}"/>
                  </a:ext>
                </a:extLst>
              </p:cNvPr>
              <p:cNvSpPr/>
              <p:nvPr/>
            </p:nvSpPr>
            <p:spPr>
              <a:xfrm>
                <a:off x="5137150" y="3333750"/>
                <a:ext cx="515938"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5</a:t>
                </a:r>
              </a:p>
            </p:txBody>
          </p:sp>
          <p:sp>
            <p:nvSpPr>
              <p:cNvPr id="30" name="椭圆 29">
                <a:extLst>
                  <a:ext uri="{FF2B5EF4-FFF2-40B4-BE49-F238E27FC236}">
                    <a16:creationId xmlns:a16="http://schemas.microsoft.com/office/drawing/2014/main" id="{D0D91316-7FBD-4D59-B518-E99EE8E8D0B1}"/>
                  </a:ext>
                </a:extLst>
              </p:cNvPr>
              <p:cNvSpPr/>
              <p:nvPr/>
            </p:nvSpPr>
            <p:spPr>
              <a:xfrm>
                <a:off x="6215063" y="3333750"/>
                <a:ext cx="517525"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6</a:t>
                </a:r>
              </a:p>
            </p:txBody>
          </p:sp>
          <p:cxnSp>
            <p:nvCxnSpPr>
              <p:cNvPr id="31" name="直接连接符 30">
                <a:extLst>
                  <a:ext uri="{FF2B5EF4-FFF2-40B4-BE49-F238E27FC236}">
                    <a16:creationId xmlns:a16="http://schemas.microsoft.com/office/drawing/2014/main" id="{0C50ADDE-A2A2-40A8-9781-261428DB1410}"/>
                  </a:ext>
                </a:extLst>
              </p:cNvPr>
              <p:cNvCxnSpPr>
                <a:stCxn id="28" idx="3"/>
                <a:endCxn id="29" idx="7"/>
              </p:cNvCxnSpPr>
              <p:nvPr/>
            </p:nvCxnSpPr>
            <p:spPr>
              <a:xfrm flipH="1">
                <a:off x="5576888" y="2973388"/>
                <a:ext cx="139700"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2" name="直接连接符 31">
                <a:extLst>
                  <a:ext uri="{FF2B5EF4-FFF2-40B4-BE49-F238E27FC236}">
                    <a16:creationId xmlns:a16="http://schemas.microsoft.com/office/drawing/2014/main" id="{1F438C7C-37EA-45A9-A8DE-80CCFFA60332}"/>
                  </a:ext>
                </a:extLst>
              </p:cNvPr>
              <p:cNvCxnSpPr>
                <a:stCxn id="28" idx="5"/>
                <a:endCxn id="30" idx="1"/>
              </p:cNvCxnSpPr>
              <p:nvPr/>
            </p:nvCxnSpPr>
            <p:spPr>
              <a:xfrm>
                <a:off x="6081713" y="2973388"/>
                <a:ext cx="209550"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33" name="椭圆 32">
                <a:extLst>
                  <a:ext uri="{FF2B5EF4-FFF2-40B4-BE49-F238E27FC236}">
                    <a16:creationId xmlns:a16="http://schemas.microsoft.com/office/drawing/2014/main" id="{306252BB-FE02-4697-A432-B3D47DE83BD3}"/>
                  </a:ext>
                </a:extLst>
              </p:cNvPr>
              <p:cNvSpPr/>
              <p:nvPr/>
            </p:nvSpPr>
            <p:spPr>
              <a:xfrm>
                <a:off x="7345363" y="3333750"/>
                <a:ext cx="517525"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7</a:t>
                </a:r>
              </a:p>
            </p:txBody>
          </p:sp>
          <p:sp>
            <p:nvSpPr>
              <p:cNvPr id="34" name="椭圆 33">
                <a:extLst>
                  <a:ext uri="{FF2B5EF4-FFF2-40B4-BE49-F238E27FC236}">
                    <a16:creationId xmlns:a16="http://schemas.microsoft.com/office/drawing/2014/main" id="{ECE1D839-6C5A-4039-BFE6-1D2AFC73F958}"/>
                  </a:ext>
                </a:extLst>
              </p:cNvPr>
              <p:cNvSpPr/>
              <p:nvPr/>
            </p:nvSpPr>
            <p:spPr>
              <a:xfrm>
                <a:off x="2265363" y="3333750"/>
                <a:ext cx="517525" cy="503238"/>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2</a:t>
                </a:r>
              </a:p>
            </p:txBody>
          </p:sp>
          <p:sp>
            <p:nvSpPr>
              <p:cNvPr id="35" name="椭圆 34">
                <a:extLst>
                  <a:ext uri="{FF2B5EF4-FFF2-40B4-BE49-F238E27FC236}">
                    <a16:creationId xmlns:a16="http://schemas.microsoft.com/office/drawing/2014/main" id="{ACF2E8AB-0C0D-459C-9DDD-759F83F1C189}"/>
                  </a:ext>
                </a:extLst>
              </p:cNvPr>
              <p:cNvSpPr/>
              <p:nvPr/>
            </p:nvSpPr>
            <p:spPr>
              <a:xfrm>
                <a:off x="1455738" y="1533525"/>
                <a:ext cx="517525" cy="503238"/>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400" noProof="1">
                    <a:solidFill>
                      <a:schemeClr val="tx1"/>
                    </a:solidFill>
                  </a:rPr>
                  <a:t>1</a:t>
                </a:r>
              </a:p>
            </p:txBody>
          </p:sp>
          <p:cxnSp>
            <p:nvCxnSpPr>
              <p:cNvPr id="36" name="直接连接符 35">
                <a:extLst>
                  <a:ext uri="{FF2B5EF4-FFF2-40B4-BE49-F238E27FC236}">
                    <a16:creationId xmlns:a16="http://schemas.microsoft.com/office/drawing/2014/main" id="{56907189-4D90-40C4-9885-DC03D9C5A843}"/>
                  </a:ext>
                </a:extLst>
              </p:cNvPr>
              <p:cNvCxnSpPr>
                <a:stCxn id="14" idx="3"/>
                <a:endCxn id="35" idx="7"/>
              </p:cNvCxnSpPr>
              <p:nvPr/>
            </p:nvCxnSpPr>
            <p:spPr>
              <a:xfrm flipH="1">
                <a:off x="1897063" y="1173163"/>
                <a:ext cx="628650"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CE49331A-A172-484C-AB48-846C1DE563C4}"/>
                  </a:ext>
                </a:extLst>
              </p:cNvPr>
              <p:cNvCxnSpPr>
                <a:stCxn id="35" idx="3"/>
                <a:endCxn id="18" idx="7"/>
              </p:cNvCxnSpPr>
              <p:nvPr/>
            </p:nvCxnSpPr>
            <p:spPr>
              <a:xfrm flipH="1">
                <a:off x="1249363" y="1963738"/>
                <a:ext cx="280987" cy="652462"/>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8" name="直接连接符 37">
                <a:extLst>
                  <a:ext uri="{FF2B5EF4-FFF2-40B4-BE49-F238E27FC236}">
                    <a16:creationId xmlns:a16="http://schemas.microsoft.com/office/drawing/2014/main" id="{175F3902-7625-4598-94A1-233D52CB7C80}"/>
                  </a:ext>
                </a:extLst>
              </p:cNvPr>
              <p:cNvCxnSpPr>
                <a:stCxn id="35" idx="5"/>
                <a:endCxn id="34" idx="1"/>
              </p:cNvCxnSpPr>
              <p:nvPr/>
            </p:nvCxnSpPr>
            <p:spPr>
              <a:xfrm>
                <a:off x="1897063" y="1963738"/>
                <a:ext cx="444500" cy="144303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9" name="直接连接符 38">
                <a:extLst>
                  <a:ext uri="{FF2B5EF4-FFF2-40B4-BE49-F238E27FC236}">
                    <a16:creationId xmlns:a16="http://schemas.microsoft.com/office/drawing/2014/main" id="{826CCF23-5C67-4F47-983D-7A7F9EE6CE42}"/>
                  </a:ext>
                </a:extLst>
              </p:cNvPr>
              <p:cNvCxnSpPr>
                <a:stCxn id="14" idx="5"/>
                <a:endCxn id="23" idx="1"/>
              </p:cNvCxnSpPr>
              <p:nvPr/>
            </p:nvCxnSpPr>
            <p:spPr>
              <a:xfrm>
                <a:off x="2892425" y="1173163"/>
                <a:ext cx="808038" cy="144303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0" name="直接连接符 39">
                <a:extLst>
                  <a:ext uri="{FF2B5EF4-FFF2-40B4-BE49-F238E27FC236}">
                    <a16:creationId xmlns:a16="http://schemas.microsoft.com/office/drawing/2014/main" id="{A700171F-E814-479D-812F-ECCDC3032B4B}"/>
                  </a:ext>
                </a:extLst>
              </p:cNvPr>
              <p:cNvCxnSpPr>
                <a:stCxn id="15" idx="5"/>
                <a:endCxn id="33" idx="1"/>
              </p:cNvCxnSpPr>
              <p:nvPr/>
            </p:nvCxnSpPr>
            <p:spPr>
              <a:xfrm>
                <a:off x="6770688" y="1963738"/>
                <a:ext cx="650875" cy="144303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7EBC8E9E-BC6F-480F-A426-46F17D3EC1FE}"/>
                  </a:ext>
                </a:extLst>
              </p:cNvPr>
              <p:cNvCxnSpPr>
                <a:stCxn id="15" idx="3"/>
                <a:endCxn id="28" idx="7"/>
              </p:cNvCxnSpPr>
              <p:nvPr/>
            </p:nvCxnSpPr>
            <p:spPr>
              <a:xfrm flipH="1">
                <a:off x="6081713" y="1963738"/>
                <a:ext cx="325437" cy="652462"/>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grpSp>
        <p:sp>
          <p:nvSpPr>
            <p:cNvPr id="10" name="椭圆 9">
              <a:extLst>
                <a:ext uri="{FF2B5EF4-FFF2-40B4-BE49-F238E27FC236}">
                  <a16:creationId xmlns:a16="http://schemas.microsoft.com/office/drawing/2014/main" id="{287BBC72-2E83-4AD6-9DBA-755C2A462AD7}"/>
                </a:ext>
              </a:extLst>
            </p:cNvPr>
            <p:cNvSpPr/>
            <p:nvPr/>
          </p:nvSpPr>
          <p:spPr>
            <a:xfrm>
              <a:off x="7868754" y="3306086"/>
              <a:ext cx="484721" cy="484721"/>
            </a:xfrm>
            <a:prstGeom prst="ellipse">
              <a:avLst/>
            </a:prstGeom>
            <a:noFill/>
            <a:ln w="381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0B47396-2820-4388-B510-E09759E05AAB}"/>
                </a:ext>
              </a:extLst>
            </p:cNvPr>
            <p:cNvSpPr/>
            <p:nvPr/>
          </p:nvSpPr>
          <p:spPr>
            <a:xfrm>
              <a:off x="10083066" y="4550714"/>
              <a:ext cx="484721" cy="484721"/>
            </a:xfrm>
            <a:prstGeom prst="ellipse">
              <a:avLst/>
            </a:prstGeom>
            <a:noFill/>
            <a:ln w="381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353F9A6-B12B-4D79-8E03-90819F8BC32F}"/>
                </a:ext>
              </a:extLst>
            </p:cNvPr>
            <p:cNvSpPr/>
            <p:nvPr/>
          </p:nvSpPr>
          <p:spPr>
            <a:xfrm>
              <a:off x="11268004" y="5104847"/>
              <a:ext cx="484721" cy="484721"/>
            </a:xfrm>
            <a:prstGeom prst="ellipse">
              <a:avLst/>
            </a:prstGeom>
            <a:noFill/>
            <a:ln w="381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a:extLst>
              <a:ext uri="{FF2B5EF4-FFF2-40B4-BE49-F238E27FC236}">
                <a16:creationId xmlns:a16="http://schemas.microsoft.com/office/drawing/2014/main" id="{5210538C-BBD3-454F-B4ED-971D69C98337}"/>
              </a:ext>
            </a:extLst>
          </p:cNvPr>
          <p:cNvSpPr txBox="1"/>
          <p:nvPr/>
        </p:nvSpPr>
        <p:spPr>
          <a:xfrm>
            <a:off x="6792686" y="4929640"/>
            <a:ext cx="4672494" cy="914400"/>
          </a:xfrm>
          <a:prstGeom prst="rect">
            <a:avLst/>
          </a:prstGeom>
        </p:spPr>
        <p:txBody>
          <a:bodyPr vert="horz" wrap="none" lIns="91440" tIns="45720" rIns="91440" bIns="45720" rtlCol="0" anchor="t">
            <a:normAutofit/>
          </a:bodyPr>
          <a:lstStyle/>
          <a:p>
            <a:pPr algn="ctr"/>
            <a:r>
              <a:rPr lang="en-US" altLang="zh-CN" sz="2000" dirty="0">
                <a:latin typeface="Arial" panose="020B0604020202020204" pitchFamily="34" charset="0"/>
                <a:cs typeface="Arial" panose="020B0604020202020204" pitchFamily="34" charset="0"/>
              </a:rPr>
              <a:t>Each primitive has such a local BVTT front</a:t>
            </a:r>
            <a:br>
              <a:rPr lang="en-US" altLang="zh-CN" sz="2000" dirty="0">
                <a:latin typeface="Arial" panose="020B0604020202020204" pitchFamily="34" charset="0"/>
                <a:cs typeface="Arial" panose="020B0604020202020204" pitchFamily="34" charset="0"/>
              </a:rPr>
            </a:br>
            <a:r>
              <a:rPr lang="en-US" altLang="zh-CN" sz="2000" dirty="0">
                <a:latin typeface="Arial" panose="020B0604020202020204" pitchFamily="34" charset="0"/>
                <a:cs typeface="Arial" panose="020B0604020202020204" pitchFamily="34" charset="0"/>
              </a:rPr>
              <a:t>Collision detection begins from the front</a:t>
            </a:r>
            <a:endParaRPr lang="zh-CN" altLang="en-US" sz="2000" dirty="0">
              <a:latin typeface="Arial" panose="020B0604020202020204" pitchFamily="34" charset="0"/>
              <a:cs typeface="Arial" panose="020B0604020202020204" pitchFamily="34" charset="0"/>
            </a:endParaRPr>
          </a:p>
        </p:txBody>
      </p:sp>
      <p:sp>
        <p:nvSpPr>
          <p:cNvPr id="43" name="Footer Placeholder 3">
            <a:extLst>
              <a:ext uri="{FF2B5EF4-FFF2-40B4-BE49-F238E27FC236}">
                <a16:creationId xmlns:a16="http://schemas.microsoft.com/office/drawing/2014/main" id="{79088EF2-5263-4084-828C-3472C47C2AB7}"/>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227748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AD14076-261D-44E2-B486-4068BDBB861D}" type="slidenum">
              <a:rPr lang="en-US" smtClean="0"/>
              <a:pPr/>
              <a:t>7</a:t>
            </a:fld>
            <a:endParaRPr lang="en-US" dirty="0"/>
          </a:p>
        </p:txBody>
      </p:sp>
      <p:sp>
        <p:nvSpPr>
          <p:cNvPr id="17" name="标题 5">
            <a:extLst>
              <a:ext uri="{FF2B5EF4-FFF2-40B4-BE49-F238E27FC236}">
                <a16:creationId xmlns:a16="http://schemas.microsoft.com/office/drawing/2014/main" id="{EB193E36-4ECF-4654-AC81-E3B3EA23FFBE}"/>
              </a:ext>
            </a:extLst>
          </p:cNvPr>
          <p:cNvSpPr>
            <a:spLocks noGrp="1"/>
          </p:cNvSpPr>
          <p:nvPr>
            <p:ph type="title"/>
          </p:nvPr>
        </p:nvSpPr>
        <p:spPr>
          <a:xfrm>
            <a:off x="838200" y="365125"/>
            <a:ext cx="10515600" cy="924413"/>
          </a:xfrm>
        </p:spPr>
        <p:txBody>
          <a:bodyPr/>
          <a:lstStyle/>
          <a:p>
            <a:r>
              <a:rPr lang="en-US" altLang="zh-CN" dirty="0"/>
              <a:t>Motivation</a:t>
            </a:r>
            <a:endParaRPr lang="zh-CN" altLang="en-US" dirty="0"/>
          </a:p>
        </p:txBody>
      </p:sp>
      <p:sp>
        <p:nvSpPr>
          <p:cNvPr id="18" name="内容占位符 6">
            <a:extLst>
              <a:ext uri="{FF2B5EF4-FFF2-40B4-BE49-F238E27FC236}">
                <a16:creationId xmlns:a16="http://schemas.microsoft.com/office/drawing/2014/main" id="{23512ED6-FC83-4519-A87E-6C6ECA697199}"/>
              </a:ext>
            </a:extLst>
          </p:cNvPr>
          <p:cNvSpPr>
            <a:spLocks noGrp="1"/>
          </p:cNvSpPr>
          <p:nvPr>
            <p:ph idx="1"/>
          </p:nvPr>
        </p:nvSpPr>
        <p:spPr>
          <a:xfrm>
            <a:off x="838200" y="1438031"/>
            <a:ext cx="10515600" cy="4510187"/>
          </a:xfrm>
        </p:spPr>
        <p:txBody>
          <a:bodyPr/>
          <a:lstStyle/>
          <a:p>
            <a:endParaRPr lang="en-US" altLang="zh-CN" sz="2200" dirty="0"/>
          </a:p>
          <a:p>
            <a:r>
              <a:rPr lang="en-US" altLang="zh-CN" sz="2200" dirty="0"/>
              <a:t>BVH-based Collision Detection</a:t>
            </a:r>
            <a:br>
              <a:rPr lang="en-US" altLang="zh-CN" sz="2200" dirty="0"/>
            </a:br>
            <a:r>
              <a:rPr lang="en-US" altLang="zh-CN" sz="2200" dirty="0"/>
              <a:t>Algorithms</a:t>
            </a:r>
            <a:r>
              <a:rPr lang="zh-CN" altLang="en-US" sz="2200" dirty="0"/>
              <a:t> </a:t>
            </a:r>
            <a:r>
              <a:rPr lang="en-US" altLang="zh-CN" sz="2200" dirty="0"/>
              <a:t>on</a:t>
            </a:r>
            <a:r>
              <a:rPr lang="zh-CN" altLang="en-US" sz="2200" dirty="0"/>
              <a:t> </a:t>
            </a:r>
            <a:r>
              <a:rPr lang="en-US" altLang="zh-CN" sz="2200" dirty="0"/>
              <a:t>GPU</a:t>
            </a:r>
            <a:r>
              <a:rPr lang="zh-CN" altLang="en-US" sz="2200" dirty="0"/>
              <a:t> </a:t>
            </a:r>
            <a:r>
              <a:rPr lang="en-US" altLang="zh-CN" sz="2200" dirty="0"/>
              <a:t>far from</a:t>
            </a:r>
            <a:br>
              <a:rPr lang="en-US" altLang="zh-CN" sz="2200" dirty="0"/>
            </a:br>
            <a:r>
              <a:rPr lang="en-US" altLang="zh-CN" sz="2200" dirty="0"/>
              <a:t>optimized</a:t>
            </a:r>
          </a:p>
          <a:p>
            <a:endParaRPr lang="en-US" altLang="zh-CN" sz="2200" dirty="0"/>
          </a:p>
          <a:p>
            <a:endParaRPr lang="en-US" altLang="zh-CN" sz="2200" dirty="0"/>
          </a:p>
          <a:p>
            <a:endParaRPr lang="en-US" altLang="zh-CN" sz="2200" dirty="0"/>
          </a:p>
          <a:p>
            <a:r>
              <a:rPr lang="en-US" altLang="zh-CN" sz="2200" dirty="0"/>
              <a:t>Culling efficiency of BVH degenerates as</a:t>
            </a:r>
            <a:br>
              <a:rPr lang="en-US" altLang="zh-CN" sz="2200" dirty="0"/>
            </a:br>
            <a:r>
              <a:rPr lang="en-US" altLang="zh-CN" sz="2200" dirty="0"/>
              <a:t>models undergo deformable motion</a:t>
            </a:r>
          </a:p>
        </p:txBody>
      </p:sp>
      <p:pic>
        <p:nvPicPr>
          <p:cNvPr id="19" name="内容占位符 6">
            <a:extLst>
              <a:ext uri="{FF2B5EF4-FFF2-40B4-BE49-F238E27FC236}">
                <a16:creationId xmlns:a16="http://schemas.microsoft.com/office/drawing/2014/main" id="{9DC8EF04-34B0-4465-9C9C-C8BB0B5D89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9544" y="1438031"/>
            <a:ext cx="2640854" cy="1980641"/>
          </a:xfrm>
          <a:prstGeom prst="rect">
            <a:avLst/>
          </a:prstGeom>
        </p:spPr>
      </p:pic>
      <p:pic>
        <p:nvPicPr>
          <p:cNvPr id="20" name="图片 19">
            <a:extLst>
              <a:ext uri="{FF2B5EF4-FFF2-40B4-BE49-F238E27FC236}">
                <a16:creationId xmlns:a16="http://schemas.microsoft.com/office/drawing/2014/main" id="{94D5D654-75AF-41B6-8B1D-7C65740348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57211" y="3925776"/>
            <a:ext cx="2696589" cy="2022442"/>
          </a:xfrm>
          <a:prstGeom prst="rect">
            <a:avLst/>
          </a:prstGeom>
        </p:spPr>
      </p:pic>
      <p:sp>
        <p:nvSpPr>
          <p:cNvPr id="21" name="文本框 20">
            <a:extLst>
              <a:ext uri="{FF2B5EF4-FFF2-40B4-BE49-F238E27FC236}">
                <a16:creationId xmlns:a16="http://schemas.microsoft.com/office/drawing/2014/main" id="{14D84570-EE8E-45F7-B916-B58410676066}"/>
              </a:ext>
            </a:extLst>
          </p:cNvPr>
          <p:cNvSpPr txBox="1"/>
          <p:nvPr/>
        </p:nvSpPr>
        <p:spPr>
          <a:xfrm>
            <a:off x="8780399" y="1776045"/>
            <a:ext cx="2573402" cy="1304612"/>
          </a:xfrm>
          <a:prstGeom prst="rect">
            <a:avLst/>
          </a:prstGeom>
        </p:spPr>
        <p:txBody>
          <a:bodyPr vert="horz" wrap="none" lIns="91440" tIns="45720" rIns="91440" bIns="45720" rtlCol="0" anchor="t">
            <a:normAutofit/>
          </a:bodyPr>
          <a:lstStyle/>
          <a:p>
            <a:r>
              <a:rPr lang="en-US" altLang="zh-CN" b="1" dirty="0">
                <a:solidFill>
                  <a:schemeClr val="tx1">
                    <a:lumMod val="40000"/>
                    <a:lumOff val="60000"/>
                  </a:schemeClr>
                </a:solidFill>
              </a:rPr>
              <a:t>Flag</a:t>
            </a:r>
            <a:r>
              <a:rPr lang="en-US" altLang="zh-CN" dirty="0">
                <a:solidFill>
                  <a:schemeClr val="tx1">
                    <a:lumMod val="40000"/>
                    <a:lumOff val="60000"/>
                  </a:schemeClr>
                </a:solidFill>
              </a:rPr>
              <a:t> (from </a:t>
            </a:r>
            <a:r>
              <a:rPr lang="en-US" altLang="zh-CN" dirty="0" err="1">
                <a:solidFill>
                  <a:schemeClr val="tx1">
                    <a:lumMod val="40000"/>
                    <a:lumOff val="60000"/>
                  </a:schemeClr>
                </a:solidFill>
              </a:rPr>
              <a:t>ARCSim</a:t>
            </a:r>
            <a:r>
              <a:rPr lang="en-US" altLang="zh-CN" dirty="0">
                <a:solidFill>
                  <a:schemeClr val="tx1">
                    <a:lumMod val="40000"/>
                    <a:lumOff val="60000"/>
                  </a:schemeClr>
                </a:solidFill>
              </a:rPr>
              <a:t>)</a:t>
            </a:r>
          </a:p>
          <a:p>
            <a:r>
              <a:rPr lang="en-US" altLang="zh-CN" dirty="0">
                <a:solidFill>
                  <a:schemeClr val="tx1">
                    <a:lumMod val="40000"/>
                    <a:lumOff val="60000"/>
                  </a:schemeClr>
                </a:solidFill>
              </a:rPr>
              <a:t>80K triangles</a:t>
            </a:r>
          </a:p>
          <a:p>
            <a:r>
              <a:rPr lang="en-US" altLang="zh-CN" dirty="0">
                <a:solidFill>
                  <a:schemeClr val="tx1">
                    <a:lumMod val="40000"/>
                    <a:lumOff val="60000"/>
                  </a:schemeClr>
                </a:solidFill>
              </a:rPr>
              <a:t>6.48 </a:t>
            </a:r>
            <a:r>
              <a:rPr lang="en-US" altLang="zh-CN" dirty="0" err="1">
                <a:solidFill>
                  <a:schemeClr val="tx1">
                    <a:lumMod val="40000"/>
                    <a:lumOff val="60000"/>
                  </a:schemeClr>
                </a:solidFill>
              </a:rPr>
              <a:t>ms</a:t>
            </a:r>
            <a:r>
              <a:rPr lang="en-US" altLang="zh-CN" dirty="0">
                <a:solidFill>
                  <a:schemeClr val="tx1">
                    <a:lumMod val="40000"/>
                    <a:lumOff val="60000"/>
                  </a:schemeClr>
                </a:solidFill>
              </a:rPr>
              <a:t>/ frame</a:t>
            </a:r>
          </a:p>
          <a:p>
            <a:r>
              <a:rPr lang="en-US" altLang="zh-CN" dirty="0">
                <a:solidFill>
                  <a:schemeClr val="tx1">
                    <a:lumMod val="40000"/>
                    <a:lumOff val="60000"/>
                  </a:schemeClr>
                </a:solidFill>
              </a:rPr>
              <a:t>7.62x speedup</a:t>
            </a:r>
          </a:p>
        </p:txBody>
      </p:sp>
      <p:sp>
        <p:nvSpPr>
          <p:cNvPr id="22" name="文本框 21">
            <a:extLst>
              <a:ext uri="{FF2B5EF4-FFF2-40B4-BE49-F238E27FC236}">
                <a16:creationId xmlns:a16="http://schemas.microsoft.com/office/drawing/2014/main" id="{E01DABED-66D8-4CB4-A912-AB33B9551672}"/>
              </a:ext>
            </a:extLst>
          </p:cNvPr>
          <p:cNvSpPr txBox="1"/>
          <p:nvPr/>
        </p:nvSpPr>
        <p:spPr>
          <a:xfrm>
            <a:off x="6139544" y="4458896"/>
            <a:ext cx="2517667" cy="1248568"/>
          </a:xfrm>
          <a:prstGeom prst="rect">
            <a:avLst/>
          </a:prstGeom>
        </p:spPr>
        <p:txBody>
          <a:bodyPr vert="horz" wrap="none" lIns="91440" tIns="45720" rIns="91440" bIns="45720" rtlCol="0" anchor="t">
            <a:normAutofit/>
          </a:bodyPr>
          <a:lstStyle/>
          <a:p>
            <a:r>
              <a:rPr lang="en-US" altLang="zh-CN" b="1" dirty="0">
                <a:solidFill>
                  <a:schemeClr val="tx1">
                    <a:lumMod val="40000"/>
                    <a:lumOff val="60000"/>
                  </a:schemeClr>
                </a:solidFill>
              </a:rPr>
              <a:t>Funnel</a:t>
            </a:r>
            <a:r>
              <a:rPr lang="en-US" altLang="zh-CN" dirty="0">
                <a:solidFill>
                  <a:schemeClr val="tx1">
                    <a:lumMod val="40000"/>
                    <a:lumOff val="60000"/>
                  </a:schemeClr>
                </a:solidFill>
              </a:rPr>
              <a:t> (from UNC)</a:t>
            </a:r>
          </a:p>
          <a:p>
            <a:r>
              <a:rPr lang="en-US" altLang="zh-CN" dirty="0">
                <a:solidFill>
                  <a:schemeClr val="tx1">
                    <a:lumMod val="40000"/>
                    <a:lumOff val="60000"/>
                  </a:schemeClr>
                </a:solidFill>
              </a:rPr>
              <a:t>18K triangles</a:t>
            </a:r>
          </a:p>
          <a:p>
            <a:r>
              <a:rPr lang="en-US" altLang="zh-CN" dirty="0">
                <a:solidFill>
                  <a:schemeClr val="tx1">
                    <a:lumMod val="40000"/>
                    <a:lumOff val="60000"/>
                  </a:schemeClr>
                </a:solidFill>
              </a:rPr>
              <a:t>0.6 </a:t>
            </a:r>
            <a:r>
              <a:rPr lang="en-US" altLang="zh-CN" dirty="0" err="1">
                <a:solidFill>
                  <a:schemeClr val="tx1">
                    <a:lumMod val="40000"/>
                    <a:lumOff val="60000"/>
                  </a:schemeClr>
                </a:solidFill>
              </a:rPr>
              <a:t>ms</a:t>
            </a:r>
            <a:r>
              <a:rPr lang="en-US" altLang="zh-CN" dirty="0">
                <a:solidFill>
                  <a:schemeClr val="tx1">
                    <a:lumMod val="40000"/>
                    <a:lumOff val="60000"/>
                  </a:schemeClr>
                </a:solidFill>
              </a:rPr>
              <a:t>/ frame</a:t>
            </a:r>
          </a:p>
          <a:p>
            <a:r>
              <a:rPr lang="en-US" altLang="zh-CN" dirty="0">
                <a:solidFill>
                  <a:schemeClr val="tx1">
                    <a:lumMod val="40000"/>
                    <a:lumOff val="60000"/>
                  </a:schemeClr>
                </a:solidFill>
              </a:rPr>
              <a:t>2~3x speedup</a:t>
            </a:r>
          </a:p>
          <a:p>
            <a:endParaRPr lang="zh-CN" altLang="en-US" dirty="0">
              <a:solidFill>
                <a:schemeClr val="tx1">
                  <a:lumMod val="40000"/>
                  <a:lumOff val="60000"/>
                </a:schemeClr>
              </a:solidFill>
            </a:endParaRPr>
          </a:p>
        </p:txBody>
      </p:sp>
      <p:sp>
        <p:nvSpPr>
          <p:cNvPr id="10" name="Footer Placeholder 3">
            <a:extLst>
              <a:ext uri="{FF2B5EF4-FFF2-40B4-BE49-F238E27FC236}">
                <a16:creationId xmlns:a16="http://schemas.microsoft.com/office/drawing/2014/main" id="{2E69F06F-35F6-4D7E-B08A-7455413FCE0B}"/>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371588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D0F1FE7-33DC-45A2-9D02-B800CD3380D8}"/>
              </a:ext>
            </a:extLst>
          </p:cNvPr>
          <p:cNvSpPr>
            <a:spLocks noGrp="1"/>
          </p:cNvSpPr>
          <p:nvPr>
            <p:ph type="title"/>
          </p:nvPr>
        </p:nvSpPr>
        <p:spPr/>
        <p:txBody>
          <a:bodyPr/>
          <a:lstStyle/>
          <a:p>
            <a:r>
              <a:rPr lang="en-US" altLang="zh-CN" dirty="0"/>
              <a:t>Ordering (2/4)</a:t>
            </a:r>
            <a:endParaRPr lang="zh-CN" altLang="en-US" dirty="0"/>
          </a:p>
        </p:txBody>
      </p:sp>
      <p:sp>
        <p:nvSpPr>
          <p:cNvPr id="7" name="副标题 6">
            <a:extLst>
              <a:ext uri="{FF2B5EF4-FFF2-40B4-BE49-F238E27FC236}">
                <a16:creationId xmlns:a16="http://schemas.microsoft.com/office/drawing/2014/main" id="{BFF27760-B572-4A46-9D7F-51DF69DBF592}"/>
              </a:ext>
            </a:extLst>
          </p:cNvPr>
          <p:cNvSpPr>
            <a:spLocks noGrp="1"/>
          </p:cNvSpPr>
          <p:nvPr>
            <p:ph type="subTitle" idx="1"/>
          </p:nvPr>
        </p:nvSpPr>
        <p:spPr/>
        <p:txBody>
          <a:bodyPr>
            <a:normAutofit/>
          </a:bodyPr>
          <a:lstStyle/>
          <a:p>
            <a:r>
              <a:rPr lang="en-US" altLang="zh-CN" sz="2000" dirty="0"/>
              <a:t>BVH ordering</a:t>
            </a:r>
          </a:p>
          <a:p>
            <a:r>
              <a:rPr lang="en-US" altLang="zh-CN" sz="2000" dirty="0"/>
              <a:t>BVTT front ordering</a:t>
            </a:r>
            <a:endParaRPr lang="zh-CN" altLang="en-US" sz="2000" dirty="0"/>
          </a:p>
        </p:txBody>
      </p:sp>
      <p:sp>
        <p:nvSpPr>
          <p:cNvPr id="4" name="页脚占位符 3">
            <a:extLst>
              <a:ext uri="{FF2B5EF4-FFF2-40B4-BE49-F238E27FC236}">
                <a16:creationId xmlns:a16="http://schemas.microsoft.com/office/drawing/2014/main" id="{E2804A0C-D356-4EA1-B4F3-C1669FE3F056}"/>
              </a:ext>
            </a:extLst>
          </p:cNvPr>
          <p:cNvSpPr>
            <a:spLocks noGrp="1"/>
          </p:cNvSpPr>
          <p:nvPr>
            <p:ph type="ftr" sz="quarter" idx="4294967295"/>
          </p:nvPr>
        </p:nvSpPr>
        <p:spPr>
          <a:xfrm>
            <a:off x="0" y="6411913"/>
            <a:ext cx="5432425" cy="303212"/>
          </a:xfrm>
        </p:spPr>
        <p:txBody>
          <a:bodyPr/>
          <a:lstStyle/>
          <a:p>
            <a:r>
              <a:rPr lang="en-US"/>
              <a:t>Footer: paper name, authors, presenter ...</a:t>
            </a:r>
          </a:p>
        </p:txBody>
      </p:sp>
      <p:sp>
        <p:nvSpPr>
          <p:cNvPr id="5" name="灯片编号占位符 4">
            <a:extLst>
              <a:ext uri="{FF2B5EF4-FFF2-40B4-BE49-F238E27FC236}">
                <a16:creationId xmlns:a16="http://schemas.microsoft.com/office/drawing/2014/main" id="{69CA1AA5-75B0-482B-A23F-F2E81251566A}"/>
              </a:ext>
            </a:extLst>
          </p:cNvPr>
          <p:cNvSpPr>
            <a:spLocks noGrp="1"/>
          </p:cNvSpPr>
          <p:nvPr>
            <p:ph type="sldNum" sz="quarter" idx="4294967295"/>
          </p:nvPr>
        </p:nvSpPr>
        <p:spPr>
          <a:xfrm>
            <a:off x="9932988" y="6411913"/>
            <a:ext cx="2259012" cy="303212"/>
          </a:xfrm>
        </p:spPr>
        <p:txBody>
          <a:bodyPr/>
          <a:lstStyle/>
          <a:p>
            <a:fld id="{7AD14076-261D-44E2-B486-4068BDBB861D}" type="slidenum">
              <a:rPr lang="en-US" smtClean="0"/>
              <a:pPr/>
              <a:t>8</a:t>
            </a:fld>
            <a:endParaRPr lang="en-US"/>
          </a:p>
        </p:txBody>
      </p:sp>
    </p:spTree>
    <p:extLst>
      <p:ext uri="{BB962C8B-B14F-4D97-AF65-F5344CB8AC3E}">
        <p14:creationId xmlns:p14="http://schemas.microsoft.com/office/powerpoint/2010/main" val="302055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BVH-based Collision Detection</a:t>
            </a:r>
          </a:p>
        </p:txBody>
      </p:sp>
      <p:sp>
        <p:nvSpPr>
          <p:cNvPr id="3" name="Content Placeholder 2"/>
          <p:cNvSpPr>
            <a:spLocks noGrp="1"/>
          </p:cNvSpPr>
          <p:nvPr>
            <p:ph idx="1"/>
          </p:nvPr>
        </p:nvSpPr>
        <p:spPr/>
        <p:txBody>
          <a:bodyPr>
            <a:normAutofit/>
          </a:bodyPr>
          <a:lstStyle/>
          <a:p>
            <a:r>
              <a:rPr lang="en-US" sz="2200" dirty="0"/>
              <a:t>Full traversal of the </a:t>
            </a:r>
            <a:r>
              <a:rPr lang="en-US" altLang="zh-CN" sz="2200" dirty="0"/>
              <a:t>internal nodes</a:t>
            </a:r>
            <a:endParaRPr lang="en-US" sz="2200" dirty="0"/>
          </a:p>
          <a:p>
            <a:pPr lvl="1"/>
            <a:r>
              <a:rPr lang="en-US" altLang="zh-CN" sz="2000" dirty="0"/>
              <a:t>Original BVH	</a:t>
            </a:r>
            <a:r>
              <a:rPr lang="en-US" altLang="zh-CN" sz="2000" b="1" dirty="0"/>
              <a:t>4 2 1 0 3 6 5</a:t>
            </a:r>
          </a:p>
          <a:p>
            <a:pPr lvl="1"/>
            <a:r>
              <a:rPr lang="en-US" altLang="zh-CN" sz="2000" dirty="0"/>
              <a:t>Ordered BVH	</a:t>
            </a:r>
            <a:r>
              <a:rPr lang="en-US" altLang="zh-CN" sz="2000" b="1" dirty="0"/>
              <a:t>0 1 2 3 4 5 6</a:t>
            </a:r>
            <a:endParaRPr lang="en-US" sz="2000" b="1" dirty="0"/>
          </a:p>
          <a:p>
            <a:endParaRPr lang="en-US" sz="2200" dirty="0"/>
          </a:p>
          <a:p>
            <a:r>
              <a:rPr lang="en-US" sz="2200" dirty="0"/>
              <a:t>How to compute BVH order</a:t>
            </a:r>
          </a:p>
          <a:p>
            <a:pPr lvl="1"/>
            <a:r>
              <a:rPr lang="en-US" sz="1800" dirty="0"/>
              <a:t>Calculate the LCL-value of each leaf node</a:t>
            </a:r>
          </a:p>
          <a:p>
            <a:pPr lvl="1"/>
            <a:r>
              <a:rPr lang="en-US" sz="1800" dirty="0"/>
              <a:t>Compute prefix sums of LCL-values</a:t>
            </a:r>
          </a:p>
          <a:p>
            <a:pPr lvl="1"/>
            <a:r>
              <a:rPr lang="en-US" sz="1800" dirty="0"/>
              <a:t>Assign the indices from LCA from top </a:t>
            </a:r>
            <a:br>
              <a:rPr lang="en-US" sz="1800" dirty="0"/>
            </a:br>
            <a:r>
              <a:rPr lang="en-US" sz="1800" dirty="0"/>
              <a:t>to bottom</a:t>
            </a:r>
          </a:p>
          <a:p>
            <a:endParaRPr lang="en-US" sz="2200" dirty="0"/>
          </a:p>
        </p:txBody>
      </p:sp>
      <p:sp>
        <p:nvSpPr>
          <p:cNvPr id="5" name="Slide Number Placeholder 4"/>
          <p:cNvSpPr>
            <a:spLocks noGrp="1"/>
          </p:cNvSpPr>
          <p:nvPr>
            <p:ph type="sldNum" sz="quarter" idx="12"/>
          </p:nvPr>
        </p:nvSpPr>
        <p:spPr/>
        <p:txBody>
          <a:bodyPr/>
          <a:lstStyle/>
          <a:p>
            <a:fld id="{7AD14076-261D-44E2-B486-4068BDBB861D}" type="slidenum">
              <a:rPr lang="en-US" smtClean="0"/>
              <a:pPr/>
              <a:t>9</a:t>
            </a:fld>
            <a:endParaRPr lang="en-US" dirty="0"/>
          </a:p>
        </p:txBody>
      </p:sp>
      <p:grpSp>
        <p:nvGrpSpPr>
          <p:cNvPr id="8" name="组合 7">
            <a:extLst>
              <a:ext uri="{FF2B5EF4-FFF2-40B4-BE49-F238E27FC236}">
                <a16:creationId xmlns:a16="http://schemas.microsoft.com/office/drawing/2014/main" id="{21358C10-48AE-4D68-B799-FC1EA33783E6}"/>
              </a:ext>
            </a:extLst>
          </p:cNvPr>
          <p:cNvGrpSpPr/>
          <p:nvPr/>
        </p:nvGrpSpPr>
        <p:grpSpPr>
          <a:xfrm>
            <a:off x="6096000" y="1658079"/>
            <a:ext cx="4213687" cy="2079933"/>
            <a:chOff x="323850" y="111126"/>
            <a:chExt cx="7539032" cy="3725864"/>
          </a:xfrm>
        </p:grpSpPr>
        <p:sp>
          <p:nvSpPr>
            <p:cNvPr id="9" name="椭圆 8">
              <a:extLst>
                <a:ext uri="{FF2B5EF4-FFF2-40B4-BE49-F238E27FC236}">
                  <a16:creationId xmlns:a16="http://schemas.microsoft.com/office/drawing/2014/main" id="{52064FD5-4949-4874-995F-F4D3EB865212}"/>
                </a:ext>
              </a:extLst>
            </p:cNvPr>
            <p:cNvSpPr/>
            <p:nvPr/>
          </p:nvSpPr>
          <p:spPr>
            <a:xfrm>
              <a:off x="3703636" y="111126"/>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4</a:t>
              </a:r>
            </a:p>
          </p:txBody>
        </p:sp>
        <p:sp>
          <p:nvSpPr>
            <p:cNvPr id="10" name="椭圆 9">
              <a:extLst>
                <a:ext uri="{FF2B5EF4-FFF2-40B4-BE49-F238E27FC236}">
                  <a16:creationId xmlns:a16="http://schemas.microsoft.com/office/drawing/2014/main" id="{C00141F1-A0C4-4FB5-9F79-EA0F79B683C5}"/>
                </a:ext>
              </a:extLst>
            </p:cNvPr>
            <p:cNvSpPr/>
            <p:nvPr/>
          </p:nvSpPr>
          <p:spPr>
            <a:xfrm>
              <a:off x="2451099" y="741363"/>
              <a:ext cx="517525"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2</a:t>
              </a:r>
            </a:p>
          </p:txBody>
        </p:sp>
        <p:sp>
          <p:nvSpPr>
            <p:cNvPr id="11" name="椭圆 10">
              <a:extLst>
                <a:ext uri="{FF2B5EF4-FFF2-40B4-BE49-F238E27FC236}">
                  <a16:creationId xmlns:a16="http://schemas.microsoft.com/office/drawing/2014/main" id="{14EDAE47-BC56-4D5D-9109-6A46B6529775}"/>
                </a:ext>
              </a:extLst>
            </p:cNvPr>
            <p:cNvSpPr/>
            <p:nvPr/>
          </p:nvSpPr>
          <p:spPr>
            <a:xfrm>
              <a:off x="6330946" y="1533526"/>
              <a:ext cx="515938"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6</a:t>
              </a:r>
            </a:p>
          </p:txBody>
        </p:sp>
        <p:cxnSp>
          <p:nvCxnSpPr>
            <p:cNvPr id="12" name="直接连接符 11">
              <a:extLst>
                <a:ext uri="{FF2B5EF4-FFF2-40B4-BE49-F238E27FC236}">
                  <a16:creationId xmlns:a16="http://schemas.microsoft.com/office/drawing/2014/main" id="{AE73ABA5-4881-4496-8337-AC63D6AF022B}"/>
                </a:ext>
              </a:extLst>
            </p:cNvPr>
            <p:cNvCxnSpPr>
              <a:stCxn id="9" idx="3"/>
              <a:endCxn id="10" idx="7"/>
            </p:cNvCxnSpPr>
            <p:nvPr/>
          </p:nvCxnSpPr>
          <p:spPr>
            <a:xfrm flipH="1">
              <a:off x="2892423" y="541339"/>
              <a:ext cx="887412" cy="27463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3" name="直接连接符 12">
              <a:extLst>
                <a:ext uri="{FF2B5EF4-FFF2-40B4-BE49-F238E27FC236}">
                  <a16:creationId xmlns:a16="http://schemas.microsoft.com/office/drawing/2014/main" id="{CD66764F-D11C-469B-914F-564AF43EBA24}"/>
                </a:ext>
              </a:extLst>
            </p:cNvPr>
            <p:cNvCxnSpPr>
              <a:stCxn id="9" idx="5"/>
              <a:endCxn id="11" idx="1"/>
            </p:cNvCxnSpPr>
            <p:nvPr/>
          </p:nvCxnSpPr>
          <p:spPr>
            <a:xfrm>
              <a:off x="4143373" y="541339"/>
              <a:ext cx="2263772" cy="1066801"/>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14" name="椭圆 13">
              <a:extLst>
                <a:ext uri="{FF2B5EF4-FFF2-40B4-BE49-F238E27FC236}">
                  <a16:creationId xmlns:a16="http://schemas.microsoft.com/office/drawing/2014/main" id="{3AB05F39-5D5E-4CEE-B600-261AE86D8A4C}"/>
                </a:ext>
              </a:extLst>
            </p:cNvPr>
            <p:cNvSpPr/>
            <p:nvPr/>
          </p:nvSpPr>
          <p:spPr>
            <a:xfrm>
              <a:off x="808037" y="2541589"/>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0</a:t>
              </a:r>
            </a:p>
          </p:txBody>
        </p:sp>
        <p:sp>
          <p:nvSpPr>
            <p:cNvPr id="15" name="椭圆 14">
              <a:extLst>
                <a:ext uri="{FF2B5EF4-FFF2-40B4-BE49-F238E27FC236}">
                  <a16:creationId xmlns:a16="http://schemas.microsoft.com/office/drawing/2014/main" id="{70AC1CB2-FB86-44DE-870B-B43536C96E7C}"/>
                </a:ext>
              </a:extLst>
            </p:cNvPr>
            <p:cNvSpPr/>
            <p:nvPr/>
          </p:nvSpPr>
          <p:spPr>
            <a:xfrm>
              <a:off x="323850"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0</a:t>
              </a:r>
            </a:p>
          </p:txBody>
        </p:sp>
        <p:sp>
          <p:nvSpPr>
            <p:cNvPr id="16" name="椭圆 15">
              <a:extLst>
                <a:ext uri="{FF2B5EF4-FFF2-40B4-BE49-F238E27FC236}">
                  <a16:creationId xmlns:a16="http://schemas.microsoft.com/office/drawing/2014/main" id="{2FAA4A83-7B22-428F-AA08-916A49EF49C0}"/>
                </a:ext>
              </a:extLst>
            </p:cNvPr>
            <p:cNvSpPr/>
            <p:nvPr/>
          </p:nvSpPr>
          <p:spPr>
            <a:xfrm>
              <a:off x="1309687" y="3333751"/>
              <a:ext cx="515936"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1</a:t>
              </a:r>
            </a:p>
          </p:txBody>
        </p:sp>
        <p:cxnSp>
          <p:nvCxnSpPr>
            <p:cNvPr id="17" name="直接连接符 16">
              <a:extLst>
                <a:ext uri="{FF2B5EF4-FFF2-40B4-BE49-F238E27FC236}">
                  <a16:creationId xmlns:a16="http://schemas.microsoft.com/office/drawing/2014/main" id="{C0498A2D-B483-4107-9FB9-06A7013CD74D}"/>
                </a:ext>
              </a:extLst>
            </p:cNvPr>
            <p:cNvCxnSpPr>
              <a:stCxn id="14" idx="3"/>
              <a:endCxn id="15" idx="7"/>
            </p:cNvCxnSpPr>
            <p:nvPr/>
          </p:nvCxnSpPr>
          <p:spPr>
            <a:xfrm flipH="1">
              <a:off x="765174" y="2973389"/>
              <a:ext cx="119063"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18" name="直接连接符 17">
              <a:extLst>
                <a:ext uri="{FF2B5EF4-FFF2-40B4-BE49-F238E27FC236}">
                  <a16:creationId xmlns:a16="http://schemas.microsoft.com/office/drawing/2014/main" id="{308329C5-09D1-4895-8ECE-A12C04D27347}"/>
                </a:ext>
              </a:extLst>
            </p:cNvPr>
            <p:cNvCxnSpPr>
              <a:stCxn id="14" idx="5"/>
              <a:endCxn id="16" idx="1"/>
            </p:cNvCxnSpPr>
            <p:nvPr/>
          </p:nvCxnSpPr>
          <p:spPr>
            <a:xfrm>
              <a:off x="1249363" y="2973389"/>
              <a:ext cx="136525"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19" name="椭圆 18">
              <a:extLst>
                <a:ext uri="{FF2B5EF4-FFF2-40B4-BE49-F238E27FC236}">
                  <a16:creationId xmlns:a16="http://schemas.microsoft.com/office/drawing/2014/main" id="{0BE89E89-3ACE-4E62-9050-965363F77E54}"/>
                </a:ext>
              </a:extLst>
            </p:cNvPr>
            <p:cNvSpPr/>
            <p:nvPr/>
          </p:nvSpPr>
          <p:spPr>
            <a:xfrm>
              <a:off x="3624261" y="2541589"/>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3</a:t>
              </a:r>
            </a:p>
          </p:txBody>
        </p:sp>
        <p:sp>
          <p:nvSpPr>
            <p:cNvPr id="20" name="椭圆 19">
              <a:extLst>
                <a:ext uri="{FF2B5EF4-FFF2-40B4-BE49-F238E27FC236}">
                  <a16:creationId xmlns:a16="http://schemas.microsoft.com/office/drawing/2014/main" id="{5BDD545D-475B-4D97-B549-FA0B83C5199A}"/>
                </a:ext>
              </a:extLst>
            </p:cNvPr>
            <p:cNvSpPr/>
            <p:nvPr/>
          </p:nvSpPr>
          <p:spPr>
            <a:xfrm>
              <a:off x="3132135" y="3333751"/>
              <a:ext cx="515936"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3</a:t>
              </a:r>
            </a:p>
          </p:txBody>
        </p:sp>
        <p:sp>
          <p:nvSpPr>
            <p:cNvPr id="21" name="椭圆 20">
              <a:extLst>
                <a:ext uri="{FF2B5EF4-FFF2-40B4-BE49-F238E27FC236}">
                  <a16:creationId xmlns:a16="http://schemas.microsoft.com/office/drawing/2014/main" id="{50935F49-36CB-4780-AF12-DAAD3A857B68}"/>
                </a:ext>
              </a:extLst>
            </p:cNvPr>
            <p:cNvSpPr/>
            <p:nvPr/>
          </p:nvSpPr>
          <p:spPr>
            <a:xfrm>
              <a:off x="4127497"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4</a:t>
              </a:r>
              <a:endParaRPr lang="en-US" altLang="zh-CN" noProof="1">
                <a:solidFill>
                  <a:schemeClr val="tx1"/>
                </a:solidFill>
              </a:endParaRPr>
            </a:p>
          </p:txBody>
        </p:sp>
        <p:cxnSp>
          <p:nvCxnSpPr>
            <p:cNvPr id="22" name="直接连接符 21">
              <a:extLst>
                <a:ext uri="{FF2B5EF4-FFF2-40B4-BE49-F238E27FC236}">
                  <a16:creationId xmlns:a16="http://schemas.microsoft.com/office/drawing/2014/main" id="{7BAA463D-6D85-481F-809A-24105A4D9566}"/>
                </a:ext>
              </a:extLst>
            </p:cNvPr>
            <p:cNvCxnSpPr>
              <a:stCxn id="19" idx="3"/>
              <a:endCxn id="20" idx="7"/>
            </p:cNvCxnSpPr>
            <p:nvPr/>
          </p:nvCxnSpPr>
          <p:spPr>
            <a:xfrm flipH="1">
              <a:off x="3573461" y="2973389"/>
              <a:ext cx="126999"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23" name="直接连接符 22">
              <a:extLst>
                <a:ext uri="{FF2B5EF4-FFF2-40B4-BE49-F238E27FC236}">
                  <a16:creationId xmlns:a16="http://schemas.microsoft.com/office/drawing/2014/main" id="{593B2106-4CC8-4C3D-814E-685749523D48}"/>
                </a:ext>
              </a:extLst>
            </p:cNvPr>
            <p:cNvCxnSpPr>
              <a:stCxn id="19" idx="5"/>
              <a:endCxn id="21" idx="1"/>
            </p:cNvCxnSpPr>
            <p:nvPr/>
          </p:nvCxnSpPr>
          <p:spPr>
            <a:xfrm>
              <a:off x="4065585" y="2973389"/>
              <a:ext cx="138112"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24" name="椭圆 23">
              <a:extLst>
                <a:ext uri="{FF2B5EF4-FFF2-40B4-BE49-F238E27FC236}">
                  <a16:creationId xmlns:a16="http://schemas.microsoft.com/office/drawing/2014/main" id="{56D981B9-AB60-4F4D-9498-C29465C7154D}"/>
                </a:ext>
              </a:extLst>
            </p:cNvPr>
            <p:cNvSpPr/>
            <p:nvPr/>
          </p:nvSpPr>
          <p:spPr>
            <a:xfrm>
              <a:off x="5640384" y="2541589"/>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5</a:t>
              </a:r>
            </a:p>
          </p:txBody>
        </p:sp>
        <p:sp>
          <p:nvSpPr>
            <p:cNvPr id="25" name="椭圆 24">
              <a:extLst>
                <a:ext uri="{FF2B5EF4-FFF2-40B4-BE49-F238E27FC236}">
                  <a16:creationId xmlns:a16="http://schemas.microsoft.com/office/drawing/2014/main" id="{303B11CF-C5A1-4ED1-911D-1A8BE45644E0}"/>
                </a:ext>
              </a:extLst>
            </p:cNvPr>
            <p:cNvSpPr/>
            <p:nvPr/>
          </p:nvSpPr>
          <p:spPr>
            <a:xfrm>
              <a:off x="5137146" y="3333751"/>
              <a:ext cx="515938"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5</a:t>
              </a:r>
            </a:p>
          </p:txBody>
        </p:sp>
        <p:sp>
          <p:nvSpPr>
            <p:cNvPr id="26" name="椭圆 25">
              <a:extLst>
                <a:ext uri="{FF2B5EF4-FFF2-40B4-BE49-F238E27FC236}">
                  <a16:creationId xmlns:a16="http://schemas.microsoft.com/office/drawing/2014/main" id="{F1620258-8187-4BE6-9955-F568877B6202}"/>
                </a:ext>
              </a:extLst>
            </p:cNvPr>
            <p:cNvSpPr/>
            <p:nvPr/>
          </p:nvSpPr>
          <p:spPr>
            <a:xfrm>
              <a:off x="6215059"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6</a:t>
              </a:r>
            </a:p>
          </p:txBody>
        </p:sp>
        <p:cxnSp>
          <p:nvCxnSpPr>
            <p:cNvPr id="27" name="直接连接符 26">
              <a:extLst>
                <a:ext uri="{FF2B5EF4-FFF2-40B4-BE49-F238E27FC236}">
                  <a16:creationId xmlns:a16="http://schemas.microsoft.com/office/drawing/2014/main" id="{BE249FBA-263A-4E21-9344-55EAC6980CB1}"/>
                </a:ext>
              </a:extLst>
            </p:cNvPr>
            <p:cNvCxnSpPr>
              <a:stCxn id="24" idx="3"/>
              <a:endCxn id="25" idx="7"/>
            </p:cNvCxnSpPr>
            <p:nvPr/>
          </p:nvCxnSpPr>
          <p:spPr>
            <a:xfrm flipH="1">
              <a:off x="5576885" y="2973389"/>
              <a:ext cx="139701"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28" name="直接连接符 27">
              <a:extLst>
                <a:ext uri="{FF2B5EF4-FFF2-40B4-BE49-F238E27FC236}">
                  <a16:creationId xmlns:a16="http://schemas.microsoft.com/office/drawing/2014/main" id="{18FAAEF0-9A67-41CB-BEB2-947EE9A5FBED}"/>
                </a:ext>
              </a:extLst>
            </p:cNvPr>
            <p:cNvCxnSpPr>
              <a:stCxn id="24" idx="5"/>
              <a:endCxn id="26" idx="1"/>
            </p:cNvCxnSpPr>
            <p:nvPr/>
          </p:nvCxnSpPr>
          <p:spPr>
            <a:xfrm>
              <a:off x="6081708" y="2973389"/>
              <a:ext cx="209550"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29" name="椭圆 28">
              <a:extLst>
                <a:ext uri="{FF2B5EF4-FFF2-40B4-BE49-F238E27FC236}">
                  <a16:creationId xmlns:a16="http://schemas.microsoft.com/office/drawing/2014/main" id="{20918B2D-493F-4754-863B-AAF2FBDE1EB8}"/>
                </a:ext>
              </a:extLst>
            </p:cNvPr>
            <p:cNvSpPr/>
            <p:nvPr/>
          </p:nvSpPr>
          <p:spPr>
            <a:xfrm>
              <a:off x="7345357"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7</a:t>
              </a:r>
            </a:p>
          </p:txBody>
        </p:sp>
        <p:sp>
          <p:nvSpPr>
            <p:cNvPr id="30" name="椭圆 29">
              <a:extLst>
                <a:ext uri="{FF2B5EF4-FFF2-40B4-BE49-F238E27FC236}">
                  <a16:creationId xmlns:a16="http://schemas.microsoft.com/office/drawing/2014/main" id="{23F23032-BFCE-4263-BA3C-690246DC3CBD}"/>
                </a:ext>
              </a:extLst>
            </p:cNvPr>
            <p:cNvSpPr/>
            <p:nvPr/>
          </p:nvSpPr>
          <p:spPr>
            <a:xfrm>
              <a:off x="2265361"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2</a:t>
              </a:r>
            </a:p>
          </p:txBody>
        </p:sp>
        <p:sp>
          <p:nvSpPr>
            <p:cNvPr id="31" name="椭圆 30">
              <a:extLst>
                <a:ext uri="{FF2B5EF4-FFF2-40B4-BE49-F238E27FC236}">
                  <a16:creationId xmlns:a16="http://schemas.microsoft.com/office/drawing/2014/main" id="{F66D5827-FEAD-428E-A130-D37AAC8CBA10}"/>
                </a:ext>
              </a:extLst>
            </p:cNvPr>
            <p:cNvSpPr/>
            <p:nvPr/>
          </p:nvSpPr>
          <p:spPr>
            <a:xfrm>
              <a:off x="1455737" y="1533526"/>
              <a:ext cx="517525" cy="503239"/>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1</a:t>
              </a:r>
            </a:p>
          </p:txBody>
        </p:sp>
        <p:cxnSp>
          <p:nvCxnSpPr>
            <p:cNvPr id="32" name="直接连接符 31">
              <a:extLst>
                <a:ext uri="{FF2B5EF4-FFF2-40B4-BE49-F238E27FC236}">
                  <a16:creationId xmlns:a16="http://schemas.microsoft.com/office/drawing/2014/main" id="{6873E959-7F58-44D8-9648-229C5A2532D0}"/>
                </a:ext>
              </a:extLst>
            </p:cNvPr>
            <p:cNvCxnSpPr>
              <a:stCxn id="10" idx="3"/>
              <a:endCxn id="31" idx="7"/>
            </p:cNvCxnSpPr>
            <p:nvPr/>
          </p:nvCxnSpPr>
          <p:spPr>
            <a:xfrm flipH="1">
              <a:off x="1897063" y="1173164"/>
              <a:ext cx="628649" cy="43338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3" name="直接连接符 32">
              <a:extLst>
                <a:ext uri="{FF2B5EF4-FFF2-40B4-BE49-F238E27FC236}">
                  <a16:creationId xmlns:a16="http://schemas.microsoft.com/office/drawing/2014/main" id="{BEE4B952-555F-43AA-8141-F4241EDE68A7}"/>
                </a:ext>
              </a:extLst>
            </p:cNvPr>
            <p:cNvCxnSpPr>
              <a:stCxn id="31" idx="3"/>
              <a:endCxn id="14" idx="7"/>
            </p:cNvCxnSpPr>
            <p:nvPr/>
          </p:nvCxnSpPr>
          <p:spPr>
            <a:xfrm flipH="1">
              <a:off x="1249363" y="1963739"/>
              <a:ext cx="280987" cy="652463"/>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4" name="直接连接符 33">
              <a:extLst>
                <a:ext uri="{FF2B5EF4-FFF2-40B4-BE49-F238E27FC236}">
                  <a16:creationId xmlns:a16="http://schemas.microsoft.com/office/drawing/2014/main" id="{58EE6EA7-4495-4366-9883-962C24F74B97}"/>
                </a:ext>
              </a:extLst>
            </p:cNvPr>
            <p:cNvCxnSpPr>
              <a:stCxn id="31" idx="5"/>
              <a:endCxn id="30" idx="1"/>
            </p:cNvCxnSpPr>
            <p:nvPr/>
          </p:nvCxnSpPr>
          <p:spPr>
            <a:xfrm>
              <a:off x="1897063" y="1963739"/>
              <a:ext cx="444500" cy="144303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5" name="直接连接符 34">
              <a:extLst>
                <a:ext uri="{FF2B5EF4-FFF2-40B4-BE49-F238E27FC236}">
                  <a16:creationId xmlns:a16="http://schemas.microsoft.com/office/drawing/2014/main" id="{C886A06F-57D4-4434-B4A9-4149513BE867}"/>
                </a:ext>
              </a:extLst>
            </p:cNvPr>
            <p:cNvCxnSpPr>
              <a:stCxn id="10" idx="5"/>
              <a:endCxn id="19" idx="1"/>
            </p:cNvCxnSpPr>
            <p:nvPr/>
          </p:nvCxnSpPr>
          <p:spPr>
            <a:xfrm>
              <a:off x="2892423" y="1173164"/>
              <a:ext cx="808037" cy="144303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6" name="直接连接符 35">
              <a:extLst>
                <a:ext uri="{FF2B5EF4-FFF2-40B4-BE49-F238E27FC236}">
                  <a16:creationId xmlns:a16="http://schemas.microsoft.com/office/drawing/2014/main" id="{7D4A529F-8C2C-4B4A-A6FC-2BB916277229}"/>
                </a:ext>
              </a:extLst>
            </p:cNvPr>
            <p:cNvCxnSpPr>
              <a:stCxn id="11" idx="5"/>
              <a:endCxn id="29" idx="1"/>
            </p:cNvCxnSpPr>
            <p:nvPr/>
          </p:nvCxnSpPr>
          <p:spPr>
            <a:xfrm>
              <a:off x="6770682" y="1963739"/>
              <a:ext cx="650874" cy="144303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7D29E278-1302-4CCD-A5FC-B2E01C4873AB}"/>
                </a:ext>
              </a:extLst>
            </p:cNvPr>
            <p:cNvCxnSpPr>
              <a:stCxn id="11" idx="3"/>
              <a:endCxn id="24" idx="7"/>
            </p:cNvCxnSpPr>
            <p:nvPr/>
          </p:nvCxnSpPr>
          <p:spPr>
            <a:xfrm flipH="1">
              <a:off x="6081713" y="1963737"/>
              <a:ext cx="325437" cy="652463"/>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grpSp>
      <p:grpSp>
        <p:nvGrpSpPr>
          <p:cNvPr id="38" name="组合 37">
            <a:extLst>
              <a:ext uri="{FF2B5EF4-FFF2-40B4-BE49-F238E27FC236}">
                <a16:creationId xmlns:a16="http://schemas.microsoft.com/office/drawing/2014/main" id="{E94D10CE-2D5A-4918-B163-0AC33723AD13}"/>
              </a:ext>
            </a:extLst>
          </p:cNvPr>
          <p:cNvGrpSpPr/>
          <p:nvPr/>
        </p:nvGrpSpPr>
        <p:grpSpPr>
          <a:xfrm>
            <a:off x="7280961" y="3868285"/>
            <a:ext cx="4213687" cy="2079933"/>
            <a:chOff x="323850" y="111126"/>
            <a:chExt cx="7539032" cy="3725864"/>
          </a:xfrm>
        </p:grpSpPr>
        <p:sp>
          <p:nvSpPr>
            <p:cNvPr id="39" name="椭圆 38">
              <a:extLst>
                <a:ext uri="{FF2B5EF4-FFF2-40B4-BE49-F238E27FC236}">
                  <a16:creationId xmlns:a16="http://schemas.microsoft.com/office/drawing/2014/main" id="{B8D0433C-E113-432D-AEAD-192B9F96A730}"/>
                </a:ext>
              </a:extLst>
            </p:cNvPr>
            <p:cNvSpPr/>
            <p:nvPr/>
          </p:nvSpPr>
          <p:spPr>
            <a:xfrm>
              <a:off x="3703636" y="111126"/>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0</a:t>
              </a:r>
            </a:p>
          </p:txBody>
        </p:sp>
        <p:sp>
          <p:nvSpPr>
            <p:cNvPr id="40" name="椭圆 39">
              <a:extLst>
                <a:ext uri="{FF2B5EF4-FFF2-40B4-BE49-F238E27FC236}">
                  <a16:creationId xmlns:a16="http://schemas.microsoft.com/office/drawing/2014/main" id="{728E1E09-BEEF-4DE1-B764-81E5EABFE64A}"/>
                </a:ext>
              </a:extLst>
            </p:cNvPr>
            <p:cNvSpPr/>
            <p:nvPr/>
          </p:nvSpPr>
          <p:spPr>
            <a:xfrm>
              <a:off x="2451099" y="741363"/>
              <a:ext cx="517525"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1</a:t>
              </a:r>
            </a:p>
          </p:txBody>
        </p:sp>
        <p:sp>
          <p:nvSpPr>
            <p:cNvPr id="41" name="椭圆 40">
              <a:extLst>
                <a:ext uri="{FF2B5EF4-FFF2-40B4-BE49-F238E27FC236}">
                  <a16:creationId xmlns:a16="http://schemas.microsoft.com/office/drawing/2014/main" id="{2B8D4E5D-3B6F-46F2-9B88-C7E9D853BF88}"/>
                </a:ext>
              </a:extLst>
            </p:cNvPr>
            <p:cNvSpPr/>
            <p:nvPr/>
          </p:nvSpPr>
          <p:spPr>
            <a:xfrm>
              <a:off x="6330946" y="1533526"/>
              <a:ext cx="515938"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5</a:t>
              </a:r>
            </a:p>
          </p:txBody>
        </p:sp>
        <p:cxnSp>
          <p:nvCxnSpPr>
            <p:cNvPr id="42" name="直接连接符 41">
              <a:extLst>
                <a:ext uri="{FF2B5EF4-FFF2-40B4-BE49-F238E27FC236}">
                  <a16:creationId xmlns:a16="http://schemas.microsoft.com/office/drawing/2014/main" id="{A3408977-96B2-48C3-A55C-491EB812528A}"/>
                </a:ext>
              </a:extLst>
            </p:cNvPr>
            <p:cNvCxnSpPr>
              <a:stCxn id="39" idx="3"/>
              <a:endCxn id="40" idx="7"/>
            </p:cNvCxnSpPr>
            <p:nvPr/>
          </p:nvCxnSpPr>
          <p:spPr>
            <a:xfrm flipH="1">
              <a:off x="2892423" y="541339"/>
              <a:ext cx="887412" cy="27463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3" name="直接连接符 42">
              <a:extLst>
                <a:ext uri="{FF2B5EF4-FFF2-40B4-BE49-F238E27FC236}">
                  <a16:creationId xmlns:a16="http://schemas.microsoft.com/office/drawing/2014/main" id="{57F7CF4B-66A1-4DD4-AFEE-2EFBC16A68A0}"/>
                </a:ext>
              </a:extLst>
            </p:cNvPr>
            <p:cNvCxnSpPr>
              <a:stCxn id="39" idx="5"/>
              <a:endCxn id="41" idx="1"/>
            </p:cNvCxnSpPr>
            <p:nvPr/>
          </p:nvCxnSpPr>
          <p:spPr>
            <a:xfrm>
              <a:off x="4143373" y="541339"/>
              <a:ext cx="2263772" cy="1066801"/>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44" name="椭圆 43">
              <a:extLst>
                <a:ext uri="{FF2B5EF4-FFF2-40B4-BE49-F238E27FC236}">
                  <a16:creationId xmlns:a16="http://schemas.microsoft.com/office/drawing/2014/main" id="{A658AD6D-DEDA-49E3-AB50-A1C409F2BD97}"/>
                </a:ext>
              </a:extLst>
            </p:cNvPr>
            <p:cNvSpPr/>
            <p:nvPr/>
          </p:nvSpPr>
          <p:spPr>
            <a:xfrm>
              <a:off x="808037" y="2541589"/>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3</a:t>
              </a:r>
            </a:p>
          </p:txBody>
        </p:sp>
        <p:sp>
          <p:nvSpPr>
            <p:cNvPr id="45" name="椭圆 44">
              <a:extLst>
                <a:ext uri="{FF2B5EF4-FFF2-40B4-BE49-F238E27FC236}">
                  <a16:creationId xmlns:a16="http://schemas.microsoft.com/office/drawing/2014/main" id="{C50778E1-B0D3-411E-ADB2-0B6057A9A241}"/>
                </a:ext>
              </a:extLst>
            </p:cNvPr>
            <p:cNvSpPr/>
            <p:nvPr/>
          </p:nvSpPr>
          <p:spPr>
            <a:xfrm>
              <a:off x="323850"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0</a:t>
              </a:r>
            </a:p>
          </p:txBody>
        </p:sp>
        <p:sp>
          <p:nvSpPr>
            <p:cNvPr id="46" name="椭圆 45">
              <a:extLst>
                <a:ext uri="{FF2B5EF4-FFF2-40B4-BE49-F238E27FC236}">
                  <a16:creationId xmlns:a16="http://schemas.microsoft.com/office/drawing/2014/main" id="{40DBAD89-A094-4689-B435-61052E6CCC15}"/>
                </a:ext>
              </a:extLst>
            </p:cNvPr>
            <p:cNvSpPr/>
            <p:nvPr/>
          </p:nvSpPr>
          <p:spPr>
            <a:xfrm>
              <a:off x="1309687" y="3333751"/>
              <a:ext cx="515936"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1</a:t>
              </a:r>
            </a:p>
          </p:txBody>
        </p:sp>
        <p:cxnSp>
          <p:nvCxnSpPr>
            <p:cNvPr id="47" name="直接连接符 46">
              <a:extLst>
                <a:ext uri="{FF2B5EF4-FFF2-40B4-BE49-F238E27FC236}">
                  <a16:creationId xmlns:a16="http://schemas.microsoft.com/office/drawing/2014/main" id="{4E61FFCE-0E55-438B-B3A5-A146125EBEB6}"/>
                </a:ext>
              </a:extLst>
            </p:cNvPr>
            <p:cNvCxnSpPr>
              <a:stCxn id="44" idx="3"/>
              <a:endCxn id="45" idx="7"/>
            </p:cNvCxnSpPr>
            <p:nvPr/>
          </p:nvCxnSpPr>
          <p:spPr>
            <a:xfrm flipH="1">
              <a:off x="765174" y="2973389"/>
              <a:ext cx="119063"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48" name="直接连接符 47">
              <a:extLst>
                <a:ext uri="{FF2B5EF4-FFF2-40B4-BE49-F238E27FC236}">
                  <a16:creationId xmlns:a16="http://schemas.microsoft.com/office/drawing/2014/main" id="{7755F288-C2B3-435D-B31D-DD43086C486A}"/>
                </a:ext>
              </a:extLst>
            </p:cNvPr>
            <p:cNvCxnSpPr>
              <a:stCxn id="44" idx="5"/>
              <a:endCxn id="46" idx="1"/>
            </p:cNvCxnSpPr>
            <p:nvPr/>
          </p:nvCxnSpPr>
          <p:spPr>
            <a:xfrm>
              <a:off x="1249363" y="2973389"/>
              <a:ext cx="136525"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49" name="椭圆 48">
              <a:extLst>
                <a:ext uri="{FF2B5EF4-FFF2-40B4-BE49-F238E27FC236}">
                  <a16:creationId xmlns:a16="http://schemas.microsoft.com/office/drawing/2014/main" id="{D4A8D767-D5D9-4495-A60E-37CAA82CC38A}"/>
                </a:ext>
              </a:extLst>
            </p:cNvPr>
            <p:cNvSpPr/>
            <p:nvPr/>
          </p:nvSpPr>
          <p:spPr>
            <a:xfrm>
              <a:off x="3624261" y="2541589"/>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4</a:t>
              </a:r>
            </a:p>
          </p:txBody>
        </p:sp>
        <p:sp>
          <p:nvSpPr>
            <p:cNvPr id="50" name="椭圆 49">
              <a:extLst>
                <a:ext uri="{FF2B5EF4-FFF2-40B4-BE49-F238E27FC236}">
                  <a16:creationId xmlns:a16="http://schemas.microsoft.com/office/drawing/2014/main" id="{D011BE8D-FC02-46B1-AB2B-8AF2BAE2585C}"/>
                </a:ext>
              </a:extLst>
            </p:cNvPr>
            <p:cNvSpPr/>
            <p:nvPr/>
          </p:nvSpPr>
          <p:spPr>
            <a:xfrm>
              <a:off x="3132135" y="3333751"/>
              <a:ext cx="515936"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3</a:t>
              </a:r>
            </a:p>
          </p:txBody>
        </p:sp>
        <p:sp>
          <p:nvSpPr>
            <p:cNvPr id="51" name="椭圆 50">
              <a:extLst>
                <a:ext uri="{FF2B5EF4-FFF2-40B4-BE49-F238E27FC236}">
                  <a16:creationId xmlns:a16="http://schemas.microsoft.com/office/drawing/2014/main" id="{A9B0082F-AE03-4BC6-99B8-F42B86304A83}"/>
                </a:ext>
              </a:extLst>
            </p:cNvPr>
            <p:cNvSpPr/>
            <p:nvPr/>
          </p:nvSpPr>
          <p:spPr>
            <a:xfrm>
              <a:off x="4127497"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4</a:t>
              </a:r>
              <a:endParaRPr lang="en-US" altLang="zh-CN" sz="2400" noProof="1">
                <a:solidFill>
                  <a:schemeClr val="tx1"/>
                </a:solidFill>
              </a:endParaRPr>
            </a:p>
          </p:txBody>
        </p:sp>
        <p:cxnSp>
          <p:nvCxnSpPr>
            <p:cNvPr id="52" name="直接连接符 51">
              <a:extLst>
                <a:ext uri="{FF2B5EF4-FFF2-40B4-BE49-F238E27FC236}">
                  <a16:creationId xmlns:a16="http://schemas.microsoft.com/office/drawing/2014/main" id="{9DB3DB20-907D-43AB-A7E5-5F087C2B58D4}"/>
                </a:ext>
              </a:extLst>
            </p:cNvPr>
            <p:cNvCxnSpPr>
              <a:stCxn id="49" idx="3"/>
              <a:endCxn id="50" idx="7"/>
            </p:cNvCxnSpPr>
            <p:nvPr/>
          </p:nvCxnSpPr>
          <p:spPr>
            <a:xfrm flipH="1">
              <a:off x="3573461" y="2973389"/>
              <a:ext cx="126999"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53" name="直接连接符 52">
              <a:extLst>
                <a:ext uri="{FF2B5EF4-FFF2-40B4-BE49-F238E27FC236}">
                  <a16:creationId xmlns:a16="http://schemas.microsoft.com/office/drawing/2014/main" id="{BD8F5D1E-6F6B-4D53-BBE5-E3695EC81312}"/>
                </a:ext>
              </a:extLst>
            </p:cNvPr>
            <p:cNvCxnSpPr>
              <a:stCxn id="49" idx="5"/>
              <a:endCxn id="51" idx="1"/>
            </p:cNvCxnSpPr>
            <p:nvPr/>
          </p:nvCxnSpPr>
          <p:spPr>
            <a:xfrm>
              <a:off x="4065585" y="2973389"/>
              <a:ext cx="138112"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54" name="椭圆 53">
              <a:extLst>
                <a:ext uri="{FF2B5EF4-FFF2-40B4-BE49-F238E27FC236}">
                  <a16:creationId xmlns:a16="http://schemas.microsoft.com/office/drawing/2014/main" id="{9C4BAE61-CA99-4BD2-A8E2-A0D663D3A426}"/>
                </a:ext>
              </a:extLst>
            </p:cNvPr>
            <p:cNvSpPr/>
            <p:nvPr/>
          </p:nvSpPr>
          <p:spPr>
            <a:xfrm>
              <a:off x="5640384" y="2541589"/>
              <a:ext cx="515936" cy="504824"/>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6</a:t>
              </a:r>
            </a:p>
          </p:txBody>
        </p:sp>
        <p:sp>
          <p:nvSpPr>
            <p:cNvPr id="55" name="椭圆 54">
              <a:extLst>
                <a:ext uri="{FF2B5EF4-FFF2-40B4-BE49-F238E27FC236}">
                  <a16:creationId xmlns:a16="http://schemas.microsoft.com/office/drawing/2014/main" id="{169AD7F5-EA3C-4AE3-BABD-2BD69BC35FBB}"/>
                </a:ext>
              </a:extLst>
            </p:cNvPr>
            <p:cNvSpPr/>
            <p:nvPr/>
          </p:nvSpPr>
          <p:spPr>
            <a:xfrm>
              <a:off x="5137146" y="3333751"/>
              <a:ext cx="515938"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5</a:t>
              </a:r>
              <a:endParaRPr lang="en-US" altLang="zh-CN" sz="2400" noProof="1">
                <a:solidFill>
                  <a:schemeClr val="tx1"/>
                </a:solidFill>
              </a:endParaRPr>
            </a:p>
          </p:txBody>
        </p:sp>
        <p:sp>
          <p:nvSpPr>
            <p:cNvPr id="56" name="椭圆 55">
              <a:extLst>
                <a:ext uri="{FF2B5EF4-FFF2-40B4-BE49-F238E27FC236}">
                  <a16:creationId xmlns:a16="http://schemas.microsoft.com/office/drawing/2014/main" id="{48CAB2C2-CD1F-4BF1-8F71-C340B3692120}"/>
                </a:ext>
              </a:extLst>
            </p:cNvPr>
            <p:cNvSpPr/>
            <p:nvPr/>
          </p:nvSpPr>
          <p:spPr>
            <a:xfrm>
              <a:off x="6215059"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6</a:t>
              </a:r>
              <a:endParaRPr lang="en-US" altLang="zh-CN" sz="2400" noProof="1">
                <a:solidFill>
                  <a:schemeClr val="tx1"/>
                </a:solidFill>
              </a:endParaRPr>
            </a:p>
          </p:txBody>
        </p:sp>
        <p:cxnSp>
          <p:nvCxnSpPr>
            <p:cNvPr id="57" name="直接连接符 56">
              <a:extLst>
                <a:ext uri="{FF2B5EF4-FFF2-40B4-BE49-F238E27FC236}">
                  <a16:creationId xmlns:a16="http://schemas.microsoft.com/office/drawing/2014/main" id="{57746FB2-7522-422C-8734-467236E3EAAF}"/>
                </a:ext>
              </a:extLst>
            </p:cNvPr>
            <p:cNvCxnSpPr>
              <a:stCxn id="54" idx="3"/>
              <a:endCxn id="55" idx="7"/>
            </p:cNvCxnSpPr>
            <p:nvPr/>
          </p:nvCxnSpPr>
          <p:spPr>
            <a:xfrm flipH="1">
              <a:off x="5576885" y="2973389"/>
              <a:ext cx="139701"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58" name="直接连接符 57">
              <a:extLst>
                <a:ext uri="{FF2B5EF4-FFF2-40B4-BE49-F238E27FC236}">
                  <a16:creationId xmlns:a16="http://schemas.microsoft.com/office/drawing/2014/main" id="{63AC7044-34BD-4627-BE42-BC4ABB857DB3}"/>
                </a:ext>
              </a:extLst>
            </p:cNvPr>
            <p:cNvCxnSpPr>
              <a:stCxn id="54" idx="5"/>
              <a:endCxn id="56" idx="1"/>
            </p:cNvCxnSpPr>
            <p:nvPr/>
          </p:nvCxnSpPr>
          <p:spPr>
            <a:xfrm>
              <a:off x="6081708" y="2973389"/>
              <a:ext cx="209550" cy="433387"/>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sp>
          <p:nvSpPr>
            <p:cNvPr id="59" name="椭圆 58">
              <a:extLst>
                <a:ext uri="{FF2B5EF4-FFF2-40B4-BE49-F238E27FC236}">
                  <a16:creationId xmlns:a16="http://schemas.microsoft.com/office/drawing/2014/main" id="{C8EE88B4-2D78-4B0F-931F-93619F68422D}"/>
                </a:ext>
              </a:extLst>
            </p:cNvPr>
            <p:cNvSpPr/>
            <p:nvPr/>
          </p:nvSpPr>
          <p:spPr>
            <a:xfrm>
              <a:off x="7345357"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7</a:t>
              </a:r>
              <a:endParaRPr lang="en-US" altLang="zh-CN" sz="2400" noProof="1">
                <a:solidFill>
                  <a:schemeClr val="tx1"/>
                </a:solidFill>
              </a:endParaRPr>
            </a:p>
          </p:txBody>
        </p:sp>
        <p:sp>
          <p:nvSpPr>
            <p:cNvPr id="60" name="椭圆 59">
              <a:extLst>
                <a:ext uri="{FF2B5EF4-FFF2-40B4-BE49-F238E27FC236}">
                  <a16:creationId xmlns:a16="http://schemas.microsoft.com/office/drawing/2014/main" id="{A1274DB0-8C96-494E-ADB8-6934A3B7CE63}"/>
                </a:ext>
              </a:extLst>
            </p:cNvPr>
            <p:cNvSpPr/>
            <p:nvPr/>
          </p:nvSpPr>
          <p:spPr>
            <a:xfrm>
              <a:off x="2265361" y="3333751"/>
              <a:ext cx="517525" cy="503239"/>
            </a:xfrm>
            <a:prstGeom prst="ellipse">
              <a:avLst/>
            </a:prstGeom>
            <a:solidFill>
              <a:srgbClr val="92D050"/>
            </a:solidFill>
            <a:ln w="254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2</a:t>
              </a:r>
            </a:p>
          </p:txBody>
        </p:sp>
        <p:sp>
          <p:nvSpPr>
            <p:cNvPr id="61" name="椭圆 60">
              <a:extLst>
                <a:ext uri="{FF2B5EF4-FFF2-40B4-BE49-F238E27FC236}">
                  <a16:creationId xmlns:a16="http://schemas.microsoft.com/office/drawing/2014/main" id="{8A249D86-710D-45B5-BE7F-0B45427F19F7}"/>
                </a:ext>
              </a:extLst>
            </p:cNvPr>
            <p:cNvSpPr/>
            <p:nvPr/>
          </p:nvSpPr>
          <p:spPr>
            <a:xfrm>
              <a:off x="1455737" y="1533526"/>
              <a:ext cx="517525" cy="503239"/>
            </a:xfrm>
            <a:prstGeom prst="ellipse">
              <a:avLst/>
            </a:prstGeom>
            <a:solidFill>
              <a:srgbClr val="B49E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2000" noProof="1">
                  <a:solidFill>
                    <a:schemeClr val="tx1"/>
                  </a:solidFill>
                </a:rPr>
                <a:t>2</a:t>
              </a:r>
            </a:p>
          </p:txBody>
        </p:sp>
        <p:cxnSp>
          <p:nvCxnSpPr>
            <p:cNvPr id="62" name="直接连接符 61">
              <a:extLst>
                <a:ext uri="{FF2B5EF4-FFF2-40B4-BE49-F238E27FC236}">
                  <a16:creationId xmlns:a16="http://schemas.microsoft.com/office/drawing/2014/main" id="{0CA7AAA1-5CBA-4C6C-A0EC-50396A92D979}"/>
                </a:ext>
              </a:extLst>
            </p:cNvPr>
            <p:cNvCxnSpPr>
              <a:stCxn id="40" idx="3"/>
              <a:endCxn id="61" idx="7"/>
            </p:cNvCxnSpPr>
            <p:nvPr/>
          </p:nvCxnSpPr>
          <p:spPr>
            <a:xfrm flipH="1">
              <a:off x="1897063" y="1173164"/>
              <a:ext cx="628649" cy="43338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63" name="直接连接符 62">
              <a:extLst>
                <a:ext uri="{FF2B5EF4-FFF2-40B4-BE49-F238E27FC236}">
                  <a16:creationId xmlns:a16="http://schemas.microsoft.com/office/drawing/2014/main" id="{DAC3F4B5-29A2-4FC7-95F4-46E82CDADACF}"/>
                </a:ext>
              </a:extLst>
            </p:cNvPr>
            <p:cNvCxnSpPr>
              <a:stCxn id="61" idx="3"/>
              <a:endCxn id="44" idx="7"/>
            </p:cNvCxnSpPr>
            <p:nvPr/>
          </p:nvCxnSpPr>
          <p:spPr>
            <a:xfrm flipH="1">
              <a:off x="1249363" y="1963739"/>
              <a:ext cx="280987" cy="652463"/>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64" name="直接连接符 63">
              <a:extLst>
                <a:ext uri="{FF2B5EF4-FFF2-40B4-BE49-F238E27FC236}">
                  <a16:creationId xmlns:a16="http://schemas.microsoft.com/office/drawing/2014/main" id="{DDB76AE0-05DD-4959-A286-5106DBBBD01C}"/>
                </a:ext>
              </a:extLst>
            </p:cNvPr>
            <p:cNvCxnSpPr>
              <a:stCxn id="61" idx="5"/>
              <a:endCxn id="60" idx="1"/>
            </p:cNvCxnSpPr>
            <p:nvPr/>
          </p:nvCxnSpPr>
          <p:spPr>
            <a:xfrm>
              <a:off x="1897063" y="1963739"/>
              <a:ext cx="444500" cy="144303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65" name="直接连接符 64">
              <a:extLst>
                <a:ext uri="{FF2B5EF4-FFF2-40B4-BE49-F238E27FC236}">
                  <a16:creationId xmlns:a16="http://schemas.microsoft.com/office/drawing/2014/main" id="{53E56DBD-E691-4263-AC80-1CBCBA545279}"/>
                </a:ext>
              </a:extLst>
            </p:cNvPr>
            <p:cNvCxnSpPr>
              <a:stCxn id="40" idx="5"/>
              <a:endCxn id="49" idx="1"/>
            </p:cNvCxnSpPr>
            <p:nvPr/>
          </p:nvCxnSpPr>
          <p:spPr>
            <a:xfrm>
              <a:off x="2892423" y="1173164"/>
              <a:ext cx="808037" cy="144303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66" name="直接连接符 65">
              <a:extLst>
                <a:ext uri="{FF2B5EF4-FFF2-40B4-BE49-F238E27FC236}">
                  <a16:creationId xmlns:a16="http://schemas.microsoft.com/office/drawing/2014/main" id="{991730FC-EEA6-4F36-9DDA-64DF544CFDF3}"/>
                </a:ext>
              </a:extLst>
            </p:cNvPr>
            <p:cNvCxnSpPr>
              <a:stCxn id="41" idx="5"/>
              <a:endCxn id="59" idx="1"/>
            </p:cNvCxnSpPr>
            <p:nvPr/>
          </p:nvCxnSpPr>
          <p:spPr>
            <a:xfrm>
              <a:off x="6770682" y="1963739"/>
              <a:ext cx="650874" cy="1443038"/>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cxnSp>
          <p:nvCxnSpPr>
            <p:cNvPr id="67" name="直接连接符 66">
              <a:extLst>
                <a:ext uri="{FF2B5EF4-FFF2-40B4-BE49-F238E27FC236}">
                  <a16:creationId xmlns:a16="http://schemas.microsoft.com/office/drawing/2014/main" id="{A328F4F5-F1A1-4D25-80B9-B04B0D3203AB}"/>
                </a:ext>
              </a:extLst>
            </p:cNvPr>
            <p:cNvCxnSpPr>
              <a:stCxn id="41" idx="3"/>
              <a:endCxn id="54" idx="7"/>
            </p:cNvCxnSpPr>
            <p:nvPr/>
          </p:nvCxnSpPr>
          <p:spPr>
            <a:xfrm flipH="1">
              <a:off x="6081713" y="1963737"/>
              <a:ext cx="325437" cy="652463"/>
            </a:xfrm>
            <a:prstGeom prst="line">
              <a:avLst/>
            </a:prstGeom>
            <a:ln>
              <a:solidFill>
                <a:schemeClr val="tx1">
                  <a:lumMod val="85000"/>
                </a:schemeClr>
              </a:solidFill>
            </a:ln>
          </p:spPr>
          <p:style>
            <a:lnRef idx="3">
              <a:schemeClr val="dk1"/>
            </a:lnRef>
            <a:fillRef idx="0">
              <a:schemeClr val="dk1"/>
            </a:fillRef>
            <a:effectRef idx="2">
              <a:schemeClr val="dk1"/>
            </a:effectRef>
            <a:fontRef idx="minor">
              <a:schemeClr val="tx1"/>
            </a:fontRef>
          </p:style>
        </p:cxnSp>
      </p:grpSp>
      <p:grpSp>
        <p:nvGrpSpPr>
          <p:cNvPr id="71" name="组合 70">
            <a:extLst>
              <a:ext uri="{FF2B5EF4-FFF2-40B4-BE49-F238E27FC236}">
                <a16:creationId xmlns:a16="http://schemas.microsoft.com/office/drawing/2014/main" id="{136B29A1-55F5-4138-92FA-8AE5EA7481C8}"/>
              </a:ext>
            </a:extLst>
          </p:cNvPr>
          <p:cNvGrpSpPr/>
          <p:nvPr/>
        </p:nvGrpSpPr>
        <p:grpSpPr>
          <a:xfrm>
            <a:off x="6814470" y="3965368"/>
            <a:ext cx="724412" cy="1240418"/>
            <a:chOff x="6814470" y="3965368"/>
            <a:chExt cx="724412" cy="1240418"/>
          </a:xfrm>
        </p:grpSpPr>
        <p:sp>
          <p:nvSpPr>
            <p:cNvPr id="68" name="下弧形箭头 103">
              <a:extLst>
                <a:ext uri="{FF2B5EF4-FFF2-40B4-BE49-F238E27FC236}">
                  <a16:creationId xmlns:a16="http://schemas.microsoft.com/office/drawing/2014/main" id="{7C981E20-B2D5-4BCF-AD59-5EF1311E153D}"/>
                </a:ext>
              </a:extLst>
            </p:cNvPr>
            <p:cNvSpPr/>
            <p:nvPr/>
          </p:nvSpPr>
          <p:spPr>
            <a:xfrm rot="3217766">
              <a:off x="6512881" y="4266957"/>
              <a:ext cx="1240418" cy="6372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文本框 68">
              <a:extLst>
                <a:ext uri="{FF2B5EF4-FFF2-40B4-BE49-F238E27FC236}">
                  <a16:creationId xmlns:a16="http://schemas.microsoft.com/office/drawing/2014/main" id="{1F77A38C-EEA0-4BC0-A8B5-1B4F46C5F4E8}"/>
                </a:ext>
              </a:extLst>
            </p:cNvPr>
            <p:cNvSpPr txBox="1"/>
            <p:nvPr/>
          </p:nvSpPr>
          <p:spPr>
            <a:xfrm>
              <a:off x="6924611" y="4261762"/>
              <a:ext cx="614271" cy="400110"/>
            </a:xfrm>
            <a:prstGeom prst="rect">
              <a:avLst/>
            </a:prstGeom>
            <a:noFill/>
          </p:spPr>
          <p:txBody>
            <a:bodyPr wrap="none" rtlCol="0">
              <a:spAutoFit/>
            </a:bodyPr>
            <a:lstStyle/>
            <a:p>
              <a:r>
                <a:rPr lang="en-US" altLang="zh-CN" sz="2000" dirty="0">
                  <a:latin typeface="Calibri" panose="020F0502020204030204" pitchFamily="34" charset="0"/>
                  <a:cs typeface="Calibri" panose="020F0502020204030204" pitchFamily="34" charset="0"/>
                </a:rPr>
                <a:t>Sort</a:t>
              </a:r>
              <a:endParaRPr lang="zh-CN" altLang="en-US" sz="2000" dirty="0">
                <a:latin typeface="Calibri" panose="020F0502020204030204" pitchFamily="34" charset="0"/>
                <a:cs typeface="Calibri" panose="020F0502020204030204" pitchFamily="34" charset="0"/>
              </a:endParaRPr>
            </a:p>
          </p:txBody>
        </p:sp>
      </p:grpSp>
      <p:pic>
        <p:nvPicPr>
          <p:cNvPr id="75" name="图片 74">
            <a:extLst>
              <a:ext uri="{FF2B5EF4-FFF2-40B4-BE49-F238E27FC236}">
                <a16:creationId xmlns:a16="http://schemas.microsoft.com/office/drawing/2014/main" id="{46BA18FF-BDDB-48C1-BCCC-2321C891D327}"/>
              </a:ext>
            </a:extLst>
          </p:cNvPr>
          <p:cNvPicPr>
            <a:picLocks noChangeAspect="1"/>
          </p:cNvPicPr>
          <p:nvPr/>
        </p:nvPicPr>
        <p:blipFill>
          <a:blip r:embed="rId3"/>
          <a:stretch>
            <a:fillRect/>
          </a:stretch>
        </p:blipFill>
        <p:spPr>
          <a:xfrm>
            <a:off x="5960952" y="1575225"/>
            <a:ext cx="5779210" cy="3763716"/>
          </a:xfrm>
          <a:prstGeom prst="rect">
            <a:avLst/>
          </a:prstGeom>
        </p:spPr>
      </p:pic>
      <p:sp>
        <p:nvSpPr>
          <p:cNvPr id="70" name="Footer Placeholder 3">
            <a:extLst>
              <a:ext uri="{FF2B5EF4-FFF2-40B4-BE49-F238E27FC236}">
                <a16:creationId xmlns:a16="http://schemas.microsoft.com/office/drawing/2014/main" id="{2C688778-28F2-44EF-B90D-55386C31A485}"/>
              </a:ext>
            </a:extLst>
          </p:cNvPr>
          <p:cNvSpPr>
            <a:spLocks noGrp="1"/>
          </p:cNvSpPr>
          <p:nvPr>
            <p:ph type="ftr" sz="quarter" idx="11"/>
          </p:nvPr>
        </p:nvSpPr>
        <p:spPr>
          <a:xfrm>
            <a:off x="838200" y="6411204"/>
            <a:ext cx="10630088" cy="304625"/>
          </a:xfrm>
        </p:spPr>
        <p:txBody>
          <a:bodyPr/>
          <a:lstStyle/>
          <a:p>
            <a:r>
              <a:rPr lang="en-US" dirty="0"/>
              <a:t>Efficient BVH-based Collision Detection Scheme with Ordering and Restructuring – EUROGRAPHICS 2018</a:t>
            </a:r>
          </a:p>
        </p:txBody>
      </p:sp>
    </p:spTree>
    <p:extLst>
      <p:ext uri="{BB962C8B-B14F-4D97-AF65-F5344CB8AC3E}">
        <p14:creationId xmlns:p14="http://schemas.microsoft.com/office/powerpoint/2010/main" val="290021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500"/>
                                        <p:tgtEl>
                                          <p:spTgt spid="71"/>
                                        </p:tgtEl>
                                      </p:cBhvr>
                                    </p:animEffect>
                                  </p:childTnLst>
                                </p:cTn>
                              </p:par>
                              <p:par>
                                <p:cTn id="13" presetID="10"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71"/>
                                        </p:tgtEl>
                                      </p:cBhvr>
                                    </p:animEffect>
                                    <p:set>
                                      <p:cBhvr>
                                        <p:cTn id="48" dur="1" fill="hold">
                                          <p:stCondLst>
                                            <p:cond delay="499"/>
                                          </p:stCondLst>
                                        </p:cTn>
                                        <p:tgtEl>
                                          <p:spTgt spid="7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8"/>
                                        </p:tgtEl>
                                      </p:cBhvr>
                                    </p:animEffect>
                                    <p:set>
                                      <p:cBhvr>
                                        <p:cTn id="51" dur="1" fill="hold">
                                          <p:stCondLst>
                                            <p:cond delay="499"/>
                                          </p:stCondLst>
                                        </p:cTn>
                                        <p:tgtEl>
                                          <p:spTgt spid="3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down)">
                                      <p:cBhvr>
                                        <p:cTn id="5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EG18">
      <a:dk1>
        <a:srgbClr val="3F3F3F"/>
      </a:dk1>
      <a:lt1>
        <a:sysClr val="window" lastClr="FFFFFF"/>
      </a:lt1>
      <a:dk2>
        <a:srgbClr val="004558"/>
      </a:dk2>
      <a:lt2>
        <a:srgbClr val="C9F3FF"/>
      </a:lt2>
      <a:accent1>
        <a:srgbClr val="00A6D6"/>
      </a:accent1>
      <a:accent2>
        <a:srgbClr val="E18C1B"/>
      </a:accent2>
      <a:accent3>
        <a:srgbClr val="A2CA1A"/>
      </a:accent3>
      <a:accent4>
        <a:srgbClr val="6D177F"/>
      </a:accent4>
      <a:accent5>
        <a:srgbClr val="6EBBD5"/>
      </a:accent5>
      <a:accent6>
        <a:srgbClr val="E21A1A"/>
      </a:accent6>
      <a:hlink>
        <a:srgbClr val="0563C1"/>
      </a:hlink>
      <a:folHlink>
        <a:srgbClr val="954F72"/>
      </a:folHlink>
    </a:clrScheme>
    <a:fontScheme name="Custom EG18">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defRPr dirty="0" smtClean="0">
            <a:solidFill>
              <a:schemeClr val="tx1">
                <a:lumMod val="40000"/>
                <a:lumOff val="6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28352</TotalTime>
  <Words>3825</Words>
  <Application>Microsoft Office PowerPoint</Application>
  <PresentationFormat>宽屏</PresentationFormat>
  <Paragraphs>442</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Arial</vt:lpstr>
      <vt:lpstr>Calibri</vt:lpstr>
      <vt:lpstr>Cambria Math</vt:lpstr>
      <vt:lpstr>Tahoma</vt:lpstr>
      <vt:lpstr>Office Theme</vt:lpstr>
      <vt:lpstr>Efficient BVH-based Collision Detection Scheme with Ordering and Restructuring</vt:lpstr>
      <vt:lpstr>In this talk</vt:lpstr>
      <vt:lpstr>Conventional BVH-based Collision Detection (1/4)</vt:lpstr>
      <vt:lpstr>BVH (Bounding Volume Hierarchy) Construction</vt:lpstr>
      <vt:lpstr>Stackless BVH Traversal</vt:lpstr>
      <vt:lpstr>BVTT (Bounding Volume Test Tree) front tracking</vt:lpstr>
      <vt:lpstr>Motivation</vt:lpstr>
      <vt:lpstr>Ordering (2/4)</vt:lpstr>
      <vt:lpstr>BVH-based Collision Detection</vt:lpstr>
      <vt:lpstr>Front-based Collision Detection</vt:lpstr>
      <vt:lpstr>Statistics (1/2) – Effectiveness of ordering</vt:lpstr>
      <vt:lpstr>Statistics (2/2) – Overhead of ordering</vt:lpstr>
      <vt:lpstr>Cycle of our framework (BVTT front part)</vt:lpstr>
      <vt:lpstr>Restructuring (3/4)</vt:lpstr>
      <vt:lpstr>BVH Quality Inspection through BVTT Front Log</vt:lpstr>
      <vt:lpstr>Restructuring Scheme</vt:lpstr>
      <vt:lpstr>Comparison &amp; Discussion (4/4)</vt:lpstr>
      <vt:lpstr>ARCSim benchmarks</vt:lpstr>
      <vt:lpstr>UNC dynamic scene benchmarks</vt:lpstr>
      <vt:lpstr>Summary</vt:lpstr>
      <vt:lpstr>Thank you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dc:creator>
  <cp:lastModifiedBy>Xinlei Wang</cp:lastModifiedBy>
  <cp:revision>303</cp:revision>
  <dcterms:created xsi:type="dcterms:W3CDTF">2017-10-20T09:20:57Z</dcterms:created>
  <dcterms:modified xsi:type="dcterms:W3CDTF">2018-04-17T22:47:39Z</dcterms:modified>
</cp:coreProperties>
</file>