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A3D063-78F2-4038-B009-9443CE80CFA3}">
  <a:tblStyle styleId="{06A3D063-78F2-4038-B009-9443CE80CF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6660cac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6660cac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6660cac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6660cac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6660cacd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6660cacd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6660cac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6660cac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6660cacd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6660cacd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df893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df893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fdf893d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fdf893d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fdf893d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fdf893d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1ed9b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1ed9b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1ed9bc3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1ed9bc3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660cac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660cac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1ed9bc3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1ed9bc3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1ed9bc3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1ed9bc3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050" y="957750"/>
            <a:ext cx="36766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075" y="1735450"/>
            <a:ext cx="3114599" cy="319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4566025" y="800400"/>
            <a:ext cx="4578000" cy="4336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455400"/>
            <a:ext cx="4572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">
                <a:solidFill>
                  <a:srgbClr val="FF0000"/>
                </a:solidFill>
              </a:rPr>
              <a:t>Before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28083" t="0"/>
          <a:stretch/>
        </p:blipFill>
        <p:spPr>
          <a:xfrm>
            <a:off x="0" y="806700"/>
            <a:ext cx="4571999" cy="43367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97" y="1315025"/>
            <a:ext cx="4267203" cy="29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0" y="449150"/>
            <a:ext cx="4572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38761D"/>
                </a:solidFill>
              </a:rPr>
              <a:t>After</a:t>
            </a:r>
            <a:endParaRPr sz="1420">
              <a:solidFill>
                <a:srgbClr val="38761D"/>
              </a:solidFill>
            </a:endParaRPr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0" y="0"/>
            <a:ext cx="457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Validator - Index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4566025" y="800400"/>
            <a:ext cx="4578000" cy="4336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0" y="455400"/>
            <a:ext cx="4572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">
                <a:solidFill>
                  <a:srgbClr val="FF0000"/>
                </a:solidFill>
              </a:rPr>
              <a:t>Before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0" y="449150"/>
            <a:ext cx="4572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38761D"/>
                </a:solidFill>
              </a:rPr>
              <a:t>After</a:t>
            </a:r>
            <a:endParaRPr sz="1420">
              <a:solidFill>
                <a:srgbClr val="38761D"/>
              </a:solidFill>
            </a:endParaRPr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0"/>
            <a:ext cx="457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Validator - Contact page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26122" t="0"/>
          <a:stretch/>
        </p:blipFill>
        <p:spPr>
          <a:xfrm>
            <a:off x="358537" y="800400"/>
            <a:ext cx="3854925" cy="43368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22075" t="0"/>
          <a:stretch/>
        </p:blipFill>
        <p:spPr>
          <a:xfrm>
            <a:off x="4729500" y="1321500"/>
            <a:ext cx="4251050" cy="337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5279700" y="1399325"/>
            <a:ext cx="3864300" cy="2715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190675" y="1001325"/>
            <a:ext cx="50892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">
                <a:solidFill>
                  <a:srgbClr val="FF0000"/>
                </a:solidFill>
              </a:rPr>
              <a:t>Before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5279700" y="1001325"/>
            <a:ext cx="38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38761D"/>
                </a:solidFill>
              </a:rPr>
              <a:t>After</a:t>
            </a:r>
            <a:endParaRPr sz="1420">
              <a:solidFill>
                <a:srgbClr val="38761D"/>
              </a:solidFill>
            </a:endParaRPr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0" y="90775"/>
            <a:ext cx="457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</a:t>
            </a:r>
            <a:r>
              <a:rPr lang="en"/>
              <a:t>Validator - Contact page</a:t>
            </a:r>
            <a:endParaRPr/>
          </a:p>
        </p:txBody>
      </p:sp>
      <p:grpSp>
        <p:nvGrpSpPr>
          <p:cNvPr id="163" name="Google Shape;163;p24"/>
          <p:cNvGrpSpPr/>
          <p:nvPr/>
        </p:nvGrpSpPr>
        <p:grpSpPr>
          <a:xfrm>
            <a:off x="190675" y="1399325"/>
            <a:ext cx="5005776" cy="2783549"/>
            <a:chOff x="311700" y="1179975"/>
            <a:chExt cx="5005776" cy="2783549"/>
          </a:xfrm>
        </p:grpSpPr>
        <p:pic>
          <p:nvPicPr>
            <p:cNvPr id="164" name="Google Shape;164;p24"/>
            <p:cNvPicPr preferRelativeResize="0"/>
            <p:nvPr/>
          </p:nvPicPr>
          <p:blipFill rotWithShape="1">
            <a:blip r:embed="rId3">
              <a:alphaModFix/>
            </a:blip>
            <a:srcRect b="0" l="0" r="37197" t="0"/>
            <a:stretch/>
          </p:blipFill>
          <p:spPr>
            <a:xfrm>
              <a:off x="311700" y="1179975"/>
              <a:ext cx="2630675" cy="2783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4"/>
            <p:cNvPicPr preferRelativeResize="0"/>
            <p:nvPr/>
          </p:nvPicPr>
          <p:blipFill rotWithShape="1">
            <a:blip r:embed="rId4">
              <a:alphaModFix/>
            </a:blip>
            <a:srcRect b="0" l="0" r="27028" t="0"/>
            <a:stretch/>
          </p:blipFill>
          <p:spPr>
            <a:xfrm>
              <a:off x="2949476" y="1179975"/>
              <a:ext cx="2368000" cy="27835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7100" y="2141725"/>
            <a:ext cx="3489500" cy="8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2750" y="3147724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5809125" y="1107950"/>
            <a:ext cx="3072300" cy="13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809125" y="2588125"/>
            <a:ext cx="3072300" cy="24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6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</p:txBody>
      </p:sp>
      <p:graphicFrame>
        <p:nvGraphicFramePr>
          <p:cNvPr id="175" name="Google Shape;175;p25"/>
          <p:cNvGraphicFramePr/>
          <p:nvPr/>
        </p:nvGraphicFramePr>
        <p:xfrm>
          <a:off x="311700" y="1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{06A3D063-78F2-4038-B009-9443CE80CFA3}</a:tableStyleId>
              </a:tblPr>
              <a:tblGrid>
                <a:gridCol w="2691025"/>
                <a:gridCol w="2691025"/>
              </a:tblGrid>
              <a:tr h="27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Keywords used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Avg. Monthly search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atlanta web designer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–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atlanta web design company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– 1000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website design atlanta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–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 designer atlanta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–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atlanta web design company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– 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website design atlanta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– 300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atlanta website design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– 300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website designer atlanta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– 300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 design company atlanta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– 300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6" name="Google Shape;176;p25"/>
          <p:cNvGrpSpPr/>
          <p:nvPr/>
        </p:nvGrpSpPr>
        <p:grpSpPr>
          <a:xfrm>
            <a:off x="5869675" y="2627120"/>
            <a:ext cx="3004250" cy="2481930"/>
            <a:chOff x="5869675" y="2627120"/>
            <a:chExt cx="3004250" cy="2481930"/>
          </a:xfrm>
        </p:grpSpPr>
        <p:pic>
          <p:nvPicPr>
            <p:cNvPr id="177" name="Google Shape;1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9675" y="2627120"/>
              <a:ext cx="3004250" cy="21263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5"/>
            <p:cNvSpPr txBox="1"/>
            <p:nvPr/>
          </p:nvSpPr>
          <p:spPr>
            <a:xfrm>
              <a:off x="5869675" y="4785950"/>
              <a:ext cx="2340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https://app.mangools.com/kwfinder/</a:t>
              </a:r>
              <a:endParaRPr sz="900"/>
            </a:p>
          </p:txBody>
        </p:sp>
      </p:grpSp>
      <p:grpSp>
        <p:nvGrpSpPr>
          <p:cNvPr id="179" name="Google Shape;179;p25"/>
          <p:cNvGrpSpPr/>
          <p:nvPr/>
        </p:nvGrpSpPr>
        <p:grpSpPr>
          <a:xfrm>
            <a:off x="5843150" y="1118613"/>
            <a:ext cx="3004250" cy="1383750"/>
            <a:chOff x="5869675" y="1107950"/>
            <a:chExt cx="3004250" cy="1383750"/>
          </a:xfrm>
        </p:grpSpPr>
        <p:pic>
          <p:nvPicPr>
            <p:cNvPr id="180" name="Google Shape;18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9675" y="1107950"/>
              <a:ext cx="3004250" cy="1071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5"/>
            <p:cNvSpPr txBox="1"/>
            <p:nvPr/>
          </p:nvSpPr>
          <p:spPr>
            <a:xfrm>
              <a:off x="5871800" y="2137700"/>
              <a:ext cx="300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https://ads.google.com/aw/keywordplanner</a:t>
              </a:r>
              <a:endParaRPr sz="11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7575" y="7575"/>
            <a:ext cx="9144000" cy="2564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319275" y="5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description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74600" y="630825"/>
            <a:ext cx="8520600" cy="4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"atlanta web designer mike,seo, google, website, internet, web design, design agency"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"seo, google, website, internet, web design, design agency website for dog salon"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"seo, google, website, internet, web design, design agency website for best cupcakes in atlanta"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"3.jpg"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"seo, google, website, internet, web design, Atlanta's legal website generates 30% more clients after web redesign"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"logo, seo, google, website, internet, web design, design agency"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"atlanta web designer mike,seo, google, website, internet, web design, design agency"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"Logo Atlanta web designer - Go Mike"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"Banner Atlanta web designer - Go Mike"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"Picture with Atlanta's Premiere dog salon"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"Picture with a web redesign project for the best Atlanta cupcakes"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"Picture with web services for Atlanta's best tech gear shop"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"Picture with web services for a website that generates 30% more clients after web redesign in Atlanta"</a:t>
            </a:r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7261275" y="0"/>
            <a:ext cx="1890300" cy="5727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Before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0" y="2629100"/>
            <a:ext cx="9144000" cy="2514300"/>
          </a:xfrm>
          <a:prstGeom prst="rect">
            <a:avLst/>
          </a:prstGeom>
          <a:noFill/>
          <a:ln cap="flat" cmpd="sng" w="28575">
            <a:solidFill>
              <a:srgbClr val="78C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7246125" y="2629100"/>
            <a:ext cx="1890300" cy="572700"/>
          </a:xfrm>
          <a:prstGeom prst="rect">
            <a:avLst/>
          </a:prstGeom>
          <a:solidFill>
            <a:srgbClr val="78CD2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After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4607400" cy="506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659400" y="0"/>
            <a:ext cx="4484700" cy="5060400"/>
          </a:xfrm>
          <a:prstGeom prst="rect">
            <a:avLst/>
          </a:prstGeom>
          <a:noFill/>
          <a:ln cap="flat" cmpd="sng" w="28575">
            <a:solidFill>
              <a:srgbClr val="78C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4887" r="4761" t="0"/>
          <a:stretch/>
        </p:blipFill>
        <p:spPr>
          <a:xfrm>
            <a:off x="178197" y="83200"/>
            <a:ext cx="4324880" cy="4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300" y="83200"/>
            <a:ext cx="4029700" cy="49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819800" y="0"/>
            <a:ext cx="783900" cy="2799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Before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8356400" y="0"/>
            <a:ext cx="783900" cy="279900"/>
          </a:xfrm>
          <a:prstGeom prst="rect">
            <a:avLst/>
          </a:prstGeom>
          <a:solidFill>
            <a:srgbClr val="78CD2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After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219150" y="1936375"/>
            <a:ext cx="1134600" cy="688500"/>
          </a:xfrm>
          <a:prstGeom prst="rect">
            <a:avLst/>
          </a:prstGeom>
          <a:noFill/>
          <a:ln cap="flat" cmpd="sng" w="9525">
            <a:solidFill>
              <a:srgbClr val="78C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092225" y="128600"/>
            <a:ext cx="688500" cy="688500"/>
          </a:xfrm>
          <a:prstGeom prst="rect">
            <a:avLst/>
          </a:prstGeom>
          <a:noFill/>
          <a:ln cap="flat" cmpd="sng" w="9525">
            <a:solidFill>
              <a:srgbClr val="78C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930825" y="3736600"/>
            <a:ext cx="1086900" cy="1248000"/>
          </a:xfrm>
          <a:prstGeom prst="rect">
            <a:avLst/>
          </a:prstGeom>
          <a:noFill/>
          <a:ln cap="flat" cmpd="sng" w="9525">
            <a:solidFill>
              <a:srgbClr val="78C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889675" y="4629150"/>
            <a:ext cx="1086900" cy="389400"/>
          </a:xfrm>
          <a:prstGeom prst="rect">
            <a:avLst/>
          </a:prstGeom>
          <a:noFill/>
          <a:ln cap="flat" cmpd="sng" w="9525">
            <a:solidFill>
              <a:srgbClr val="78C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524500" y="1915050"/>
            <a:ext cx="831900" cy="1248000"/>
          </a:xfrm>
          <a:prstGeom prst="rect">
            <a:avLst/>
          </a:prstGeom>
          <a:noFill/>
          <a:ln cap="flat" cmpd="sng" w="9525">
            <a:solidFill>
              <a:srgbClr val="78C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883500" y="2430200"/>
            <a:ext cx="5377200" cy="2713200"/>
          </a:xfrm>
          <a:prstGeom prst="rect">
            <a:avLst/>
          </a:prstGeom>
          <a:noFill/>
          <a:ln cap="flat" cmpd="sng" w="28575">
            <a:solidFill>
              <a:srgbClr val="78C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883425" y="0"/>
            <a:ext cx="5377200" cy="240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700" y="42750"/>
            <a:ext cx="4514601" cy="2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700" y="2498175"/>
            <a:ext cx="4514601" cy="25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968175" y="968150"/>
            <a:ext cx="783900" cy="2799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Before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968175" y="3592875"/>
            <a:ext cx="783900" cy="279900"/>
          </a:xfrm>
          <a:prstGeom prst="rect">
            <a:avLst/>
          </a:prstGeom>
          <a:solidFill>
            <a:srgbClr val="78CD2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After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Contrast/Language/Semantics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038" y="1108488"/>
            <a:ext cx="69246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7575" y="7575"/>
            <a:ext cx="9144000" cy="514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7253700" y="7575"/>
            <a:ext cx="1890300" cy="5727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Before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71" y="0"/>
            <a:ext cx="230655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150" y="1913613"/>
            <a:ext cx="37242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4613" y="109463"/>
            <a:ext cx="42195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700" y="3099875"/>
            <a:ext cx="39243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7575" y="7575"/>
            <a:ext cx="9144000" cy="514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0" y="56550"/>
            <a:ext cx="3476550" cy="504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41763" l="0" r="0" t="32795"/>
          <a:stretch/>
        </p:blipFill>
        <p:spPr>
          <a:xfrm>
            <a:off x="3744500" y="642925"/>
            <a:ext cx="2709000" cy="130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7261275" y="0"/>
            <a:ext cx="1890300" cy="5727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Before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67227" l="0" r="0" t="0"/>
          <a:stretch/>
        </p:blipFill>
        <p:spPr>
          <a:xfrm>
            <a:off x="6366975" y="1650025"/>
            <a:ext cx="2709000" cy="168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60986"/>
          <a:stretch/>
        </p:blipFill>
        <p:spPr>
          <a:xfrm>
            <a:off x="3829925" y="2662525"/>
            <a:ext cx="2709000" cy="200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93" y="0"/>
            <a:ext cx="270633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532" y="152400"/>
            <a:ext cx="278225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5787" y="955500"/>
            <a:ext cx="2961025" cy="40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7575" y="7575"/>
            <a:ext cx="9144000" cy="5143500"/>
          </a:xfrm>
          <a:prstGeom prst="rect">
            <a:avLst/>
          </a:prstGeom>
          <a:noFill/>
          <a:ln cap="flat" cmpd="sng" w="28575">
            <a:solidFill>
              <a:srgbClr val="78C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7253700" y="7575"/>
            <a:ext cx="1890300" cy="572700"/>
          </a:xfrm>
          <a:prstGeom prst="rect">
            <a:avLst/>
          </a:prstGeom>
          <a:solidFill>
            <a:srgbClr val="78CD2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After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4569000" y="1754400"/>
            <a:ext cx="4578000" cy="1634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1295025"/>
            <a:ext cx="4572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9718"/>
              <a:buFont typeface="Arial"/>
              <a:buNone/>
            </a:pPr>
            <a:r>
              <a:rPr lang="en" sz="1420">
                <a:solidFill>
                  <a:srgbClr val="FF0000"/>
                </a:solidFill>
              </a:rPr>
              <a:t>Before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4572000" y="1288775"/>
            <a:ext cx="4572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38761D"/>
                </a:solidFill>
              </a:rPr>
              <a:t>After</a:t>
            </a:r>
            <a:endParaRPr sz="1420">
              <a:solidFill>
                <a:srgbClr val="38761D"/>
              </a:solidFill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363075"/>
            <a:ext cx="55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Navigator Menu - Contact page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-40944" t="0"/>
          <a:stretch/>
        </p:blipFill>
        <p:spPr>
          <a:xfrm>
            <a:off x="135050" y="1754400"/>
            <a:ext cx="6242251" cy="16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75" y="2176800"/>
            <a:ext cx="4286249" cy="6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form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18725" t="0"/>
          <a:stretch/>
        </p:blipFill>
        <p:spPr>
          <a:xfrm>
            <a:off x="602500" y="1611738"/>
            <a:ext cx="3678700" cy="2782349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2580000" dist="19050">
              <a:srgbClr val="FF0000">
                <a:alpha val="31000"/>
              </a:srgbClr>
            </a:outerShdw>
          </a:effectLst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27275"/>
            <a:ext cx="4207426" cy="2751274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3000000" dist="9525">
              <a:srgbClr val="78CD24">
                <a:alpha val="52999"/>
              </a:srgbClr>
            </a:outerShdw>
          </a:effectLst>
        </p:spPr>
      </p:pic>
      <p:sp>
        <p:nvSpPr>
          <p:cNvPr id="133" name="Google Shape;133;p21"/>
          <p:cNvSpPr txBox="1"/>
          <p:nvPr>
            <p:ph type="title"/>
          </p:nvPr>
        </p:nvSpPr>
        <p:spPr>
          <a:xfrm>
            <a:off x="0" y="1273600"/>
            <a:ext cx="4572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">
                <a:solidFill>
                  <a:srgbClr val="FF0000"/>
                </a:solidFill>
              </a:rPr>
              <a:t>Before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0" y="1267350"/>
            <a:ext cx="4572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38761D"/>
                </a:solidFill>
              </a:rPr>
              <a:t>After</a:t>
            </a:r>
            <a:endParaRPr sz="142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