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4" r:id="rId13"/>
    <p:sldId id="268" r:id="rId14"/>
    <p:sldId id="269" r:id="rId15"/>
    <p:sldId id="275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EA7A1-2FFE-4414-875F-E71575AB4054}" v="210" dt="2020-11-11T13:42:54.353"/>
    <p1510:client id="{5AC0FD17-2134-43AD-BA8A-0238D6EF582A}" v="92" dt="2020-11-08T13:48:04.466"/>
    <p1510:client id="{5FCB0297-B06D-4B24-BB14-C0E922A60C01}" v="1393" dt="2020-11-10T14:13:42.942"/>
    <p1510:client id="{66B0A5DB-CA30-46E8-9654-F24EFB48CFFD}" v="1221" dt="2020-11-10T20:21:49.726"/>
    <p1510:client id="{7A6F7871-F286-41BE-89A8-47FA0EDF261A}" v="2080" dt="2020-11-10T19:29:31.772"/>
    <p1510:client id="{95F21D9A-7AD3-454E-AF67-5879DB148178}" v="3699" dt="2020-11-10T17:09:03.624"/>
    <p1510:client id="{9E4D9762-D355-46CB-8A8F-29F2B5E6FA76}" v="828" dt="2020-11-10T15:05:40.175"/>
    <p1510:client id="{B9A8A34A-505B-4665-9151-08C3D1DF561B}" v="281" dt="2020-11-10T13:16:53.226"/>
    <p1510:client id="{C0A8D43B-D1E7-4276-A4CD-32A1221EE7A4}" v="431" dt="2020-11-10T14:33:47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здание, сидит, большой, стол&#10;&#10;Автоматически созданное описание">
            <a:extLst>
              <a:ext uri="{FF2B5EF4-FFF2-40B4-BE49-F238E27FC236}">
                <a16:creationId xmlns:a16="http://schemas.microsoft.com/office/drawing/2014/main" id="{7DD45457-644F-4DFB-999B-EF5EFFB08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142" b="1258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6000" dirty="0">
                <a:solidFill>
                  <a:srgbClr val="FFFFFF"/>
                </a:solidFill>
              </a:rPr>
              <a:t>Проект 'Города и Дороги'</a:t>
            </a:r>
            <a:endParaRPr lang="ru-RU" sz="6000" dirty="0" err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9AD9D-331D-4D67-90B9-62DCB92E5F3E}"/>
              </a:ext>
            </a:extLst>
          </p:cNvPr>
          <p:cNvSpPr txBox="1"/>
          <p:nvPr/>
        </p:nvSpPr>
        <p:spPr>
          <a:xfrm>
            <a:off x="7923028" y="401556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cs typeface="Calibri"/>
              </a:rPr>
              <a:t>Арифулин Роберт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36150-7298-431A-BFA7-475F5B26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41" y="621792"/>
            <a:ext cx="5185016" cy="54132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Вывод и </a:t>
            </a:r>
            <a:r>
              <a:rPr lang="ru-RU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сохранение полученных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 </a:t>
            </a:r>
            <a:r>
              <a:rPr lang="ru-RU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результатов</a:t>
            </a:r>
            <a:endParaRPr lang="ru-RU" sz="3600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95571-CB05-4987-BD05-68E652E0131C}"/>
              </a:ext>
            </a:extLst>
          </p:cNvPr>
          <p:cNvSpPr txBox="1"/>
          <p:nvPr/>
        </p:nvSpPr>
        <p:spPr>
          <a:xfrm>
            <a:off x="6521450" y="621792"/>
            <a:ext cx="4832349" cy="54132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Условие задачи - картинка графа с условием</a:t>
            </a:r>
            <a:endParaRPr lang="ru-RU" sz="24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Ответы - текстовый файл со всеми путями всех графов</a:t>
            </a:r>
            <a:endParaRPr lang="ru-RU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49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49A3E2C-C745-430C-9A62-ADC62B37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-232"/>
            <a:ext cx="12184565" cy="68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7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718A67B-8278-4E4D-B7DC-BBA6608E3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" y="649822"/>
            <a:ext cx="11078736" cy="6207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31B09B-786D-4C9F-90E1-5EC9D08C1155}"/>
              </a:ext>
            </a:extLst>
          </p:cNvPr>
          <p:cNvSpPr txBox="1"/>
          <p:nvPr/>
        </p:nvSpPr>
        <p:spPr>
          <a:xfrm>
            <a:off x="3717" y="328961"/>
            <a:ext cx="7649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Условие можно изменять, меняя текст в файле Condition.txt в папке Setting</a:t>
            </a:r>
          </a:p>
        </p:txBody>
      </p:sp>
    </p:spTree>
    <p:extLst>
      <p:ext uri="{BB962C8B-B14F-4D97-AF65-F5344CB8AC3E}">
        <p14:creationId xmlns:p14="http://schemas.microsoft.com/office/powerpoint/2010/main" val="166792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BBC7-2B1F-496D-9C42-36932D2C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48"/>
            <a:ext cx="10515600" cy="1245819"/>
          </a:xfrm>
        </p:spPr>
        <p:txBody>
          <a:bodyPr/>
          <a:lstStyle/>
          <a:p>
            <a:r>
              <a:rPr lang="ru-RU" sz="3600" dirty="0">
                <a:cs typeface="Calibri Light"/>
              </a:rPr>
              <a:t>Основной алгоритм -</a:t>
            </a:r>
            <a:r>
              <a:rPr lang="ru" sz="3600" dirty="0"/>
              <a:t>Алгоритм </a:t>
            </a:r>
            <a:r>
              <a:rPr lang="ru" sz="3600"/>
              <a:t>Дейкстры</a:t>
            </a:r>
            <a:endParaRPr lang="ru" sz="3600">
              <a:cs typeface="Calibri Ligh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59F74-5C94-4024-AE3A-87532BD25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90"/>
            <a:ext cx="10515600" cy="52991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Для всех вершин создадим такой параметр (</a:t>
            </a:r>
            <a:r>
              <a:rPr lang="ru-RU" sz="2000" b="1" dirty="0"/>
              <a:t>a)</a:t>
            </a:r>
            <a:r>
              <a:rPr lang="ru-RU" sz="2000" dirty="0"/>
              <a:t> равный стоимости проезда от начальной вершины(</a:t>
            </a:r>
            <a:r>
              <a:rPr lang="ru-RU" sz="2000" err="1"/>
              <a:t>start</a:t>
            </a:r>
            <a:r>
              <a:rPr lang="ru-RU" sz="2000" dirty="0"/>
              <a:t>) до нее, изначально у всех этот параметр </a:t>
            </a:r>
            <a:r>
              <a:rPr lang="ru-RU" sz="2000" b="1" dirty="0"/>
              <a:t>a </a:t>
            </a:r>
            <a:r>
              <a:rPr lang="ru-RU" sz="2000" dirty="0"/>
              <a:t>= ∞, у вершины </a:t>
            </a:r>
            <a:r>
              <a:rPr lang="ru-RU" sz="2000" err="1"/>
              <a:t>start</a:t>
            </a:r>
            <a:r>
              <a:rPr lang="ru-RU" sz="2000" dirty="0"/>
              <a:t>  </a:t>
            </a:r>
            <a:r>
              <a:rPr lang="ru-RU" sz="2000" b="1" dirty="0"/>
              <a:t>a </a:t>
            </a:r>
            <a:r>
              <a:rPr lang="ru-RU" sz="2000" dirty="0"/>
              <a:t>= 0</a:t>
            </a:r>
            <a:endParaRPr lang="ru-RU" sz="2000">
              <a:cs typeface="Calibri"/>
            </a:endParaRPr>
          </a:p>
          <a:p>
            <a:pPr marL="342900" indent="-342900">
              <a:buAutoNum type="arabicPeriod"/>
            </a:pPr>
            <a:r>
              <a:rPr lang="ru-RU" sz="2000" dirty="0"/>
              <a:t>Начиная с начальной точки (при первой итерации это </a:t>
            </a:r>
            <a:r>
              <a:rPr lang="ru-RU" sz="2000" err="1"/>
              <a:t>start</a:t>
            </a:r>
            <a:r>
              <a:rPr lang="ru-RU" sz="2000" dirty="0"/>
              <a:t>), проходим по всем ее соседям если a(соседа) &gt; </a:t>
            </a:r>
            <a:r>
              <a:rPr lang="ru-RU" sz="2000" b="1" dirty="0"/>
              <a:t>a</a:t>
            </a:r>
            <a:r>
              <a:rPr lang="ru-RU" sz="2000" dirty="0"/>
              <a:t>(</a:t>
            </a:r>
            <a:r>
              <a:rPr lang="ru-RU" sz="2000" err="1"/>
              <a:t>start</a:t>
            </a:r>
            <a:r>
              <a:rPr lang="ru-RU" sz="2000" dirty="0"/>
              <a:t>) + стоимость проезда через </a:t>
            </a:r>
            <a:r>
              <a:rPr lang="ru-RU" sz="2000" dirty="0">
                <a:ea typeface="+mn-lt"/>
                <a:cs typeface="+mn-lt"/>
              </a:rPr>
              <a:t>соседа</a:t>
            </a:r>
            <a:r>
              <a:rPr lang="ru-RU" sz="2000" dirty="0"/>
              <a:t>, то </a:t>
            </a:r>
            <a:r>
              <a:rPr lang="ru-RU" sz="2000" b="1" dirty="0"/>
              <a:t>a</a:t>
            </a:r>
            <a:r>
              <a:rPr lang="ru-RU" sz="2000" dirty="0"/>
              <a:t>(соседа) = </a:t>
            </a:r>
            <a:r>
              <a:rPr lang="ru-RU" sz="2000" b="1" dirty="0">
                <a:ea typeface="+mn-lt"/>
                <a:cs typeface="+mn-lt"/>
              </a:rPr>
              <a:t>a</a:t>
            </a:r>
            <a:r>
              <a:rPr lang="ru-RU" sz="2000" dirty="0">
                <a:ea typeface="+mn-lt"/>
                <a:cs typeface="+mn-lt"/>
              </a:rPr>
              <a:t>(</a:t>
            </a:r>
            <a:r>
              <a:rPr lang="ru-RU" sz="2000" err="1">
                <a:ea typeface="+mn-lt"/>
                <a:cs typeface="+mn-lt"/>
              </a:rPr>
              <a:t>start</a:t>
            </a:r>
            <a:r>
              <a:rPr lang="ru-RU" sz="2000" dirty="0">
                <a:ea typeface="+mn-lt"/>
                <a:cs typeface="+mn-lt"/>
              </a:rPr>
              <a:t>) + стоимость проезда через соседа</a:t>
            </a:r>
          </a:p>
          <a:p>
            <a:pPr marL="342900" indent="-342900">
              <a:buAutoNum type="arabicPeriod"/>
            </a:pPr>
            <a:r>
              <a:rPr lang="ru-RU" sz="2000" dirty="0"/>
              <a:t>Так проходим по всем соседям, когда они кончились, делаем начальную точку неактивной (чтобы не учитывалась как сосед) и делаем одного из соседей начальной точкой.</a:t>
            </a:r>
            <a:endParaRPr lang="ru-RU" sz="2000"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ru-RU" sz="2000" dirty="0"/>
              <a:t>Пункт 2 и 3 повторяем до тех пор, пока стоимости проезда до всех вершин будут минимальные =&gt; нельзя будет изменить этот параметр ни у одной вершины</a:t>
            </a:r>
            <a:br>
              <a:rPr lang="ru-RU" sz="2400" dirty="0"/>
            </a:br>
            <a:endParaRPr lang="ru-RU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48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1A1E46-60C3-4E6A-8D0A-1E5638AE1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626" y="1559410"/>
            <a:ext cx="5260355" cy="4121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1E0A3-D27E-4C90-8D8C-73BF4AAC1507}"/>
              </a:ext>
            </a:extLst>
          </p:cNvPr>
          <p:cNvSpPr txBox="1"/>
          <p:nvPr/>
        </p:nvSpPr>
        <p:spPr>
          <a:xfrm>
            <a:off x="3488473" y="161692"/>
            <a:ext cx="544736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>
                <a:cs typeface="Calibri"/>
              </a:rPr>
              <a:t>Анимация алгоритма </a:t>
            </a:r>
            <a:r>
              <a:rPr lang="ru" sz="2800" dirty="0" err="1"/>
              <a:t>Дейкстры</a:t>
            </a:r>
            <a:endParaRPr lang="ru" sz="2800">
              <a:cs typeface="Calibri"/>
            </a:endParaRPr>
          </a:p>
          <a:p>
            <a:endParaRPr lang="ru-RU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112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F88A-D32F-4407-8965-156B8589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86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cs typeface="Calibri Light"/>
              </a:rPr>
              <a:t>Перспективы проекта</a:t>
            </a:r>
            <a:endParaRPr lang="ru-RU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4BB8-BB02-4FD7-8A7F-9336A4455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36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Большее кол-во путей</a:t>
            </a:r>
          </a:p>
          <a:p>
            <a:r>
              <a:rPr lang="ru-RU" sz="2000" dirty="0">
                <a:cs typeface="Calibri"/>
              </a:rPr>
              <a:t>Ложный, но очевидный путь</a:t>
            </a:r>
          </a:p>
          <a:p>
            <a:r>
              <a:rPr lang="ru-RU" sz="2000" dirty="0">
                <a:cs typeface="Calibri"/>
              </a:rPr>
              <a:t>Настройка положения начальной и конечной точки</a:t>
            </a:r>
          </a:p>
          <a:p>
            <a:r>
              <a:rPr lang="ru-RU" sz="2000">
                <a:cs typeface="Calibri"/>
              </a:rPr>
              <a:t>Масштабирование окна под разрешение экрана</a:t>
            </a:r>
            <a:endParaRPr lang="ru-RU" sz="2000" dirty="0">
              <a:cs typeface="Calibri"/>
            </a:endParaRPr>
          </a:p>
          <a:p>
            <a:r>
              <a:rPr lang="ru-RU" sz="2000">
                <a:cs typeface="Calibri"/>
              </a:rPr>
              <a:t>Оптимизация</a:t>
            </a:r>
            <a:endParaRPr lang="ru-RU" sz="2000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8997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8F97-C959-48EC-A7B1-4F847A90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19" y="1846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cs typeface="Calibri Light"/>
              </a:rPr>
              <a:t>Алгоритм генерации интересного пути</a:t>
            </a:r>
            <a:endParaRPr lang="ru-R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6BF8-CF25-47D4-A6E5-44EB2B7BB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19" y="1329439"/>
            <a:ext cx="10515600" cy="48561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2000" dirty="0">
                <a:cs typeface="Calibri"/>
              </a:rPr>
              <a:t>Определим интересный путь, как путь, который хоть 1 раз повернул не вниз или вправо, а вверх или влево. Это определение мне подходит, т.к. начало - это всегда самая левая верхняя вершина, а конец - это всегда самая правая нижняя.</a:t>
            </a:r>
          </a:p>
          <a:p>
            <a:r>
              <a:rPr lang="ru-RU" sz="2000" dirty="0">
                <a:cs typeface="Calibri"/>
              </a:rPr>
              <a:t>Начнем с начальной вершины </a:t>
            </a:r>
            <a:r>
              <a:rPr lang="ru-RU" sz="2000" dirty="0" err="1">
                <a:cs typeface="Calibri"/>
              </a:rPr>
              <a:t>start</a:t>
            </a:r>
            <a:r>
              <a:rPr lang="ru-RU" sz="2000" dirty="0">
                <a:cs typeface="Calibri"/>
              </a:rPr>
              <a:t>, с помощью функции поймем куда вообще сейчас можем сходить, к примеру на первой итерации доступные действия всегда: вправо и вниз</a:t>
            </a:r>
          </a:p>
          <a:p>
            <a:r>
              <a:rPr lang="ru-RU" sz="2000" dirty="0">
                <a:cs typeface="Calibri"/>
              </a:rPr>
              <a:t>Условия доступно ли действие: </a:t>
            </a:r>
          </a:p>
          <a:p>
            <a:pPr marL="457200" indent="-457200">
              <a:buAutoNum type="arabicPeriod"/>
            </a:pPr>
            <a:r>
              <a:rPr lang="ru-RU" sz="2000" dirty="0">
                <a:cs typeface="Calibri"/>
              </a:rPr>
              <a:t>если не у правого края, то вправо</a:t>
            </a:r>
          </a:p>
          <a:p>
            <a:pPr marL="457200" indent="-457200">
              <a:buAutoNum type="arabicPeriod"/>
            </a:pPr>
            <a:r>
              <a:rPr lang="ru-RU" sz="2000" dirty="0">
                <a:cs typeface="Calibri"/>
              </a:rPr>
              <a:t>если не у нижнего края, то вниз</a:t>
            </a:r>
            <a:endParaRPr lang="ru-RU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ru-RU" sz="2000" dirty="0">
                <a:cs typeface="Calibri"/>
              </a:rPr>
              <a:t>если не у верхнего края и хотя бы на расстоянии 2 от правого и левого краев, то вверх</a:t>
            </a:r>
          </a:p>
          <a:p>
            <a:pPr marL="457200" indent="-457200">
              <a:buAutoNum type="arabicPeriod"/>
            </a:pPr>
            <a:r>
              <a:rPr lang="ru-RU" sz="2000" dirty="0">
                <a:ea typeface="+mn-lt"/>
                <a:cs typeface="+mn-lt"/>
              </a:rPr>
              <a:t>если не у левого края и хотя бы на расстоянии 2 от нижнего и верхнего краев, то влево</a:t>
            </a:r>
          </a:p>
          <a:p>
            <a:r>
              <a:rPr lang="ru-RU" sz="2000" dirty="0">
                <a:cs typeface="Calibri"/>
              </a:rPr>
              <a:t>Доп. условия при нестандартном ходе требуются для того, чтобы путь мог сделать крюк и прийти к финишу.</a:t>
            </a:r>
          </a:p>
          <a:p>
            <a:r>
              <a:rPr lang="ru-RU" sz="2000" dirty="0">
                <a:cs typeface="Calibri"/>
              </a:rPr>
              <a:t>Затем просто выбираем </a:t>
            </a:r>
            <a:r>
              <a:rPr lang="ru-RU" sz="2000" dirty="0" err="1">
                <a:cs typeface="Calibri"/>
              </a:rPr>
              <a:t>рандомный</a:t>
            </a:r>
            <a:r>
              <a:rPr lang="ru-RU" sz="2000" dirty="0">
                <a:cs typeface="Calibri"/>
              </a:rPr>
              <a:t> разрешенный вариант хода и делаем его. Повторяем пока не дойдем до финиша </a:t>
            </a:r>
          </a:p>
        </p:txBody>
      </p:sp>
    </p:spTree>
    <p:extLst>
      <p:ext uri="{BB962C8B-B14F-4D97-AF65-F5344CB8AC3E}">
        <p14:creationId xmlns:p14="http://schemas.microsoft.com/office/powerpoint/2010/main" val="2227553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062A-808F-4E12-8D27-01119145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77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cs typeface="Calibri Light"/>
              </a:rPr>
              <a:t>Алгоритм заполнения стоимостей</a:t>
            </a:r>
            <a:endParaRPr lang="ru-R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9D4C5-60D7-420A-BB4C-519444CE2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275"/>
            <a:ext cx="10515600" cy="5237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Скажем что если вершина входит в путь, то ее стоимость = 1, если нет, то ее стоимость = 41</a:t>
            </a:r>
            <a:r>
              <a:rPr lang="ru-RU" sz="2000" dirty="0">
                <a:ea typeface="+mn-lt"/>
                <a:cs typeface="+mn-lt"/>
              </a:rPr>
              <a:t>.</a:t>
            </a:r>
          </a:p>
          <a:p>
            <a:r>
              <a:rPr lang="ru-RU" sz="2000" dirty="0">
                <a:cs typeface="Calibri"/>
              </a:rPr>
              <a:t>Выберем рандомно вершину и увеличим ее стоимость на случайную величину(от 1 до 3), если она входит в путь, и уменьшим, если она не входит в путь. Проверим не поменялся ли путь, если да то вернем изменения, если нет, то продолжаем.</a:t>
            </a:r>
          </a:p>
          <a:p>
            <a:r>
              <a:rPr lang="ru-RU" sz="2000" dirty="0">
                <a:cs typeface="Calibri"/>
              </a:rPr>
              <a:t>Повторяем до тех пор пока не накопится критическое количество итераций без изменений</a:t>
            </a:r>
          </a:p>
          <a:p>
            <a:r>
              <a:rPr lang="ru-RU" sz="2000" dirty="0">
                <a:cs typeface="Calibri"/>
              </a:rPr>
              <a:t>Этот алгоритм вносит хаос в стоимости, но плохо скрывает путь</a:t>
            </a:r>
          </a:p>
          <a:p>
            <a:r>
              <a:rPr lang="ru-RU" sz="2000" dirty="0">
                <a:cs typeface="Calibri"/>
              </a:rPr>
              <a:t>Алгоритм по скрытию пути работает так же, только проходится по всем вершинам и изменяет всегда на 1. Повторяя какое-то заданное кол-во раз + он более оптимизированный</a:t>
            </a:r>
          </a:p>
        </p:txBody>
      </p:sp>
    </p:spTree>
    <p:extLst>
      <p:ext uri="{BB962C8B-B14F-4D97-AF65-F5344CB8AC3E}">
        <p14:creationId xmlns:p14="http://schemas.microsoft.com/office/powerpoint/2010/main" val="330693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624A-90EF-4784-A133-3CD96514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86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cs typeface="Calibri Light"/>
              </a:rPr>
              <a:t>Алгоритм генерации второго пути</a:t>
            </a:r>
            <a:endParaRPr lang="ru-R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FAB95-981D-4679-AB1E-62C767523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74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ea typeface="+mn-lt"/>
                <a:cs typeface="+mn-lt"/>
              </a:rPr>
              <a:t>Если требуется бы 1 путь, то алгоритм 'починки стоимостей' сделает его снова единственным</a:t>
            </a:r>
          </a:p>
          <a:p>
            <a:r>
              <a:rPr lang="ru-RU" sz="2000" dirty="0">
                <a:cs typeface="Calibri"/>
              </a:rPr>
              <a:t>Если требуются 2 пути, алгоритм генерации второго пути, выберет одну вершину, которая находиться рядом с первым путем и стоимость пути до нее = стоимости пути до предыдущей (относительно соседней) вершины пути, и потом найдет путь от этой вершины до начала + путь от нее до конца по первому пути через ту самую соседнюю вершину из первого пути</a:t>
            </a:r>
          </a:p>
          <a:p>
            <a:r>
              <a:rPr lang="ru-RU" sz="2000" dirty="0">
                <a:cs typeface="Calibri"/>
              </a:rPr>
              <a:t>Затем алгоритм </a:t>
            </a:r>
            <a:r>
              <a:rPr lang="ru-RU" sz="2000" dirty="0">
                <a:ea typeface="+mn-lt"/>
                <a:cs typeface="+mn-lt"/>
              </a:rPr>
              <a:t>'починки стоимостей' будет учитывать вершины второго пути, и изменит стоимости только незадействованных вершин</a:t>
            </a:r>
            <a:endParaRPr lang="ru-RU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1576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624B-F445-4426-826E-7F0B7F51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alibri Light"/>
                <a:cs typeface="Calibri"/>
              </a:rPr>
              <a:t>Алгоритм 'починки стоимостей' </a:t>
            </a:r>
            <a:endParaRPr lang="ru-RU" sz="3600" dirty="0">
              <a:latin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6D7EF-3E70-434C-B065-E29D7702E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43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Проходит по каждой вершине, если она входит в один из путей, то проверяем какие из ее соседей также входят в пути.</a:t>
            </a:r>
          </a:p>
          <a:p>
            <a:r>
              <a:rPr lang="ru-RU" sz="2000" dirty="0">
                <a:cs typeface="Calibri"/>
              </a:rPr>
              <a:t>Запоминаем минимальные стоимости проезда до соседей, назовём этот параметр </a:t>
            </a:r>
            <a:r>
              <a:rPr lang="ru-RU" sz="2000" b="1" dirty="0">
                <a:cs typeface="Calibri"/>
              </a:rPr>
              <a:t>a</a:t>
            </a:r>
            <a:r>
              <a:rPr lang="ru-RU" sz="2000" dirty="0">
                <a:cs typeface="Calibri"/>
              </a:rPr>
              <a:t>.</a:t>
            </a:r>
          </a:p>
          <a:p>
            <a:r>
              <a:rPr lang="ru-RU" sz="2000" dirty="0">
                <a:cs typeface="Calibri"/>
              </a:rPr>
              <a:t>Если </a:t>
            </a:r>
            <a:r>
              <a:rPr lang="ru-RU" sz="2000" b="1" dirty="0">
                <a:cs typeface="Calibri"/>
              </a:rPr>
              <a:t>a1</a:t>
            </a:r>
            <a:r>
              <a:rPr lang="ru-RU" sz="2000" dirty="0">
                <a:cs typeface="Calibri"/>
              </a:rPr>
              <a:t> соседа вне путей &lt;= </a:t>
            </a:r>
            <a:r>
              <a:rPr lang="ru-RU" sz="2000" b="1" dirty="0">
                <a:cs typeface="Calibri"/>
              </a:rPr>
              <a:t>a2 </a:t>
            </a:r>
            <a:r>
              <a:rPr lang="ru-RU" sz="2000" dirty="0">
                <a:cs typeface="Calibri"/>
              </a:rPr>
              <a:t>соседа в путях, то прибавляем к стоимости проезда через соседа вне путей разницу (a2 – a1 + 1)</a:t>
            </a:r>
          </a:p>
          <a:p>
            <a:r>
              <a:rPr lang="ru-RU" sz="2000" dirty="0">
                <a:cs typeface="Calibri"/>
              </a:rPr>
              <a:t>При отсутствии второго пути алгоритм не проверяет наличие вершины в нем.</a:t>
            </a:r>
          </a:p>
        </p:txBody>
      </p:sp>
    </p:spTree>
    <p:extLst>
      <p:ext uri="{BB962C8B-B14F-4D97-AF65-F5344CB8AC3E}">
        <p14:creationId xmlns:p14="http://schemas.microsoft.com/office/powerpoint/2010/main" val="417897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BDEB4B-AB2A-4E45-88BC-A5EE6D42EEA1}"/>
              </a:ext>
            </a:extLst>
          </p:cNvPr>
          <p:cNvSpPr txBox="1"/>
          <p:nvPr/>
        </p:nvSpPr>
        <p:spPr>
          <a:xfrm>
            <a:off x="648929" y="629266"/>
            <a:ext cx="3667039" cy="167660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600" dirty="0">
                <a:latin typeface="+mj-lt"/>
                <a:ea typeface="+mj-ea"/>
                <a:cs typeface="+mj-cs"/>
              </a:rPr>
              <a:t>Основная Задача</a:t>
            </a:r>
            <a:endParaRPr lang="ru-RU" sz="3600" dirty="0">
              <a:latin typeface="+mj-lt"/>
              <a:ea typeface="+mj-ea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2BC15-C7C3-40F9-94A0-CC44B2F12B9F}"/>
              </a:ext>
            </a:extLst>
          </p:cNvPr>
          <p:cNvSpPr txBox="1"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Нужна программа, которая генерирует и сохраняет задачи на поиск минимального по стоимости пути в графе, со стоимостями проезда на вершинах, которые будут использованы для поступления.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056E3B3A-FCAB-4315-9163-801E188F5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256"/>
          <a:stretch/>
        </p:blipFill>
        <p:spPr>
          <a:xfrm>
            <a:off x="5276088" y="1281277"/>
            <a:ext cx="6276250" cy="5577838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ACB161-CF73-439D-BD78-357CC85534EA}"/>
              </a:ext>
            </a:extLst>
          </p:cNvPr>
          <p:cNvSpPr txBox="1"/>
          <p:nvPr/>
        </p:nvSpPr>
        <p:spPr>
          <a:xfrm>
            <a:off x="5272668" y="830766"/>
            <a:ext cx="5949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bg1"/>
                </a:solidFill>
                <a:cs typeface="Calibri"/>
              </a:rPr>
              <a:t>  4. Нарисуйте 2 самых дешёвых маршрута.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3D9D9-353A-4237-94C6-197C7BC776C3}"/>
              </a:ext>
            </a:extLst>
          </p:cNvPr>
          <p:cNvSpPr txBox="1"/>
          <p:nvPr/>
        </p:nvSpPr>
        <p:spPr>
          <a:xfrm>
            <a:off x="4631473" y="68766"/>
            <a:ext cx="528939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cs typeface="Calibri"/>
              </a:rPr>
              <a:t>Пример задачи с поступления</a:t>
            </a:r>
          </a:p>
        </p:txBody>
      </p:sp>
    </p:spTree>
    <p:extLst>
      <p:ext uri="{BB962C8B-B14F-4D97-AF65-F5344CB8AC3E}">
        <p14:creationId xmlns:p14="http://schemas.microsoft.com/office/powerpoint/2010/main" val="3826573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9B23AE-AE18-4869-97CF-7299B330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46"/>
            <a:ext cx="10515600" cy="1325563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Существующие решения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CE7D-6A48-43AE-AA46-39BF85C31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26745"/>
            <a:ext cx="5157787" cy="823912"/>
          </a:xfrm>
        </p:spPr>
        <p:txBody>
          <a:bodyPr/>
          <a:lstStyle/>
          <a:p>
            <a:r>
              <a:rPr lang="ru-RU" dirty="0">
                <a:cs typeface="Calibri"/>
              </a:rPr>
              <a:t>Плюсы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7CAF09-B7C8-427C-B989-18C6641FE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50656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Не нужно писать программу</a:t>
            </a:r>
          </a:p>
          <a:p>
            <a:r>
              <a:rPr lang="ru-RU" sz="2000" dirty="0">
                <a:cs typeface="Calibri"/>
              </a:rPr>
              <a:t>Очень гибкая настройка графов</a:t>
            </a:r>
          </a:p>
          <a:p>
            <a:r>
              <a:rPr lang="ru-RU" sz="2000" dirty="0">
                <a:cs typeface="Calibri"/>
              </a:rPr>
              <a:t>Несколько вариантов сохранения результата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AD6EB5-ADC4-49FA-8E7A-459961FB8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1316" y="1326744"/>
            <a:ext cx="5183188" cy="823912"/>
          </a:xfrm>
        </p:spPr>
        <p:txBody>
          <a:bodyPr/>
          <a:lstStyle/>
          <a:p>
            <a:r>
              <a:rPr lang="ru-RU" dirty="0">
                <a:cs typeface="Calibri"/>
              </a:rPr>
              <a:t>Минусы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46B62C-E8F1-46D2-8AB3-5473B7BEE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50656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Очень долго создавать свой граф вручную. Долго задавать стоимости проезда</a:t>
            </a:r>
          </a:p>
          <a:p>
            <a:r>
              <a:rPr lang="ru-RU" sz="2000" dirty="0">
                <a:cs typeface="Calibri"/>
              </a:rPr>
              <a:t>Не понятно, как правильно задать стоимости вершин пути, чтобы они были близки к стоимостям окружающих путь вершин</a:t>
            </a:r>
          </a:p>
          <a:p>
            <a:endParaRPr lang="ru-RU" sz="2400" dirty="0">
              <a:cs typeface="Calibri"/>
            </a:endParaRPr>
          </a:p>
          <a:p>
            <a:endParaRPr lang="ru-RU" sz="2400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703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6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A5088-2E39-4067-92AF-557B3E586556}"/>
              </a:ext>
            </a:extLst>
          </p:cNvPr>
          <p:cNvSpPr txBox="1"/>
          <p:nvPr/>
        </p:nvSpPr>
        <p:spPr>
          <a:xfrm>
            <a:off x="8621947" y="488583"/>
            <a:ext cx="3540762" cy="47945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Пример</a:t>
            </a: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работы</a:t>
            </a: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аналогов</a:t>
            </a:r>
            <a:endParaRPr lang="en-US" sz="3600" dirty="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9754E37C-03FC-40D9-89AA-CE80FE71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4" y="485241"/>
            <a:ext cx="7882052" cy="564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7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550EEA-A210-4604-AD56-E30DB37C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ru-RU" dirty="0">
                <a:cs typeface="Calibri Light"/>
              </a:rPr>
              <a:t>Работа Программы</a:t>
            </a:r>
            <a:endParaRPr lang="ru-RU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E0C1D5B-DAD5-442B-92B7-5C2B7397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7" descr="Преподаватель">
            <a:extLst>
              <a:ext uri="{FF2B5EF4-FFF2-40B4-BE49-F238E27FC236}">
                <a16:creationId xmlns:a16="http://schemas.microsoft.com/office/drawing/2014/main" id="{876D6BCF-9D0A-4155-A3E3-8B751BF05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030528"/>
            <a:ext cx="914400" cy="9144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7B582-94FB-43F2-A170-F7F6948E7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ru-RU" sz="2400" dirty="0">
                <a:cs typeface="Calibri" panose="020F0502020204030204"/>
              </a:rPr>
              <a:t>Режим первоначальной настройки </a:t>
            </a:r>
          </a:p>
          <a:p>
            <a:pPr marL="514350" indent="-514350">
              <a:buAutoNum type="arabicPeriod"/>
            </a:pPr>
            <a:r>
              <a:rPr lang="ru-RU" sz="2400" dirty="0">
                <a:cs typeface="Calibri" panose="020F0502020204030204"/>
              </a:rPr>
              <a:t>Режим работы </a:t>
            </a:r>
          </a:p>
          <a:p>
            <a:pPr marL="514350" indent="-514350">
              <a:buAutoNum type="arabicPeriod"/>
            </a:pPr>
            <a:r>
              <a:rPr lang="ru-RU" sz="2400" dirty="0">
                <a:cs typeface="Calibri" panose="020F0502020204030204"/>
              </a:rPr>
              <a:t>Вывод и сохранение полученных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333226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6150-7298-431A-BFA7-475F5B26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Режим первоначальной настройки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95571-CB05-4987-BD05-68E652E0131C}"/>
              </a:ext>
            </a:extLst>
          </p:cNvPr>
          <p:cNvSpPr txBox="1"/>
          <p:nvPr/>
        </p:nvSpPr>
        <p:spPr>
          <a:xfrm>
            <a:off x="648931" y="2438400"/>
            <a:ext cx="5121642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Настройка сложности</a:t>
            </a:r>
            <a:endParaRPr lang="ru-RU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Настройка количества генераций</a:t>
            </a:r>
            <a:endParaRPr lang="ru-RU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Выбор количества одинаковых, но минимальных по стоимости путей</a:t>
            </a:r>
            <a:endParaRPr lang="ru-RU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Вкладка помощь, где есть инструкция использования</a:t>
            </a:r>
            <a:endParaRPr lang="ru-RU" sz="2000" dirty="0"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3F5FFF-2AE2-424B-BE21-49AFFEF6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AD1244DD-1B93-4F96-8C44-6559FD619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710" y="171527"/>
            <a:ext cx="4971992" cy="6516533"/>
          </a:xfrm>
        </p:spPr>
      </p:pic>
    </p:spTree>
    <p:extLst>
      <p:ext uri="{BB962C8B-B14F-4D97-AF65-F5344CB8AC3E}">
        <p14:creationId xmlns:p14="http://schemas.microsoft.com/office/powerpoint/2010/main" val="2627964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6150-7298-431A-BFA7-475F5B26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54592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Режим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95571-CB05-4987-BD05-68E652E0131C}"/>
              </a:ext>
            </a:extLst>
          </p:cNvPr>
          <p:cNvSpPr txBox="1"/>
          <p:nvPr/>
        </p:nvSpPr>
        <p:spPr>
          <a:xfrm>
            <a:off x="648931" y="1605517"/>
            <a:ext cx="3667036" cy="37795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cs typeface="Calibri"/>
              </a:rPr>
              <a:t>Вывод графа, пути и его стоимости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cs typeface="Calibri"/>
              </a:rPr>
              <a:t>Наглядный вывод пути на картинке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cs typeface="Calibri"/>
              </a:rPr>
              <a:t>Возможность поменять настройки генерации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Рисунок 14">
            <a:extLst>
              <a:ext uri="{FF2B5EF4-FFF2-40B4-BE49-F238E27FC236}">
                <a16:creationId xmlns:a16="http://schemas.microsoft.com/office/drawing/2014/main" id="{D57AE14E-7DC4-4B78-83BC-7614EE76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278" y="392785"/>
            <a:ext cx="7315200" cy="60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19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6150-7298-431A-BFA7-475F5B26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8960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Пример</a:t>
            </a:r>
            <a:endParaRPr lang="en-US" sz="3600" dirty="0" err="1"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95571-CB05-4987-BD05-68E652E0131C}"/>
              </a:ext>
            </a:extLst>
          </p:cNvPr>
          <p:cNvSpPr txBox="1"/>
          <p:nvPr/>
        </p:nvSpPr>
        <p:spPr>
          <a:xfrm>
            <a:off x="648931" y="1518425"/>
            <a:ext cx="3667036" cy="37795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ru-RU" sz="2000" dirty="0">
                <a:cs typeface="Calibri"/>
              </a:rPr>
              <a:t>Вывели путь нажатием (</a:t>
            </a:r>
            <a:r>
              <a:rPr lang="ru-RU" sz="2000" b="1" dirty="0">
                <a:cs typeface="Calibri"/>
              </a:rPr>
              <a:t>Показать путь) </a:t>
            </a:r>
            <a:r>
              <a:rPr lang="ru-RU" sz="2000" dirty="0">
                <a:cs typeface="Calibri"/>
              </a:rPr>
              <a:t>и увеличили сложность следующего графа на 1 (</a:t>
            </a:r>
            <a:r>
              <a:rPr lang="ru-RU" sz="2000" b="1" dirty="0">
                <a:cs typeface="Calibri"/>
              </a:rPr>
              <a:t>Увеличить сложность</a:t>
            </a:r>
            <a:r>
              <a:rPr lang="ru-RU" sz="2000" dirty="0">
                <a:cs typeface="Calibri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64AE25ED-5779-42B6-927E-34D4145F6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035" y="407510"/>
            <a:ext cx="7212979" cy="600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6150-7298-431A-BFA7-475F5B26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8960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Пример</a:t>
            </a:r>
            <a:endParaRPr lang="en-US" sz="3600" dirty="0" err="1"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95571-CB05-4987-BD05-68E652E0131C}"/>
              </a:ext>
            </a:extLst>
          </p:cNvPr>
          <p:cNvSpPr txBox="1"/>
          <p:nvPr/>
        </p:nvSpPr>
        <p:spPr>
          <a:xfrm>
            <a:off x="648931" y="1536145"/>
            <a:ext cx="3667036" cy="37795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ru-RU" sz="2000" dirty="0">
                <a:cs typeface="Calibri"/>
              </a:rPr>
              <a:t>Сгенерировали максимальный по сложности граф с 2 путями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E630B1C0-DE1E-4E01-B117-0CA760F0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07" y="334991"/>
            <a:ext cx="7389541" cy="615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22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Проект 'Города и Дороги'</vt:lpstr>
      <vt:lpstr>Презентация PowerPoint</vt:lpstr>
      <vt:lpstr>Существующие решения</vt:lpstr>
      <vt:lpstr>Презентация PowerPoint</vt:lpstr>
      <vt:lpstr>Работа Программы</vt:lpstr>
      <vt:lpstr>Режим первоначальной настройки</vt:lpstr>
      <vt:lpstr>Режим работы</vt:lpstr>
      <vt:lpstr>Пример</vt:lpstr>
      <vt:lpstr>Пример</vt:lpstr>
      <vt:lpstr>Вывод и сохранение полученных  результатов</vt:lpstr>
      <vt:lpstr>Презентация PowerPoint</vt:lpstr>
      <vt:lpstr>Презентация PowerPoint</vt:lpstr>
      <vt:lpstr>Основной алгоритм -Алгоритм Дейкстры</vt:lpstr>
      <vt:lpstr>Презентация PowerPoint</vt:lpstr>
      <vt:lpstr>Перспективы проекта</vt:lpstr>
      <vt:lpstr>Алгоритм генерации интересного пути</vt:lpstr>
      <vt:lpstr>Алгоритм заполнения стоимостей</vt:lpstr>
      <vt:lpstr>Алгоритм генерации второго пути</vt:lpstr>
      <vt:lpstr>Алгоритм 'починки стоимостей'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1543</cp:revision>
  <dcterms:created xsi:type="dcterms:W3CDTF">2020-11-08T13:30:35Z</dcterms:created>
  <dcterms:modified xsi:type="dcterms:W3CDTF">2021-02-02T15:39:36Z</dcterms:modified>
</cp:coreProperties>
</file>