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59" r:id="rId8"/>
    <p:sldId id="265" r:id="rId9"/>
    <p:sldId id="266" r:id="rId10"/>
    <p:sldId id="270" r:id="rId11"/>
    <p:sldId id="267" r:id="rId12"/>
    <p:sldId id="274" r:id="rId13"/>
    <p:sldId id="268" r:id="rId14"/>
    <p:sldId id="271" r:id="rId15"/>
    <p:sldId id="275" r:id="rId16"/>
    <p:sldId id="27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8A814-E252-488E-8EF8-D411E8849E18}" v="1464" dt="2021-05-11T22:39:02.210"/>
    <p1510:client id="{665DADB9-CC4C-4F4A-8AE0-6CDA1FB5675B}" v="1922" dt="2021-05-11T15:14:13.469"/>
    <p1510:client id="{AEB500B8-F84E-4F62-916A-2334CFC5C078}" v="160" dt="2021-05-10T18:35:34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May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May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8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1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6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May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1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Gray Rectangle">
            <a:extLst>
              <a:ext uri="{FF2B5EF4-FFF2-40B4-BE49-F238E27FC236}">
                <a16:creationId xmlns:a16="http://schemas.microsoft.com/office/drawing/2014/main" id="{497488EC-5775-4F6F-8D9A-2B5205142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89A06A84-CF00-4A51-89FE-8847EB4E0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56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2356" y="671602"/>
            <a:ext cx="6987141" cy="2972084"/>
          </a:xfrm>
        </p:spPr>
        <p:txBody>
          <a:bodyPr>
            <a:normAutofit/>
          </a:bodyPr>
          <a:lstStyle/>
          <a:p>
            <a:pPr algn="l"/>
            <a:r>
              <a:rPr lang="ru-RU" sz="5400">
                <a:solidFill>
                  <a:schemeClr val="tx1"/>
                </a:solidFill>
                <a:cs typeface="Calibri Light"/>
              </a:rPr>
              <a:t>Генератор загадок Эйнштейна</a:t>
            </a:r>
            <a:endParaRPr lang="ru-RU" sz="540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357" y="3909853"/>
            <a:ext cx="6987147" cy="1927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  <a:cs typeface="Calibri"/>
              </a:rPr>
              <a:t>Заказчик: Александр Жигулев</a:t>
            </a:r>
          </a:p>
          <a:p>
            <a:pPr algn="l"/>
            <a:r>
              <a:rPr lang="ru-RU" dirty="0">
                <a:solidFill>
                  <a:schemeClr val="tx1"/>
                </a:solidFill>
                <a:cs typeface="Calibri"/>
              </a:rPr>
              <a:t>Исполнитель: Арифулин Роберт</a:t>
            </a: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CC71D368-C681-4310-A57F-5225D75A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id="{EFE45902-A963-4783-A661-72FF8A755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Черный дом находится прямо справа от пурпурного дома.</a:t>
            </a:r>
            <a:endParaRPr lang="ru-RU"/>
          </a:p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Второй дом пурпурный.</a:t>
            </a:r>
            <a:endParaRPr lang="ru-RU"/>
          </a:p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B511B-DB35-425D-8BF9-033270A68E6D}"/>
              </a:ext>
            </a:extLst>
          </p:cNvPr>
          <p:cNvSpPr txBox="1"/>
          <p:nvPr/>
        </p:nvSpPr>
        <p:spPr>
          <a:xfrm>
            <a:off x="139262" y="4632435"/>
            <a:ext cx="119266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ea typeface="+mn-lt"/>
                <a:cs typeface="+mn-lt"/>
              </a:rPr>
              <a:t> Белый дом находится прямо справа от пурпурного дома.</a:t>
            </a:r>
            <a:endParaRPr lang="ru-RU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 sz="2800" dirty="0">
                <a:ea typeface="+mn-lt"/>
                <a:cs typeface="+mn-lt"/>
              </a:rPr>
              <a:t> Третий дом желтый.</a:t>
            </a:r>
            <a:endParaRPr lang="ru-RU" dirty="0">
              <a:ea typeface="+mn-lt"/>
              <a:cs typeface="+mn-lt"/>
            </a:endParaRPr>
          </a:p>
          <a:p>
            <a:r>
              <a:rPr lang="ru-RU" sz="2800" dirty="0">
                <a:ea typeface="+mn-lt"/>
                <a:cs typeface="+mn-lt"/>
              </a:rPr>
              <a:t>Какой цвет у первого дома? - Пурпурный!</a:t>
            </a: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566FD5-38C3-4F42-87F7-B3C84B136426}"/>
              </a:ext>
            </a:extLst>
          </p:cNvPr>
          <p:cNvSpPr txBox="1">
            <a:spLocks/>
          </p:cNvSpPr>
          <p:nvPr/>
        </p:nvSpPr>
        <p:spPr>
          <a:xfrm>
            <a:off x="823190" y="379502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Перебор вариантов при решении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1C1BBAFE-5417-4D99-BFE2-C0B214D7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4" y="1886305"/>
            <a:ext cx="11878917" cy="25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4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681" y="2766144"/>
            <a:ext cx="5597221" cy="1325563"/>
          </a:xfrm>
        </p:spPr>
        <p:txBody>
          <a:bodyPr/>
          <a:lstStyle/>
          <a:p>
            <a:pPr algn="ctr"/>
            <a:r>
              <a:rPr lang="ru-RU">
                <a:solidFill>
                  <a:schemeClr val="bg1"/>
                </a:solidFill>
              </a:rPr>
              <a:t>Вывод</a:t>
            </a: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ED8AF516-E9D3-46EB-9415-074B3BCF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-1242"/>
            <a:ext cx="12185373" cy="68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59" y="281362"/>
            <a:ext cx="5597221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Шаблоны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2C65576-098D-4138-BB9E-A9A9F923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" y="1969801"/>
            <a:ext cx="11481352" cy="29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59" y="2766144"/>
            <a:ext cx="5597221" cy="1325563"/>
          </a:xfrm>
        </p:spPr>
        <p:txBody>
          <a:bodyPr/>
          <a:lstStyle/>
          <a:p>
            <a:pPr algn="ctr"/>
            <a:r>
              <a:rPr lang="ru-RU">
                <a:solidFill>
                  <a:schemeClr val="bg1"/>
                </a:solidFill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63910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11158" y="3970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latin typeface="Georgia Pro"/>
              </a:rPr>
              <a:t>Готовая </a:t>
            </a:r>
            <a:r>
              <a:rPr lang="ru-RU" dirty="0">
                <a:ea typeface="+mn-lt"/>
                <a:cs typeface="+mn-lt"/>
              </a:rPr>
              <a:t>таблица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91" y="377471"/>
            <a:ext cx="10543032" cy="7209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Алгоритм генерации задач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F5314B-F16C-40A8-B9E9-66F9D94FD22F}"/>
              </a:ext>
            </a:extLst>
          </p:cNvPr>
          <p:cNvSpPr/>
          <p:nvPr/>
        </p:nvSpPr>
        <p:spPr>
          <a:xfrm>
            <a:off x="401223" y="1478743"/>
            <a:ext cx="3363362" cy="961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Генерация готовой таблицы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8E2134-CA18-4542-A97A-D1BEB578429E}"/>
              </a:ext>
            </a:extLst>
          </p:cNvPr>
          <p:cNvSpPr/>
          <p:nvPr/>
        </p:nvSpPr>
        <p:spPr>
          <a:xfrm>
            <a:off x="4985411" y="1305433"/>
            <a:ext cx="3256157" cy="13011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Создание утверждений и вопросов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DCBBAF0-DD90-42A3-AF3E-7D8FD78F558F}"/>
              </a:ext>
            </a:extLst>
          </p:cNvPr>
          <p:cNvSpPr/>
          <p:nvPr/>
        </p:nvSpPr>
        <p:spPr>
          <a:xfrm>
            <a:off x="9552059" y="4231028"/>
            <a:ext cx="2544791" cy="9201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/>
              <a:t>Вывод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DA50C280-AE9A-496D-888F-3B8F8FA923A5}"/>
              </a:ext>
            </a:extLst>
          </p:cNvPr>
          <p:cNvSpPr/>
          <p:nvPr/>
        </p:nvSpPr>
        <p:spPr>
          <a:xfrm rot="-5400000">
            <a:off x="4125353" y="1352583"/>
            <a:ext cx="517584" cy="1206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1871E9ED-6A59-44F5-BE63-222A85949AD6}"/>
              </a:ext>
            </a:extLst>
          </p:cNvPr>
          <p:cNvSpPr/>
          <p:nvPr/>
        </p:nvSpPr>
        <p:spPr>
          <a:xfrm rot="-5400000">
            <a:off x="8693211" y="1249049"/>
            <a:ext cx="517584" cy="1413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DB759274-BAD0-4E23-B0B8-9CFFE67E23D7}"/>
              </a:ext>
            </a:extLst>
          </p:cNvPr>
          <p:cNvSpPr/>
          <p:nvPr/>
        </p:nvSpPr>
        <p:spPr>
          <a:xfrm rot="-5400000">
            <a:off x="323636" y="4118974"/>
            <a:ext cx="517583" cy="1140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CA9B14-E2F7-4C51-B9F9-BA096B1761E0}"/>
              </a:ext>
            </a:extLst>
          </p:cNvPr>
          <p:cNvSpPr/>
          <p:nvPr/>
        </p:nvSpPr>
        <p:spPr>
          <a:xfrm>
            <a:off x="9656800" y="1471084"/>
            <a:ext cx="2353354" cy="9449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Избавление от лишнего</a:t>
            </a:r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2601A411-1D74-4296-92F3-5DE4E0A2C04D}"/>
              </a:ext>
            </a:extLst>
          </p:cNvPr>
          <p:cNvSpPr/>
          <p:nvPr/>
        </p:nvSpPr>
        <p:spPr>
          <a:xfrm rot="-5400000">
            <a:off x="11844744" y="1857819"/>
            <a:ext cx="525866" cy="171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DC42E11-3635-441A-970B-E61BEE0DA10A}"/>
              </a:ext>
            </a:extLst>
          </p:cNvPr>
          <p:cNvSpPr/>
          <p:nvPr/>
        </p:nvSpPr>
        <p:spPr>
          <a:xfrm>
            <a:off x="1154940" y="4228569"/>
            <a:ext cx="3553862" cy="9449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Решение и сложные вопросы </a:t>
            </a:r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E13E77AF-13E8-4E28-8DC3-8AF1CF7C5297}"/>
              </a:ext>
            </a:extLst>
          </p:cNvPr>
          <p:cNvSpPr/>
          <p:nvPr/>
        </p:nvSpPr>
        <p:spPr>
          <a:xfrm rot="-5400000">
            <a:off x="4945331" y="4210082"/>
            <a:ext cx="517583" cy="958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4EDE08C-5EC7-47DF-969E-4DDBE022A82A}"/>
              </a:ext>
            </a:extLst>
          </p:cNvPr>
          <p:cNvSpPr/>
          <p:nvPr/>
        </p:nvSpPr>
        <p:spPr>
          <a:xfrm>
            <a:off x="5685527" y="4212004"/>
            <a:ext cx="3363362" cy="961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Решение: ответы и проверка</a:t>
            </a:r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31347B67-B5EC-42A3-81DB-3D230056270F}"/>
              </a:ext>
            </a:extLst>
          </p:cNvPr>
          <p:cNvSpPr/>
          <p:nvPr/>
        </p:nvSpPr>
        <p:spPr>
          <a:xfrm rot="-5400000">
            <a:off x="9053505" y="4441995"/>
            <a:ext cx="509301" cy="502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0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11158" y="3970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latin typeface="Georgia Pro"/>
              </a:rPr>
              <a:t>Готовая </a:t>
            </a:r>
            <a:r>
              <a:rPr lang="ru-RU" dirty="0">
                <a:ea typeface="+mn-lt"/>
                <a:cs typeface="+mn-lt"/>
              </a:rPr>
              <a:t>таблица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91" y="278080"/>
            <a:ext cx="10543032" cy="7209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Алгоритм создания утверждений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F5314B-F16C-40A8-B9E9-66F9D94FD22F}"/>
              </a:ext>
            </a:extLst>
          </p:cNvPr>
          <p:cNvSpPr/>
          <p:nvPr/>
        </p:nvSpPr>
        <p:spPr>
          <a:xfrm>
            <a:off x="3755680" y="1271678"/>
            <a:ext cx="4696862" cy="961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Нахождение возможных типов утверждений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8E2134-CA18-4542-A97A-D1BEB578429E}"/>
              </a:ext>
            </a:extLst>
          </p:cNvPr>
          <p:cNvSpPr/>
          <p:nvPr/>
        </p:nvSpPr>
        <p:spPr>
          <a:xfrm>
            <a:off x="3759584" y="3467194"/>
            <a:ext cx="4672483" cy="13011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Создание утверждений и вопросов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DCBBAF0-DD90-42A3-AF3E-7D8FD78F558F}"/>
              </a:ext>
            </a:extLst>
          </p:cNvPr>
          <p:cNvSpPr/>
          <p:nvPr/>
        </p:nvSpPr>
        <p:spPr>
          <a:xfrm>
            <a:off x="4830972" y="5738463"/>
            <a:ext cx="2544791" cy="9201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/>
              <a:t>Вывод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DA50C280-AE9A-496D-888F-3B8F8FA923A5}"/>
              </a:ext>
            </a:extLst>
          </p:cNvPr>
          <p:cNvSpPr/>
          <p:nvPr/>
        </p:nvSpPr>
        <p:spPr>
          <a:xfrm>
            <a:off x="5831570" y="2255387"/>
            <a:ext cx="517584" cy="1206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5" name="Стрелка: круговая 4">
            <a:extLst>
              <a:ext uri="{FF2B5EF4-FFF2-40B4-BE49-F238E27FC236}">
                <a16:creationId xmlns:a16="http://schemas.microsoft.com/office/drawing/2014/main" id="{A2E96D32-7A0C-4F77-B0A0-3B0301E243A9}"/>
              </a:ext>
            </a:extLst>
          </p:cNvPr>
          <p:cNvSpPr/>
          <p:nvPr/>
        </p:nvSpPr>
        <p:spPr>
          <a:xfrm rot="-5400000">
            <a:off x="2291682" y="1546246"/>
            <a:ext cx="2940324" cy="27332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B71C5E2-F79D-425C-9926-BAE1DE5D7CE8}"/>
              </a:ext>
            </a:extLst>
          </p:cNvPr>
          <p:cNvSpPr/>
          <p:nvPr/>
        </p:nvSpPr>
        <p:spPr>
          <a:xfrm>
            <a:off x="168138" y="2081418"/>
            <a:ext cx="2277715" cy="165652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 возможен хотя бы 1 тип из 2,3,4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04A8C762-0CEF-43D6-90D8-89032A8AFAF9}"/>
              </a:ext>
            </a:extLst>
          </p:cNvPr>
          <p:cNvSpPr/>
          <p:nvPr/>
        </p:nvSpPr>
        <p:spPr>
          <a:xfrm>
            <a:off x="5831570" y="4789865"/>
            <a:ext cx="517584" cy="950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84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11158" y="3970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latin typeface="Georgia Pro"/>
              </a:rPr>
              <a:t>Готовая </a:t>
            </a:r>
            <a:r>
              <a:rPr lang="ru-RU" dirty="0">
                <a:ea typeface="+mn-lt"/>
                <a:cs typeface="+mn-lt"/>
              </a:rPr>
              <a:t>таблица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91" y="278080"/>
            <a:ext cx="10543032" cy="7209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Алгоритм избавления от лишнего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F5314B-F16C-40A8-B9E9-66F9D94FD22F}"/>
              </a:ext>
            </a:extLst>
          </p:cNvPr>
          <p:cNvSpPr/>
          <p:nvPr/>
        </p:nvSpPr>
        <p:spPr>
          <a:xfrm>
            <a:off x="3739115" y="1387634"/>
            <a:ext cx="4705145" cy="845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Удаление 1 из утверждений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8E2134-CA18-4542-A97A-D1BEB578429E}"/>
              </a:ext>
            </a:extLst>
          </p:cNvPr>
          <p:cNvSpPr/>
          <p:nvPr/>
        </p:nvSpPr>
        <p:spPr>
          <a:xfrm>
            <a:off x="3743019" y="2763173"/>
            <a:ext cx="4705613" cy="6551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Попытка решить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DCBBAF0-DD90-42A3-AF3E-7D8FD78F558F}"/>
              </a:ext>
            </a:extLst>
          </p:cNvPr>
          <p:cNvSpPr/>
          <p:nvPr/>
        </p:nvSpPr>
        <p:spPr>
          <a:xfrm>
            <a:off x="4830972" y="5862702"/>
            <a:ext cx="2544791" cy="9201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/>
              <a:t>Вывод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DA50C280-AE9A-496D-888F-3B8F8FA923A5}"/>
              </a:ext>
            </a:extLst>
          </p:cNvPr>
          <p:cNvSpPr/>
          <p:nvPr/>
        </p:nvSpPr>
        <p:spPr>
          <a:xfrm>
            <a:off x="5831570" y="2255387"/>
            <a:ext cx="517584" cy="502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5" name="Стрелка: круговая 4">
            <a:extLst>
              <a:ext uri="{FF2B5EF4-FFF2-40B4-BE49-F238E27FC236}">
                <a16:creationId xmlns:a16="http://schemas.microsoft.com/office/drawing/2014/main" id="{A2E96D32-7A0C-4F77-B0A0-3B0301E243A9}"/>
              </a:ext>
            </a:extLst>
          </p:cNvPr>
          <p:cNvSpPr/>
          <p:nvPr/>
        </p:nvSpPr>
        <p:spPr>
          <a:xfrm rot="16200000">
            <a:off x="2109466" y="850508"/>
            <a:ext cx="3271626" cy="415786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04A8C762-0CEF-43D6-90D8-89032A8AFAF9}"/>
              </a:ext>
            </a:extLst>
          </p:cNvPr>
          <p:cNvSpPr/>
          <p:nvPr/>
        </p:nvSpPr>
        <p:spPr>
          <a:xfrm rot="2700000">
            <a:off x="5425723" y="3423234"/>
            <a:ext cx="517584" cy="950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7485B8CA-4F34-48F4-8E1B-9D2F4485C609}"/>
              </a:ext>
            </a:extLst>
          </p:cNvPr>
          <p:cNvSpPr/>
          <p:nvPr/>
        </p:nvSpPr>
        <p:spPr>
          <a:xfrm rot="-2700000">
            <a:off x="6303678" y="3423234"/>
            <a:ext cx="517584" cy="950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09B9893-7C80-4B2E-AA91-6152FA18D91A}"/>
              </a:ext>
            </a:extLst>
          </p:cNvPr>
          <p:cNvSpPr/>
          <p:nvPr/>
        </p:nvSpPr>
        <p:spPr>
          <a:xfrm>
            <a:off x="3047280" y="3848194"/>
            <a:ext cx="2278809" cy="9698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Запоминаем</a:t>
            </a:r>
          </a:p>
        </p:txBody>
      </p:sp>
      <p:sp>
        <p:nvSpPr>
          <p:cNvPr id="16" name="Стрелка: круговая 15">
            <a:extLst>
              <a:ext uri="{FF2B5EF4-FFF2-40B4-BE49-F238E27FC236}">
                <a16:creationId xmlns:a16="http://schemas.microsoft.com/office/drawing/2014/main" id="{EF5FBEBD-85DA-4073-BEE3-8E34E56B31CD}"/>
              </a:ext>
            </a:extLst>
          </p:cNvPr>
          <p:cNvSpPr/>
          <p:nvPr/>
        </p:nvSpPr>
        <p:spPr>
          <a:xfrm rot="5400000" flipH="1">
            <a:off x="6805701" y="817377"/>
            <a:ext cx="3304763" cy="4191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851A94-BD54-4228-880F-1CB5EECEF919}"/>
              </a:ext>
            </a:extLst>
          </p:cNvPr>
          <p:cNvSpPr/>
          <p:nvPr/>
        </p:nvSpPr>
        <p:spPr>
          <a:xfrm>
            <a:off x="6915258" y="3848194"/>
            <a:ext cx="2411330" cy="9698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dirty="0"/>
              <a:t>Возвращаем все на место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48B9C3-BBD1-4FBF-8284-DA4CB1ECAFB3}"/>
              </a:ext>
            </a:extLst>
          </p:cNvPr>
          <p:cNvSpPr/>
          <p:nvPr/>
        </p:nvSpPr>
        <p:spPr>
          <a:xfrm>
            <a:off x="1754257" y="1000539"/>
            <a:ext cx="8713303" cy="39011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3C98CBF1-67EF-43C9-ABB4-5A59E3D21BD0}"/>
              </a:ext>
            </a:extLst>
          </p:cNvPr>
          <p:cNvSpPr/>
          <p:nvPr/>
        </p:nvSpPr>
        <p:spPr>
          <a:xfrm>
            <a:off x="5831570" y="4930669"/>
            <a:ext cx="525867" cy="925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D05A813-F46B-44B7-BFBA-9D24811B92FE}"/>
              </a:ext>
            </a:extLst>
          </p:cNvPr>
          <p:cNvSpPr/>
          <p:nvPr/>
        </p:nvSpPr>
        <p:spPr>
          <a:xfrm>
            <a:off x="6346964" y="4947198"/>
            <a:ext cx="3553237" cy="902803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Если не было удалено ни одного утверждения</a:t>
            </a:r>
          </a:p>
        </p:txBody>
      </p:sp>
    </p:spTree>
    <p:extLst>
      <p:ext uri="{BB962C8B-B14F-4D97-AF65-F5344CB8AC3E}">
        <p14:creationId xmlns:p14="http://schemas.microsoft.com/office/powerpoint/2010/main" val="39750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90" y="379502"/>
            <a:ext cx="10543032" cy="1325563"/>
          </a:xfrm>
        </p:spPr>
        <p:txBody>
          <a:bodyPr/>
          <a:lstStyle/>
          <a:p>
            <a:pPr algn="ctr"/>
            <a:r>
              <a:rPr lang="ru-RU"/>
              <a:t>Для чего проект?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22F521B-EBBE-400B-8862-835DBB2C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91" y="207004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/>
              <a:t>Заказ от предмета "Алгоритмика" для использования на паре.</a:t>
            </a:r>
          </a:p>
          <a:p>
            <a:pPr marL="0" indent="0">
              <a:buNone/>
            </a:pPr>
            <a:r>
              <a:rPr lang="ru-RU" sz="2800"/>
              <a:t>Загадки Эйнштейна - одна из тем этого предмета.</a:t>
            </a:r>
          </a:p>
        </p:txBody>
      </p:sp>
    </p:spTree>
    <p:extLst>
      <p:ext uri="{BB962C8B-B14F-4D97-AF65-F5344CB8AC3E}">
        <p14:creationId xmlns:p14="http://schemas.microsoft.com/office/powerpoint/2010/main" val="76869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Черный дом находится прямо справа от пурпурного дома.</a:t>
            </a:r>
            <a:endParaRPr lang="ru-RU"/>
          </a:p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Второй дом пурпурный.</a:t>
            </a:r>
            <a:endParaRPr lang="ru-RU"/>
          </a:p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B511B-DB35-425D-8BF9-033270A68E6D}"/>
              </a:ext>
            </a:extLst>
          </p:cNvPr>
          <p:cNvSpPr txBox="1"/>
          <p:nvPr/>
        </p:nvSpPr>
        <p:spPr>
          <a:xfrm>
            <a:off x="139262" y="4632435"/>
            <a:ext cx="119266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ru-RU" sz="2800" dirty="0"/>
              <a:t> Черный дом находится прямо справа от пурпурного дома.</a:t>
            </a:r>
          </a:p>
          <a:p>
            <a:pPr>
              <a:buAutoNum type="arabicPeriod"/>
            </a:pPr>
            <a:r>
              <a:rPr lang="ru-RU" sz="2800" dirty="0"/>
              <a:t> </a:t>
            </a:r>
            <a:r>
              <a:rPr lang="ru-RU" sz="2800" dirty="0">
                <a:ea typeface="+mn-lt"/>
                <a:cs typeface="+mn-lt"/>
              </a:rPr>
              <a:t>Второй дом пурпурный.</a:t>
            </a:r>
          </a:p>
          <a:p>
            <a:r>
              <a:rPr lang="ru-RU" sz="2800" dirty="0">
                <a:ea typeface="+mn-lt"/>
                <a:cs typeface="+mn-lt"/>
              </a:rPr>
              <a:t>Какой цвет у первого дома?</a:t>
            </a:r>
            <a:endParaRPr lang="ru-RU" dirty="0"/>
          </a:p>
        </p:txBody>
      </p:sp>
      <p:pic>
        <p:nvPicPr>
          <p:cNvPr id="9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82B89FE-0233-4395-B9BA-E50FA98B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2" y="2156675"/>
            <a:ext cx="11926613" cy="2531513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566FD5-38C3-4F42-87F7-B3C84B136426}"/>
              </a:ext>
            </a:extLst>
          </p:cNvPr>
          <p:cNvSpPr txBox="1">
            <a:spLocks/>
          </p:cNvSpPr>
          <p:nvPr/>
        </p:nvSpPr>
        <p:spPr>
          <a:xfrm>
            <a:off x="823190" y="379502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Загадка Эйнштейна</a:t>
            </a:r>
          </a:p>
        </p:txBody>
      </p:sp>
    </p:spTree>
    <p:extLst>
      <p:ext uri="{BB962C8B-B14F-4D97-AF65-F5344CB8AC3E}">
        <p14:creationId xmlns:p14="http://schemas.microsoft.com/office/powerpoint/2010/main" val="341865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Черный дом находится прямо справа от пурпурного дома.</a:t>
            </a:r>
            <a:endParaRPr lang="ru-RU"/>
          </a:p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Второй дом пурпурный.</a:t>
            </a:r>
            <a:endParaRPr lang="ru-RU"/>
          </a:p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B511B-DB35-425D-8BF9-033270A68E6D}"/>
              </a:ext>
            </a:extLst>
          </p:cNvPr>
          <p:cNvSpPr txBox="1"/>
          <p:nvPr/>
        </p:nvSpPr>
        <p:spPr>
          <a:xfrm>
            <a:off x="139262" y="4632435"/>
            <a:ext cx="119266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ru-RU" sz="2800" dirty="0"/>
              <a:t> Черный дом находится прямо справа от пурпурного дома.</a:t>
            </a:r>
          </a:p>
          <a:p>
            <a:pPr>
              <a:buAutoNum type="arabicPeriod"/>
            </a:pP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В̶т̶о̶р̶о̶й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д̶о̶м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п̶у̶р̶п̶у̶р̶н̶ы̶й</a:t>
            </a:r>
            <a:r>
              <a:rPr lang="ru-RU" sz="2800" dirty="0">
                <a:ea typeface="+mn-lt"/>
                <a:cs typeface="+mn-lt"/>
              </a:rPr>
              <a:t>̶.̶</a:t>
            </a:r>
          </a:p>
          <a:p>
            <a:r>
              <a:rPr lang="ru-RU" sz="2800" dirty="0">
                <a:ea typeface="+mn-lt"/>
                <a:cs typeface="+mn-lt"/>
              </a:rPr>
              <a:t>Какой цвет у первого дома?</a:t>
            </a:r>
          </a:p>
        </p:txBody>
      </p:sp>
      <p:pic>
        <p:nvPicPr>
          <p:cNvPr id="8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B1FDDEA-8784-4B16-ABF7-7E07DA90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3" y="2163739"/>
            <a:ext cx="11908585" cy="2546050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64CC14A-74CE-49A3-8F51-3AFBECDA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90" y="379502"/>
            <a:ext cx="10543032" cy="1325563"/>
          </a:xfrm>
        </p:spPr>
        <p:txBody>
          <a:bodyPr/>
          <a:lstStyle/>
          <a:p>
            <a:pPr algn="ctr"/>
            <a:r>
              <a:rPr lang="ru-RU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70023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Черный дом находится прямо справа от пурпурного дома.</a:t>
            </a:r>
            <a:endParaRPr lang="ru-RU"/>
          </a:p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Второй дом пурпурный.</a:t>
            </a:r>
            <a:endParaRPr lang="ru-RU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90" y="379502"/>
            <a:ext cx="10543032" cy="1325563"/>
          </a:xfrm>
        </p:spPr>
        <p:txBody>
          <a:bodyPr/>
          <a:lstStyle/>
          <a:p>
            <a:pPr algn="ctr"/>
            <a:r>
              <a:rPr lang="ru-RU">
                <a:ea typeface="+mj-lt"/>
                <a:cs typeface="+mj-lt"/>
              </a:rPr>
              <a:t>Решение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B511B-DB35-425D-8BF9-033270A68E6D}"/>
              </a:ext>
            </a:extLst>
          </p:cNvPr>
          <p:cNvSpPr txBox="1"/>
          <p:nvPr/>
        </p:nvSpPr>
        <p:spPr>
          <a:xfrm>
            <a:off x="139262" y="4632435"/>
            <a:ext cx="119266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ru-RU" sz="2800" dirty="0"/>
              <a:t> </a:t>
            </a:r>
            <a:r>
              <a:rPr lang="ru-RU" sz="2800" dirty="0">
                <a:ea typeface="+mn-lt"/>
                <a:cs typeface="+mn-lt"/>
              </a:rPr>
              <a:t>̶</a:t>
            </a:r>
            <a:r>
              <a:rPr lang="ru-RU" sz="2800" dirty="0" err="1">
                <a:ea typeface="+mn-lt"/>
                <a:cs typeface="+mn-lt"/>
              </a:rPr>
              <a:t>Ч̶е̶р̶н̶ы̶й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д̶о̶м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н̶а̶х̶о̶д̶и̶т̶с̶я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п̶р̶я̶м̶о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с̶п̶р̶а̶в̶а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о̶т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п̶у̶р̶п̶у̶р̶н̶о̶г̶о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д̶о̶м̶а</a:t>
            </a:r>
            <a:r>
              <a:rPr lang="ru-RU" sz="2800" dirty="0">
                <a:ea typeface="+mn-lt"/>
                <a:cs typeface="+mn-lt"/>
              </a:rPr>
              <a:t>̶.̶ ̶</a:t>
            </a:r>
            <a:endParaRPr lang="ru-RU" sz="2800" dirty="0"/>
          </a:p>
          <a:p>
            <a:pPr>
              <a:buAutoNum type="arabicPeriod"/>
            </a:pP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В̶т̶о̶р̶о̶й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д̶о̶м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п̶у̶р̶п̶у̶р̶н̶ы̶й</a:t>
            </a:r>
            <a:r>
              <a:rPr lang="ru-RU" sz="2800" dirty="0">
                <a:ea typeface="+mn-lt"/>
                <a:cs typeface="+mn-lt"/>
              </a:rPr>
              <a:t>̶.̶</a:t>
            </a:r>
          </a:p>
          <a:p>
            <a:r>
              <a:rPr lang="ru-RU" sz="2800" dirty="0">
                <a:ea typeface="+mn-lt"/>
                <a:cs typeface="+mn-lt"/>
              </a:rPr>
              <a:t>Какой цвет у первого дома?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8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661ACAA-4583-426C-8031-3584C64FA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0" y="2096810"/>
            <a:ext cx="11908586" cy="2531673"/>
          </a:xfrm>
        </p:spPr>
      </p:pic>
    </p:spTree>
    <p:extLst>
      <p:ext uri="{BB962C8B-B14F-4D97-AF65-F5344CB8AC3E}">
        <p14:creationId xmlns:p14="http://schemas.microsoft.com/office/powerpoint/2010/main" val="83173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Черный дом находится прямо справа от пурпурного дома.</a:t>
            </a:r>
            <a:endParaRPr lang="ru-RU"/>
          </a:p>
          <a:p>
            <a:pPr marL="285750" indent="-285750" algn="ctr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 Второй дом пурпурный.</a:t>
            </a:r>
            <a:endParaRPr lang="ru-RU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90" y="379502"/>
            <a:ext cx="10543032" cy="1325563"/>
          </a:xfrm>
        </p:spPr>
        <p:txBody>
          <a:bodyPr/>
          <a:lstStyle/>
          <a:p>
            <a:pPr algn="ctr"/>
            <a:r>
              <a:rPr lang="ru-RU">
                <a:ea typeface="+mj-lt"/>
                <a:cs typeface="+mj-lt"/>
              </a:rPr>
              <a:t>Решение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B511B-DB35-425D-8BF9-033270A68E6D}"/>
              </a:ext>
            </a:extLst>
          </p:cNvPr>
          <p:cNvSpPr txBox="1"/>
          <p:nvPr/>
        </p:nvSpPr>
        <p:spPr>
          <a:xfrm>
            <a:off x="139262" y="4632435"/>
            <a:ext cx="119266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ru-RU" sz="2800" dirty="0"/>
              <a:t> </a:t>
            </a:r>
            <a:r>
              <a:rPr lang="ru-RU" sz="2800" dirty="0">
                <a:ea typeface="+mn-lt"/>
                <a:cs typeface="+mn-lt"/>
              </a:rPr>
              <a:t>̶</a:t>
            </a:r>
            <a:r>
              <a:rPr lang="ru-RU" sz="2800" dirty="0" err="1">
                <a:ea typeface="+mn-lt"/>
                <a:cs typeface="+mn-lt"/>
              </a:rPr>
              <a:t>Ч̶е̶р̶н̶ы̶й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д̶о̶м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н̶а̶х̶о̶д̶и̶т̶с̶я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п̶р̶я̶м̶о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с̶п̶р̶а̶в̶а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о̶т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п̶у̶р̶п̶у̶р̶н̶о̶г̶о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д̶о̶м̶а</a:t>
            </a:r>
            <a:r>
              <a:rPr lang="ru-RU" sz="2800" dirty="0">
                <a:ea typeface="+mn-lt"/>
                <a:cs typeface="+mn-lt"/>
              </a:rPr>
              <a:t>̶.̶ ̶</a:t>
            </a:r>
            <a:endParaRPr lang="ru-RU" sz="2800" dirty="0"/>
          </a:p>
          <a:p>
            <a:pPr>
              <a:buAutoNum type="arabicPeriod"/>
            </a:pP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В̶т̶о̶р̶о̶й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д̶о̶м</a:t>
            </a:r>
            <a:r>
              <a:rPr lang="ru-RU" sz="2800" dirty="0">
                <a:ea typeface="+mn-lt"/>
                <a:cs typeface="+mn-lt"/>
              </a:rPr>
              <a:t>̶ ̶</a:t>
            </a:r>
            <a:r>
              <a:rPr lang="ru-RU" sz="2800" dirty="0" err="1">
                <a:ea typeface="+mn-lt"/>
                <a:cs typeface="+mn-lt"/>
              </a:rPr>
              <a:t>п̶у̶р̶п̶у̶р̶н̶ы̶й</a:t>
            </a:r>
            <a:r>
              <a:rPr lang="ru-RU" sz="2800" dirty="0">
                <a:ea typeface="+mn-lt"/>
                <a:cs typeface="+mn-lt"/>
              </a:rPr>
              <a:t>̶.̶</a:t>
            </a:r>
          </a:p>
          <a:p>
            <a:r>
              <a:rPr lang="ru-RU" sz="2800" dirty="0">
                <a:ea typeface="+mn-lt"/>
                <a:cs typeface="+mn-lt"/>
              </a:rPr>
              <a:t>Какой цвет у первого дома? - Коричневый!</a:t>
            </a:r>
            <a:endParaRPr lang="ru-RU" dirty="0"/>
          </a:p>
        </p:txBody>
      </p:sp>
      <p:pic>
        <p:nvPicPr>
          <p:cNvPr id="7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D5837FC-82D5-4F78-ACC7-95289CCA8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0" y="2087885"/>
            <a:ext cx="11918111" cy="2546050"/>
          </a:xfrm>
        </p:spPr>
      </p:pic>
    </p:spTree>
    <p:extLst>
      <p:ext uri="{BB962C8B-B14F-4D97-AF65-F5344CB8AC3E}">
        <p14:creationId xmlns:p14="http://schemas.microsoft.com/office/powerpoint/2010/main" val="11015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4" y="-4313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90" y="-1498"/>
            <a:ext cx="10543032" cy="1325563"/>
          </a:xfrm>
        </p:spPr>
        <p:txBody>
          <a:bodyPr/>
          <a:lstStyle/>
          <a:p>
            <a:pPr algn="ctr"/>
            <a:r>
              <a:rPr lang="ru-RU"/>
              <a:t>Альтернативы. Сравнение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22F521B-EBBE-400B-8862-835DBB2C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91" y="207004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/>
          </a:p>
          <a:p>
            <a:pPr>
              <a:buFont typeface="Arial" panose="05020102010507070707" pitchFamily="18" charset="2"/>
              <a:buChar char="•"/>
            </a:pP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A5F61AA2-7DAD-46FC-9927-C4FD9EA00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4428"/>
              </p:ext>
            </p:extLst>
          </p:nvPr>
        </p:nvGraphicFramePr>
        <p:xfrm>
          <a:off x="0" y="1353206"/>
          <a:ext cx="12252846" cy="55310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4204">
                  <a:extLst>
                    <a:ext uri="{9D8B030D-6E8A-4147-A177-3AD203B41FA5}">
                      <a16:colId xmlns:a16="http://schemas.microsoft.com/office/drawing/2014/main" val="741608656"/>
                    </a:ext>
                  </a:extLst>
                </a:gridCol>
                <a:gridCol w="3126214">
                  <a:extLst>
                    <a:ext uri="{9D8B030D-6E8A-4147-A177-3AD203B41FA5}">
                      <a16:colId xmlns:a16="http://schemas.microsoft.com/office/drawing/2014/main" val="1629009003"/>
                    </a:ext>
                  </a:extLst>
                </a:gridCol>
                <a:gridCol w="3126214">
                  <a:extLst>
                    <a:ext uri="{9D8B030D-6E8A-4147-A177-3AD203B41FA5}">
                      <a16:colId xmlns:a16="http://schemas.microsoft.com/office/drawing/2014/main" val="1707782883"/>
                    </a:ext>
                  </a:extLst>
                </a:gridCol>
                <a:gridCol w="3126214">
                  <a:extLst>
                    <a:ext uri="{9D8B030D-6E8A-4147-A177-3AD203B41FA5}">
                      <a16:colId xmlns:a16="http://schemas.microsoft.com/office/drawing/2014/main" val="29968132"/>
                    </a:ext>
                  </a:extLst>
                </a:gridCol>
              </a:tblGrid>
              <a:tr h="10029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Мой проект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400" b="0" i="0" u="none" strike="noStrike" noProof="0" dirty="0">
                          <a:latin typeface="Georgia Pro"/>
                        </a:rPr>
                        <a:t>mensus.net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Приложение в </a:t>
                      </a:r>
                      <a:r>
                        <a:rPr lang="ru-RU" sz="2400" dirty="0" err="1"/>
                        <a:t>google</a:t>
                      </a:r>
                      <a:r>
                        <a:rPr lang="ru-RU" sz="2400" dirty="0"/>
                        <a:t> </a:t>
                      </a:r>
                      <a:r>
                        <a:rPr lang="ru-RU" sz="2400" dirty="0" err="1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34504"/>
                  </a:ext>
                </a:extLst>
              </a:tr>
              <a:tr h="516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Генератор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13499"/>
                  </a:ext>
                </a:extLst>
              </a:tr>
              <a:tr h="13422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Вывод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Разные файлы условий и 1 файл ответа (все </a:t>
                      </a:r>
                      <a:r>
                        <a:rPr lang="ru-RU" sz="2400" dirty="0" err="1"/>
                        <a:t>txt</a:t>
                      </a:r>
                      <a:r>
                        <a:rPr lang="ru-RU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Cайт. Есть формат для печати</a:t>
                      </a:r>
                      <a:endParaRPr lang="ru-RU" dirty="0"/>
                    </a:p>
                    <a:p>
                      <a:pPr lvl="0">
                        <a:buNone/>
                      </a:pP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Только в приложении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5777"/>
                  </a:ext>
                </a:extLst>
              </a:tr>
              <a:tr h="516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Английский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Русский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60064"/>
                  </a:ext>
                </a:extLst>
              </a:tr>
              <a:tr h="516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Платформа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82081"/>
                  </a:ext>
                </a:extLst>
              </a:tr>
              <a:tr h="516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Интерактивность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0" i="0" u="none" strike="noStrike" noProof="0" dirty="0">
                          <a:latin typeface="Georgia Pro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5251"/>
                  </a:ext>
                </a:extLst>
              </a:tr>
              <a:tr h="11209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Настройки генерации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Кол-во домов, параметров, задач. Сложность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Georgia Pro"/>
                        </a:rPr>
                        <a:t>Кол-во домов и  параметров.</a:t>
                      </a:r>
                    </a:p>
                    <a:p>
                      <a:pPr lvl="0">
                        <a:buNone/>
                      </a:pPr>
                      <a:r>
                        <a:rPr lang="ru-RU" sz="2000" b="0" i="0" u="none" strike="noStrike" noProof="0" dirty="0">
                          <a:latin typeface="Georgia Pro"/>
                        </a:rPr>
                        <a:t>Типы утверждений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0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5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90" y="120710"/>
            <a:ext cx="10543032" cy="1325563"/>
          </a:xfrm>
        </p:spPr>
        <p:txBody>
          <a:bodyPr/>
          <a:lstStyle/>
          <a:p>
            <a:pPr algn="ctr"/>
            <a:r>
              <a:rPr lang="ru-RU"/>
              <a:t>Работа программы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F5314B-F16C-40A8-B9E9-66F9D94FD22F}"/>
              </a:ext>
            </a:extLst>
          </p:cNvPr>
          <p:cNvSpPr/>
          <p:nvPr/>
        </p:nvSpPr>
        <p:spPr>
          <a:xfrm>
            <a:off x="4733028" y="1462178"/>
            <a:ext cx="2717319" cy="920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/>
              <a:t>Настройки</a:t>
            </a:r>
            <a:endParaRPr lang="ru-RU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8E2134-CA18-4542-A97A-D1BEB578429E}"/>
              </a:ext>
            </a:extLst>
          </p:cNvPr>
          <p:cNvSpPr/>
          <p:nvPr/>
        </p:nvSpPr>
        <p:spPr>
          <a:xfrm>
            <a:off x="3999781" y="3417499"/>
            <a:ext cx="4183809" cy="920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/>
              <a:t>Генерация задач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DCBBAF0-DD90-42A3-AF3E-7D8FD78F558F}"/>
              </a:ext>
            </a:extLst>
          </p:cNvPr>
          <p:cNvSpPr/>
          <p:nvPr/>
        </p:nvSpPr>
        <p:spPr>
          <a:xfrm>
            <a:off x="4830972" y="5398877"/>
            <a:ext cx="2544791" cy="9201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/>
              <a:t>Вывод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DA50C280-AE9A-496D-888F-3B8F8FA923A5}"/>
              </a:ext>
            </a:extLst>
          </p:cNvPr>
          <p:cNvSpPr/>
          <p:nvPr/>
        </p:nvSpPr>
        <p:spPr>
          <a:xfrm>
            <a:off x="5835713" y="2375485"/>
            <a:ext cx="517584" cy="1049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911FE25B-916C-4144-804C-589C2D323FAB}"/>
              </a:ext>
            </a:extLst>
          </p:cNvPr>
          <p:cNvSpPr/>
          <p:nvPr/>
        </p:nvSpPr>
        <p:spPr>
          <a:xfrm>
            <a:off x="5850089" y="4330805"/>
            <a:ext cx="488830" cy="10639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1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EAFF1-C0F3-4530-804D-3F1C1F415DD0}"/>
              </a:ext>
            </a:extLst>
          </p:cNvPr>
          <p:cNvSpPr/>
          <p:nvPr/>
        </p:nvSpPr>
        <p:spPr>
          <a:xfrm>
            <a:off x="2875" y="3970"/>
            <a:ext cx="12191999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398B-4A9A-4486-AE9F-9F2AE892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159" y="24601"/>
            <a:ext cx="3791613" cy="1342128"/>
          </a:xfrm>
        </p:spPr>
        <p:txBody>
          <a:bodyPr/>
          <a:lstStyle/>
          <a:p>
            <a:pPr algn="ctr"/>
            <a:r>
              <a:rPr lang="ru-RU">
                <a:solidFill>
                  <a:schemeClr val="bg1"/>
                </a:solidFill>
              </a:rPr>
              <a:t>Настройки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CA76F6E-CA26-4AE4-9D54-979F90FB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9" y="23574"/>
            <a:ext cx="4720266" cy="6843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2BA133-AF95-44B9-9101-AC8CACF17562}"/>
              </a:ext>
            </a:extLst>
          </p:cNvPr>
          <p:cNvSpPr txBox="1"/>
          <p:nvPr/>
        </p:nvSpPr>
        <p:spPr>
          <a:xfrm>
            <a:off x="6273247" y="1369944"/>
            <a:ext cx="5459895" cy="43185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Количество домов</a:t>
            </a:r>
            <a:endParaRPr lang="ru-RU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Количество параметров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Макс. количество переборов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Количество задач</a:t>
            </a:r>
          </a:p>
        </p:txBody>
      </p:sp>
    </p:spTree>
    <p:extLst>
      <p:ext uri="{BB962C8B-B14F-4D97-AF65-F5344CB8AC3E}">
        <p14:creationId xmlns:p14="http://schemas.microsoft.com/office/powerpoint/2010/main" val="46529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OffsetVTI</vt:lpstr>
      <vt:lpstr>Генератор загадок Эйнштейна</vt:lpstr>
      <vt:lpstr>Для чего проект?</vt:lpstr>
      <vt:lpstr>Презентация PowerPoint</vt:lpstr>
      <vt:lpstr>Решение</vt:lpstr>
      <vt:lpstr>Решение</vt:lpstr>
      <vt:lpstr>Решение</vt:lpstr>
      <vt:lpstr>Альтернативы. Сравнение</vt:lpstr>
      <vt:lpstr>Работа программы</vt:lpstr>
      <vt:lpstr>Настройки</vt:lpstr>
      <vt:lpstr>Презентация PowerPoint</vt:lpstr>
      <vt:lpstr>Вывод</vt:lpstr>
      <vt:lpstr>Шаблоны</vt:lpstr>
      <vt:lpstr>Демонстрация</vt:lpstr>
      <vt:lpstr>Алгоритм генерации задач</vt:lpstr>
      <vt:lpstr>Алгоритм создания утверждений</vt:lpstr>
      <vt:lpstr>Алгоритм избавления от лишнего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817</cp:revision>
  <dcterms:created xsi:type="dcterms:W3CDTF">2021-05-10T18:22:25Z</dcterms:created>
  <dcterms:modified xsi:type="dcterms:W3CDTF">2021-05-11T22:41:17Z</dcterms:modified>
</cp:coreProperties>
</file>