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648" r:id="rId2"/>
  </p:sldMasterIdLst>
  <p:sldIdLst>
    <p:sldId id="256" r:id="rId3"/>
    <p:sldId id="258" r:id="rId4"/>
    <p:sldId id="257" r:id="rId5"/>
    <p:sldId id="262" r:id="rId6"/>
    <p:sldId id="274" r:id="rId7"/>
    <p:sldId id="263" r:id="rId8"/>
    <p:sldId id="261" r:id="rId9"/>
    <p:sldId id="260" r:id="rId10"/>
    <p:sldId id="265" r:id="rId11"/>
    <p:sldId id="275" r:id="rId12"/>
    <p:sldId id="270" r:id="rId13"/>
    <p:sldId id="280" r:id="rId14"/>
    <p:sldId id="277" r:id="rId15"/>
    <p:sldId id="289" r:id="rId16"/>
    <p:sldId id="282" r:id="rId17"/>
    <p:sldId id="287" r:id="rId18"/>
    <p:sldId id="288" r:id="rId19"/>
    <p:sldId id="272" r:id="rId20"/>
    <p:sldId id="283" r:id="rId21"/>
    <p:sldId id="284" r:id="rId22"/>
    <p:sldId id="27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CD35B-C5DE-4EE1-99F7-DF98D3E12E92}" v="2170" dt="2021-03-30T20:36:46.862"/>
    <p1510:client id="{2898B464-6506-446A-8FB6-3E31B6A7B444}" v="907" dt="2021-01-17T16:34:49.050"/>
    <p1510:client id="{7CE63A53-61BF-4D95-B3FE-22F3B5506661}" v="726" dt="2021-01-18T20:09:08.527"/>
    <p1510:client id="{B99826DF-EE48-424E-9B45-1D2AF7BB7EC3}" v="2697" dt="2021-01-19T19:44:59.031"/>
    <p1510:client id="{F34367F0-4A56-48AF-B0A3-9F3D063015F8}" v="5" dt="2021-01-17T15:39:09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6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18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0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="" xmlns:a16="http://schemas.microsoft.com/office/drawing/2014/main" id="{51D98CAC-3EFF-4342-BD5A-6C0E8CAB4C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FFFFFF"/>
                </a:solidFill>
                <a:cs typeface="Calibri Light"/>
              </a:rPr>
              <a:t>Проект 'Полет Шара'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4554654"/>
            <a:ext cx="10515600" cy="1390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ea typeface="+mn-lt"/>
                <a:cs typeface="+mn-lt"/>
              </a:rPr>
              <a:t> Исполнитель</a:t>
            </a:r>
            <a:r>
              <a:rPr lang="en-US" sz="3200" dirty="0">
                <a:ea typeface="+mn-lt"/>
                <a:cs typeface="+mn-lt"/>
              </a:rPr>
              <a:t>:</a:t>
            </a:r>
            <a:r>
              <a:rPr lang="ru-RU" sz="3200" dirty="0">
                <a:ea typeface="+mn-lt"/>
                <a:cs typeface="+mn-lt"/>
              </a:rPr>
              <a:t> Арифулин Роберт</a:t>
            </a:r>
          </a:p>
          <a:p>
            <a:r>
              <a:rPr lang="ru-RU" sz="3200" dirty="0">
                <a:ea typeface="+mn-lt"/>
                <a:cs typeface="+mn-lt"/>
              </a:rPr>
              <a:t>Заказчик</a:t>
            </a:r>
            <a:r>
              <a:rPr lang="en-US" sz="3200" dirty="0">
                <a:ea typeface="+mn-lt"/>
                <a:cs typeface="+mn-lt"/>
              </a:rPr>
              <a:t>:</a:t>
            </a:r>
            <a:r>
              <a:rPr lang="ru-RU" sz="3200" dirty="0">
                <a:ea typeface="+mn-lt"/>
                <a:cs typeface="+mn-lt"/>
              </a:rPr>
              <a:t> Гриц, Александр Жигулев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7550EEA-A210-4604-AD56-E30DB37C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ru-RU" dirty="0">
                <a:cs typeface="Calibri Light"/>
              </a:rPr>
              <a:t>Работа Программы</a:t>
            </a:r>
            <a:endParaRPr lang="ru-RU"/>
          </a:p>
        </p:txBody>
      </p:sp>
      <p:sp>
        <p:nvSpPr>
          <p:cNvPr id="15" name="Rectangle 10">
            <a:extLst>
              <a:ext uri="{FF2B5EF4-FFF2-40B4-BE49-F238E27FC236}">
                <a16:creationId xmlns="" xmlns:a16="http://schemas.microsoft.com/office/drawing/2014/main" id="{BE0C1D5B-DAD5-442B-92B7-5C2B73978D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7" descr="Преподаватель">
            <a:extLst>
              <a:ext uri="{FF2B5EF4-FFF2-40B4-BE49-F238E27FC236}">
                <a16:creationId xmlns="" xmlns:a16="http://schemas.microsoft.com/office/drawing/2014/main" id="{876D6BCF-9D0A-4155-A3E3-8B751BF05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67B582-94FB-43F2-A170-F7F6948E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>
                <a:cs typeface="Calibri" panose="020F0502020204030204"/>
              </a:rPr>
              <a:t>Расчеты </a:t>
            </a:r>
          </a:p>
          <a:p>
            <a:pPr marL="514350" indent="-514350">
              <a:buAutoNum type="arabicPeriod"/>
            </a:pPr>
            <a:r>
              <a:rPr lang="ru-RU" sz="2400" dirty="0">
                <a:ea typeface="+mn-lt"/>
                <a:cs typeface="+mn-lt"/>
              </a:rPr>
              <a:t>Вывод данных</a:t>
            </a:r>
            <a:endParaRPr lang="ru-RU" sz="24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ru-RU" sz="2400" dirty="0">
                <a:cs typeface="Calibri" panose="020F0502020204030204"/>
              </a:rPr>
              <a:t>Настройки</a:t>
            </a:r>
          </a:p>
          <a:p>
            <a:pPr marL="514350" indent="-514350">
              <a:buAutoNum type="arabicPeriod"/>
            </a:pPr>
            <a:r>
              <a:rPr lang="ru-RU" sz="2400" dirty="0">
                <a:cs typeface="Calibri" panose="020F0502020204030204"/>
              </a:rPr>
              <a:t>Сохранение полученных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3758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"/>
            <a:ext cx="10515600" cy="1028197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Интерфейс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BD49D54-7B8D-435D-A17D-722E3CFBDCDF}"/>
              </a:ext>
            </a:extLst>
          </p:cNvPr>
          <p:cNvSpPr/>
          <p:nvPr/>
        </p:nvSpPr>
        <p:spPr>
          <a:xfrm>
            <a:off x="-1859" y="1038922"/>
            <a:ext cx="12191999" cy="87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="" xmlns:a16="http://schemas.microsoft.com/office/drawing/2014/main" id="{412E9128-678E-4CC0-B668-CCD48DCB8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72" y="1035747"/>
            <a:ext cx="9972454" cy="5819582"/>
          </a:xfrm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DDFB5F18-AF25-4AF2-88B5-F84B82548EA7}"/>
              </a:ext>
            </a:extLst>
          </p:cNvPr>
          <p:cNvSpPr/>
          <p:nvPr/>
        </p:nvSpPr>
        <p:spPr>
          <a:xfrm>
            <a:off x="1224776" y="5675971"/>
            <a:ext cx="1607633" cy="910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ea typeface="+mj-lt"/>
                <a:cs typeface="+mj-lt"/>
              </a:rPr>
              <a:t>Настройки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30" y="2456985"/>
            <a:ext cx="11351941" cy="3822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Настройка начальных параметров : массы, объема и высоты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Какой график сейчас выводить и как он повернут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Сохранять или нет анимацию</a:t>
            </a:r>
          </a:p>
          <a:p>
            <a:pPr marL="514350" indent="-514350">
              <a:buAutoNum type="arabicPeriod"/>
            </a:pPr>
            <a:endParaRPr lang="ru-RU" sz="2600" dirty="0">
              <a:cs typeface="Calibri"/>
            </a:endParaRPr>
          </a:p>
          <a:p>
            <a:pPr marL="514350" indent="-514350">
              <a:buAutoNum type="arabicPeriod"/>
            </a:pPr>
            <a:endParaRPr lang="ru-RU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0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ea typeface="+mj-lt"/>
                <a:cs typeface="+mj-lt"/>
              </a:rPr>
              <a:t>Расчеты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30" y="2456985"/>
            <a:ext cx="11063868" cy="3822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2600" dirty="0">
                <a:ea typeface="+mn-lt"/>
                <a:cs typeface="+mn-lt"/>
              </a:rPr>
              <a:t>Каждые </a:t>
            </a:r>
            <a:r>
              <a:rPr lang="ru-RU" sz="2600" b="1" dirty="0">
                <a:ea typeface="+mn-lt"/>
                <a:cs typeface="+mn-lt"/>
              </a:rPr>
              <a:t>x</a:t>
            </a:r>
            <a:r>
              <a:rPr lang="ru-RU" sz="2600" dirty="0">
                <a:ea typeface="+mn-lt"/>
                <a:cs typeface="+mn-lt"/>
              </a:rPr>
              <a:t>(зависит от высоты)</a:t>
            </a:r>
            <a:r>
              <a:rPr lang="ru-RU" sz="2600" b="1" dirty="0">
                <a:ea typeface="+mn-lt"/>
                <a:cs typeface="+mn-lt"/>
              </a:rPr>
              <a:t> </a:t>
            </a:r>
            <a:r>
              <a:rPr lang="ru-RU" sz="2600" dirty="0">
                <a:ea typeface="+mn-lt"/>
                <a:cs typeface="+mn-lt"/>
              </a:rPr>
              <a:t>метров рассчитываться нужные</a:t>
            </a:r>
            <a:r>
              <a:rPr lang="ru-RU" sz="2600" dirty="0">
                <a:cs typeface="Calibri"/>
              </a:rPr>
              <a:t> данные. Где нужно учитывается предыдущее измерение</a:t>
            </a:r>
            <a:endParaRPr lang="ru-RU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Расчеты можно поставить на паузу и изменить начальные параметры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Есть возможность отмотать на предыдущие точки</a:t>
            </a:r>
          </a:p>
          <a:p>
            <a:pPr marL="514350" indent="-514350">
              <a:buAutoNum type="arabicPeriod"/>
            </a:pPr>
            <a:endParaRPr lang="ru-RU" sz="2600" dirty="0">
              <a:cs typeface="Calibri"/>
            </a:endParaRPr>
          </a:p>
          <a:p>
            <a:pPr marL="0" indent="0">
              <a:buNone/>
            </a:pPr>
            <a:endParaRPr lang="ru-RU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4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BF87945-A001-489F-9D9B-7D9435F0B9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13D046-9F0E-45AD-A904-7E957909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06"/>
            <a:ext cx="10515600" cy="872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400" dirty="0" smtClean="0">
                <a:solidFill>
                  <a:srgbClr val="FFFFFF"/>
                </a:solidFill>
              </a:rPr>
              <a:t>Вывод данных</a:t>
            </a:r>
            <a:endParaRPr lang="ru-RU" sz="44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8639" y="1216069"/>
            <a:ext cx="11100816" cy="932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22" y="1288715"/>
            <a:ext cx="9599209" cy="55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BF87945-A001-489F-9D9B-7D9435F0B9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13D046-9F0E-45AD-A904-7E957909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06"/>
            <a:ext cx="10515600" cy="11582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400" dirty="0" smtClean="0">
                <a:solidFill>
                  <a:srgbClr val="FFFFFF"/>
                </a:solidFill>
              </a:rPr>
              <a:t>Вывод данных</a:t>
            </a:r>
            <a:endParaRPr lang="ru-RU" sz="44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8" name="Рисунок 9">
            <a:extLst>
              <a:ext uri="{FF2B5EF4-FFF2-40B4-BE49-F238E27FC236}">
                <a16:creationId xmlns="" xmlns:a16="http://schemas.microsoft.com/office/drawing/2014/main" id="{D1F6D338-531A-4647-AAF8-9EFA477D5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534590" y="1503874"/>
            <a:ext cx="8838158" cy="5202769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B73C3B9-C0C4-4FA2-91F2-D4F5F278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68213" y="1503875"/>
            <a:ext cx="2391416" cy="5202769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200" dirty="0">
                <a:cs typeface="Calibri" panose="020F0502020204030204"/>
              </a:rPr>
              <a:t>Изменили массу и посмотрели, что с весом.</a:t>
            </a:r>
            <a:r>
              <a:rPr lang="en-US" sz="2200" dirty="0"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"/>
            <a:ext cx="10515600" cy="1028197"/>
          </a:xfrm>
        </p:spPr>
        <p:txBody>
          <a:bodyPr>
            <a:normAutofit/>
          </a:bodyPr>
          <a:lstStyle/>
          <a:p>
            <a:pPr algn="ctr"/>
            <a:r>
              <a:rPr lang="ru-RU" sz="4600" dirty="0" smtClean="0">
                <a:solidFill>
                  <a:srgbClr val="FFFFFF"/>
                </a:solidFill>
                <a:cs typeface="Calibri Light"/>
              </a:rPr>
              <a:t>Сохранение результатов</a:t>
            </a:r>
            <a:endParaRPr lang="ru-RU" sz="4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BD49D54-7B8D-435D-A17D-722E3CFBDCDF}"/>
              </a:ext>
            </a:extLst>
          </p:cNvPr>
          <p:cNvSpPr/>
          <p:nvPr/>
        </p:nvSpPr>
        <p:spPr>
          <a:xfrm>
            <a:off x="0" y="1038922"/>
            <a:ext cx="12191999" cy="87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DDFB5F18-AF25-4AF2-88B5-F84B82548EA7}"/>
              </a:ext>
            </a:extLst>
          </p:cNvPr>
          <p:cNvSpPr/>
          <p:nvPr/>
        </p:nvSpPr>
        <p:spPr>
          <a:xfrm>
            <a:off x="1224776" y="5675971"/>
            <a:ext cx="1607633" cy="910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5" y="1038922"/>
            <a:ext cx="10345028" cy="581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4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"/>
            <a:ext cx="10515600" cy="1028197"/>
          </a:xfrm>
        </p:spPr>
        <p:txBody>
          <a:bodyPr>
            <a:normAutofit/>
          </a:bodyPr>
          <a:lstStyle/>
          <a:p>
            <a:pPr algn="ctr"/>
            <a:r>
              <a:rPr lang="ru-RU" sz="4600" dirty="0" smtClean="0">
                <a:solidFill>
                  <a:srgbClr val="FFFFFF"/>
                </a:solidFill>
                <a:cs typeface="Calibri Light"/>
              </a:rPr>
              <a:t>Сохранение результатов</a:t>
            </a:r>
            <a:endParaRPr lang="ru-RU" sz="4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BD49D54-7B8D-435D-A17D-722E3CFBDCDF}"/>
              </a:ext>
            </a:extLst>
          </p:cNvPr>
          <p:cNvSpPr/>
          <p:nvPr/>
        </p:nvSpPr>
        <p:spPr>
          <a:xfrm>
            <a:off x="0" y="1038922"/>
            <a:ext cx="12191999" cy="87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DDFB5F18-AF25-4AF2-88B5-F84B82548EA7}"/>
              </a:ext>
            </a:extLst>
          </p:cNvPr>
          <p:cNvSpPr/>
          <p:nvPr/>
        </p:nvSpPr>
        <p:spPr>
          <a:xfrm>
            <a:off x="1224776" y="5675971"/>
            <a:ext cx="1607633" cy="910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3" y="1033575"/>
            <a:ext cx="10345028" cy="581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0B3B9DBC-97CC-4A18-B4A6-66E2402922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4492644-1D84-449E-94E4-5FC5C873D3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FFE3CB-9849-4471-B8BD-69B5BE2A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10975480" cy="3189507"/>
          </a:xfrm>
        </p:spPr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rgbClr val="FFFFFF"/>
                </a:solidFill>
                <a:cs typeface="Calibri Light"/>
              </a:rPr>
              <a:t>Дополнительная задача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94EE1A74-DEBF-434E-8B5E-7AB296ECB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8C7C4D4B-92D9-4FA4-A294-749E8574F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="" xmlns:a16="http://schemas.microsoft.com/office/drawing/2014/main" id="{BADA3358-2A3F-41B0-A458-6FD1DB3AF9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E4737216-37B2-43AD-AB08-05BFCCEFC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Задача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226779"/>
            <a:ext cx="10286586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228600">
              <a:buNone/>
            </a:pPr>
            <a:r>
              <a:rPr lang="ru-RU" dirty="0">
                <a:latin typeface="Calibri"/>
                <a:ea typeface="+mn-lt"/>
                <a:cs typeface="+mn-lt"/>
              </a:rPr>
              <a:t>Даны 3 описания плотности воздуха в зависимости от высоты: 2 таблицы и образное описание. 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indent="228600">
              <a:buNone/>
            </a:pPr>
            <a:r>
              <a:rPr lang="ru-RU" dirty="0">
                <a:latin typeface="Calibri"/>
                <a:ea typeface="+mn-lt"/>
                <a:cs typeface="+mn-lt"/>
              </a:rPr>
              <a:t>Проанализировать и понять какое описание лучше использовать.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6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Условие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226779"/>
            <a:ext cx="11172825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228600">
              <a:buNone/>
            </a:pPr>
            <a:r>
              <a:rPr lang="ru-RU" sz="2600" dirty="0">
                <a:latin typeface="Calibri"/>
                <a:ea typeface="+mn-lt"/>
                <a:cs typeface="+mn-lt"/>
              </a:rPr>
              <a:t>В надутый невесомый воздушный шарик (очень прочный) объема </a:t>
            </a:r>
            <a:r>
              <a:rPr lang="ru-RU" sz="2600" b="1" dirty="0">
                <a:latin typeface="Calibri"/>
                <a:ea typeface="+mn-lt"/>
                <a:cs typeface="+mn-lt"/>
              </a:rPr>
              <a:t>V</a:t>
            </a:r>
            <a:r>
              <a:rPr lang="ru-RU" sz="2600" dirty="0">
                <a:latin typeface="Calibri"/>
                <a:ea typeface="+mn-lt"/>
                <a:cs typeface="+mn-lt"/>
              </a:rPr>
              <a:t> поместили гирьку массой </a:t>
            </a:r>
            <a:r>
              <a:rPr lang="ru-RU" sz="2600" b="1" dirty="0">
                <a:latin typeface="Calibri"/>
                <a:ea typeface="+mn-lt"/>
                <a:cs typeface="+mn-lt"/>
              </a:rPr>
              <a:t>m</a:t>
            </a:r>
            <a:r>
              <a:rPr lang="ru-RU" sz="2600" dirty="0">
                <a:latin typeface="Calibri"/>
                <a:ea typeface="+mn-lt"/>
                <a:cs typeface="+mn-lt"/>
              </a:rPr>
              <a:t>. </a:t>
            </a:r>
            <a:endParaRPr lang="ru-RU" dirty="0">
              <a:latin typeface="Calibri"/>
              <a:ea typeface="+mn-lt"/>
              <a:cs typeface="+mn-lt"/>
            </a:endParaRPr>
          </a:p>
          <a:p>
            <a:pPr indent="228600">
              <a:buNone/>
            </a:pPr>
            <a:r>
              <a:rPr lang="ru-RU" sz="2600" dirty="0">
                <a:latin typeface="Calibri"/>
                <a:ea typeface="+mn-lt"/>
                <a:cs typeface="+mn-lt"/>
              </a:rPr>
              <a:t>Этот шарик с гирькой самопроизвольно опускается с высоты</a:t>
            </a:r>
            <a:r>
              <a:rPr lang="ru-RU" sz="2600" b="1" dirty="0">
                <a:latin typeface="Calibri"/>
                <a:ea typeface="+mn-lt"/>
                <a:cs typeface="+mn-lt"/>
              </a:rPr>
              <a:t> h</a:t>
            </a:r>
            <a:r>
              <a:rPr lang="ru-RU" sz="2600" dirty="0">
                <a:latin typeface="Calibri"/>
                <a:ea typeface="+mn-lt"/>
                <a:cs typeface="+mn-lt"/>
              </a:rPr>
              <a:t> в море с максимальной глубиной до 10 км. Как в процессе падения будет меняться </a:t>
            </a:r>
            <a:r>
              <a:rPr lang="ru-RU" sz="2600" b="1" dirty="0">
                <a:latin typeface="Calibri"/>
                <a:ea typeface="+mn-lt"/>
                <a:cs typeface="+mn-lt"/>
              </a:rPr>
              <a:t>вес </a:t>
            </a:r>
            <a:r>
              <a:rPr lang="ru-RU" sz="2600" dirty="0">
                <a:latin typeface="Calibri"/>
                <a:ea typeface="+mn-lt"/>
                <a:cs typeface="+mn-lt"/>
              </a:rPr>
              <a:t>шарика с гирькой? </a:t>
            </a:r>
            <a:endParaRPr lang="ru-RU" dirty="0">
              <a:latin typeface="Calibri"/>
              <a:ea typeface="+mn-lt"/>
              <a:cs typeface="+mn-lt"/>
            </a:endParaRPr>
          </a:p>
          <a:p>
            <a:pPr indent="228600">
              <a:buNone/>
            </a:pPr>
            <a:r>
              <a:rPr lang="ru-RU" sz="2600" dirty="0">
                <a:latin typeface="Calibri"/>
                <a:ea typeface="+mn-lt"/>
                <a:cs typeface="+mn-lt"/>
              </a:rPr>
              <a:t>Опишите различные </a:t>
            </a:r>
            <a:r>
              <a:rPr lang="ru-RU" sz="2600" b="1" dirty="0">
                <a:latin typeface="Calibri"/>
                <a:ea typeface="+mn-lt"/>
                <a:cs typeface="+mn-lt"/>
              </a:rPr>
              <a:t>сценарии </a:t>
            </a:r>
            <a:r>
              <a:rPr lang="ru-RU" sz="2600" dirty="0">
                <a:latin typeface="Calibri"/>
                <a:ea typeface="+mn-lt"/>
                <a:cs typeface="+mn-lt"/>
              </a:rPr>
              <a:t>такого падения и изменения веса.  </a:t>
            </a:r>
            <a:endParaRPr lang="ru-RU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="" xmlns:a16="http://schemas.microsoft.com/office/drawing/2014/main" id="{3C8642E5-4F11-4876-B194-95001222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6" y="321734"/>
            <a:ext cx="4065955" cy="2905170"/>
          </a:xfrm>
          <a:prstGeom prst="rect">
            <a:avLst/>
          </a:prstGeo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="" xmlns:a16="http://schemas.microsoft.com/office/drawing/2014/main" id="{FD1CCD8B-F2B3-43C2-9BBE-89B8F11B3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9" y="3631096"/>
            <a:ext cx="4843088" cy="2760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99448F2-0E5B-42DA-B2D1-11A14E947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E8A7552-20E1-4F34-ADAB-C1DB6634D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="" xmlns:a16="http://schemas.microsoft.com/office/drawing/2014/main" id="{B91C1DDF-3580-428F-8340-115B18634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37" y="609807"/>
            <a:ext cx="4021322" cy="6069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876FCB-AB63-4091-94EC-8E7B32B21E8A}"/>
              </a:ext>
            </a:extLst>
          </p:cNvPr>
          <p:cNvSpPr txBox="1"/>
          <p:nvPr/>
        </p:nvSpPr>
        <p:spPr>
          <a:xfrm>
            <a:off x="1750741" y="3717"/>
            <a:ext cx="2613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Образное описание</a:t>
            </a:r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587516-4864-4EBF-8367-F55BB6DA7F8F}"/>
              </a:ext>
            </a:extLst>
          </p:cNvPr>
          <p:cNvSpPr txBox="1"/>
          <p:nvPr/>
        </p:nvSpPr>
        <p:spPr>
          <a:xfrm>
            <a:off x="1927302" y="6490010"/>
            <a:ext cx="2269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Таблица 2</a:t>
            </a:r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647C5B6-0F64-4682-8098-50562CE7F8EF}"/>
              </a:ext>
            </a:extLst>
          </p:cNvPr>
          <p:cNvSpPr txBox="1"/>
          <p:nvPr/>
        </p:nvSpPr>
        <p:spPr>
          <a:xfrm>
            <a:off x="7809570" y="236033"/>
            <a:ext cx="2613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Таблица 1</a:t>
            </a: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64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63" y="2907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Анализ</a:t>
            </a:r>
          </a:p>
        </p:txBody>
      </p:sp>
      <p:pic>
        <p:nvPicPr>
          <p:cNvPr id="1026" name="Picture 2" descr="C:\Users\ПК\Desktop\Figur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60" y="1911350"/>
            <a:ext cx="6619279" cy="49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2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Цели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ru-RU" sz="2600" dirty="0">
                <a:cs typeface="Calibri"/>
              </a:rPr>
              <a:t> Изучить задачу</a:t>
            </a:r>
            <a:endParaRPr lang="ru-RU" dirty="0"/>
          </a:p>
          <a:p>
            <a:pPr>
              <a:buFont typeface="Wingdings" panose="020B0604020202020204" pitchFamily="34" charset="0"/>
              <a:buChar char="ü"/>
            </a:pPr>
            <a:r>
              <a:rPr lang="ru-RU" sz="2600" dirty="0">
                <a:cs typeface="Calibri"/>
              </a:rPr>
              <a:t>Адаптировать под знания 7-8 класса, упрощая модель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ru-RU" sz="2600" dirty="0">
                <a:cs typeface="Calibri"/>
              </a:rPr>
              <a:t>Запрограммировать модель, параллельно исследуя явления и корректируя модель</a:t>
            </a:r>
          </a:p>
          <a:p>
            <a:endParaRPr lang="ru-RU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9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Зачем нужен мой проект?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326171"/>
            <a:ext cx="11172825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наглядной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демонстрации описанных на уроке явлений при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помощи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графиков</a:t>
            </a:r>
            <a:endParaRPr lang="ru-RU" dirty="0"/>
          </a:p>
          <a:p>
            <a:r>
              <a:rPr lang="ru-RU" dirty="0">
                <a:cs typeface="Calibri"/>
              </a:rPr>
              <a:t>Возможность откатить расчеты на нужное кол-во шагов, для детального изучения момента</a:t>
            </a:r>
          </a:p>
          <a:p>
            <a:r>
              <a:rPr lang="ru-RU" dirty="0">
                <a:cs typeface="Calibri"/>
              </a:rPr>
              <a:t>Сохранение результатов в наглядной форме</a:t>
            </a:r>
          </a:p>
          <a:p>
            <a:r>
              <a:rPr lang="ru-RU" dirty="0">
                <a:cs typeface="Calibri"/>
              </a:rPr>
              <a:t>Моя практика по работе с </a:t>
            </a:r>
            <a:r>
              <a:rPr lang="ru-RU" dirty="0" err="1">
                <a:cs typeface="Calibri"/>
              </a:rPr>
              <a:t>python</a:t>
            </a:r>
            <a:r>
              <a:rPr lang="ru-RU" dirty="0">
                <a:cs typeface="Calibri"/>
              </a:rPr>
              <a:t> и с физическими моделями</a:t>
            </a:r>
          </a:p>
          <a:p>
            <a:pPr indent="228600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49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Инструмент и альтернативные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7" y="2085474"/>
            <a:ext cx="11172825" cy="4486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None/>
            </a:pPr>
            <a:r>
              <a:rPr lang="ru-RU" dirty="0">
                <a:cs typeface="Calibri" panose="020F0502020204030204"/>
              </a:rPr>
              <a:t>Инструмент </a:t>
            </a:r>
            <a:r>
              <a:rPr lang="en-US" dirty="0">
                <a:cs typeface="Calibri" panose="020F0502020204030204"/>
              </a:rPr>
              <a:t>:</a:t>
            </a:r>
            <a:endParaRPr lang="ru-RU" dirty="0">
              <a:cs typeface="Calibri" panose="020F0502020204030204"/>
            </a:endParaRPr>
          </a:p>
          <a:p>
            <a:pPr marL="685800" indent="-457200"/>
            <a:r>
              <a:rPr lang="ru-RU" dirty="0">
                <a:cs typeface="Calibri" panose="020F0502020204030204"/>
              </a:rPr>
              <a:t>Язык</a:t>
            </a:r>
            <a:r>
              <a:rPr lang="en-US" dirty="0">
                <a:cs typeface="Calibri" panose="020F0502020204030204"/>
              </a:rPr>
              <a:t> Python, </a:t>
            </a:r>
            <a:r>
              <a:rPr lang="ru-RU" dirty="0">
                <a:cs typeface="Calibri" panose="020F0502020204030204"/>
              </a:rPr>
              <a:t>т.к. был небольшой опыт работы на нем + есть  нужные библиотеки</a:t>
            </a:r>
          </a:p>
          <a:p>
            <a:pPr marL="685800" indent="-457200"/>
            <a:r>
              <a:rPr lang="ru-RU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Pygame</a:t>
            </a:r>
            <a:r>
              <a:rPr lang="en-US" dirty="0">
                <a:cs typeface="Calibri" panose="020F0502020204030204"/>
              </a:rPr>
              <a:t> + </a:t>
            </a:r>
            <a:r>
              <a:rPr lang="en-US" dirty="0" err="1">
                <a:cs typeface="Calibri" panose="020F0502020204030204"/>
              </a:rPr>
              <a:t>pygame_gui</a:t>
            </a:r>
            <a:r>
              <a:rPr lang="en-US" dirty="0">
                <a:cs typeface="Calibri" panose="020F0502020204030204"/>
              </a:rPr>
              <a:t>. </a:t>
            </a:r>
            <a:r>
              <a:rPr lang="ru-RU" dirty="0">
                <a:cs typeface="Calibri" panose="020F0502020204030204"/>
              </a:rPr>
              <a:t>Просты в использовании при достаточном функционале</a:t>
            </a:r>
            <a:endParaRPr lang="en-US" dirty="0">
              <a:cs typeface="Calibri" panose="020F0502020204030204"/>
            </a:endParaRPr>
          </a:p>
          <a:p>
            <a:pPr marL="685800" indent="-457200"/>
            <a:r>
              <a:rPr lang="ru-RU" dirty="0" err="1">
                <a:cs typeface="Calibri" panose="020F0502020204030204"/>
              </a:rPr>
              <a:t>Matplotlib</a:t>
            </a:r>
            <a:r>
              <a:rPr lang="ru-RU" dirty="0">
                <a:cs typeface="Calibri" panose="020F0502020204030204"/>
              </a:rPr>
              <a:t> для графиков и анимации</a:t>
            </a:r>
          </a:p>
          <a:p>
            <a:pPr indent="0">
              <a:buNone/>
            </a:pPr>
            <a:r>
              <a:rPr lang="ru-RU" dirty="0">
                <a:cs typeface="Calibri" panose="020F0502020204030204"/>
              </a:rPr>
              <a:t>Альтернативы</a:t>
            </a:r>
            <a:r>
              <a:rPr lang="en-US" dirty="0">
                <a:cs typeface="Calibri" panose="020F0502020204030204"/>
              </a:rPr>
              <a:t>:</a:t>
            </a:r>
            <a:endParaRPr lang="ru-RU" dirty="0">
              <a:cs typeface="Calibri" panose="020F0502020204030204"/>
            </a:endParaRPr>
          </a:p>
          <a:p>
            <a:pPr marL="685800" indent="-457200"/>
            <a:r>
              <a:rPr lang="ru-RU" dirty="0">
                <a:cs typeface="Calibri" panose="020F0502020204030204"/>
              </a:rPr>
              <a:t>Найденные варианты не соответствовали требованиям заказчика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47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0B3B9DBC-97CC-4A18-B4A6-66E2402922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4492644-1D84-449E-94E4-5FC5C873D3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FFE3CB-9849-4471-B8BD-69B5BE2A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ru-RU" sz="8000">
                <a:solidFill>
                  <a:srgbClr val="FFFFFF"/>
                </a:solidFill>
                <a:cs typeface="Calibri Light"/>
              </a:rPr>
              <a:t>Физическая часть</a:t>
            </a:r>
            <a:endParaRPr lang="ru-RU" sz="8000">
              <a:solidFill>
                <a:srgbClr val="FFFFFF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94EE1A74-DEBF-434E-8B5E-7AB296ECB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8C7C4D4B-92D9-4FA4-A294-749E8574F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="" xmlns:a16="http://schemas.microsoft.com/office/drawing/2014/main" id="{BADA3358-2A3F-41B0-A458-6FD1DB3AF9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E4737216-37B2-43AD-AB08-05BFCCEFC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>
                <a:solidFill>
                  <a:srgbClr val="FFFFFF"/>
                </a:solidFill>
                <a:cs typeface="Calibri Light"/>
              </a:rPr>
              <a:t>Адаптированная модель. Упрощения</a:t>
            </a:r>
            <a:endParaRPr lang="ru-RU" sz="4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30" y="2456985"/>
            <a:ext cx="11351941" cy="3822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Шар не меняет форму при полете, при этом может сжиматься под давлением воды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Пренебрегаем вращением Земли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Шар, воздух внутри и груз одно целое.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Упрощены расчеты силы удара о воду. Сила удара = сопротивлению среды</a:t>
            </a:r>
          </a:p>
          <a:p>
            <a:pPr marL="514350" indent="-514350">
              <a:buAutoNum type="arabicPeriod"/>
            </a:pPr>
            <a:r>
              <a:rPr lang="ru-RU" sz="2600" dirty="0">
                <a:ea typeface="+mn-lt"/>
                <a:cs typeface="+mn-lt"/>
              </a:rPr>
              <a:t>Пренебрегаем сопротивлением среды при движении в воде</a:t>
            </a:r>
            <a:endParaRPr lang="ru-RU" sz="26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Пренебрегаем изменением плотности воды от </a:t>
            </a:r>
            <a:r>
              <a:rPr lang="ru-RU" sz="2600" dirty="0" smtClean="0">
                <a:cs typeface="Calibri"/>
              </a:rPr>
              <a:t>глубины</a:t>
            </a:r>
          </a:p>
          <a:p>
            <a:pPr marL="0" indent="0">
              <a:buNone/>
            </a:pPr>
            <a:endParaRPr lang="ru-RU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39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0987" y="3110145"/>
            <a:ext cx="3044476" cy="6365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Ключевые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точки</a:t>
            </a:r>
            <a:endParaRPr lang="ru-RU" sz="36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926513" y="3071813"/>
            <a:ext cx="3265487" cy="2660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="" xmlns:a16="http://schemas.microsoft.com/office/drawing/2014/main" id="{E3D1A48B-DC5C-4245-BB7C-EA76FD80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83" y="-3389"/>
            <a:ext cx="8067907" cy="68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0B3B9DBC-97CC-4A18-B4A6-66E2402922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4492644-1D84-449E-94E4-5FC5C873D3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FFE3CB-9849-4471-B8BD-69B5BE2A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569823" cy="3189507"/>
          </a:xfrm>
        </p:spPr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rgbClr val="FFFFFF"/>
                </a:solidFill>
                <a:cs typeface="Calibri Light"/>
              </a:rPr>
              <a:t>Программная часть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94EE1A74-DEBF-434E-8B5E-7AB296ECB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8C7C4D4B-92D9-4FA4-A294-749E8574F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="" xmlns:a16="http://schemas.microsoft.com/office/drawing/2014/main" id="{BADA3358-2A3F-41B0-A458-6FD1DB3AF9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E4737216-37B2-43AD-AB08-05BFCCEFC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211</Words>
  <Application>Microsoft Office PowerPoint</Application>
  <PresentationFormat>Произвольный</PresentationFormat>
  <Paragraphs>63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Office Theme</vt:lpstr>
      <vt:lpstr>Тема Office</vt:lpstr>
      <vt:lpstr>Проект 'Полет Шара'</vt:lpstr>
      <vt:lpstr>Условие задачи</vt:lpstr>
      <vt:lpstr>Цели проекта</vt:lpstr>
      <vt:lpstr>Зачем нужен мой проект?</vt:lpstr>
      <vt:lpstr>Инструмент и альтернативные решения</vt:lpstr>
      <vt:lpstr>Физическая часть</vt:lpstr>
      <vt:lpstr>Адаптированная модель. Упрощения</vt:lpstr>
      <vt:lpstr>Ключевые точки</vt:lpstr>
      <vt:lpstr>Программная часть</vt:lpstr>
      <vt:lpstr>Работа Программы</vt:lpstr>
      <vt:lpstr>Интерфейс</vt:lpstr>
      <vt:lpstr>Настройки</vt:lpstr>
      <vt:lpstr>Расчеты</vt:lpstr>
      <vt:lpstr>Вывод данных</vt:lpstr>
      <vt:lpstr>Вывод данных</vt:lpstr>
      <vt:lpstr>Сохранение результатов</vt:lpstr>
      <vt:lpstr>Сохранение результатов</vt:lpstr>
      <vt:lpstr>Дополнительная задача</vt:lpstr>
      <vt:lpstr>Задача</vt:lpstr>
      <vt:lpstr>Презентация PowerPoint</vt:lpstr>
      <vt:lpstr>Анализ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ПК</cp:lastModifiedBy>
  <cp:revision>963</cp:revision>
  <dcterms:created xsi:type="dcterms:W3CDTF">2021-01-17T15:35:56Z</dcterms:created>
  <dcterms:modified xsi:type="dcterms:W3CDTF">2021-03-31T15:41:49Z</dcterms:modified>
</cp:coreProperties>
</file>