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72" r:id="rId5"/>
    <p:sldId id="259" r:id="rId6"/>
    <p:sldId id="266" r:id="rId7"/>
    <p:sldId id="263" r:id="rId8"/>
    <p:sldId id="264" r:id="rId9"/>
    <p:sldId id="265" r:id="rId10"/>
    <p:sldId id="267" r:id="rId11"/>
    <p:sldId id="260" r:id="rId12"/>
    <p:sldId id="268" r:id="rId13"/>
    <p:sldId id="269" r:id="rId14"/>
    <p:sldId id="261" r:id="rId15"/>
    <p:sldId id="270" r:id="rId16"/>
    <p:sldId id="271" r:id="rId17"/>
    <p:sldId id="26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73" d="100"/>
          <a:sy n="73" d="100"/>
        </p:scale>
        <p:origin x="29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8/19/2018</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8/19/2018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8/19/2018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8/19/2018</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8/19/2018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8/19/2018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8/19/2018</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8/19/2018</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8/19/2018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8/19/2018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8/19/2018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8/19/2018</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archive.ics.uci.edu/ml/datasets/bank+market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A0DC4-00F4-4EBA-9008-2B9BA41FDCFA}"/>
              </a:ext>
            </a:extLst>
          </p:cNvPr>
          <p:cNvSpPr>
            <a:spLocks noGrp="1"/>
          </p:cNvSpPr>
          <p:nvPr>
            <p:ph type="ctrTitle"/>
          </p:nvPr>
        </p:nvSpPr>
        <p:spPr/>
        <p:txBody>
          <a:bodyPr>
            <a:normAutofit/>
          </a:bodyPr>
          <a:lstStyle/>
          <a:p>
            <a:pPr algn="ctr"/>
            <a:r>
              <a:rPr lang="en-CA" sz="4400" b="1" dirty="0"/>
              <a:t>Bank Marketing Data Set</a:t>
            </a:r>
            <a:endParaRPr lang="en-CA" sz="4400" dirty="0"/>
          </a:p>
        </p:txBody>
      </p:sp>
      <p:sp>
        <p:nvSpPr>
          <p:cNvPr id="3" name="Subtitle 2">
            <a:extLst>
              <a:ext uri="{FF2B5EF4-FFF2-40B4-BE49-F238E27FC236}">
                <a16:creationId xmlns:a16="http://schemas.microsoft.com/office/drawing/2014/main" id="{0B66D9D4-2AAE-458F-BA3B-9510EFB7977D}"/>
              </a:ext>
            </a:extLst>
          </p:cNvPr>
          <p:cNvSpPr>
            <a:spLocks noGrp="1"/>
          </p:cNvSpPr>
          <p:nvPr>
            <p:ph type="subTitle" idx="1"/>
          </p:nvPr>
        </p:nvSpPr>
        <p:spPr/>
        <p:txBody>
          <a:bodyPr/>
          <a:lstStyle/>
          <a:p>
            <a:r>
              <a:rPr lang="en-CA" dirty="0"/>
              <a:t>S18-Introduction to Data Analysis</a:t>
            </a:r>
          </a:p>
        </p:txBody>
      </p:sp>
    </p:spTree>
    <p:extLst>
      <p:ext uri="{BB962C8B-B14F-4D97-AF65-F5344CB8AC3E}">
        <p14:creationId xmlns:p14="http://schemas.microsoft.com/office/powerpoint/2010/main" val="866064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DF4AE-ECF0-4E54-9131-24042BA4D1A4}"/>
              </a:ext>
            </a:extLst>
          </p:cNvPr>
          <p:cNvSpPr>
            <a:spLocks noGrp="1"/>
          </p:cNvSpPr>
          <p:nvPr>
            <p:ph type="title"/>
          </p:nvPr>
        </p:nvSpPr>
        <p:spPr/>
        <p:txBody>
          <a:bodyPr/>
          <a:lstStyle/>
          <a:p>
            <a:r>
              <a:rPr lang="en-US" dirty="0"/>
              <a:t>Data Analytics-Density plots</a:t>
            </a:r>
            <a:endParaRPr lang="en-CA" dirty="0"/>
          </a:p>
        </p:txBody>
      </p:sp>
      <p:pic>
        <p:nvPicPr>
          <p:cNvPr id="4" name="Content Placeholder 3">
            <a:extLst>
              <a:ext uri="{FF2B5EF4-FFF2-40B4-BE49-F238E27FC236}">
                <a16:creationId xmlns:a16="http://schemas.microsoft.com/office/drawing/2014/main" id="{CE7ADB37-2832-4165-97FC-EE7742518CD4}"/>
              </a:ext>
            </a:extLst>
          </p:cNvPr>
          <p:cNvPicPr>
            <a:picLocks noGrp="1" noChangeAspect="1"/>
          </p:cNvPicPr>
          <p:nvPr>
            <p:ph idx="1"/>
          </p:nvPr>
        </p:nvPicPr>
        <p:blipFill>
          <a:blip r:embed="rId2"/>
          <a:stretch>
            <a:fillRect/>
          </a:stretch>
        </p:blipFill>
        <p:spPr>
          <a:xfrm>
            <a:off x="1672684" y="1719073"/>
            <a:ext cx="9723862" cy="4499166"/>
          </a:xfrm>
          <a:prstGeom prst="rect">
            <a:avLst/>
          </a:prstGeom>
        </p:spPr>
      </p:pic>
    </p:spTree>
    <p:extLst>
      <p:ext uri="{BB962C8B-B14F-4D97-AF65-F5344CB8AC3E}">
        <p14:creationId xmlns:p14="http://schemas.microsoft.com/office/powerpoint/2010/main" val="246247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D412C-52B1-4904-8F75-B4A81218D6FE}"/>
              </a:ext>
            </a:extLst>
          </p:cNvPr>
          <p:cNvSpPr>
            <a:spLocks noGrp="1"/>
          </p:cNvSpPr>
          <p:nvPr>
            <p:ph type="title"/>
          </p:nvPr>
        </p:nvSpPr>
        <p:spPr/>
        <p:txBody>
          <a:bodyPr/>
          <a:lstStyle/>
          <a:p>
            <a:r>
              <a:rPr lang="en-US" dirty="0"/>
              <a:t>Initial Model</a:t>
            </a:r>
            <a:endParaRPr lang="en-CA" dirty="0"/>
          </a:p>
        </p:txBody>
      </p:sp>
      <p:sp>
        <p:nvSpPr>
          <p:cNvPr id="3" name="Content Placeholder 2">
            <a:extLst>
              <a:ext uri="{FF2B5EF4-FFF2-40B4-BE49-F238E27FC236}">
                <a16:creationId xmlns:a16="http://schemas.microsoft.com/office/drawing/2014/main" id="{8E41EF94-B3AC-4E8A-A867-180949EC0947}"/>
              </a:ext>
            </a:extLst>
          </p:cNvPr>
          <p:cNvSpPr>
            <a:spLocks noGrp="1"/>
          </p:cNvSpPr>
          <p:nvPr>
            <p:ph idx="1"/>
          </p:nvPr>
        </p:nvSpPr>
        <p:spPr/>
        <p:txBody>
          <a:bodyPr>
            <a:normAutofit/>
          </a:bodyPr>
          <a:lstStyle/>
          <a:p>
            <a:pPr marL="0" indent="0">
              <a:buNone/>
            </a:pPr>
            <a:r>
              <a:rPr lang="en-CA" dirty="0">
                <a:solidFill>
                  <a:schemeClr val="accent6"/>
                </a:solidFill>
              </a:rPr>
              <a:t>Describe your first choice for model building</a:t>
            </a:r>
          </a:p>
          <a:p>
            <a:pPr marL="0" indent="0">
              <a:buNone/>
            </a:pPr>
            <a:r>
              <a:rPr lang="en-US" sz="1400" dirty="0"/>
              <a:t>- Support Vector Machine</a:t>
            </a:r>
          </a:p>
          <a:p>
            <a:pPr marL="0" indent="0">
              <a:buNone/>
            </a:pPr>
            <a:endParaRPr lang="en-CA" dirty="0"/>
          </a:p>
          <a:p>
            <a:pPr marL="0" indent="0">
              <a:buNone/>
            </a:pPr>
            <a:r>
              <a:rPr lang="en-CA" dirty="0">
                <a:solidFill>
                  <a:schemeClr val="accent6"/>
                </a:solidFill>
              </a:rPr>
              <a:t>Justify your choice. How is it meaningful or relevant for the business problem at hand?</a:t>
            </a:r>
          </a:p>
          <a:p>
            <a:r>
              <a:rPr lang="en-US" sz="1400" dirty="0"/>
              <a:t>Works for both Regression &amp; Classification Problems</a:t>
            </a:r>
          </a:p>
          <a:p>
            <a:r>
              <a:rPr lang="en-US" sz="1400" dirty="0"/>
              <a:t>Works with Binary Response </a:t>
            </a:r>
          </a:p>
          <a:p>
            <a:r>
              <a:rPr lang="en-US" sz="1400" dirty="0"/>
              <a:t>Binary response is kept separated by the Maximum Margin Hyperplane</a:t>
            </a:r>
          </a:p>
          <a:p>
            <a:r>
              <a:rPr lang="en-US" sz="1400" dirty="0"/>
              <a:t>Works extremely well on both linear &amp; non linear problems</a:t>
            </a:r>
            <a:endParaRPr lang="en-CA" sz="1400" dirty="0"/>
          </a:p>
          <a:p>
            <a:endParaRPr lang="en-CA" dirty="0"/>
          </a:p>
          <a:p>
            <a:endParaRPr lang="en-CA" dirty="0"/>
          </a:p>
        </p:txBody>
      </p:sp>
    </p:spTree>
    <p:extLst>
      <p:ext uri="{BB962C8B-B14F-4D97-AF65-F5344CB8AC3E}">
        <p14:creationId xmlns:p14="http://schemas.microsoft.com/office/powerpoint/2010/main" val="3436199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83F09-386E-439D-91F8-14A89E15A8EC}"/>
              </a:ext>
            </a:extLst>
          </p:cNvPr>
          <p:cNvSpPr>
            <a:spLocks noGrp="1"/>
          </p:cNvSpPr>
          <p:nvPr>
            <p:ph type="title"/>
          </p:nvPr>
        </p:nvSpPr>
        <p:spPr>
          <a:xfrm>
            <a:off x="2895600" y="764373"/>
            <a:ext cx="8610600" cy="741042"/>
          </a:xfrm>
        </p:spPr>
        <p:txBody>
          <a:bodyPr/>
          <a:lstStyle/>
          <a:p>
            <a:r>
              <a:rPr lang="en-US" dirty="0"/>
              <a:t>Initial Model</a:t>
            </a:r>
            <a:endParaRPr lang="en-CA" dirty="0"/>
          </a:p>
        </p:txBody>
      </p:sp>
      <p:sp>
        <p:nvSpPr>
          <p:cNvPr id="3" name="Content Placeholder 2">
            <a:extLst>
              <a:ext uri="{FF2B5EF4-FFF2-40B4-BE49-F238E27FC236}">
                <a16:creationId xmlns:a16="http://schemas.microsoft.com/office/drawing/2014/main" id="{AC127FF7-4733-4BA5-AB31-12A12E1A7AC7}"/>
              </a:ext>
            </a:extLst>
          </p:cNvPr>
          <p:cNvSpPr>
            <a:spLocks noGrp="1"/>
          </p:cNvSpPr>
          <p:nvPr>
            <p:ph idx="1"/>
          </p:nvPr>
        </p:nvSpPr>
        <p:spPr>
          <a:xfrm>
            <a:off x="685800" y="1505416"/>
            <a:ext cx="10820400" cy="4713270"/>
          </a:xfrm>
        </p:spPr>
        <p:txBody>
          <a:bodyPr/>
          <a:lstStyle/>
          <a:p>
            <a:r>
              <a:rPr lang="en-CA" dirty="0">
                <a:solidFill>
                  <a:schemeClr val="accent6"/>
                </a:solidFill>
              </a:rPr>
              <a:t>Describe your model</a:t>
            </a:r>
          </a:p>
          <a:p>
            <a:endParaRPr lang="en-US" dirty="0"/>
          </a:p>
          <a:p>
            <a:endParaRPr lang="en-CA" dirty="0"/>
          </a:p>
          <a:p>
            <a:endParaRPr lang="en-CA" dirty="0"/>
          </a:p>
        </p:txBody>
      </p:sp>
      <p:pic>
        <p:nvPicPr>
          <p:cNvPr id="4" name="Picture 3">
            <a:extLst>
              <a:ext uri="{FF2B5EF4-FFF2-40B4-BE49-F238E27FC236}">
                <a16:creationId xmlns:a16="http://schemas.microsoft.com/office/drawing/2014/main" id="{726FB13A-E3A0-42B7-99AE-624D7A228769}"/>
              </a:ext>
            </a:extLst>
          </p:cNvPr>
          <p:cNvPicPr>
            <a:picLocks noChangeAspect="1"/>
          </p:cNvPicPr>
          <p:nvPr/>
        </p:nvPicPr>
        <p:blipFill>
          <a:blip r:embed="rId2"/>
          <a:stretch>
            <a:fillRect/>
          </a:stretch>
        </p:blipFill>
        <p:spPr>
          <a:xfrm>
            <a:off x="855857" y="2354649"/>
            <a:ext cx="9677400" cy="4200525"/>
          </a:xfrm>
          <a:prstGeom prst="rect">
            <a:avLst/>
          </a:prstGeom>
        </p:spPr>
      </p:pic>
    </p:spTree>
    <p:extLst>
      <p:ext uri="{BB962C8B-B14F-4D97-AF65-F5344CB8AC3E}">
        <p14:creationId xmlns:p14="http://schemas.microsoft.com/office/powerpoint/2010/main" val="1316578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3FF1E-ADE3-4A0A-BC3E-B3067FC1BC65}"/>
              </a:ext>
            </a:extLst>
          </p:cNvPr>
          <p:cNvSpPr>
            <a:spLocks noGrp="1"/>
          </p:cNvSpPr>
          <p:nvPr>
            <p:ph type="title"/>
          </p:nvPr>
        </p:nvSpPr>
        <p:spPr/>
        <p:txBody>
          <a:bodyPr/>
          <a:lstStyle/>
          <a:p>
            <a:r>
              <a:rPr lang="en-US" dirty="0"/>
              <a:t>Initial Model</a:t>
            </a:r>
            <a:endParaRPr lang="en-CA" dirty="0"/>
          </a:p>
        </p:txBody>
      </p:sp>
      <p:sp>
        <p:nvSpPr>
          <p:cNvPr id="3" name="Content Placeholder 2">
            <a:extLst>
              <a:ext uri="{FF2B5EF4-FFF2-40B4-BE49-F238E27FC236}">
                <a16:creationId xmlns:a16="http://schemas.microsoft.com/office/drawing/2014/main" id="{237A2A3C-02FE-4AF4-BF2C-61501743B270}"/>
              </a:ext>
            </a:extLst>
          </p:cNvPr>
          <p:cNvSpPr>
            <a:spLocks noGrp="1"/>
          </p:cNvSpPr>
          <p:nvPr>
            <p:ph idx="1"/>
          </p:nvPr>
        </p:nvSpPr>
        <p:spPr/>
        <p:txBody>
          <a:bodyPr/>
          <a:lstStyle/>
          <a:p>
            <a:pPr marL="0" indent="0">
              <a:buNone/>
            </a:pPr>
            <a:r>
              <a:rPr lang="en-CA" dirty="0">
                <a:solidFill>
                  <a:schemeClr val="accent6"/>
                </a:solidFill>
              </a:rPr>
              <a:t>Report on performance metrics of your model: SVM</a:t>
            </a:r>
          </a:p>
          <a:p>
            <a:endParaRPr lang="en-CA" dirty="0"/>
          </a:p>
          <a:p>
            <a:endParaRPr lang="en-CA" dirty="0"/>
          </a:p>
        </p:txBody>
      </p:sp>
      <p:graphicFrame>
        <p:nvGraphicFramePr>
          <p:cNvPr id="4" name="Table 3">
            <a:extLst>
              <a:ext uri="{FF2B5EF4-FFF2-40B4-BE49-F238E27FC236}">
                <a16:creationId xmlns:a16="http://schemas.microsoft.com/office/drawing/2014/main" id="{A6D2997F-0B3D-4B47-8703-301D3783186D}"/>
              </a:ext>
            </a:extLst>
          </p:cNvPr>
          <p:cNvGraphicFramePr>
            <a:graphicFrameLocks noGrp="1"/>
          </p:cNvGraphicFramePr>
          <p:nvPr>
            <p:extLst>
              <p:ext uri="{D42A27DB-BD31-4B8C-83A1-F6EECF244321}">
                <p14:modId xmlns:p14="http://schemas.microsoft.com/office/powerpoint/2010/main" val="627915221"/>
              </p:ext>
            </p:extLst>
          </p:nvPr>
        </p:nvGraphicFramePr>
        <p:xfrm>
          <a:off x="804672" y="2667338"/>
          <a:ext cx="10023162" cy="2986330"/>
        </p:xfrm>
        <a:graphic>
          <a:graphicData uri="http://schemas.openxmlformats.org/drawingml/2006/table">
            <a:tbl>
              <a:tblPr firstRow="1" bandRow="1">
                <a:tableStyleId>{5C22544A-7EE6-4342-B048-85BDC9FD1C3A}</a:tableStyleId>
              </a:tblPr>
              <a:tblGrid>
                <a:gridCol w="10023162">
                  <a:extLst>
                    <a:ext uri="{9D8B030D-6E8A-4147-A177-3AD203B41FA5}">
                      <a16:colId xmlns:a16="http://schemas.microsoft.com/office/drawing/2014/main" val="3282399800"/>
                    </a:ext>
                  </a:extLst>
                </a:gridCol>
              </a:tblGrid>
              <a:tr h="1061723">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01738509"/>
                  </a:ext>
                </a:extLst>
              </a:tr>
              <a:tr h="1095829">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97591736"/>
                  </a:ext>
                </a:extLst>
              </a:tr>
              <a:tr h="828778">
                <a:tc>
                  <a:txBody>
                    <a:bodyPr/>
                    <a:lstStyle/>
                    <a:p>
                      <a:r>
                        <a:rPr lang="en-US" sz="1200" dirty="0"/>
                        <a:t>Model did a decent job for a first model. 86% Precision, 89% Recall, 86% F1 Score. Accuracy on both training (97.2%) &amp; test (89.0%) are alright. AUC score seem low but we will have to see after second model. Concern is under confusion matrix (1244+115) seems high as miss classified also with the large unbalanced dataset “Yes or 1” Precision 56%, Recall 10% &amp; F1 Score 17% is not that great.</a:t>
                      </a:r>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17304495"/>
                  </a:ext>
                </a:extLst>
              </a:tr>
            </a:tbl>
          </a:graphicData>
        </a:graphic>
      </p:graphicFrame>
      <p:pic>
        <p:nvPicPr>
          <p:cNvPr id="5" name="Picture 4">
            <a:extLst>
              <a:ext uri="{FF2B5EF4-FFF2-40B4-BE49-F238E27FC236}">
                <a16:creationId xmlns:a16="http://schemas.microsoft.com/office/drawing/2014/main" id="{8CA421E6-D8E9-4955-90EA-7351ECA936C0}"/>
              </a:ext>
            </a:extLst>
          </p:cNvPr>
          <p:cNvPicPr>
            <a:picLocks noChangeAspect="1"/>
          </p:cNvPicPr>
          <p:nvPr/>
        </p:nvPicPr>
        <p:blipFill>
          <a:blip r:embed="rId2"/>
          <a:stretch>
            <a:fillRect/>
          </a:stretch>
        </p:blipFill>
        <p:spPr>
          <a:xfrm>
            <a:off x="1065276" y="2740490"/>
            <a:ext cx="2819400" cy="781050"/>
          </a:xfrm>
          <a:prstGeom prst="rect">
            <a:avLst/>
          </a:prstGeom>
        </p:spPr>
      </p:pic>
      <p:pic>
        <p:nvPicPr>
          <p:cNvPr id="6" name="Picture 5">
            <a:extLst>
              <a:ext uri="{FF2B5EF4-FFF2-40B4-BE49-F238E27FC236}">
                <a16:creationId xmlns:a16="http://schemas.microsoft.com/office/drawing/2014/main" id="{422056CC-8D62-4130-ABDF-D4DF66B08491}"/>
              </a:ext>
            </a:extLst>
          </p:cNvPr>
          <p:cNvPicPr>
            <a:picLocks noChangeAspect="1"/>
          </p:cNvPicPr>
          <p:nvPr/>
        </p:nvPicPr>
        <p:blipFill>
          <a:blip r:embed="rId3"/>
          <a:stretch>
            <a:fillRect/>
          </a:stretch>
        </p:blipFill>
        <p:spPr>
          <a:xfrm>
            <a:off x="4544377" y="2667338"/>
            <a:ext cx="3103245" cy="1022498"/>
          </a:xfrm>
          <a:prstGeom prst="rect">
            <a:avLst/>
          </a:prstGeom>
        </p:spPr>
      </p:pic>
      <p:pic>
        <p:nvPicPr>
          <p:cNvPr id="7" name="Picture 6">
            <a:extLst>
              <a:ext uri="{FF2B5EF4-FFF2-40B4-BE49-F238E27FC236}">
                <a16:creationId xmlns:a16="http://schemas.microsoft.com/office/drawing/2014/main" id="{86D88B9E-D8B7-4451-9242-10D9D029D13C}"/>
              </a:ext>
            </a:extLst>
          </p:cNvPr>
          <p:cNvPicPr>
            <a:picLocks noChangeAspect="1"/>
          </p:cNvPicPr>
          <p:nvPr/>
        </p:nvPicPr>
        <p:blipFill>
          <a:blip r:embed="rId4"/>
          <a:stretch>
            <a:fillRect/>
          </a:stretch>
        </p:blipFill>
        <p:spPr>
          <a:xfrm>
            <a:off x="968311" y="3792918"/>
            <a:ext cx="5222177" cy="952500"/>
          </a:xfrm>
          <a:prstGeom prst="rect">
            <a:avLst/>
          </a:prstGeom>
        </p:spPr>
      </p:pic>
      <p:pic>
        <p:nvPicPr>
          <p:cNvPr id="8" name="Picture 7">
            <a:extLst>
              <a:ext uri="{FF2B5EF4-FFF2-40B4-BE49-F238E27FC236}">
                <a16:creationId xmlns:a16="http://schemas.microsoft.com/office/drawing/2014/main" id="{0496E05A-1DB3-404E-AF8E-FD01EA014C8B}"/>
              </a:ext>
            </a:extLst>
          </p:cNvPr>
          <p:cNvPicPr>
            <a:picLocks noChangeAspect="1"/>
          </p:cNvPicPr>
          <p:nvPr/>
        </p:nvPicPr>
        <p:blipFill>
          <a:blip r:embed="rId5"/>
          <a:stretch>
            <a:fillRect/>
          </a:stretch>
        </p:blipFill>
        <p:spPr>
          <a:xfrm>
            <a:off x="6302248" y="3792918"/>
            <a:ext cx="2352675" cy="542925"/>
          </a:xfrm>
          <a:prstGeom prst="rect">
            <a:avLst/>
          </a:prstGeom>
        </p:spPr>
      </p:pic>
    </p:spTree>
    <p:extLst>
      <p:ext uri="{BB962C8B-B14F-4D97-AF65-F5344CB8AC3E}">
        <p14:creationId xmlns:p14="http://schemas.microsoft.com/office/powerpoint/2010/main" val="2401876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D2F48-F3F9-4535-B2FB-A8AC3A374764}"/>
              </a:ext>
            </a:extLst>
          </p:cNvPr>
          <p:cNvSpPr>
            <a:spLocks noGrp="1"/>
          </p:cNvSpPr>
          <p:nvPr>
            <p:ph type="title"/>
          </p:nvPr>
        </p:nvSpPr>
        <p:spPr/>
        <p:txBody>
          <a:bodyPr/>
          <a:lstStyle/>
          <a:p>
            <a:r>
              <a:rPr lang="en-US" dirty="0"/>
              <a:t>Second model</a:t>
            </a:r>
            <a:endParaRPr lang="en-CA" dirty="0"/>
          </a:p>
        </p:txBody>
      </p:sp>
      <p:sp>
        <p:nvSpPr>
          <p:cNvPr id="3" name="Content Placeholder 2">
            <a:extLst>
              <a:ext uri="{FF2B5EF4-FFF2-40B4-BE49-F238E27FC236}">
                <a16:creationId xmlns:a16="http://schemas.microsoft.com/office/drawing/2014/main" id="{801A1382-331D-4BF5-9942-0BA67BA6937F}"/>
              </a:ext>
            </a:extLst>
          </p:cNvPr>
          <p:cNvSpPr>
            <a:spLocks noGrp="1"/>
          </p:cNvSpPr>
          <p:nvPr>
            <p:ph idx="1"/>
          </p:nvPr>
        </p:nvSpPr>
        <p:spPr>
          <a:xfrm>
            <a:off x="777240" y="1850046"/>
            <a:ext cx="10820400" cy="4024125"/>
          </a:xfrm>
        </p:spPr>
        <p:txBody>
          <a:bodyPr>
            <a:normAutofit/>
          </a:bodyPr>
          <a:lstStyle/>
          <a:p>
            <a:pPr marL="0" indent="0">
              <a:buNone/>
            </a:pPr>
            <a:r>
              <a:rPr lang="en-CA" dirty="0">
                <a:solidFill>
                  <a:schemeClr val="accent6"/>
                </a:solidFill>
              </a:rPr>
              <a:t>Describe your first choice for model building</a:t>
            </a:r>
          </a:p>
          <a:p>
            <a:pPr marL="0" indent="0">
              <a:buNone/>
            </a:pPr>
            <a:r>
              <a:rPr lang="en-US" sz="1400" dirty="0"/>
              <a:t>- Logistic Regression Model</a:t>
            </a:r>
          </a:p>
          <a:p>
            <a:pPr marL="0" indent="0">
              <a:buNone/>
            </a:pPr>
            <a:endParaRPr lang="en-CA" dirty="0"/>
          </a:p>
          <a:p>
            <a:pPr marL="0" indent="0">
              <a:buNone/>
            </a:pPr>
            <a:r>
              <a:rPr lang="en-CA" dirty="0">
                <a:solidFill>
                  <a:schemeClr val="accent6"/>
                </a:solidFill>
              </a:rPr>
              <a:t>Justify your choice. How is it meaningful or relevant for the business problem at hand?</a:t>
            </a:r>
          </a:p>
          <a:p>
            <a:pPr>
              <a:buFontTx/>
              <a:buChar char="-"/>
            </a:pPr>
            <a:endParaRPr lang="en-US" sz="1400" dirty="0"/>
          </a:p>
          <a:p>
            <a:pPr>
              <a:buFontTx/>
              <a:buChar char="-"/>
            </a:pPr>
            <a:r>
              <a:rPr lang="en-US" sz="1400" dirty="0"/>
              <a:t>Dependent Variable is “0” or “1”, only 2 responses (No/Yes, True/False or Alive/Dead)</a:t>
            </a:r>
          </a:p>
          <a:p>
            <a:pPr>
              <a:buFontTx/>
              <a:buChar char="-"/>
            </a:pPr>
            <a:r>
              <a:rPr lang="en-US" sz="1400" dirty="0"/>
              <a:t>Binary Response</a:t>
            </a:r>
          </a:p>
          <a:p>
            <a:pPr>
              <a:buFontTx/>
              <a:buChar char="-"/>
            </a:pPr>
            <a:r>
              <a:rPr lang="en-US" sz="1400" dirty="0"/>
              <a:t>Model very good at calculating or predicting thru regression</a:t>
            </a:r>
          </a:p>
          <a:p>
            <a:pPr>
              <a:buFontTx/>
              <a:buChar char="-"/>
            </a:pPr>
            <a:r>
              <a:rPr lang="en-CA" sz="1400" dirty="0"/>
              <a:t>logistic regression predicts the </a:t>
            </a:r>
            <a:r>
              <a:rPr lang="en-CA" sz="1400" b="1" dirty="0"/>
              <a:t>probability</a:t>
            </a:r>
            <a:r>
              <a:rPr lang="en-CA" sz="1400" dirty="0"/>
              <a:t> of particular outcomes rather than the outcomes themselves</a:t>
            </a:r>
          </a:p>
        </p:txBody>
      </p:sp>
    </p:spTree>
    <p:extLst>
      <p:ext uri="{BB962C8B-B14F-4D97-AF65-F5344CB8AC3E}">
        <p14:creationId xmlns:p14="http://schemas.microsoft.com/office/powerpoint/2010/main" val="30048110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E98A5-EDAD-44FE-971D-31A585E2209E}"/>
              </a:ext>
            </a:extLst>
          </p:cNvPr>
          <p:cNvSpPr>
            <a:spLocks noGrp="1"/>
          </p:cNvSpPr>
          <p:nvPr>
            <p:ph type="title"/>
          </p:nvPr>
        </p:nvSpPr>
        <p:spPr>
          <a:xfrm>
            <a:off x="2895600" y="764373"/>
            <a:ext cx="8610600" cy="685286"/>
          </a:xfrm>
        </p:spPr>
        <p:txBody>
          <a:bodyPr/>
          <a:lstStyle/>
          <a:p>
            <a:r>
              <a:rPr lang="en-US" dirty="0"/>
              <a:t>Second model</a:t>
            </a:r>
            <a:endParaRPr lang="en-CA" dirty="0"/>
          </a:p>
        </p:txBody>
      </p:sp>
      <p:sp>
        <p:nvSpPr>
          <p:cNvPr id="3" name="Content Placeholder 2">
            <a:extLst>
              <a:ext uri="{FF2B5EF4-FFF2-40B4-BE49-F238E27FC236}">
                <a16:creationId xmlns:a16="http://schemas.microsoft.com/office/drawing/2014/main" id="{5C0BDA8F-349B-48F3-93AA-D0F2E107A849}"/>
              </a:ext>
            </a:extLst>
          </p:cNvPr>
          <p:cNvSpPr>
            <a:spLocks noGrp="1"/>
          </p:cNvSpPr>
          <p:nvPr>
            <p:ph idx="1"/>
          </p:nvPr>
        </p:nvSpPr>
        <p:spPr>
          <a:xfrm>
            <a:off x="685800" y="1449660"/>
            <a:ext cx="10820400" cy="4769026"/>
          </a:xfrm>
        </p:spPr>
        <p:txBody>
          <a:bodyPr/>
          <a:lstStyle/>
          <a:p>
            <a:r>
              <a:rPr lang="en-CA" dirty="0">
                <a:solidFill>
                  <a:schemeClr val="accent6"/>
                </a:solidFill>
              </a:rPr>
              <a:t>Describe your model</a:t>
            </a:r>
          </a:p>
          <a:p>
            <a:endParaRPr lang="en-CA" dirty="0"/>
          </a:p>
        </p:txBody>
      </p:sp>
      <p:pic>
        <p:nvPicPr>
          <p:cNvPr id="4" name="Picture 3">
            <a:extLst>
              <a:ext uri="{FF2B5EF4-FFF2-40B4-BE49-F238E27FC236}">
                <a16:creationId xmlns:a16="http://schemas.microsoft.com/office/drawing/2014/main" id="{0D407384-8E36-4DFF-A270-7FE2C5BE0ADC}"/>
              </a:ext>
            </a:extLst>
          </p:cNvPr>
          <p:cNvPicPr>
            <a:picLocks noChangeAspect="1"/>
          </p:cNvPicPr>
          <p:nvPr/>
        </p:nvPicPr>
        <p:blipFill>
          <a:blip r:embed="rId2"/>
          <a:stretch>
            <a:fillRect/>
          </a:stretch>
        </p:blipFill>
        <p:spPr>
          <a:xfrm>
            <a:off x="867008" y="2505435"/>
            <a:ext cx="10855414" cy="2980965"/>
          </a:xfrm>
          <a:prstGeom prst="rect">
            <a:avLst/>
          </a:prstGeom>
        </p:spPr>
      </p:pic>
    </p:spTree>
    <p:extLst>
      <p:ext uri="{BB962C8B-B14F-4D97-AF65-F5344CB8AC3E}">
        <p14:creationId xmlns:p14="http://schemas.microsoft.com/office/powerpoint/2010/main" val="21214176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81D76-8603-48AF-8B89-C340EB907C88}"/>
              </a:ext>
            </a:extLst>
          </p:cNvPr>
          <p:cNvSpPr>
            <a:spLocks noGrp="1"/>
          </p:cNvSpPr>
          <p:nvPr>
            <p:ph type="title"/>
          </p:nvPr>
        </p:nvSpPr>
        <p:spPr/>
        <p:txBody>
          <a:bodyPr/>
          <a:lstStyle/>
          <a:p>
            <a:r>
              <a:rPr lang="en-US" dirty="0"/>
              <a:t>Second model</a:t>
            </a:r>
            <a:endParaRPr lang="en-CA" dirty="0"/>
          </a:p>
        </p:txBody>
      </p:sp>
      <p:sp>
        <p:nvSpPr>
          <p:cNvPr id="3" name="Content Placeholder 2">
            <a:extLst>
              <a:ext uri="{FF2B5EF4-FFF2-40B4-BE49-F238E27FC236}">
                <a16:creationId xmlns:a16="http://schemas.microsoft.com/office/drawing/2014/main" id="{70D8AD1E-4AEA-457B-8201-A0C500BB62AF}"/>
              </a:ext>
            </a:extLst>
          </p:cNvPr>
          <p:cNvSpPr>
            <a:spLocks noGrp="1"/>
          </p:cNvSpPr>
          <p:nvPr>
            <p:ph idx="1"/>
          </p:nvPr>
        </p:nvSpPr>
        <p:spPr/>
        <p:txBody>
          <a:bodyPr/>
          <a:lstStyle/>
          <a:p>
            <a:pPr marL="0" indent="0">
              <a:buNone/>
            </a:pPr>
            <a:r>
              <a:rPr lang="en-CA" dirty="0">
                <a:solidFill>
                  <a:schemeClr val="accent6"/>
                </a:solidFill>
              </a:rPr>
              <a:t>Report on performance metrics of your model: Logistic Regression</a:t>
            </a:r>
          </a:p>
          <a:p>
            <a:pPr marL="0" indent="0">
              <a:buNone/>
            </a:pPr>
            <a:endParaRPr lang="en-CA" dirty="0"/>
          </a:p>
          <a:p>
            <a:pPr marL="0" fontAlgn="t">
              <a:spcBef>
                <a:spcPts val="0"/>
              </a:spcBef>
            </a:pPr>
            <a:endParaRPr lang="en-CA" sz="2400" dirty="0">
              <a:latin typeface="Arial" panose="020B0604020202020204" pitchFamily="34" charset="0"/>
            </a:endParaRPr>
          </a:p>
          <a:p>
            <a:pPr marL="0" fontAlgn="t">
              <a:spcBef>
                <a:spcPts val="0"/>
              </a:spcBef>
            </a:pPr>
            <a:endParaRPr lang="en-CA" sz="2400" dirty="0">
              <a:latin typeface="Arial" panose="020B0604020202020204" pitchFamily="34" charset="0"/>
            </a:endParaRPr>
          </a:p>
          <a:p>
            <a:endParaRPr lang="en-CA" dirty="0"/>
          </a:p>
        </p:txBody>
      </p:sp>
      <p:graphicFrame>
        <p:nvGraphicFramePr>
          <p:cNvPr id="4" name="Table 3">
            <a:extLst>
              <a:ext uri="{FF2B5EF4-FFF2-40B4-BE49-F238E27FC236}">
                <a16:creationId xmlns:a16="http://schemas.microsoft.com/office/drawing/2014/main" id="{371A207A-3711-4828-BF1B-777E4CEEA238}"/>
              </a:ext>
            </a:extLst>
          </p:cNvPr>
          <p:cNvGraphicFramePr>
            <a:graphicFrameLocks noGrp="1"/>
          </p:cNvGraphicFramePr>
          <p:nvPr>
            <p:extLst>
              <p:ext uri="{D42A27DB-BD31-4B8C-83A1-F6EECF244321}">
                <p14:modId xmlns:p14="http://schemas.microsoft.com/office/powerpoint/2010/main" val="2809356821"/>
              </p:ext>
            </p:extLst>
          </p:nvPr>
        </p:nvGraphicFramePr>
        <p:xfrm>
          <a:off x="806704" y="2694770"/>
          <a:ext cx="10397554" cy="3223092"/>
        </p:xfrm>
        <a:graphic>
          <a:graphicData uri="http://schemas.openxmlformats.org/drawingml/2006/table">
            <a:tbl>
              <a:tblPr firstRow="1" bandRow="1">
                <a:tableStyleId>{5C22544A-7EE6-4342-B048-85BDC9FD1C3A}</a:tableStyleId>
              </a:tblPr>
              <a:tblGrid>
                <a:gridCol w="10397554">
                  <a:extLst>
                    <a:ext uri="{9D8B030D-6E8A-4147-A177-3AD203B41FA5}">
                      <a16:colId xmlns:a16="http://schemas.microsoft.com/office/drawing/2014/main" val="2184612189"/>
                    </a:ext>
                  </a:extLst>
                </a:gridCol>
              </a:tblGrid>
              <a:tr h="1264582">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46764591"/>
                  </a:ext>
                </a:extLst>
              </a:tr>
              <a:tr h="1106424">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74922986"/>
                  </a:ext>
                </a:extLst>
              </a:tr>
              <a:tr h="852086">
                <a:tc>
                  <a:txBody>
                    <a:bodyPr/>
                    <a:lstStyle/>
                    <a:p>
                      <a:r>
                        <a:rPr lang="en-US" sz="1200" dirty="0"/>
                        <a:t>This model did a better job than the first model. Confusion Matrix miss classified is lower with (814+271). Precision, Recall &amp; F1 Scores are better overall &amp; both the Yes(1) &amp; No(0). Better results on the test set than the training set. AUC Score is much better. Logistic Regression model overperformed the SVM model on almost every metric.</a:t>
                      </a:r>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72898765"/>
                  </a:ext>
                </a:extLst>
              </a:tr>
            </a:tbl>
          </a:graphicData>
        </a:graphic>
      </p:graphicFrame>
      <p:pic>
        <p:nvPicPr>
          <p:cNvPr id="5" name="Picture 4">
            <a:extLst>
              <a:ext uri="{FF2B5EF4-FFF2-40B4-BE49-F238E27FC236}">
                <a16:creationId xmlns:a16="http://schemas.microsoft.com/office/drawing/2014/main" id="{0215C8C8-9767-44FF-84B2-CF2B5F959A1D}"/>
              </a:ext>
            </a:extLst>
          </p:cNvPr>
          <p:cNvPicPr>
            <a:picLocks noChangeAspect="1"/>
          </p:cNvPicPr>
          <p:nvPr/>
        </p:nvPicPr>
        <p:blipFill>
          <a:blip r:embed="rId2"/>
          <a:stretch>
            <a:fillRect/>
          </a:stretch>
        </p:blipFill>
        <p:spPr>
          <a:xfrm>
            <a:off x="987742" y="2791587"/>
            <a:ext cx="2809875" cy="781050"/>
          </a:xfrm>
          <a:prstGeom prst="rect">
            <a:avLst/>
          </a:prstGeom>
        </p:spPr>
      </p:pic>
      <p:pic>
        <p:nvPicPr>
          <p:cNvPr id="6" name="Picture 5">
            <a:extLst>
              <a:ext uri="{FF2B5EF4-FFF2-40B4-BE49-F238E27FC236}">
                <a16:creationId xmlns:a16="http://schemas.microsoft.com/office/drawing/2014/main" id="{0F6C741D-BAC7-4D6A-A619-E41F91B0C66B}"/>
              </a:ext>
            </a:extLst>
          </p:cNvPr>
          <p:cNvPicPr>
            <a:picLocks noChangeAspect="1"/>
          </p:cNvPicPr>
          <p:nvPr/>
        </p:nvPicPr>
        <p:blipFill>
          <a:blip r:embed="rId3"/>
          <a:stretch>
            <a:fillRect/>
          </a:stretch>
        </p:blipFill>
        <p:spPr>
          <a:xfrm>
            <a:off x="4597463" y="2694770"/>
            <a:ext cx="3537395" cy="1200917"/>
          </a:xfrm>
          <a:prstGeom prst="rect">
            <a:avLst/>
          </a:prstGeom>
        </p:spPr>
      </p:pic>
      <p:pic>
        <p:nvPicPr>
          <p:cNvPr id="7" name="Picture 6">
            <a:extLst>
              <a:ext uri="{FF2B5EF4-FFF2-40B4-BE49-F238E27FC236}">
                <a16:creationId xmlns:a16="http://schemas.microsoft.com/office/drawing/2014/main" id="{B91A78AF-A605-47DA-8319-DB23F542E62E}"/>
              </a:ext>
            </a:extLst>
          </p:cNvPr>
          <p:cNvPicPr>
            <a:picLocks noChangeAspect="1"/>
          </p:cNvPicPr>
          <p:nvPr/>
        </p:nvPicPr>
        <p:blipFill>
          <a:blip r:embed="rId4"/>
          <a:stretch>
            <a:fillRect/>
          </a:stretch>
        </p:blipFill>
        <p:spPr>
          <a:xfrm>
            <a:off x="987742" y="4072847"/>
            <a:ext cx="5108258" cy="914400"/>
          </a:xfrm>
          <a:prstGeom prst="rect">
            <a:avLst/>
          </a:prstGeom>
        </p:spPr>
      </p:pic>
      <p:pic>
        <p:nvPicPr>
          <p:cNvPr id="8" name="Picture 7">
            <a:extLst>
              <a:ext uri="{FF2B5EF4-FFF2-40B4-BE49-F238E27FC236}">
                <a16:creationId xmlns:a16="http://schemas.microsoft.com/office/drawing/2014/main" id="{F4588A0C-AF6B-4EE1-BAB1-74DEADD4D8D9}"/>
              </a:ext>
            </a:extLst>
          </p:cNvPr>
          <p:cNvPicPr>
            <a:picLocks noChangeAspect="1"/>
          </p:cNvPicPr>
          <p:nvPr/>
        </p:nvPicPr>
        <p:blipFill>
          <a:blip r:embed="rId5"/>
          <a:stretch>
            <a:fillRect/>
          </a:stretch>
        </p:blipFill>
        <p:spPr>
          <a:xfrm>
            <a:off x="6216904" y="4035237"/>
            <a:ext cx="2352675" cy="581025"/>
          </a:xfrm>
          <a:prstGeom prst="rect">
            <a:avLst/>
          </a:prstGeom>
        </p:spPr>
      </p:pic>
    </p:spTree>
    <p:extLst>
      <p:ext uri="{BB962C8B-B14F-4D97-AF65-F5344CB8AC3E}">
        <p14:creationId xmlns:p14="http://schemas.microsoft.com/office/powerpoint/2010/main" val="24568117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1197F-E94D-4AF0-AF78-1E154E45F221}"/>
              </a:ext>
            </a:extLst>
          </p:cNvPr>
          <p:cNvSpPr>
            <a:spLocks noGrp="1"/>
          </p:cNvSpPr>
          <p:nvPr>
            <p:ph type="title"/>
          </p:nvPr>
        </p:nvSpPr>
        <p:spPr>
          <a:xfrm>
            <a:off x="2895600" y="764373"/>
            <a:ext cx="8610600" cy="808395"/>
          </a:xfrm>
        </p:spPr>
        <p:txBody>
          <a:bodyPr>
            <a:normAutofit/>
          </a:bodyPr>
          <a:lstStyle/>
          <a:p>
            <a:r>
              <a:rPr lang="en-US" sz="3200" dirty="0"/>
              <a:t>Recommendation &amp; conclusions</a:t>
            </a:r>
            <a:endParaRPr lang="en-CA" sz="3200" dirty="0"/>
          </a:p>
        </p:txBody>
      </p:sp>
      <p:sp>
        <p:nvSpPr>
          <p:cNvPr id="3" name="Content Placeholder 2">
            <a:extLst>
              <a:ext uri="{FF2B5EF4-FFF2-40B4-BE49-F238E27FC236}">
                <a16:creationId xmlns:a16="http://schemas.microsoft.com/office/drawing/2014/main" id="{235666C3-569D-436C-9929-2A5B170BDDC2}"/>
              </a:ext>
            </a:extLst>
          </p:cNvPr>
          <p:cNvSpPr>
            <a:spLocks noGrp="1"/>
          </p:cNvSpPr>
          <p:nvPr>
            <p:ph idx="1"/>
          </p:nvPr>
        </p:nvSpPr>
        <p:spPr>
          <a:xfrm>
            <a:off x="685800" y="1572768"/>
            <a:ext cx="10820400" cy="4645917"/>
          </a:xfrm>
        </p:spPr>
        <p:txBody>
          <a:bodyPr>
            <a:normAutofit fontScale="92500" lnSpcReduction="20000"/>
          </a:bodyPr>
          <a:lstStyle/>
          <a:p>
            <a:pPr marL="0" indent="0">
              <a:buNone/>
            </a:pPr>
            <a:r>
              <a:rPr lang="en-CA" sz="1200" dirty="0">
                <a:solidFill>
                  <a:schemeClr val="accent6"/>
                </a:solidFill>
              </a:rPr>
              <a:t>Make a recommendation on which model should be selected among your: two models</a:t>
            </a:r>
          </a:p>
          <a:p>
            <a:r>
              <a:rPr lang="en-US" sz="1200" dirty="0"/>
              <a:t>Logistic Regression model (LR)</a:t>
            </a:r>
          </a:p>
          <a:p>
            <a:pPr marL="0" indent="0">
              <a:buNone/>
            </a:pPr>
            <a:r>
              <a:rPr lang="en-CA" sz="1200" dirty="0">
                <a:solidFill>
                  <a:schemeClr val="accent6"/>
                </a:solidFill>
              </a:rPr>
              <a:t>State your conclusion based on this data analytics exercise:</a:t>
            </a:r>
          </a:p>
          <a:p>
            <a:r>
              <a:rPr lang="en-US" sz="1200" dirty="0"/>
              <a:t>Logistic Regression out performed SVM in this dataset (AUC Score, Precision, Recall, F1)</a:t>
            </a:r>
          </a:p>
          <a:p>
            <a:r>
              <a:rPr lang="en-US" sz="1200" dirty="0"/>
              <a:t>AUC Score: 69.44 Logistic Regression vs 54.66 SVM</a:t>
            </a:r>
          </a:p>
          <a:p>
            <a:r>
              <a:rPr lang="en-US" sz="1200" dirty="0"/>
              <a:t>Both models performed on the No (Binary value=0) better than Yes. This was due to No having an extreme impact on the dataset (not balanced – No account for approx. 89% of the complete dataset)</a:t>
            </a:r>
          </a:p>
          <a:p>
            <a:r>
              <a:rPr lang="en-US" sz="1200" dirty="0"/>
              <a:t>LR – Test data out performed training data over all (91.2% vs 90.9%). SVM –Test data under performed training data ( 89.0% vs 97.2%)</a:t>
            </a:r>
          </a:p>
          <a:p>
            <a:r>
              <a:rPr lang="en-US" sz="1200" dirty="0"/>
              <a:t>LR- Overall Precision(90%), Overall Recall (91%), Overall F1 (90%): SVM-Overall Precision(86%), Overall Recall (89%), Overall F1 (86%)</a:t>
            </a:r>
          </a:p>
          <a:p>
            <a:r>
              <a:rPr lang="en-US" sz="1200" dirty="0"/>
              <a:t>LR- “0”Precision(93%), “0”Recall (98%), “0”F1 (95%): SVM-”0”Precision(90%), “0”Recall (99%), “0”F1 (94%) –- (No Responses)</a:t>
            </a:r>
          </a:p>
          <a:p>
            <a:r>
              <a:rPr lang="en-US" sz="1200" dirty="0"/>
              <a:t>LR- “1”Precision(68%), “1”Recall (41%), “1”F1 (51%): SVM-”1”Precision(56%), “1”Recall (10%), “1”F1 (17%) – (Yes Responses)</a:t>
            </a:r>
          </a:p>
          <a:p>
            <a:r>
              <a:rPr lang="en-US" sz="1200" dirty="0"/>
              <a:t>Only 2 models were selected. Too few for research of this size of dataset</a:t>
            </a:r>
          </a:p>
          <a:p>
            <a:r>
              <a:rPr lang="en-US" sz="1200" dirty="0"/>
              <a:t>Additional models, feature addition / reduction or </a:t>
            </a:r>
            <a:r>
              <a:rPr lang="en-US" sz="1200" dirty="0" err="1"/>
              <a:t>hyperparamer</a:t>
            </a:r>
            <a:r>
              <a:rPr lang="en-US" sz="1200" dirty="0"/>
              <a:t> tweaking would optimize the models effectiveness </a:t>
            </a:r>
          </a:p>
          <a:p>
            <a:r>
              <a:rPr lang="en-US" sz="1200" dirty="0"/>
              <a:t>Ensemble models with their resampling characteristics could increase the models effectiveness</a:t>
            </a:r>
          </a:p>
          <a:p>
            <a:r>
              <a:rPr lang="en-US" sz="1200" dirty="0"/>
              <a:t>Additional research to see if an “Incremental Response Model” for future research (May minimize a loss of existing customers and only targeting new customers that can be persuaded)</a:t>
            </a:r>
          </a:p>
          <a:p>
            <a:pPr marL="0" indent="0">
              <a:buNone/>
            </a:pPr>
            <a:r>
              <a:rPr lang="en-CA" sz="1200" dirty="0">
                <a:solidFill>
                  <a:schemeClr val="accent6"/>
                </a:solidFill>
              </a:rPr>
              <a:t>State what are the possible business outcome:</a:t>
            </a:r>
          </a:p>
          <a:p>
            <a:pPr marL="0" indent="0">
              <a:buNone/>
            </a:pPr>
            <a:r>
              <a:rPr lang="en-CA" sz="1100" dirty="0"/>
              <a:t>-By selecting only the most likely buyers, the proposed model creates value for the bank telemarketing managers in terms of campaign efficiency improvement (e.g., reducing client intrusiveness and contact costs). Thus maximizing a return on investment (ROI) for the bank. </a:t>
            </a:r>
          </a:p>
          <a:p>
            <a:pPr marL="0" indent="0">
              <a:buNone/>
            </a:pPr>
            <a:r>
              <a:rPr lang="en-US" sz="1100" dirty="0"/>
              <a:t>- Targets telemarketing budget to be allocated in the most efficient &amp; effective manner in order to grow business thru their products</a:t>
            </a:r>
            <a:endParaRPr lang="en-CA" sz="1100" dirty="0"/>
          </a:p>
          <a:p>
            <a:endParaRPr lang="en-CA" sz="1100" dirty="0"/>
          </a:p>
          <a:p>
            <a:endParaRPr lang="en-US" sz="1100" dirty="0"/>
          </a:p>
          <a:p>
            <a:endParaRPr lang="en-CA" dirty="0"/>
          </a:p>
        </p:txBody>
      </p:sp>
    </p:spTree>
    <p:extLst>
      <p:ext uri="{BB962C8B-B14F-4D97-AF65-F5344CB8AC3E}">
        <p14:creationId xmlns:p14="http://schemas.microsoft.com/office/powerpoint/2010/main" val="285091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87706-5A5F-4FC6-BC67-3AF328C89150}"/>
              </a:ext>
            </a:extLst>
          </p:cNvPr>
          <p:cNvSpPr>
            <a:spLocks noGrp="1"/>
          </p:cNvSpPr>
          <p:nvPr>
            <p:ph type="title"/>
          </p:nvPr>
        </p:nvSpPr>
        <p:spPr/>
        <p:txBody>
          <a:bodyPr>
            <a:normAutofit/>
          </a:bodyPr>
          <a:lstStyle/>
          <a:p>
            <a:r>
              <a:rPr lang="en-US" sz="3200" dirty="0"/>
              <a:t>Presenter, Problem &amp; initial strategy</a:t>
            </a:r>
            <a:endParaRPr lang="en-CA" sz="3200" dirty="0"/>
          </a:p>
        </p:txBody>
      </p:sp>
      <p:sp>
        <p:nvSpPr>
          <p:cNvPr id="3" name="Content Placeholder 2">
            <a:extLst>
              <a:ext uri="{FF2B5EF4-FFF2-40B4-BE49-F238E27FC236}">
                <a16:creationId xmlns:a16="http://schemas.microsoft.com/office/drawing/2014/main" id="{48A12F81-7CFE-49D2-9000-40743B590720}"/>
              </a:ext>
            </a:extLst>
          </p:cNvPr>
          <p:cNvSpPr>
            <a:spLocks noGrp="1"/>
          </p:cNvSpPr>
          <p:nvPr>
            <p:ph idx="1"/>
          </p:nvPr>
        </p:nvSpPr>
        <p:spPr/>
        <p:txBody>
          <a:bodyPr>
            <a:normAutofit/>
          </a:bodyPr>
          <a:lstStyle/>
          <a:p>
            <a:r>
              <a:rPr lang="en-CA" sz="1800" dirty="0">
                <a:solidFill>
                  <a:schemeClr val="accent6"/>
                </a:solidFill>
              </a:rPr>
              <a:t>Name of presenter: </a:t>
            </a:r>
            <a:r>
              <a:rPr lang="en-CA" sz="1600" b="1" dirty="0">
                <a:solidFill>
                  <a:schemeClr val="accent1"/>
                </a:solidFill>
              </a:rPr>
              <a:t>Robert Conacher</a:t>
            </a:r>
          </a:p>
          <a:p>
            <a:r>
              <a:rPr lang="en-CA" sz="1800" dirty="0">
                <a:solidFill>
                  <a:schemeClr val="accent6"/>
                </a:solidFill>
              </a:rPr>
              <a:t>Description of the problem:</a:t>
            </a:r>
          </a:p>
          <a:p>
            <a:pPr marL="0" indent="0">
              <a:buNone/>
            </a:pPr>
            <a:r>
              <a:rPr lang="en-CA" sz="1100" dirty="0"/>
              <a:t>	- Build multiple machine learning models for bank marketing data using Python.</a:t>
            </a:r>
          </a:p>
          <a:p>
            <a:pPr marL="0" indent="0">
              <a:buNone/>
            </a:pPr>
            <a:r>
              <a:rPr lang="en-CA" sz="1100" dirty="0"/>
              <a:t>	- Dataset: </a:t>
            </a:r>
            <a:r>
              <a:rPr lang="en-CA" sz="1100" dirty="0">
                <a:hlinkClick r:id="rId2"/>
              </a:rPr>
              <a:t>https://archive.ics.uci.edu/ml/datasets/bank+marketing</a:t>
            </a:r>
            <a:r>
              <a:rPr lang="en-CA" sz="1100" dirty="0"/>
              <a:t>.</a:t>
            </a:r>
          </a:p>
          <a:p>
            <a:pPr marL="914400" lvl="2" indent="0">
              <a:buNone/>
            </a:pPr>
            <a:r>
              <a:rPr lang="en-CA" sz="1100" dirty="0"/>
              <a:t>- The data is related with direct marketing campaigns of a Portuguese banking institution. The marketing campaigns were based on phone calls. Often, more than one contact to the same client was required, in order to access if the product (bank term deposit) would be ('yes') or not ('no') subscribed</a:t>
            </a:r>
          </a:p>
          <a:p>
            <a:pPr marL="0" indent="0">
              <a:buNone/>
            </a:pPr>
            <a:r>
              <a:rPr lang="en-CA" sz="1100" dirty="0"/>
              <a:t>	- The classification goal is to predict if the client will subscribe (yes/no) a term deposit (variable y)(Binary Value: 0-’No’ &amp; 1-’Yes’)</a:t>
            </a:r>
          </a:p>
          <a:p>
            <a:r>
              <a:rPr lang="en-CA" sz="1800" dirty="0">
                <a:solidFill>
                  <a:schemeClr val="accent6"/>
                </a:solidFill>
              </a:rPr>
              <a:t>How you would apply data analytics to the problem:</a:t>
            </a:r>
          </a:p>
          <a:p>
            <a:r>
              <a:rPr lang="en-US" sz="1100" dirty="0"/>
              <a:t>- Data would be prepared, perform exploratory data analysis, build the model and review metrics of each model</a:t>
            </a:r>
            <a:endParaRPr lang="en-CA" sz="1100" dirty="0"/>
          </a:p>
          <a:p>
            <a:r>
              <a:rPr lang="en-CA" sz="1800" dirty="0">
                <a:solidFill>
                  <a:schemeClr val="accent6"/>
                </a:solidFill>
              </a:rPr>
              <a:t>What are the likely impacts of applying data analytics:</a:t>
            </a:r>
          </a:p>
          <a:p>
            <a:r>
              <a:rPr lang="en-US" sz="1100" dirty="0"/>
              <a:t>- To derive a model with a degree of accuracy </a:t>
            </a:r>
            <a:r>
              <a:rPr lang="en-CA" sz="1100" dirty="0"/>
              <a:t>to predict if the client will subscribe (yes/no) a term deposit (variable y)</a:t>
            </a:r>
          </a:p>
          <a:p>
            <a:r>
              <a:rPr lang="en-US" sz="1100" dirty="0"/>
              <a:t>-</a:t>
            </a:r>
            <a:r>
              <a:rPr lang="en-CA" sz="1100" dirty="0"/>
              <a:t> Determine how successful the campaign was and the success of potential future campaigns </a:t>
            </a:r>
          </a:p>
        </p:txBody>
      </p:sp>
    </p:spTree>
    <p:extLst>
      <p:ext uri="{BB962C8B-B14F-4D97-AF65-F5344CB8AC3E}">
        <p14:creationId xmlns:p14="http://schemas.microsoft.com/office/powerpoint/2010/main" val="619706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8C0C4-6A27-4B94-AF34-BD21520A1FDF}"/>
              </a:ext>
            </a:extLst>
          </p:cNvPr>
          <p:cNvSpPr>
            <a:spLocks noGrp="1"/>
          </p:cNvSpPr>
          <p:nvPr>
            <p:ph type="title"/>
          </p:nvPr>
        </p:nvSpPr>
        <p:spPr/>
        <p:txBody>
          <a:bodyPr/>
          <a:lstStyle/>
          <a:p>
            <a:r>
              <a:rPr lang="en-US" dirty="0"/>
              <a:t>Methodology</a:t>
            </a:r>
            <a:endParaRPr lang="en-CA" dirty="0"/>
          </a:p>
        </p:txBody>
      </p:sp>
      <p:sp>
        <p:nvSpPr>
          <p:cNvPr id="3" name="Content Placeholder 2">
            <a:extLst>
              <a:ext uri="{FF2B5EF4-FFF2-40B4-BE49-F238E27FC236}">
                <a16:creationId xmlns:a16="http://schemas.microsoft.com/office/drawing/2014/main" id="{FC0338A7-E3B1-4297-80C5-AB4BE85A120F}"/>
              </a:ext>
            </a:extLst>
          </p:cNvPr>
          <p:cNvSpPr>
            <a:spLocks noGrp="1"/>
          </p:cNvSpPr>
          <p:nvPr>
            <p:ph idx="1"/>
          </p:nvPr>
        </p:nvSpPr>
        <p:spPr/>
        <p:txBody>
          <a:bodyPr>
            <a:normAutofit/>
          </a:bodyPr>
          <a:lstStyle/>
          <a:p>
            <a:pPr marL="0" indent="0">
              <a:buNone/>
            </a:pPr>
            <a:r>
              <a:rPr lang="en-CA" dirty="0">
                <a:solidFill>
                  <a:schemeClr val="accent6"/>
                </a:solidFill>
              </a:rPr>
              <a:t>The methodology in tackling this problem:</a:t>
            </a:r>
          </a:p>
          <a:p>
            <a:pPr marL="0" indent="0">
              <a:buNone/>
            </a:pPr>
            <a:r>
              <a:rPr lang="en-US" dirty="0"/>
              <a:t>- Load the data into Python</a:t>
            </a:r>
          </a:p>
          <a:p>
            <a:pPr marL="0" indent="0">
              <a:buNone/>
            </a:pPr>
            <a:r>
              <a:rPr lang="en-US" dirty="0"/>
              <a:t>- Conduct exploratory data analysis</a:t>
            </a:r>
          </a:p>
          <a:p>
            <a:pPr marL="0" indent="0">
              <a:buNone/>
            </a:pPr>
            <a:r>
              <a:rPr lang="en-US" dirty="0"/>
              <a:t>	- look at distribution (graphs)</a:t>
            </a:r>
          </a:p>
          <a:p>
            <a:pPr marL="0" indent="0">
              <a:buNone/>
            </a:pPr>
            <a:r>
              <a:rPr lang="en-US" dirty="0"/>
              <a:t>	- statistics </a:t>
            </a:r>
            <a:r>
              <a:rPr lang="en-US" dirty="0" err="1"/>
              <a:t>mean,sd</a:t>
            </a:r>
            <a:r>
              <a:rPr lang="en-US" dirty="0"/>
              <a:t>, (histograms &amp; tables)</a:t>
            </a:r>
          </a:p>
          <a:p>
            <a:pPr marL="0" indent="0">
              <a:buNone/>
            </a:pPr>
            <a:r>
              <a:rPr lang="en-US" dirty="0"/>
              <a:t>	- determine if data is missing (Determine how to treat missing data)</a:t>
            </a:r>
          </a:p>
          <a:p>
            <a:pPr marL="0" indent="0">
              <a:buNone/>
            </a:pPr>
            <a:r>
              <a:rPr lang="en-US" dirty="0"/>
              <a:t>	- patterns or relationships between data(graphs)</a:t>
            </a:r>
          </a:p>
          <a:p>
            <a:endParaRPr lang="en-US" dirty="0"/>
          </a:p>
          <a:p>
            <a:endParaRPr lang="en-US" dirty="0"/>
          </a:p>
          <a:p>
            <a:endParaRPr lang="en-CA" dirty="0"/>
          </a:p>
          <a:p>
            <a:endParaRPr lang="en-CA" dirty="0"/>
          </a:p>
        </p:txBody>
      </p:sp>
    </p:spTree>
    <p:extLst>
      <p:ext uri="{BB962C8B-B14F-4D97-AF65-F5344CB8AC3E}">
        <p14:creationId xmlns:p14="http://schemas.microsoft.com/office/powerpoint/2010/main" val="1056572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8C0C4-6A27-4B94-AF34-BD21520A1FDF}"/>
              </a:ext>
            </a:extLst>
          </p:cNvPr>
          <p:cNvSpPr>
            <a:spLocks noGrp="1"/>
          </p:cNvSpPr>
          <p:nvPr>
            <p:ph type="title"/>
          </p:nvPr>
        </p:nvSpPr>
        <p:spPr/>
        <p:txBody>
          <a:bodyPr/>
          <a:lstStyle/>
          <a:p>
            <a:r>
              <a:rPr lang="en-US" dirty="0"/>
              <a:t>Methodology </a:t>
            </a:r>
            <a:endParaRPr lang="en-CA" dirty="0"/>
          </a:p>
        </p:txBody>
      </p:sp>
      <p:sp>
        <p:nvSpPr>
          <p:cNvPr id="3" name="Content Placeholder 2">
            <a:extLst>
              <a:ext uri="{FF2B5EF4-FFF2-40B4-BE49-F238E27FC236}">
                <a16:creationId xmlns:a16="http://schemas.microsoft.com/office/drawing/2014/main" id="{FC0338A7-E3B1-4297-80C5-AB4BE85A120F}"/>
              </a:ext>
            </a:extLst>
          </p:cNvPr>
          <p:cNvSpPr>
            <a:spLocks noGrp="1"/>
          </p:cNvSpPr>
          <p:nvPr>
            <p:ph idx="1"/>
          </p:nvPr>
        </p:nvSpPr>
        <p:spPr/>
        <p:txBody>
          <a:bodyPr/>
          <a:lstStyle/>
          <a:p>
            <a:pPr>
              <a:buFontTx/>
              <a:buChar char="-"/>
            </a:pPr>
            <a:r>
              <a:rPr lang="en-US" dirty="0"/>
              <a:t>Select Machine Learning Algorithm</a:t>
            </a:r>
          </a:p>
          <a:p>
            <a:pPr marL="0" indent="0">
              <a:buNone/>
            </a:pPr>
            <a:r>
              <a:rPr lang="en-US" dirty="0"/>
              <a:t>	The data is structured (Columns are named) this would fall under a 	Supervised Learning Problem</a:t>
            </a:r>
          </a:p>
          <a:p>
            <a:pPr marL="0" indent="0">
              <a:buNone/>
            </a:pPr>
            <a:endParaRPr lang="en-US" sz="1000" dirty="0"/>
          </a:p>
          <a:p>
            <a:pPr marL="0" indent="0">
              <a:buNone/>
            </a:pPr>
            <a:r>
              <a:rPr lang="en-US" dirty="0"/>
              <a:t>	Since we are dealing with a binary response variable we could treat this 	problem as a regression model or as a classification model</a:t>
            </a:r>
          </a:p>
          <a:p>
            <a:pPr marL="0" indent="0">
              <a:buNone/>
            </a:pPr>
            <a:endParaRPr lang="en-US" sz="1000" dirty="0"/>
          </a:p>
          <a:p>
            <a:pPr>
              <a:buFontTx/>
              <a:buChar char="-"/>
            </a:pPr>
            <a:r>
              <a:rPr lang="en-US" dirty="0"/>
              <a:t>Build First Model – Score Model</a:t>
            </a:r>
          </a:p>
          <a:p>
            <a:pPr marL="0" indent="0">
              <a:buNone/>
            </a:pPr>
            <a:endParaRPr lang="en-US" dirty="0"/>
          </a:p>
          <a:p>
            <a:pPr>
              <a:buFontTx/>
              <a:buChar char="-"/>
            </a:pPr>
            <a:r>
              <a:rPr lang="en-US" dirty="0"/>
              <a:t>Build Secondary Model – Score Model</a:t>
            </a:r>
          </a:p>
          <a:p>
            <a:endParaRPr lang="en-US" dirty="0"/>
          </a:p>
          <a:p>
            <a:endParaRPr lang="en-CA" dirty="0"/>
          </a:p>
          <a:p>
            <a:endParaRPr lang="en-CA" dirty="0"/>
          </a:p>
        </p:txBody>
      </p:sp>
    </p:spTree>
    <p:extLst>
      <p:ext uri="{BB962C8B-B14F-4D97-AF65-F5344CB8AC3E}">
        <p14:creationId xmlns:p14="http://schemas.microsoft.com/office/powerpoint/2010/main" val="3155313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B524-7772-401E-B3CB-06ED4C6744E6}"/>
              </a:ext>
            </a:extLst>
          </p:cNvPr>
          <p:cNvSpPr>
            <a:spLocks noGrp="1"/>
          </p:cNvSpPr>
          <p:nvPr>
            <p:ph type="title"/>
          </p:nvPr>
        </p:nvSpPr>
        <p:spPr/>
        <p:txBody>
          <a:bodyPr/>
          <a:lstStyle/>
          <a:p>
            <a:r>
              <a:rPr lang="en-US" dirty="0"/>
              <a:t>Data Analytics- </a:t>
            </a:r>
            <a:r>
              <a:rPr lang="en-US" sz="2000" dirty="0"/>
              <a:t>Variable == Age</a:t>
            </a:r>
            <a:endParaRPr lang="en-CA" sz="2000" dirty="0"/>
          </a:p>
        </p:txBody>
      </p:sp>
      <p:pic>
        <p:nvPicPr>
          <p:cNvPr id="5" name="Picture 4">
            <a:extLst>
              <a:ext uri="{FF2B5EF4-FFF2-40B4-BE49-F238E27FC236}">
                <a16:creationId xmlns:a16="http://schemas.microsoft.com/office/drawing/2014/main" id="{47D776B7-B1F1-4635-99F5-14FBD9B8C202}"/>
              </a:ext>
            </a:extLst>
          </p:cNvPr>
          <p:cNvPicPr>
            <a:picLocks noChangeAspect="1"/>
          </p:cNvPicPr>
          <p:nvPr/>
        </p:nvPicPr>
        <p:blipFill>
          <a:blip r:embed="rId2"/>
          <a:stretch>
            <a:fillRect/>
          </a:stretch>
        </p:blipFill>
        <p:spPr>
          <a:xfrm>
            <a:off x="1663547" y="1968793"/>
            <a:ext cx="2623816" cy="2108424"/>
          </a:xfrm>
          <a:prstGeom prst="rect">
            <a:avLst/>
          </a:prstGeom>
        </p:spPr>
      </p:pic>
      <p:pic>
        <p:nvPicPr>
          <p:cNvPr id="6" name="Picture 5">
            <a:extLst>
              <a:ext uri="{FF2B5EF4-FFF2-40B4-BE49-F238E27FC236}">
                <a16:creationId xmlns:a16="http://schemas.microsoft.com/office/drawing/2014/main" id="{FEAB9ACB-E3CD-4CC7-9512-F7FB6C6759BD}"/>
              </a:ext>
            </a:extLst>
          </p:cNvPr>
          <p:cNvPicPr>
            <a:picLocks noChangeAspect="1"/>
          </p:cNvPicPr>
          <p:nvPr/>
        </p:nvPicPr>
        <p:blipFill>
          <a:blip r:embed="rId3"/>
          <a:stretch>
            <a:fillRect/>
          </a:stretch>
        </p:blipFill>
        <p:spPr>
          <a:xfrm>
            <a:off x="6096000" y="2330372"/>
            <a:ext cx="4015930" cy="1473874"/>
          </a:xfrm>
          <a:prstGeom prst="rect">
            <a:avLst/>
          </a:prstGeom>
        </p:spPr>
      </p:pic>
      <p:pic>
        <p:nvPicPr>
          <p:cNvPr id="7" name="Picture 6">
            <a:extLst>
              <a:ext uri="{FF2B5EF4-FFF2-40B4-BE49-F238E27FC236}">
                <a16:creationId xmlns:a16="http://schemas.microsoft.com/office/drawing/2014/main" id="{5ED78A64-E9DE-44A7-BA11-AD74370BF0E5}"/>
              </a:ext>
            </a:extLst>
          </p:cNvPr>
          <p:cNvPicPr>
            <a:picLocks noChangeAspect="1"/>
          </p:cNvPicPr>
          <p:nvPr/>
        </p:nvPicPr>
        <p:blipFill>
          <a:blip r:embed="rId4"/>
          <a:stretch>
            <a:fillRect/>
          </a:stretch>
        </p:blipFill>
        <p:spPr>
          <a:xfrm>
            <a:off x="7200900" y="4323217"/>
            <a:ext cx="4015931" cy="2143844"/>
          </a:xfrm>
          <a:prstGeom prst="rect">
            <a:avLst/>
          </a:prstGeom>
        </p:spPr>
      </p:pic>
      <p:graphicFrame>
        <p:nvGraphicFramePr>
          <p:cNvPr id="10" name="Content Placeholder 9">
            <a:extLst>
              <a:ext uri="{FF2B5EF4-FFF2-40B4-BE49-F238E27FC236}">
                <a16:creationId xmlns:a16="http://schemas.microsoft.com/office/drawing/2014/main" id="{6CA48264-B7DC-4273-8AE9-063842501F7F}"/>
              </a:ext>
            </a:extLst>
          </p:cNvPr>
          <p:cNvGraphicFramePr>
            <a:graphicFrameLocks noGrp="1"/>
          </p:cNvGraphicFramePr>
          <p:nvPr>
            <p:ph idx="1"/>
            <p:extLst>
              <p:ext uri="{D42A27DB-BD31-4B8C-83A1-F6EECF244321}">
                <p14:modId xmlns:p14="http://schemas.microsoft.com/office/powerpoint/2010/main" val="3023896490"/>
              </p:ext>
            </p:extLst>
          </p:nvPr>
        </p:nvGraphicFramePr>
        <p:xfrm>
          <a:off x="366140" y="1851464"/>
          <a:ext cx="11039476" cy="4741360"/>
        </p:xfrm>
        <a:graphic>
          <a:graphicData uri="http://schemas.openxmlformats.org/drawingml/2006/table">
            <a:tbl>
              <a:tblPr firstRow="1" bandRow="1">
                <a:tableStyleId>{5C22544A-7EE6-4342-B048-85BDC9FD1C3A}</a:tableStyleId>
              </a:tblPr>
              <a:tblGrid>
                <a:gridCol w="5705476">
                  <a:extLst>
                    <a:ext uri="{9D8B030D-6E8A-4147-A177-3AD203B41FA5}">
                      <a16:colId xmlns:a16="http://schemas.microsoft.com/office/drawing/2014/main" val="2053056219"/>
                    </a:ext>
                  </a:extLst>
                </a:gridCol>
                <a:gridCol w="5334000">
                  <a:extLst>
                    <a:ext uri="{9D8B030D-6E8A-4147-A177-3AD203B41FA5}">
                      <a16:colId xmlns:a16="http://schemas.microsoft.com/office/drawing/2014/main" val="1149336992"/>
                    </a:ext>
                  </a:extLst>
                </a:gridCol>
              </a:tblGrid>
              <a:tr h="2445346">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86520507"/>
                  </a:ext>
                </a:extLst>
              </a:tr>
              <a:tr h="22960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Top Left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Data is skewed to the left with ages between 20 to 40’s with the long stretching tail to the right between 40 to 90s. </a:t>
                      </a:r>
                    </a:p>
                    <a:p>
                      <a:endParaRPr lang="en-US" sz="1200" dirty="0"/>
                    </a:p>
                    <a:p>
                      <a:r>
                        <a:rPr lang="en-US" sz="1200" u="sng" dirty="0"/>
                        <a:t>Top Right</a:t>
                      </a:r>
                    </a:p>
                    <a:p>
                      <a:r>
                        <a:rPr lang="en-US" sz="1200" dirty="0"/>
                        <a:t>Age data shows the average age is No=39.9 years &amp; Yes=40.9. Both have significantly high standard deviations of (9.88 &amp; 13.83).</a:t>
                      </a:r>
                    </a:p>
                    <a:p>
                      <a:endParaRPr lang="en-US" sz="1200" dirty="0"/>
                    </a:p>
                    <a:p>
                      <a:r>
                        <a:rPr lang="en-US" sz="1200" u="sng" dirty="0"/>
                        <a:t>Bottom Left</a:t>
                      </a:r>
                    </a:p>
                    <a:p>
                      <a:r>
                        <a:rPr lang="en-US" sz="1200" dirty="0"/>
                        <a:t>Data seems similar distributed based on the Yes &amp; No but 89% of the data is under No with 11% under Yes. </a:t>
                      </a:r>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08775728"/>
                  </a:ext>
                </a:extLst>
              </a:tr>
            </a:tbl>
          </a:graphicData>
        </a:graphic>
      </p:graphicFrame>
    </p:spTree>
    <p:extLst>
      <p:ext uri="{BB962C8B-B14F-4D97-AF65-F5344CB8AC3E}">
        <p14:creationId xmlns:p14="http://schemas.microsoft.com/office/powerpoint/2010/main" val="1371551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5DE5B-1481-487A-AA5B-62C295BE80F2}"/>
              </a:ext>
            </a:extLst>
          </p:cNvPr>
          <p:cNvSpPr>
            <a:spLocks noGrp="1"/>
          </p:cNvSpPr>
          <p:nvPr>
            <p:ph type="title"/>
          </p:nvPr>
        </p:nvSpPr>
        <p:spPr>
          <a:xfrm>
            <a:off x="2895600" y="764373"/>
            <a:ext cx="8610600" cy="767551"/>
          </a:xfrm>
        </p:spPr>
        <p:txBody>
          <a:bodyPr/>
          <a:lstStyle/>
          <a:p>
            <a:r>
              <a:rPr lang="en-US" dirty="0"/>
              <a:t>Data Analytics- </a:t>
            </a:r>
            <a:r>
              <a:rPr lang="en-US" sz="1200" dirty="0"/>
              <a:t>variable == Consumer Price Index (CPI)</a:t>
            </a:r>
            <a:endParaRPr lang="en-CA" sz="1200" dirty="0"/>
          </a:p>
        </p:txBody>
      </p:sp>
      <p:graphicFrame>
        <p:nvGraphicFramePr>
          <p:cNvPr id="4" name="Content Placeholder 3">
            <a:extLst>
              <a:ext uri="{FF2B5EF4-FFF2-40B4-BE49-F238E27FC236}">
                <a16:creationId xmlns:a16="http://schemas.microsoft.com/office/drawing/2014/main" id="{71A276F3-8EBB-4D41-9221-9280562C798F}"/>
              </a:ext>
            </a:extLst>
          </p:cNvPr>
          <p:cNvGraphicFramePr>
            <a:graphicFrameLocks noGrp="1"/>
          </p:cNvGraphicFramePr>
          <p:nvPr>
            <p:ph idx="1"/>
            <p:extLst>
              <p:ext uri="{D42A27DB-BD31-4B8C-83A1-F6EECF244321}">
                <p14:modId xmlns:p14="http://schemas.microsoft.com/office/powerpoint/2010/main" val="664033539"/>
              </p:ext>
            </p:extLst>
          </p:nvPr>
        </p:nvGraphicFramePr>
        <p:xfrm>
          <a:off x="685800" y="1855597"/>
          <a:ext cx="10820400" cy="4892675"/>
        </p:xfrm>
        <a:graphic>
          <a:graphicData uri="http://schemas.openxmlformats.org/drawingml/2006/table">
            <a:tbl>
              <a:tblPr firstRow="1" bandRow="1">
                <a:tableStyleId>{5C22544A-7EE6-4342-B048-85BDC9FD1C3A}</a:tableStyleId>
              </a:tblPr>
              <a:tblGrid>
                <a:gridCol w="5175504">
                  <a:extLst>
                    <a:ext uri="{9D8B030D-6E8A-4147-A177-3AD203B41FA5}">
                      <a16:colId xmlns:a16="http://schemas.microsoft.com/office/drawing/2014/main" val="2886118247"/>
                    </a:ext>
                  </a:extLst>
                </a:gridCol>
                <a:gridCol w="5644896">
                  <a:extLst>
                    <a:ext uri="{9D8B030D-6E8A-4147-A177-3AD203B41FA5}">
                      <a16:colId xmlns:a16="http://schemas.microsoft.com/office/drawing/2014/main" val="180804950"/>
                    </a:ext>
                  </a:extLst>
                </a:gridCol>
              </a:tblGrid>
              <a:tr h="2359787">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92529249"/>
                  </a:ext>
                </a:extLst>
              </a:tr>
              <a:tr h="2532888">
                <a:tc>
                  <a:txBody>
                    <a:bodyPr/>
                    <a:lstStyle/>
                    <a:p>
                      <a:r>
                        <a:rPr lang="en-US" sz="1200" u="sng" dirty="0"/>
                        <a:t>Top Left</a:t>
                      </a:r>
                    </a:p>
                    <a:p>
                      <a:r>
                        <a:rPr lang="en-US" sz="1200" dirty="0"/>
                        <a:t>Graph show the distribution of Consumer Price Index.</a:t>
                      </a:r>
                    </a:p>
                    <a:p>
                      <a:endParaRPr lang="en-US" sz="1200" dirty="0"/>
                    </a:p>
                    <a:p>
                      <a:r>
                        <a:rPr lang="en-US" sz="1200" u="sng" dirty="0"/>
                        <a:t>Top Right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Graph show the distribution of Consumer Price Index. Showing split for each CPI by the response variable (Y/N)</a:t>
                      </a:r>
                    </a:p>
                    <a:p>
                      <a:endParaRPr lang="en-US" sz="1200" dirty="0"/>
                    </a:p>
                    <a:p>
                      <a:r>
                        <a:rPr lang="en-US" sz="1200" u="sng" dirty="0"/>
                        <a:t>Bottom Right</a:t>
                      </a:r>
                    </a:p>
                    <a:p>
                      <a:r>
                        <a:rPr lang="en-US" sz="1200" u="none" dirty="0"/>
                        <a:t>Shows the actual value / distribution for each CPI </a:t>
                      </a:r>
                      <a:endParaRPr lang="en-CA" sz="1200" u="non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08542717"/>
                  </a:ext>
                </a:extLst>
              </a:tr>
            </a:tbl>
          </a:graphicData>
        </a:graphic>
      </p:graphicFrame>
      <p:pic>
        <p:nvPicPr>
          <p:cNvPr id="5" name="Picture 4">
            <a:extLst>
              <a:ext uri="{FF2B5EF4-FFF2-40B4-BE49-F238E27FC236}">
                <a16:creationId xmlns:a16="http://schemas.microsoft.com/office/drawing/2014/main" id="{1036FE41-90CE-4059-9286-ED48634B57E0}"/>
              </a:ext>
            </a:extLst>
          </p:cNvPr>
          <p:cNvPicPr>
            <a:picLocks noChangeAspect="1"/>
          </p:cNvPicPr>
          <p:nvPr/>
        </p:nvPicPr>
        <p:blipFill>
          <a:blip r:embed="rId2"/>
          <a:stretch>
            <a:fillRect/>
          </a:stretch>
        </p:blipFill>
        <p:spPr>
          <a:xfrm>
            <a:off x="7543991" y="4303663"/>
            <a:ext cx="1362265" cy="2405898"/>
          </a:xfrm>
          <a:prstGeom prst="rect">
            <a:avLst/>
          </a:prstGeom>
        </p:spPr>
      </p:pic>
      <p:pic>
        <p:nvPicPr>
          <p:cNvPr id="6" name="Picture 5">
            <a:extLst>
              <a:ext uri="{FF2B5EF4-FFF2-40B4-BE49-F238E27FC236}">
                <a16:creationId xmlns:a16="http://schemas.microsoft.com/office/drawing/2014/main" id="{6D2BC7DD-2280-4F89-8B33-948453DA3943}"/>
              </a:ext>
            </a:extLst>
          </p:cNvPr>
          <p:cNvPicPr>
            <a:picLocks noChangeAspect="1"/>
          </p:cNvPicPr>
          <p:nvPr/>
        </p:nvPicPr>
        <p:blipFill>
          <a:blip r:embed="rId3"/>
          <a:stretch>
            <a:fillRect/>
          </a:stretch>
        </p:blipFill>
        <p:spPr>
          <a:xfrm>
            <a:off x="1431417" y="1929004"/>
            <a:ext cx="3268599" cy="2266498"/>
          </a:xfrm>
          <a:prstGeom prst="rect">
            <a:avLst/>
          </a:prstGeom>
        </p:spPr>
      </p:pic>
      <p:pic>
        <p:nvPicPr>
          <p:cNvPr id="7" name="Picture 6">
            <a:extLst>
              <a:ext uri="{FF2B5EF4-FFF2-40B4-BE49-F238E27FC236}">
                <a16:creationId xmlns:a16="http://schemas.microsoft.com/office/drawing/2014/main" id="{0A01DE23-864C-4750-B361-C8424B17EE55}"/>
              </a:ext>
            </a:extLst>
          </p:cNvPr>
          <p:cNvPicPr>
            <a:picLocks noChangeAspect="1"/>
          </p:cNvPicPr>
          <p:nvPr/>
        </p:nvPicPr>
        <p:blipFill>
          <a:blip r:embed="rId4"/>
          <a:stretch>
            <a:fillRect/>
          </a:stretch>
        </p:blipFill>
        <p:spPr>
          <a:xfrm>
            <a:off x="6164199" y="1929004"/>
            <a:ext cx="4689348" cy="1977579"/>
          </a:xfrm>
          <a:prstGeom prst="rect">
            <a:avLst/>
          </a:prstGeom>
        </p:spPr>
      </p:pic>
    </p:spTree>
    <p:extLst>
      <p:ext uri="{BB962C8B-B14F-4D97-AF65-F5344CB8AC3E}">
        <p14:creationId xmlns:p14="http://schemas.microsoft.com/office/powerpoint/2010/main" val="2373139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86A67-3366-4AF4-8F94-288B5404774F}"/>
              </a:ext>
            </a:extLst>
          </p:cNvPr>
          <p:cNvSpPr>
            <a:spLocks noGrp="1"/>
          </p:cNvSpPr>
          <p:nvPr>
            <p:ph type="title"/>
          </p:nvPr>
        </p:nvSpPr>
        <p:spPr>
          <a:xfrm>
            <a:off x="2895600" y="764373"/>
            <a:ext cx="8610600" cy="689523"/>
          </a:xfrm>
        </p:spPr>
        <p:txBody>
          <a:bodyPr/>
          <a:lstStyle/>
          <a:p>
            <a:r>
              <a:rPr lang="en-US" dirty="0"/>
              <a:t>Data Analytics-</a:t>
            </a:r>
            <a:r>
              <a:rPr lang="en-US" sz="2000" dirty="0"/>
              <a:t>Pair Plot with Histograms</a:t>
            </a:r>
            <a:endParaRPr lang="en-CA" sz="2000" dirty="0"/>
          </a:p>
        </p:txBody>
      </p:sp>
      <p:pic>
        <p:nvPicPr>
          <p:cNvPr id="4" name="Content Placeholder 3">
            <a:extLst>
              <a:ext uri="{FF2B5EF4-FFF2-40B4-BE49-F238E27FC236}">
                <a16:creationId xmlns:a16="http://schemas.microsoft.com/office/drawing/2014/main" id="{0E25C538-D316-4F3E-BA8D-502F9A8D9594}"/>
              </a:ext>
            </a:extLst>
          </p:cNvPr>
          <p:cNvPicPr>
            <a:picLocks noGrp="1" noChangeAspect="1"/>
          </p:cNvPicPr>
          <p:nvPr>
            <p:ph idx="1"/>
          </p:nvPr>
        </p:nvPicPr>
        <p:blipFill>
          <a:blip r:embed="rId2"/>
          <a:stretch>
            <a:fillRect/>
          </a:stretch>
        </p:blipFill>
        <p:spPr>
          <a:xfrm>
            <a:off x="2287339" y="1453896"/>
            <a:ext cx="7432733" cy="5287204"/>
          </a:xfrm>
          <a:prstGeom prst="rect">
            <a:avLst/>
          </a:prstGeom>
        </p:spPr>
      </p:pic>
    </p:spTree>
    <p:extLst>
      <p:ext uri="{BB962C8B-B14F-4D97-AF65-F5344CB8AC3E}">
        <p14:creationId xmlns:p14="http://schemas.microsoft.com/office/powerpoint/2010/main" val="196868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5E25C-BB0C-476B-8FA6-9A5383F45600}"/>
              </a:ext>
            </a:extLst>
          </p:cNvPr>
          <p:cNvSpPr>
            <a:spLocks noGrp="1"/>
          </p:cNvSpPr>
          <p:nvPr>
            <p:ph type="title"/>
          </p:nvPr>
        </p:nvSpPr>
        <p:spPr>
          <a:xfrm>
            <a:off x="2895600" y="764373"/>
            <a:ext cx="8610600" cy="753531"/>
          </a:xfrm>
        </p:spPr>
        <p:txBody>
          <a:bodyPr/>
          <a:lstStyle/>
          <a:p>
            <a:r>
              <a:rPr lang="en-US" dirty="0"/>
              <a:t>Data Analytics-</a:t>
            </a:r>
            <a:r>
              <a:rPr lang="en-US" sz="2000" dirty="0"/>
              <a:t>Box &amp; Whisker Plots</a:t>
            </a:r>
            <a:endParaRPr lang="en-CA" sz="2000" dirty="0"/>
          </a:p>
        </p:txBody>
      </p:sp>
      <p:pic>
        <p:nvPicPr>
          <p:cNvPr id="4" name="Content Placeholder 3">
            <a:extLst>
              <a:ext uri="{FF2B5EF4-FFF2-40B4-BE49-F238E27FC236}">
                <a16:creationId xmlns:a16="http://schemas.microsoft.com/office/drawing/2014/main" id="{0208CA33-1A73-4A20-933B-BDA52F6BE80C}"/>
              </a:ext>
            </a:extLst>
          </p:cNvPr>
          <p:cNvPicPr>
            <a:picLocks noGrp="1" noChangeAspect="1"/>
          </p:cNvPicPr>
          <p:nvPr>
            <p:ph idx="1"/>
          </p:nvPr>
        </p:nvPicPr>
        <p:blipFill>
          <a:blip r:embed="rId2"/>
          <a:stretch>
            <a:fillRect/>
          </a:stretch>
        </p:blipFill>
        <p:spPr>
          <a:xfrm>
            <a:off x="1145196" y="1773044"/>
            <a:ext cx="10096338" cy="4947796"/>
          </a:xfrm>
          <a:prstGeom prst="rect">
            <a:avLst/>
          </a:prstGeom>
        </p:spPr>
      </p:pic>
    </p:spTree>
    <p:extLst>
      <p:ext uri="{BB962C8B-B14F-4D97-AF65-F5344CB8AC3E}">
        <p14:creationId xmlns:p14="http://schemas.microsoft.com/office/powerpoint/2010/main" val="1354800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B4C2D-2C93-4DC2-B08A-6F7987FF6ECB}"/>
              </a:ext>
            </a:extLst>
          </p:cNvPr>
          <p:cNvSpPr>
            <a:spLocks noGrp="1"/>
          </p:cNvSpPr>
          <p:nvPr>
            <p:ph type="title"/>
          </p:nvPr>
        </p:nvSpPr>
        <p:spPr/>
        <p:txBody>
          <a:bodyPr/>
          <a:lstStyle/>
          <a:p>
            <a:r>
              <a:rPr lang="en-US" dirty="0"/>
              <a:t>Data Analytics-Scatterplot</a:t>
            </a:r>
            <a:endParaRPr lang="en-CA" dirty="0"/>
          </a:p>
        </p:txBody>
      </p:sp>
      <p:pic>
        <p:nvPicPr>
          <p:cNvPr id="4" name="Content Placeholder 3">
            <a:extLst>
              <a:ext uri="{FF2B5EF4-FFF2-40B4-BE49-F238E27FC236}">
                <a16:creationId xmlns:a16="http://schemas.microsoft.com/office/drawing/2014/main" id="{8441C298-F385-49EB-8CBD-4FF946C69CD3}"/>
              </a:ext>
            </a:extLst>
          </p:cNvPr>
          <p:cNvPicPr>
            <a:picLocks noGrp="1" noChangeAspect="1"/>
          </p:cNvPicPr>
          <p:nvPr>
            <p:ph idx="1"/>
          </p:nvPr>
        </p:nvPicPr>
        <p:blipFill>
          <a:blip r:embed="rId2"/>
          <a:stretch>
            <a:fillRect/>
          </a:stretch>
        </p:blipFill>
        <p:spPr>
          <a:xfrm>
            <a:off x="1003777" y="2066423"/>
            <a:ext cx="5313751" cy="4027204"/>
          </a:xfrm>
          <a:prstGeom prst="rect">
            <a:avLst/>
          </a:prstGeom>
        </p:spPr>
      </p:pic>
    </p:spTree>
    <p:extLst>
      <p:ext uri="{BB962C8B-B14F-4D97-AF65-F5344CB8AC3E}">
        <p14:creationId xmlns:p14="http://schemas.microsoft.com/office/powerpoint/2010/main" val="186901660"/>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docProps/app.xml><?xml version="1.0" encoding="utf-8"?>
<Properties xmlns="http://schemas.openxmlformats.org/officeDocument/2006/extended-properties" xmlns:vt="http://schemas.openxmlformats.org/officeDocument/2006/docPropsVTypes">
  <Template>TM04033937[[fn=Vapor Trail]]</Template>
  <TotalTime>297</TotalTime>
  <Words>963</Words>
  <Application>Microsoft Office PowerPoint</Application>
  <PresentationFormat>Widescreen</PresentationFormat>
  <Paragraphs>107</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Century Gothic</vt:lpstr>
      <vt:lpstr>Vapor Trail</vt:lpstr>
      <vt:lpstr>Bank Marketing Data Set</vt:lpstr>
      <vt:lpstr>Presenter, Problem &amp; initial strategy</vt:lpstr>
      <vt:lpstr>Methodology</vt:lpstr>
      <vt:lpstr>Methodology </vt:lpstr>
      <vt:lpstr>Data Analytics- Variable == Age</vt:lpstr>
      <vt:lpstr>Data Analytics- variable == Consumer Price Index (CPI)</vt:lpstr>
      <vt:lpstr>Data Analytics-Pair Plot with Histograms</vt:lpstr>
      <vt:lpstr>Data Analytics-Box &amp; Whisker Plots</vt:lpstr>
      <vt:lpstr>Data Analytics-Scatterplot</vt:lpstr>
      <vt:lpstr>Data Analytics-Density plots</vt:lpstr>
      <vt:lpstr>Initial Model</vt:lpstr>
      <vt:lpstr>Initial Model</vt:lpstr>
      <vt:lpstr>Initial Model</vt:lpstr>
      <vt:lpstr>Second model</vt:lpstr>
      <vt:lpstr>Second model</vt:lpstr>
      <vt:lpstr>Second model</vt:lpstr>
      <vt:lpstr>Recommendation &amp; 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conacher</dc:creator>
  <cp:lastModifiedBy>Robert Conacher</cp:lastModifiedBy>
  <cp:revision>47</cp:revision>
  <dcterms:created xsi:type="dcterms:W3CDTF">2018-07-22T19:04:49Z</dcterms:created>
  <dcterms:modified xsi:type="dcterms:W3CDTF">2018-08-19T14:46:44Z</dcterms:modified>
</cp:coreProperties>
</file>