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1433dcc2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1433dcc2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1433dcc2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1433dcc2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1433dcc2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1433dcc2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1433dcc2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1433dcc2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1b2d81b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1b2d81b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1b2d81b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1b2d81b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1b2d81b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b1b2d81b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Correzione della verifica di gestione progetti</a:t>
            </a:r>
            <a:endParaRPr sz="3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Bauer Robert 5^D 21/01/2024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03700" y="1922825"/>
            <a:ext cx="38868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/>
              <a:t>Questa presentazione ha lo scopo di presentare un </a:t>
            </a:r>
            <a:r>
              <a:rPr b="1" lang="it" sz="1400"/>
              <a:t>Business Plan </a:t>
            </a:r>
            <a:r>
              <a:rPr lang="it" sz="1400"/>
              <a:t>efficace per </a:t>
            </a:r>
            <a:r>
              <a:rPr lang="it" sz="1400"/>
              <a:t>un'azienda</a:t>
            </a:r>
            <a:r>
              <a:rPr lang="it" sz="1400"/>
              <a:t> </a:t>
            </a:r>
            <a:r>
              <a:rPr lang="it" sz="1400"/>
              <a:t>produttrice</a:t>
            </a:r>
            <a:r>
              <a:rPr lang="it" sz="1400"/>
              <a:t> di robot aspirapolvere </a:t>
            </a:r>
            <a:r>
              <a:rPr lang="it" sz="1400"/>
              <a:t>“Machinarium”</a:t>
            </a:r>
            <a:endParaRPr sz="1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125" y="1474600"/>
            <a:ext cx="31146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606275" y="1854000"/>
            <a:ext cx="2335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/>
              <a:t>Queste sono le </a:t>
            </a:r>
            <a:r>
              <a:rPr b="1" lang="it" sz="1400"/>
              <a:t>spese</a:t>
            </a:r>
            <a:r>
              <a:rPr lang="it" sz="1400"/>
              <a:t> dell’impresa e i </a:t>
            </a:r>
            <a:r>
              <a:rPr b="1" lang="it" sz="1400">
                <a:solidFill>
                  <a:srgbClr val="BF9000"/>
                </a:solidFill>
              </a:rPr>
              <a:t>obiettivi </a:t>
            </a:r>
            <a:r>
              <a:rPr lang="it" sz="1400"/>
              <a:t>che vuole raggiungere:</a:t>
            </a:r>
            <a:endParaRPr sz="14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000" y="844312"/>
            <a:ext cx="5239375" cy="34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47" y="3066501"/>
            <a:ext cx="7596852" cy="12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526450" y="1597875"/>
            <a:ext cx="34740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 il prezzo di </a:t>
            </a:r>
            <a:r>
              <a:rPr b="1" lang="it" sz="1400"/>
              <a:t>400</a:t>
            </a:r>
            <a:r>
              <a:rPr lang="it" sz="1400"/>
              <a:t> euro e i seguenti costi, la </a:t>
            </a:r>
            <a:r>
              <a:rPr b="1" lang="it" sz="1400"/>
              <a:t>quantità</a:t>
            </a:r>
            <a:r>
              <a:rPr b="1" lang="it" sz="1400"/>
              <a:t> </a:t>
            </a:r>
            <a:r>
              <a:rPr lang="it" sz="1400"/>
              <a:t>necessaria per raggiungere il profitto è </a:t>
            </a:r>
            <a:r>
              <a:rPr b="1" lang="it" sz="1400"/>
              <a:t>14418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/>
              <a:t>E il </a:t>
            </a:r>
            <a:r>
              <a:rPr b="1" lang="it" sz="1400"/>
              <a:t>BEP</a:t>
            </a:r>
            <a:r>
              <a:rPr lang="it" sz="1400"/>
              <a:t> si trova attorno a </a:t>
            </a:r>
            <a:r>
              <a:rPr b="1" lang="it" sz="1400"/>
              <a:t>6695/</a:t>
            </a:r>
            <a:r>
              <a:rPr b="1" lang="it" sz="1400"/>
              <a:t>6696</a:t>
            </a:r>
            <a:endParaRPr b="1" sz="14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100" y="1851700"/>
            <a:ext cx="4069350" cy="7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535675" y="1819625"/>
            <a:ext cx="3321600" cy="17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402"/>
              <a:t>Sul grafico Costo totale rispetto al Ricavo si </a:t>
            </a:r>
            <a:r>
              <a:rPr lang="it" sz="1402"/>
              <a:t>può</a:t>
            </a:r>
            <a:r>
              <a:rPr lang="it" sz="1402"/>
              <a:t> vedere il BEP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it" sz="1402"/>
              <a:t>Nel grafico Profitto rispetto </a:t>
            </a:r>
            <a:r>
              <a:rPr lang="it" sz="1402"/>
              <a:t>Quantità</a:t>
            </a:r>
            <a:r>
              <a:rPr lang="it" sz="1402"/>
              <a:t> si </a:t>
            </a:r>
            <a:r>
              <a:rPr lang="it" sz="1402"/>
              <a:t>può</a:t>
            </a:r>
            <a:r>
              <a:rPr lang="it" sz="1402"/>
              <a:t> </a:t>
            </a:r>
            <a:r>
              <a:rPr lang="it" sz="1402"/>
              <a:t>vedere</a:t>
            </a:r>
            <a:r>
              <a:rPr lang="it" sz="1402"/>
              <a:t> che attorno a 6696 di robot </a:t>
            </a:r>
            <a:r>
              <a:rPr lang="it" sz="1402"/>
              <a:t>prodotti</a:t>
            </a:r>
            <a:r>
              <a:rPr lang="it" sz="1402"/>
              <a:t> l’impresa comincia a guadagnare</a:t>
            </a:r>
            <a:endParaRPr sz="1402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75" y="0"/>
            <a:ext cx="418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418100" y="1653338"/>
            <a:ext cx="3588300" cy="1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/>
              <a:t>Con la equazione della domanda e offerta si </a:t>
            </a:r>
            <a:r>
              <a:rPr lang="it" sz="1400"/>
              <a:t>può</a:t>
            </a:r>
            <a:r>
              <a:rPr lang="it" sz="1400"/>
              <a:t> </a:t>
            </a:r>
            <a:r>
              <a:rPr lang="it" sz="1400"/>
              <a:t>stabilire</a:t>
            </a:r>
            <a:r>
              <a:rPr lang="it" sz="1400"/>
              <a:t> il prezzo ottimale per la vendita sul mercato.</a:t>
            </a:r>
            <a:endParaRPr sz="14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400" y="598575"/>
            <a:ext cx="4787775" cy="29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0" y="2771800"/>
            <a:ext cx="3804667" cy="4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300" y="3922553"/>
            <a:ext cx="5653951" cy="2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89400" y="3827975"/>
            <a:ext cx="15417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Nuovo BEP:</a:t>
            </a:r>
            <a:endParaRPr/>
          </a:p>
        </p:txBody>
      </p:sp>
      <p:cxnSp>
        <p:nvCxnSpPr>
          <p:cNvPr id="318" name="Google Shape;318;p18"/>
          <p:cNvCxnSpPr/>
          <p:nvPr/>
        </p:nvCxnSpPr>
        <p:spPr>
          <a:xfrm flipH="1" rot="10800000">
            <a:off x="6612950" y="1832675"/>
            <a:ext cx="147900" cy="5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5703600" y="2249100"/>
            <a:ext cx="1649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Prezzo di mercato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Conclusione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433950" y="1660275"/>
            <a:ext cx="40611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/>
              <a:t>Aumentando</a:t>
            </a:r>
            <a:r>
              <a:rPr lang="it" sz="1400"/>
              <a:t> il prezzo di vendita per </a:t>
            </a:r>
            <a:r>
              <a:rPr lang="it" sz="1400"/>
              <a:t>unità</a:t>
            </a:r>
            <a:r>
              <a:rPr lang="it" sz="1400"/>
              <a:t> di robot a </a:t>
            </a:r>
            <a:r>
              <a:rPr b="1" lang="it" sz="1400"/>
              <a:t>875 euro</a:t>
            </a:r>
            <a:r>
              <a:rPr lang="it" sz="1400"/>
              <a:t>, otteniamo i seguenti risultati:</a:t>
            </a:r>
            <a:endParaRPr sz="1400"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202350" y="3922950"/>
            <a:ext cx="4524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notare dai grafici che il ricavo potenziale aumenta notevolmente rispetto ai costi di produzione.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/>
              <a:t>E il target di profitto si raggiunge più facilmente.</a:t>
            </a:r>
            <a:endParaRPr sz="1400"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4" y="2501473"/>
            <a:ext cx="3678155" cy="12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047" y="0"/>
            <a:ext cx="41071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