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72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2" r:id="rId6"/>
    <p:sldId id="337" r:id="rId7"/>
    <p:sldId id="338" r:id="rId8"/>
    <p:sldId id="341" r:id="rId9"/>
    <p:sldId id="343" r:id="rId10"/>
    <p:sldId id="297" r:id="rId11"/>
    <p:sldId id="298" r:id="rId12"/>
    <p:sldId id="311" r:id="rId13"/>
    <p:sldId id="312" r:id="rId14"/>
    <p:sldId id="344" r:id="rId15"/>
    <p:sldId id="303" r:id="rId16"/>
    <p:sldId id="304" r:id="rId17"/>
    <p:sldId id="294" r:id="rId18"/>
    <p:sldId id="353" r:id="rId19"/>
    <p:sldId id="354" r:id="rId20"/>
    <p:sldId id="345" r:id="rId21"/>
    <p:sldId id="346" r:id="rId22"/>
    <p:sldId id="347" r:id="rId23"/>
    <p:sldId id="348" r:id="rId24"/>
    <p:sldId id="349" r:id="rId25"/>
    <p:sldId id="352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0" autoAdjust="0"/>
    <p:restoredTop sz="95827" autoAdjust="0"/>
  </p:normalViewPr>
  <p:slideViewPr>
    <p:cSldViewPr snapToGrid="0">
      <p:cViewPr varScale="1">
        <p:scale>
          <a:sx n="92" d="100"/>
          <a:sy n="92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9272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11464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5B8D56-C7C6-2A48-8713-CC76A51A36F1}" type="datetime1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45-B6E0-6844-ADF0-E3298C0008D8}" type="datetime1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CD0959-6C94-9F4A-A1B3-F7EEF4B45B7E}" type="datetime1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4FEE-DA26-E848-90FD-C5B69C35F578}" type="datetime1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380140-8D18-1544-AB5B-F178490D8B5B}" type="datetime1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E6B5-F3A3-4D44-A2E8-80A5D45AE173}" type="datetime1">
              <a:rPr lang="en-US" smtClean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BA62-3916-244D-AD0D-6235F1FCF5BE}" type="datetime1">
              <a:rPr lang="en-US" smtClean="0"/>
              <a:t>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C0BB-68C4-AB48-B484-4B3F817D88FD}" type="datetime1">
              <a:rPr lang="en-US" smtClean="0"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C4FF-9737-5146-8DF8-FD993B58C02A}" type="datetime1">
              <a:rPr lang="en-US" smtClean="0"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7B7D44-967E-3441-BABC-0F839C6FC4DC}" type="datetime1">
              <a:rPr lang="en-US" smtClean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29A-52CA-0449-8EB6-4C36399E01B4}" type="datetime1">
              <a:rPr lang="en-US" smtClean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871D98A-6715-9143-92DC-835233925427}" type="datetime1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Software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Spring 2020 ● lily </a:t>
            </a:r>
            <a:r>
              <a:rPr lang="en-US" dirty="0" err="1">
                <a:solidFill>
                  <a:srgbClr val="7CEBFF"/>
                </a:solidFill>
              </a:rPr>
              <a:t>chang</a:t>
            </a:r>
            <a:r>
              <a:rPr lang="en-US" dirty="0">
                <a:solidFill>
                  <a:srgbClr val="7CEBFF"/>
                </a:solidFill>
              </a:rPr>
              <a:t> ● associate teaching professor ● Rutgers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343" y="2488951"/>
            <a:ext cx="9314674" cy="29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915" y="2027881"/>
            <a:ext cx="6606385" cy="46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2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98256"/>
            <a:ext cx="11123128" cy="2661488"/>
          </a:xfrm>
        </p:spPr>
        <p:txBody>
          <a:bodyPr/>
          <a:lstStyle/>
          <a:p>
            <a:r>
              <a:rPr lang="en-US" dirty="0"/>
              <a:t>Dependency is a “using” relationship</a:t>
            </a:r>
          </a:p>
          <a:p>
            <a:r>
              <a:rPr lang="en-US" dirty="0"/>
              <a:t>A change in specification of one thing may affect another thing that uses it</a:t>
            </a:r>
          </a:p>
          <a:p>
            <a:r>
              <a:rPr lang="en-US" dirty="0"/>
              <a:t>For example, one class uses another class as an argument in the signature of an operation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987" y="4313212"/>
            <a:ext cx="5141538" cy="198798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AAEF69-4D35-CD4A-A945-772B53243C5B}"/>
              </a:ext>
            </a:extLst>
          </p:cNvPr>
          <p:cNvCxnSpPr/>
          <p:nvPr/>
        </p:nvCxnSpPr>
        <p:spPr>
          <a:xfrm>
            <a:off x="5597236" y="5043055"/>
            <a:ext cx="1413164" cy="0"/>
          </a:xfrm>
          <a:prstGeom prst="straightConnector1">
            <a:avLst/>
          </a:prstGeom>
          <a:ln cap="flat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0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90" y="2174010"/>
            <a:ext cx="11029616" cy="3849600"/>
          </a:xfrm>
        </p:spPr>
        <p:txBody>
          <a:bodyPr>
            <a:normAutofit/>
          </a:bodyPr>
          <a:lstStyle/>
          <a:p>
            <a:r>
              <a:rPr lang="en-US" dirty="0"/>
              <a:t>A relationship between a general thing (superclass) and a more specific kind of that thing (subclass)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is-a-kind-of</a:t>
            </a:r>
            <a:r>
              <a:rPr lang="en-US" dirty="0"/>
              <a:t>” relationship, for example, “rectangle” is a kind of “shape”</a:t>
            </a:r>
          </a:p>
          <a:p>
            <a:r>
              <a:rPr lang="en-GB" altLang="en-US" dirty="0"/>
              <a:t>A subclass inherits the attributes and operations from its superclass and may add new methods or attributes of its own.</a:t>
            </a:r>
          </a:p>
          <a:p>
            <a:r>
              <a:rPr lang="en-GB" altLang="en-US" dirty="0">
                <a:solidFill>
                  <a:srgbClr val="FF0000"/>
                </a:solidFill>
              </a:rPr>
              <a:t>Generalization</a:t>
            </a:r>
            <a:r>
              <a:rPr lang="en-GB" altLang="en-US" dirty="0"/>
              <a:t> in the UML is implemented as </a:t>
            </a:r>
            <a:r>
              <a:rPr lang="en-GB" altLang="en-US" dirty="0">
                <a:solidFill>
                  <a:srgbClr val="FF0000"/>
                </a:solidFill>
              </a:rPr>
              <a:t>inheritance </a:t>
            </a:r>
            <a:r>
              <a:rPr lang="en-GB" altLang="en-US" dirty="0"/>
              <a:t>in OO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383834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47598" y="1165501"/>
            <a:ext cx="10699522" cy="949049"/>
          </a:xfrm>
          <a:noFill/>
          <a:ln/>
        </p:spPr>
        <p:txBody>
          <a:bodyPr vert="horz" lIns="90840" tIns="44623" rIns="90840" bIns="44623" rtlCol="0" anchor="b">
            <a:normAutofit/>
          </a:bodyPr>
          <a:lstStyle/>
          <a:p>
            <a:r>
              <a:rPr lang="en-GB" altLang="en-US" dirty="0"/>
              <a:t>Generalization Example </a:t>
            </a:r>
            <a:br>
              <a:rPr lang="en-GB" altLang="en-US" dirty="0"/>
            </a:b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587" y="1884464"/>
            <a:ext cx="5579993" cy="45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  <a:p>
            <a:r>
              <a:rPr lang="en-US" dirty="0"/>
              <a:t>Aggregation</a:t>
            </a:r>
          </a:p>
          <a:p>
            <a:r>
              <a:rPr lang="en-US" dirty="0"/>
              <a:t>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F68CB-EAED-9B41-9786-9630E4CD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8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33668"/>
            <a:ext cx="11029616" cy="4253879"/>
          </a:xfrm>
        </p:spPr>
        <p:txBody>
          <a:bodyPr>
            <a:normAutofit/>
          </a:bodyPr>
          <a:lstStyle/>
          <a:p>
            <a:r>
              <a:rPr lang="en-US" dirty="0"/>
              <a:t>Directed associations</a:t>
            </a:r>
          </a:p>
          <a:p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sz="2200" dirty="0"/>
              <a:t>Given a User, you’ll be able to find </a:t>
            </a:r>
          </a:p>
          <a:p>
            <a:pPr marL="0" indent="0">
              <a:buNone/>
            </a:pPr>
            <a:r>
              <a:rPr lang="en-US" sz="2200" dirty="0"/>
              <a:t>the corresponding Password objects,</a:t>
            </a:r>
          </a:p>
          <a:p>
            <a:pPr marL="0" indent="0">
              <a:buNone/>
            </a:pPr>
            <a:r>
              <a:rPr lang="en-US" sz="2200" dirty="0"/>
              <a:t>but given a Password you don’t want</a:t>
            </a:r>
          </a:p>
          <a:p>
            <a:pPr marL="0" indent="0">
              <a:buNone/>
            </a:pPr>
            <a:r>
              <a:rPr lang="en-US" sz="2200" dirty="0"/>
              <a:t>to be able to identify the corresponding </a:t>
            </a:r>
          </a:p>
          <a:p>
            <a:pPr marL="0" indent="0">
              <a:buNone/>
            </a:pPr>
            <a:r>
              <a:rPr lang="en-US" sz="2200" dirty="0"/>
              <a:t>User.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11AD7-3E8E-924A-B05D-0A9262C8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694D1C-B295-104D-BECA-B22B3072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799" y="2811579"/>
            <a:ext cx="5063415" cy="25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6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33601"/>
            <a:ext cx="10736165" cy="4187662"/>
          </a:xfrm>
        </p:spPr>
        <p:txBody>
          <a:bodyPr>
            <a:normAutofit/>
          </a:bodyPr>
          <a:lstStyle/>
          <a:p>
            <a:r>
              <a:rPr lang="en-US" dirty="0"/>
              <a:t>Aggregations are </a:t>
            </a:r>
            <a:r>
              <a:rPr lang="en-US" dirty="0">
                <a:solidFill>
                  <a:srgbClr val="FF0000"/>
                </a:solidFill>
              </a:rPr>
              <a:t>special associations </a:t>
            </a:r>
            <a:r>
              <a:rPr lang="en-US" dirty="0"/>
              <a:t>that represent “part-whole” relationships</a:t>
            </a:r>
          </a:p>
          <a:p>
            <a:r>
              <a:rPr lang="en-US" dirty="0"/>
              <a:t>A “</a:t>
            </a:r>
            <a:r>
              <a:rPr lang="en-US" dirty="0">
                <a:solidFill>
                  <a:srgbClr val="FF0000"/>
                </a:solidFill>
              </a:rPr>
              <a:t>has-a</a:t>
            </a:r>
            <a:r>
              <a:rPr lang="en-US" dirty="0"/>
              <a:t>” relationship, meaning that an object of the whole has objects of the part.</a:t>
            </a:r>
          </a:p>
          <a:p>
            <a:r>
              <a:rPr lang="en-US" dirty="0"/>
              <a:t>Exactly one end of the relation must be the aggregate (whole), and the other stand for the individual parts.</a:t>
            </a:r>
          </a:p>
          <a:p>
            <a:r>
              <a:rPr lang="en-US" dirty="0"/>
              <a:t>An aggregation is represented by a line drawn between two classes, and it is marked with a small empty diamond on the side of the aggregate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369" y="3588658"/>
            <a:ext cx="6903262" cy="28452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9521" y="2091359"/>
            <a:ext cx="9598825" cy="184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0F6FC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Customer class </a:t>
            </a:r>
            <a:r>
              <a:rPr lang="en-US" sz="2200" dirty="0">
                <a:solidFill>
                  <a:srgbClr val="FF0000"/>
                </a:solidFill>
              </a:rPr>
              <a:t>has the attributes </a:t>
            </a:r>
            <a:r>
              <a:rPr lang="en-US" sz="2200" dirty="0">
                <a:solidFill>
                  <a:prstClr val="black"/>
                </a:solidFill>
              </a:rPr>
              <a:t>of Address, Telecommunication and </a:t>
            </a:r>
            <a:r>
              <a:rPr lang="en-US" sz="2200" dirty="0" err="1">
                <a:solidFill>
                  <a:prstClr val="black"/>
                </a:solidFill>
              </a:rPr>
              <a:t>BankAccount</a:t>
            </a:r>
            <a:endParaRPr lang="en-US" sz="2200" dirty="0">
              <a:solidFill>
                <a:prstClr val="black"/>
              </a:solidFill>
            </a:endParaRP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0F6FC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Address, Telecommunication and </a:t>
            </a:r>
            <a:r>
              <a:rPr lang="en-US" sz="2200" dirty="0" err="1">
                <a:solidFill>
                  <a:prstClr val="black"/>
                </a:solidFill>
              </a:rPr>
              <a:t>BankAccount</a:t>
            </a:r>
            <a:r>
              <a:rPr lang="en-US" sz="2200" dirty="0">
                <a:solidFill>
                  <a:prstClr val="black"/>
                </a:solidFill>
              </a:rPr>
              <a:t> could be a part of other classes</a:t>
            </a:r>
          </a:p>
        </p:txBody>
      </p:sp>
    </p:spTree>
    <p:extLst>
      <p:ext uri="{BB962C8B-B14F-4D97-AF65-F5344CB8AC3E}">
        <p14:creationId xmlns:p14="http://schemas.microsoft.com/office/powerpoint/2010/main" val="329210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composition is </a:t>
            </a:r>
            <a:r>
              <a:rPr lang="en-US" dirty="0">
                <a:solidFill>
                  <a:srgbClr val="FF0000"/>
                </a:solidFill>
              </a:rPr>
              <a:t>a strict form of aggregation</a:t>
            </a:r>
            <a:r>
              <a:rPr lang="en-US" dirty="0"/>
              <a:t>, in which the parts are existence dependent on the entirety</a:t>
            </a:r>
          </a:p>
          <a:p>
            <a:r>
              <a:rPr lang="en-US" dirty="0"/>
              <a:t>If a part is deleted, the aggregate survives.</a:t>
            </a:r>
          </a:p>
          <a:p>
            <a:r>
              <a:rPr lang="en-US" dirty="0"/>
              <a:t>If the aggregate is deleted, all parts are deleted with it</a:t>
            </a:r>
          </a:p>
          <a:p>
            <a:r>
              <a:rPr lang="en-US" dirty="0">
                <a:solidFill>
                  <a:srgbClr val="FF0000"/>
                </a:solidFill>
              </a:rPr>
              <a:t>An object may be a part of only one composite at a time</a:t>
            </a:r>
          </a:p>
          <a:p>
            <a:r>
              <a:rPr lang="en-US" dirty="0"/>
              <a:t>The composite must manage the creation and destruction of its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4F2A-968E-5D43-BD24-BD3E00B0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DEEBB-E5A8-9249-909E-E42FF424B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EF7D9-AEE1-9E4E-8329-7E87D32D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4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8527" y="2389944"/>
            <a:ext cx="4130737" cy="29682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9475" y="2389944"/>
            <a:ext cx="6047017" cy="275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0F6FC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Customer class has the attributes of Address and </a:t>
            </a:r>
            <a:r>
              <a:rPr lang="en-US" sz="2200" dirty="0" err="1">
                <a:solidFill>
                  <a:prstClr val="black"/>
                </a:solidFill>
              </a:rPr>
              <a:t>BankAccount</a:t>
            </a:r>
            <a:endParaRPr lang="en-US" sz="2200" dirty="0">
              <a:solidFill>
                <a:prstClr val="black"/>
              </a:solidFill>
            </a:endParaRP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0F6FC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Address and </a:t>
            </a:r>
            <a:r>
              <a:rPr lang="en-US" sz="2200" dirty="0" err="1">
                <a:solidFill>
                  <a:prstClr val="black"/>
                </a:solidFill>
              </a:rPr>
              <a:t>BankAccount</a:t>
            </a:r>
            <a:r>
              <a:rPr lang="en-US" sz="2200" dirty="0">
                <a:solidFill>
                  <a:prstClr val="black"/>
                </a:solidFill>
              </a:rPr>
              <a:t> CANNOT be a part of other classes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Clr>
                <a:srgbClr val="0F6FC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Address and </a:t>
            </a:r>
            <a:r>
              <a:rPr lang="en-US" sz="2200" dirty="0" err="1">
                <a:solidFill>
                  <a:prstClr val="black"/>
                </a:solidFill>
              </a:rPr>
              <a:t>BankAccount</a:t>
            </a:r>
            <a:r>
              <a:rPr lang="en-US" sz="2200" dirty="0">
                <a:solidFill>
                  <a:prstClr val="black"/>
                </a:solidFill>
              </a:rPr>
              <a:t> live and die with the Customer</a:t>
            </a:r>
          </a:p>
        </p:txBody>
      </p:sp>
    </p:spTree>
    <p:extLst>
      <p:ext uri="{BB962C8B-B14F-4D97-AF65-F5344CB8AC3E}">
        <p14:creationId xmlns:p14="http://schemas.microsoft.com/office/powerpoint/2010/main" val="3338641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interpret the Diagrams?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8782" y="2669799"/>
            <a:ext cx="4714313" cy="2324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2" y="2536607"/>
            <a:ext cx="4609125" cy="23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38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names: </a:t>
            </a:r>
            <a:r>
              <a:rPr lang="en-US" dirty="0">
                <a:solidFill>
                  <a:srgbClr val="FF0000"/>
                </a:solidFill>
              </a:rPr>
              <a:t>singular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nouns</a:t>
            </a:r>
            <a:r>
              <a:rPr lang="en-US" dirty="0"/>
              <a:t> (occasionally, </a:t>
            </a:r>
            <a:r>
              <a:rPr lang="en-US" dirty="0">
                <a:solidFill>
                  <a:srgbClr val="FF0000"/>
                </a:solidFill>
              </a:rPr>
              <a:t>noun phrases</a:t>
            </a:r>
            <a:r>
              <a:rPr lang="en-US" dirty="0"/>
              <a:t>) , begin with </a:t>
            </a:r>
            <a:r>
              <a:rPr lang="en-US"/>
              <a:t>an uppercase </a:t>
            </a:r>
            <a:r>
              <a:rPr lang="en-US" dirty="0"/>
              <a:t>letter</a:t>
            </a:r>
          </a:p>
          <a:p>
            <a:r>
              <a:rPr lang="en-US" dirty="0"/>
              <a:t>Attributes: </a:t>
            </a:r>
            <a:r>
              <a:rPr lang="en-US" dirty="0">
                <a:solidFill>
                  <a:srgbClr val="FF0000"/>
                </a:solidFill>
              </a:rPr>
              <a:t>nouns</a:t>
            </a:r>
            <a:r>
              <a:rPr lang="en-US" dirty="0"/>
              <a:t>; usually begin with a lowercase letter</a:t>
            </a:r>
          </a:p>
          <a:p>
            <a:r>
              <a:rPr lang="en-US" dirty="0"/>
              <a:t>Operations: </a:t>
            </a:r>
            <a:r>
              <a:rPr lang="en-US" dirty="0">
                <a:solidFill>
                  <a:srgbClr val="FF0000"/>
                </a:solidFill>
              </a:rPr>
              <a:t>verbs/verb phrases</a:t>
            </a:r>
            <a:r>
              <a:rPr lang="en-US" dirty="0"/>
              <a:t>, or nouns if it is a value-returning operation</a:t>
            </a:r>
          </a:p>
          <a:p>
            <a:r>
              <a:rPr lang="en-US" dirty="0"/>
              <a:t>Use legal identifiers in target language, no reserved words, no illegal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58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is the definition of the attributes, the operations, and the semantics of a set of objects</a:t>
            </a:r>
          </a:p>
          <a:p>
            <a:r>
              <a:rPr lang="en-US" dirty="0"/>
              <a:t>Classes are represented by </a:t>
            </a:r>
            <a:r>
              <a:rPr lang="en-US" dirty="0">
                <a:solidFill>
                  <a:srgbClr val="FF0000"/>
                </a:solidFill>
              </a:rPr>
              <a:t>rectangles</a:t>
            </a:r>
            <a:r>
              <a:rPr lang="en-US" dirty="0"/>
              <a:t> which either bear only the name of the class (in bold), or show attributes and operations as well.</a:t>
            </a:r>
          </a:p>
          <a:p>
            <a:r>
              <a:rPr lang="en-US" dirty="0"/>
              <a:t>Class names </a:t>
            </a:r>
            <a:r>
              <a:rPr lang="en-US" dirty="0">
                <a:solidFill>
                  <a:srgbClr val="FF0000"/>
                </a:solidFill>
              </a:rPr>
              <a:t>begin with an uppercase letter </a:t>
            </a:r>
            <a:r>
              <a:rPr lang="en-US" dirty="0"/>
              <a:t>and are </a:t>
            </a:r>
            <a:r>
              <a:rPr lang="en-US" dirty="0">
                <a:solidFill>
                  <a:srgbClr val="FF0000"/>
                </a:solidFill>
              </a:rPr>
              <a:t>singular nouns</a:t>
            </a:r>
          </a:p>
          <a:p>
            <a:r>
              <a:rPr lang="en-US" dirty="0"/>
              <a:t>Attributes and operations are listed at least with their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9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– UML classes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124" y="2209800"/>
            <a:ext cx="3082834" cy="3580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94789"/>
            <a:ext cx="2783795" cy="16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1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attribute is a data element which is contained in each object of a class</a:t>
            </a:r>
          </a:p>
          <a:p>
            <a:r>
              <a:rPr lang="en-US" dirty="0"/>
              <a:t>Each attribute is at least described by its name; a data type or a class, plus an initial value and constraints may be defined.</a:t>
            </a:r>
          </a:p>
          <a:p>
            <a:r>
              <a:rPr lang="en-US" dirty="0"/>
              <a:t>Attributes names begin with lowercase characters</a:t>
            </a:r>
          </a:p>
          <a:p>
            <a:r>
              <a:rPr lang="en-US" dirty="0">
                <a:solidFill>
                  <a:schemeClr val="tx1"/>
                </a:solidFill>
              </a:rPr>
              <a:t>Visibility modifiers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public,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protected,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private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7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783" y="2193444"/>
            <a:ext cx="6269580" cy="3962400"/>
          </a:xfrm>
        </p:spPr>
        <p:txBody>
          <a:bodyPr>
            <a:normAutofit/>
          </a:bodyPr>
          <a:lstStyle/>
          <a:p>
            <a:r>
              <a:rPr lang="en-US" dirty="0"/>
              <a:t>Operations are </a:t>
            </a:r>
            <a:r>
              <a:rPr lang="en-US" dirty="0">
                <a:solidFill>
                  <a:srgbClr val="FF0000"/>
                </a:solidFill>
              </a:rPr>
              <a:t>services</a:t>
            </a:r>
            <a:r>
              <a:rPr lang="en-US" dirty="0"/>
              <a:t> which may be required from an object, and are described by their signatures (operation name, parameters and return type)</a:t>
            </a:r>
          </a:p>
          <a:p>
            <a:r>
              <a:rPr lang="en-US" dirty="0"/>
              <a:t>A method implements an operation</a:t>
            </a:r>
          </a:p>
          <a:p>
            <a:r>
              <a:rPr lang="en-US" dirty="0"/>
              <a:t>A message passes an object the information on the activity it is expected to carry out</a:t>
            </a:r>
          </a:p>
          <a:p>
            <a:r>
              <a:rPr lang="en-US" dirty="0"/>
              <a:t>A message consists of a name and a list of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86" y="2371378"/>
            <a:ext cx="3084843" cy="358475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357900" y="4303844"/>
            <a:ext cx="3200400" cy="16764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8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Associations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30866"/>
            <a:ext cx="10631638" cy="3916393"/>
          </a:xfrm>
        </p:spPr>
        <p:txBody>
          <a:bodyPr>
            <a:normAutofit lnSpcReduction="10000"/>
          </a:bodyPr>
          <a:lstStyle/>
          <a:p>
            <a:r>
              <a:rPr lang="en-GB" altLang="en-US" sz="2400" dirty="0"/>
              <a:t>Dependencies and Generalizations represent difference level of importance or difference level of abstraction</a:t>
            </a:r>
          </a:p>
          <a:p>
            <a:r>
              <a:rPr lang="en-GB" altLang="en-US" sz="2400" dirty="0"/>
              <a:t>Association is a </a:t>
            </a:r>
            <a:r>
              <a:rPr lang="en-GB" altLang="en-US" sz="2400" dirty="0">
                <a:solidFill>
                  <a:srgbClr val="FF0000"/>
                </a:solidFill>
              </a:rPr>
              <a:t>structural relationship </a:t>
            </a:r>
            <a:r>
              <a:rPr lang="en-GB" altLang="en-US" sz="2400" dirty="0"/>
              <a:t>that specifies that objects of one thing are connected to objects of another (</a:t>
            </a:r>
            <a:r>
              <a:rPr lang="en-GB" altLang="en-US" sz="2400" dirty="0">
                <a:solidFill>
                  <a:srgbClr val="FF0000"/>
                </a:solidFill>
              </a:rPr>
              <a:t>objects are peers</a:t>
            </a:r>
            <a:r>
              <a:rPr lang="en-GB" altLang="en-US" sz="2400" dirty="0"/>
              <a:t>)</a:t>
            </a:r>
          </a:p>
          <a:p>
            <a:r>
              <a:rPr lang="en-GB" altLang="en-US" sz="2400" dirty="0"/>
              <a:t>You can navigate from an object of one class to an object of the other class, and vice versa. That is, </a:t>
            </a:r>
            <a:r>
              <a:rPr lang="en-US" altLang="en-US" dirty="0"/>
              <a:t>objects rely on each other for services and data.</a:t>
            </a:r>
            <a:endParaRPr lang="en-GB" altLang="en-US" sz="2400" dirty="0"/>
          </a:p>
          <a:p>
            <a:r>
              <a:rPr lang="en-GB" altLang="en-US" sz="2400" dirty="0"/>
              <a:t>Associations may be </a:t>
            </a:r>
            <a:r>
              <a:rPr lang="en-GB" altLang="en-US" sz="2400" dirty="0">
                <a:solidFill>
                  <a:srgbClr val="FF0000"/>
                </a:solidFill>
              </a:rPr>
              <a:t>annotated with information that describes the association.</a:t>
            </a:r>
          </a:p>
          <a:p>
            <a:r>
              <a:rPr lang="en-US" altLang="en-US" dirty="0"/>
              <a:t>These relationships identify public methods that are used to promote the relationship.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9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6757" y="950063"/>
            <a:ext cx="9603275" cy="685695"/>
          </a:xfrm>
          <a:noFill/>
          <a:ln/>
        </p:spPr>
        <p:txBody>
          <a:bodyPr vert="horz" lIns="90840" tIns="44623" rIns="90840" bIns="44623" rtlCol="0" anchor="b">
            <a:normAutofit/>
          </a:bodyPr>
          <a:lstStyle/>
          <a:p>
            <a:r>
              <a:rPr lang="en-GB" altLang="en-US" dirty="0"/>
              <a:t>Association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28739" y="5952225"/>
            <a:ext cx="1052508" cy="365125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93" y="3413856"/>
            <a:ext cx="9374246" cy="19834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5602" y="39056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▶</a:t>
            </a:r>
          </a:p>
        </p:txBody>
      </p:sp>
      <p:sp>
        <p:nvSpPr>
          <p:cNvPr id="7" name="Rectangle 6"/>
          <p:cNvSpPr/>
          <p:nvPr/>
        </p:nvSpPr>
        <p:spPr>
          <a:xfrm>
            <a:off x="5085443" y="432722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00650" y="5719736"/>
            <a:ext cx="784952" cy="369332"/>
          </a:xfrm>
          <a:prstGeom prst="rect">
            <a:avLst/>
          </a:prstGeom>
          <a:solidFill>
            <a:srgbClr val="A6B727"/>
          </a:solidFill>
          <a:ln w="12700" cap="flat" cmpd="sng" algn="ctr">
            <a:solidFill>
              <a:srgbClr val="A6B727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roles</a:t>
            </a:r>
          </a:p>
        </p:txBody>
      </p:sp>
      <p:cxnSp>
        <p:nvCxnSpPr>
          <p:cNvPr id="9" name="Curved Connector 8"/>
          <p:cNvCxnSpPr/>
          <p:nvPr/>
        </p:nvCxnSpPr>
        <p:spPr>
          <a:xfrm rot="16200000" flipV="1">
            <a:off x="4285519" y="4781814"/>
            <a:ext cx="1022848" cy="852338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rgbClr val="A6B72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Curved Connector 9"/>
          <p:cNvCxnSpPr/>
          <p:nvPr/>
        </p:nvCxnSpPr>
        <p:spPr>
          <a:xfrm flipV="1">
            <a:off x="5985602" y="4511894"/>
            <a:ext cx="1318168" cy="1207513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rgbClr val="A6B72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705442" y="2824388"/>
            <a:ext cx="2167844" cy="369332"/>
          </a:xfrm>
          <a:prstGeom prst="rect">
            <a:avLst/>
          </a:prstGeom>
          <a:solidFill>
            <a:srgbClr val="A6B727"/>
          </a:solidFill>
          <a:ln w="12700" cap="flat" cmpd="sng" algn="ctr">
            <a:solidFill>
              <a:srgbClr val="A6B727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Relationship name</a:t>
            </a:r>
          </a:p>
        </p:txBody>
      </p:sp>
      <p:cxnSp>
        <p:nvCxnSpPr>
          <p:cNvPr id="12" name="Curved Connector 11"/>
          <p:cNvCxnSpPr/>
          <p:nvPr/>
        </p:nvCxnSpPr>
        <p:spPr>
          <a:xfrm rot="5400000">
            <a:off x="5675212" y="3301522"/>
            <a:ext cx="718274" cy="50267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rgbClr val="A6B72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8080997" y="2350823"/>
            <a:ext cx="1365082" cy="369332"/>
          </a:xfrm>
          <a:prstGeom prst="rect">
            <a:avLst/>
          </a:prstGeom>
          <a:solidFill>
            <a:srgbClr val="A6B727"/>
          </a:solidFill>
          <a:ln w="12700" cap="flat" cmpd="sng" algn="ctr">
            <a:solidFill>
              <a:srgbClr val="A6B727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multiplicity</a:t>
            </a: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7686583" y="3068864"/>
            <a:ext cx="1311370" cy="613953"/>
          </a:xfrm>
          <a:prstGeom prst="curvedConnector3">
            <a:avLst>
              <a:gd name="adj1" fmla="val 21112"/>
            </a:avLst>
          </a:prstGeom>
          <a:noFill/>
          <a:ln w="12700" cap="flat" cmpd="sng" algn="ctr">
            <a:solidFill>
              <a:srgbClr val="A6B727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3179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1030"/>
            <a:ext cx="10972800" cy="1066800"/>
          </a:xfrm>
        </p:spPr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830" y="2182041"/>
            <a:ext cx="4615280" cy="3962400"/>
          </a:xfrm>
        </p:spPr>
        <p:txBody>
          <a:bodyPr/>
          <a:lstStyle/>
          <a:p>
            <a:r>
              <a:rPr lang="en-US" sz="2400" dirty="0"/>
              <a:t>Specify the number of objects of the opposite class to which an object can be associated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Cardinality</a:t>
            </a:r>
            <a:r>
              <a:rPr lang="en-US" dirty="0"/>
              <a:t>—number of elements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Multiplicity</a:t>
            </a:r>
            <a:r>
              <a:rPr lang="en-US" dirty="0"/>
              <a:t>—range of allowed cardinalities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521268"/>
              </p:ext>
            </p:extLst>
          </p:nvPr>
        </p:nvGraphicFramePr>
        <p:xfrm>
          <a:off x="5961521" y="2343150"/>
          <a:ext cx="4395308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341">
                  <a:extLst>
                    <a:ext uri="{9D8B030D-6E8A-4147-A177-3AD203B41FA5}">
                      <a16:colId xmlns:a16="http://schemas.microsoft.com/office/drawing/2014/main" val="1678373813"/>
                    </a:ext>
                  </a:extLst>
                </a:gridCol>
                <a:gridCol w="3466967">
                  <a:extLst>
                    <a:ext uri="{9D8B030D-6E8A-4147-A177-3AD203B41FA5}">
                      <a16:colId xmlns:a16="http://schemas.microsoft.com/office/drawing/2014/main" val="216424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Exactly 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50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0, 1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zero or one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65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0..4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Between zero and four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59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3, 7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Either three</a:t>
                      </a:r>
                      <a:r>
                        <a:rPr lang="en-US" sz="2000" baseline="0" dirty="0">
                          <a:latin typeface="+mn-lt"/>
                        </a:rPr>
                        <a:t> or seven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69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ditto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97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1..*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Greater than or equal to 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91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0..3, 7, 9..*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Between zero and three, or exactly seven, or greater than or equal</a:t>
                      </a:r>
                      <a:r>
                        <a:rPr lang="en-US" sz="2000" baseline="0" dirty="0">
                          <a:latin typeface="+mn-lt"/>
                        </a:rPr>
                        <a:t> to nine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933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0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849</Words>
  <Application>Microsoft Macintosh PowerPoint</Application>
  <PresentationFormat>Widescreen</PresentationFormat>
  <Paragraphs>119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Gill Sans MT</vt:lpstr>
      <vt:lpstr>Wingdings 2</vt:lpstr>
      <vt:lpstr>Dividend</vt:lpstr>
      <vt:lpstr>Software methodology</vt:lpstr>
      <vt:lpstr>Class diagram</vt:lpstr>
      <vt:lpstr>UML Classes  </vt:lpstr>
      <vt:lpstr>Notation – UML classes </vt:lpstr>
      <vt:lpstr>Attributes</vt:lpstr>
      <vt:lpstr>Operations or Methods</vt:lpstr>
      <vt:lpstr>Associations</vt:lpstr>
      <vt:lpstr>Association Example</vt:lpstr>
      <vt:lpstr>Multiplicity</vt:lpstr>
      <vt:lpstr>Multiplicity Example</vt:lpstr>
      <vt:lpstr>Class Diagram Example</vt:lpstr>
      <vt:lpstr>Dependencies</vt:lpstr>
      <vt:lpstr>Generalizations</vt:lpstr>
      <vt:lpstr>Generalization Example  </vt:lpstr>
      <vt:lpstr>Refining the Associations</vt:lpstr>
      <vt:lpstr>Navigation</vt:lpstr>
      <vt:lpstr>Aggregation </vt:lpstr>
      <vt:lpstr>Aggregation Example</vt:lpstr>
      <vt:lpstr>Composition </vt:lpstr>
      <vt:lpstr>Composition Example</vt:lpstr>
      <vt:lpstr>How would you interpret the Diagrams?</vt:lpstr>
      <vt:lpstr>Rules for Class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Lily Chang</dc:creator>
  <cp:lastModifiedBy/>
  <cp:revision>1</cp:revision>
  <dcterms:created xsi:type="dcterms:W3CDTF">2020-01-08T05:24:03Z</dcterms:created>
  <dcterms:modified xsi:type="dcterms:W3CDTF">2020-02-12T14:35:29Z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