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58" r:id="rId5"/>
    <p:sldId id="260" r:id="rId6"/>
    <p:sldId id="259" r:id="rId7"/>
    <p:sldId id="262" r:id="rId8"/>
    <p:sldId id="263" r:id="rId9"/>
    <p:sldId id="270" r:id="rId10"/>
    <p:sldId id="266" r:id="rId11"/>
    <p:sldId id="271"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55"/>
    <p:restoredTop sz="94694"/>
  </p:normalViewPr>
  <p:slideViewPr>
    <p:cSldViewPr snapToGrid="0" snapToObjects="1">
      <p:cViewPr varScale="1">
        <p:scale>
          <a:sx n="114" d="100"/>
          <a:sy n="114" d="100"/>
        </p:scale>
        <p:origin x="18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9A0D98-5EA6-D545-950A-31DA9CD2143B}"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31BF0BF-D5D7-0E40-8D84-6B9869DA64E6}"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1455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A0D98-5EA6-D545-950A-31DA9CD2143B}"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BF0BF-D5D7-0E40-8D84-6B9869DA64E6}" type="slidenum">
              <a:rPr lang="en-US" smtClean="0"/>
              <a:t>‹#›</a:t>
            </a:fld>
            <a:endParaRPr lang="en-US"/>
          </a:p>
        </p:txBody>
      </p:sp>
    </p:spTree>
    <p:extLst>
      <p:ext uri="{BB962C8B-B14F-4D97-AF65-F5344CB8AC3E}">
        <p14:creationId xmlns:p14="http://schemas.microsoft.com/office/powerpoint/2010/main" val="1913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A0D98-5EA6-D545-950A-31DA9CD2143B}"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BF0BF-D5D7-0E40-8D84-6B9869DA64E6}" type="slidenum">
              <a:rPr lang="en-US" smtClean="0"/>
              <a:t>‹#›</a:t>
            </a:fld>
            <a:endParaRPr lang="en-US"/>
          </a:p>
        </p:txBody>
      </p:sp>
    </p:spTree>
    <p:extLst>
      <p:ext uri="{BB962C8B-B14F-4D97-AF65-F5344CB8AC3E}">
        <p14:creationId xmlns:p14="http://schemas.microsoft.com/office/powerpoint/2010/main" val="349217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A0D98-5EA6-D545-950A-31DA9CD2143B}"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BF0BF-D5D7-0E40-8D84-6B9869DA64E6}"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5383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A0D98-5EA6-D545-950A-31DA9CD2143B}"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BF0BF-D5D7-0E40-8D84-6B9869DA64E6}" type="slidenum">
              <a:rPr lang="en-US" smtClean="0"/>
              <a:t>‹#›</a:t>
            </a:fld>
            <a:endParaRPr lang="en-US"/>
          </a:p>
        </p:txBody>
      </p:sp>
    </p:spTree>
    <p:extLst>
      <p:ext uri="{BB962C8B-B14F-4D97-AF65-F5344CB8AC3E}">
        <p14:creationId xmlns:p14="http://schemas.microsoft.com/office/powerpoint/2010/main" val="398956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A0D98-5EA6-D545-950A-31DA9CD2143B}"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BF0BF-D5D7-0E40-8D84-6B9869DA64E6}"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9385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9A0D98-5EA6-D545-950A-31DA9CD2143B}" type="datetimeFigureOut">
              <a:rPr lang="en-US" smtClean="0"/>
              <a:t>5/2/21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BF0BF-D5D7-0E40-8D84-6B9869DA64E6}" type="slidenum">
              <a:rPr lang="en-US" smtClean="0"/>
              <a:t>‹#›</a:t>
            </a:fld>
            <a:endParaRPr lang="en-US"/>
          </a:p>
        </p:txBody>
      </p:sp>
    </p:spTree>
    <p:extLst>
      <p:ext uri="{BB962C8B-B14F-4D97-AF65-F5344CB8AC3E}">
        <p14:creationId xmlns:p14="http://schemas.microsoft.com/office/powerpoint/2010/main" val="210893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9A0D98-5EA6-D545-950A-31DA9CD2143B}" type="datetimeFigureOut">
              <a:rPr lang="en-US" smtClean="0"/>
              <a:t>5/2/21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BF0BF-D5D7-0E40-8D84-6B9869DA64E6}"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4021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39A0D98-5EA6-D545-950A-31DA9CD2143B}" type="datetimeFigureOut">
              <a:rPr lang="en-US" smtClean="0"/>
              <a:t>5/2/21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BF0BF-D5D7-0E40-8D84-6B9869DA64E6}" type="slidenum">
              <a:rPr lang="en-US" smtClean="0"/>
              <a:t>‹#›</a:t>
            </a:fld>
            <a:endParaRPr lang="en-US"/>
          </a:p>
        </p:txBody>
      </p:sp>
    </p:spTree>
    <p:extLst>
      <p:ext uri="{BB962C8B-B14F-4D97-AF65-F5344CB8AC3E}">
        <p14:creationId xmlns:p14="http://schemas.microsoft.com/office/powerpoint/2010/main" val="406590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9A0D98-5EA6-D545-950A-31DA9CD2143B}"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BF0BF-D5D7-0E40-8D84-6B9869DA64E6}" type="slidenum">
              <a:rPr lang="en-US" smtClean="0"/>
              <a:t>‹#›</a:t>
            </a:fld>
            <a:endParaRPr lang="en-US"/>
          </a:p>
        </p:txBody>
      </p:sp>
    </p:spTree>
    <p:extLst>
      <p:ext uri="{BB962C8B-B14F-4D97-AF65-F5344CB8AC3E}">
        <p14:creationId xmlns:p14="http://schemas.microsoft.com/office/powerpoint/2010/main" val="71727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9A0D98-5EA6-D545-950A-31DA9CD2143B}"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BF0BF-D5D7-0E40-8D84-6B9869DA64E6}" type="slidenum">
              <a:rPr lang="en-US" smtClean="0"/>
              <a:t>‹#›</a:t>
            </a:fld>
            <a:endParaRPr lang="en-US"/>
          </a:p>
        </p:txBody>
      </p:sp>
    </p:spTree>
    <p:extLst>
      <p:ext uri="{BB962C8B-B14F-4D97-AF65-F5344CB8AC3E}">
        <p14:creationId xmlns:p14="http://schemas.microsoft.com/office/powerpoint/2010/main" val="301030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39A0D98-5EA6-D545-950A-31DA9CD2143B}" type="datetimeFigureOut">
              <a:rPr lang="en-US" smtClean="0"/>
              <a:t>5/2/21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31BF0BF-D5D7-0E40-8D84-6B9869DA64E6}"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43331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uru99.com/r-decision-trees.html#3" TargetMode="External"/><Relationship Id="rId2" Type="http://schemas.openxmlformats.org/officeDocument/2006/relationships/hyperlink" Target="https://www.datacamp.com/community/tutorials/decision-trees-R" TargetMode="External"/><Relationship Id="rId1" Type="http://schemas.openxmlformats.org/officeDocument/2006/relationships/slideLayout" Target="../slideLayouts/slideLayout2.xml"/><Relationship Id="rId4" Type="http://schemas.openxmlformats.org/officeDocument/2006/relationships/hyperlink" Target="https://rpubs.com/ID_Tech/S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EEF7-D789-3746-BC7B-F099C0F179FD}"/>
              </a:ext>
            </a:extLst>
          </p:cNvPr>
          <p:cNvSpPr>
            <a:spLocks noGrp="1"/>
          </p:cNvSpPr>
          <p:nvPr>
            <p:ph type="ctrTitle"/>
          </p:nvPr>
        </p:nvSpPr>
        <p:spPr/>
        <p:txBody>
          <a:bodyPr/>
          <a:lstStyle/>
          <a:p>
            <a:r>
              <a:rPr lang="en-US" dirty="0" err="1"/>
              <a:t>StockX</a:t>
            </a:r>
            <a:r>
              <a:rPr lang="en-US" dirty="0"/>
              <a:t> Sale Data</a:t>
            </a:r>
          </a:p>
        </p:txBody>
      </p:sp>
      <p:sp>
        <p:nvSpPr>
          <p:cNvPr id="3" name="Subtitle 2">
            <a:extLst>
              <a:ext uri="{FF2B5EF4-FFF2-40B4-BE49-F238E27FC236}">
                <a16:creationId xmlns:a16="http://schemas.microsoft.com/office/drawing/2014/main" id="{1A0E902A-1FFF-D84A-A4F0-D5D53018371F}"/>
              </a:ext>
            </a:extLst>
          </p:cNvPr>
          <p:cNvSpPr>
            <a:spLocks noGrp="1"/>
          </p:cNvSpPr>
          <p:nvPr>
            <p:ph type="subTitle" idx="1"/>
          </p:nvPr>
        </p:nvSpPr>
        <p:spPr/>
        <p:txBody>
          <a:bodyPr/>
          <a:lstStyle/>
          <a:p>
            <a:r>
              <a:rPr lang="en-US" dirty="0"/>
              <a:t>Robert Carter</a:t>
            </a:r>
          </a:p>
        </p:txBody>
      </p:sp>
    </p:spTree>
    <p:extLst>
      <p:ext uri="{BB962C8B-B14F-4D97-AF65-F5344CB8AC3E}">
        <p14:creationId xmlns:p14="http://schemas.microsoft.com/office/powerpoint/2010/main" val="1569467674"/>
      </p:ext>
    </p:extLst>
  </p:cSld>
  <p:clrMapOvr>
    <a:masterClrMapping/>
  </p:clrMapOvr>
  <mc:AlternateContent xmlns:mc="http://schemas.openxmlformats.org/markup-compatibility/2006" xmlns:p14="http://schemas.microsoft.com/office/powerpoint/2010/main">
    <mc:Choice Requires="p14">
      <p:transition spd="slow" p14:dur="2000" advTm="7787"/>
    </mc:Choice>
    <mc:Fallback xmlns="">
      <p:transition spd="slow" advTm="778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2" name="Picture 71">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4" name="Rectangle 73">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820E4-E2C8-F84A-A4D1-64712918D2FF}"/>
              </a:ext>
            </a:extLst>
          </p:cNvPr>
          <p:cNvSpPr>
            <a:spLocks noGrp="1"/>
          </p:cNvSpPr>
          <p:nvPr>
            <p:ph type="title"/>
          </p:nvPr>
        </p:nvSpPr>
        <p:spPr>
          <a:xfrm>
            <a:off x="1969803" y="808056"/>
            <a:ext cx="8608037" cy="1077229"/>
          </a:xfrm>
        </p:spPr>
        <p:txBody>
          <a:bodyPr>
            <a:normAutofit/>
          </a:bodyPr>
          <a:lstStyle/>
          <a:p>
            <a:pPr algn="l"/>
            <a:r>
              <a:rPr lang="en-US" dirty="0"/>
              <a:t>Decision Tree</a:t>
            </a:r>
          </a:p>
        </p:txBody>
      </p:sp>
      <p:sp>
        <p:nvSpPr>
          <p:cNvPr id="3" name="Content Placeholder 2">
            <a:extLst>
              <a:ext uri="{FF2B5EF4-FFF2-40B4-BE49-F238E27FC236}">
                <a16:creationId xmlns:a16="http://schemas.microsoft.com/office/drawing/2014/main" id="{0EA3F161-E107-1445-998C-2AA02EB458AB}"/>
              </a:ext>
            </a:extLst>
          </p:cNvPr>
          <p:cNvSpPr>
            <a:spLocks noGrp="1"/>
          </p:cNvSpPr>
          <p:nvPr>
            <p:ph idx="1"/>
          </p:nvPr>
        </p:nvSpPr>
        <p:spPr>
          <a:xfrm>
            <a:off x="1975805" y="2052116"/>
            <a:ext cx="2658877" cy="3997828"/>
          </a:xfrm>
        </p:spPr>
        <p:txBody>
          <a:bodyPr>
            <a:normAutofit/>
          </a:bodyPr>
          <a:lstStyle/>
          <a:p>
            <a:r>
              <a:rPr lang="en-US" sz="1600" dirty="0"/>
              <a:t>Retail price under 165 has a good chance of having a high resale price</a:t>
            </a:r>
          </a:p>
          <a:p>
            <a:r>
              <a:rPr lang="en-US" sz="1600" dirty="0"/>
              <a:t>Retail price is greater than 180 then the resale price will be high</a:t>
            </a:r>
          </a:p>
          <a:p>
            <a:r>
              <a:rPr lang="en-US" sz="1600" dirty="0"/>
              <a:t>If retail price is greater than 235 the resale price will be high</a:t>
            </a:r>
          </a:p>
        </p:txBody>
      </p:sp>
      <p:pic>
        <p:nvPicPr>
          <p:cNvPr id="7" name="Picture 6">
            <a:extLst>
              <a:ext uri="{FF2B5EF4-FFF2-40B4-BE49-F238E27FC236}">
                <a16:creationId xmlns:a16="http://schemas.microsoft.com/office/drawing/2014/main" id="{EBD90A12-F509-B146-9584-9AB84541547D}"/>
              </a:ext>
            </a:extLst>
          </p:cNvPr>
          <p:cNvPicPr>
            <a:picLocks noChangeAspect="1"/>
          </p:cNvPicPr>
          <p:nvPr/>
        </p:nvPicPr>
        <p:blipFill>
          <a:blip r:embed="rId5"/>
          <a:stretch>
            <a:fillRect/>
          </a:stretch>
        </p:blipFill>
        <p:spPr>
          <a:xfrm>
            <a:off x="5432992" y="2577774"/>
            <a:ext cx="4818974" cy="291547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0" name="Rectangle 79">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405613"/>
      </p:ext>
    </p:extLst>
  </p:cSld>
  <p:clrMapOvr>
    <a:masterClrMapping/>
  </p:clrMapOvr>
  <mc:AlternateContent xmlns:mc="http://schemas.openxmlformats.org/markup-compatibility/2006" xmlns:p14="http://schemas.microsoft.com/office/powerpoint/2010/main">
    <mc:Choice Requires="p14">
      <p:transition spd="slow" p14:dur="2000" advTm="40196"/>
    </mc:Choice>
    <mc:Fallback xmlns="">
      <p:transition spd="slow" advTm="4019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2" name="Picture 71">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4" name="Rectangle 73">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820E4-E2C8-F84A-A4D1-64712918D2FF}"/>
              </a:ext>
            </a:extLst>
          </p:cNvPr>
          <p:cNvSpPr>
            <a:spLocks noGrp="1"/>
          </p:cNvSpPr>
          <p:nvPr>
            <p:ph type="title"/>
          </p:nvPr>
        </p:nvSpPr>
        <p:spPr>
          <a:xfrm>
            <a:off x="1969803" y="808056"/>
            <a:ext cx="8608037" cy="1077229"/>
          </a:xfrm>
        </p:spPr>
        <p:txBody>
          <a:bodyPr>
            <a:normAutofit/>
          </a:bodyPr>
          <a:lstStyle/>
          <a:p>
            <a:pPr algn="l"/>
            <a:r>
              <a:rPr lang="en-US" dirty="0"/>
              <a:t>Predict High Resale Shoes</a:t>
            </a:r>
          </a:p>
        </p:txBody>
      </p:sp>
      <p:sp>
        <p:nvSpPr>
          <p:cNvPr id="3" name="Content Placeholder 2">
            <a:extLst>
              <a:ext uri="{FF2B5EF4-FFF2-40B4-BE49-F238E27FC236}">
                <a16:creationId xmlns:a16="http://schemas.microsoft.com/office/drawing/2014/main" id="{0EA3F161-E107-1445-998C-2AA02EB458AB}"/>
              </a:ext>
            </a:extLst>
          </p:cNvPr>
          <p:cNvSpPr>
            <a:spLocks noGrp="1"/>
          </p:cNvSpPr>
          <p:nvPr>
            <p:ph idx="1"/>
          </p:nvPr>
        </p:nvSpPr>
        <p:spPr>
          <a:xfrm>
            <a:off x="1975805" y="2052116"/>
            <a:ext cx="2658877" cy="3997828"/>
          </a:xfrm>
        </p:spPr>
        <p:txBody>
          <a:bodyPr>
            <a:normAutofit/>
          </a:bodyPr>
          <a:lstStyle/>
          <a:p>
            <a:r>
              <a:rPr lang="en-US" sz="1600" dirty="0"/>
              <a:t>Split into Train and Test</a:t>
            </a:r>
          </a:p>
          <a:p>
            <a:r>
              <a:rPr lang="en-US" sz="1600" dirty="0"/>
              <a:t>Retail price main driver in tree</a:t>
            </a:r>
          </a:p>
          <a:p>
            <a:r>
              <a:rPr lang="en-US" sz="1600" dirty="0"/>
              <a:t>Once model was trained applied test data</a:t>
            </a:r>
          </a:p>
          <a:p>
            <a:r>
              <a:rPr lang="en-US" sz="1600" dirty="0"/>
              <a:t>42% accuracy</a:t>
            </a:r>
          </a:p>
        </p:txBody>
      </p:sp>
      <p:pic>
        <p:nvPicPr>
          <p:cNvPr id="4" name="Picture 3">
            <a:extLst>
              <a:ext uri="{FF2B5EF4-FFF2-40B4-BE49-F238E27FC236}">
                <a16:creationId xmlns:a16="http://schemas.microsoft.com/office/drawing/2014/main" id="{66B604BD-BAA6-1947-9812-40B35A3509F5}"/>
              </a:ext>
            </a:extLst>
          </p:cNvPr>
          <p:cNvPicPr>
            <a:picLocks noChangeAspect="1"/>
          </p:cNvPicPr>
          <p:nvPr/>
        </p:nvPicPr>
        <p:blipFill>
          <a:blip r:embed="rId5"/>
          <a:stretch>
            <a:fillRect/>
          </a:stretch>
        </p:blipFill>
        <p:spPr>
          <a:xfrm>
            <a:off x="5432992" y="3287303"/>
            <a:ext cx="4818974" cy="149641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0" name="Rectangle 79">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973368"/>
      </p:ext>
    </p:extLst>
  </p:cSld>
  <p:clrMapOvr>
    <a:masterClrMapping/>
  </p:clrMapOvr>
  <mc:AlternateContent xmlns:mc="http://schemas.openxmlformats.org/markup-compatibility/2006" xmlns:p14="http://schemas.microsoft.com/office/powerpoint/2010/main">
    <mc:Choice Requires="p14">
      <p:transition spd="slow" p14:dur="2000" advTm="40196"/>
    </mc:Choice>
    <mc:Fallback xmlns="">
      <p:transition spd="slow" advTm="401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AE68-65C9-504E-B23C-1FF5B814686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872824-7C4B-EA42-9C57-FE033C9BAE3F}"/>
              </a:ext>
            </a:extLst>
          </p:cNvPr>
          <p:cNvSpPr>
            <a:spLocks noGrp="1"/>
          </p:cNvSpPr>
          <p:nvPr>
            <p:ph idx="1"/>
          </p:nvPr>
        </p:nvSpPr>
        <p:spPr/>
        <p:txBody>
          <a:bodyPr/>
          <a:lstStyle/>
          <a:p>
            <a:r>
              <a:rPr lang="en-US" dirty="0"/>
              <a:t>Retail price does not necessarily equate to higher resale value</a:t>
            </a:r>
          </a:p>
          <a:p>
            <a:r>
              <a:rPr lang="en-US" dirty="0"/>
              <a:t>The initial significance of Yeezy did not reflect the higher resale value of Off-White</a:t>
            </a:r>
          </a:p>
          <a:p>
            <a:r>
              <a:rPr lang="en-US"/>
              <a:t>Able to </a:t>
            </a:r>
            <a:r>
              <a:rPr lang="en-US" dirty="0"/>
              <a:t>accurately predict high resale value 42% of the time</a:t>
            </a:r>
          </a:p>
          <a:p>
            <a:r>
              <a:rPr lang="en-US" dirty="0"/>
              <a:t>Biggest lesson learned was understanding the data is key to a good analysis</a:t>
            </a:r>
          </a:p>
        </p:txBody>
      </p:sp>
    </p:spTree>
    <p:extLst>
      <p:ext uri="{BB962C8B-B14F-4D97-AF65-F5344CB8AC3E}">
        <p14:creationId xmlns:p14="http://schemas.microsoft.com/office/powerpoint/2010/main" val="1063798512"/>
      </p:ext>
    </p:extLst>
  </p:cSld>
  <p:clrMapOvr>
    <a:masterClrMapping/>
  </p:clrMapOvr>
  <mc:AlternateContent xmlns:mc="http://schemas.openxmlformats.org/markup-compatibility/2006" xmlns:p14="http://schemas.microsoft.com/office/powerpoint/2010/main">
    <mc:Choice Requires="p14">
      <p:transition spd="slow" p14:dur="2000" advTm="54966"/>
    </mc:Choice>
    <mc:Fallback xmlns="">
      <p:transition spd="slow" advTm="5496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4073-EAA3-2D45-9B7E-DBC309536D59}"/>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B7FF23D5-0675-D44D-9D34-4703BE12EEA2}"/>
              </a:ext>
            </a:extLst>
          </p:cNvPr>
          <p:cNvSpPr>
            <a:spLocks noGrp="1"/>
          </p:cNvSpPr>
          <p:nvPr>
            <p:ph idx="1"/>
          </p:nvPr>
        </p:nvSpPr>
        <p:spPr/>
        <p:txBody>
          <a:bodyPr/>
          <a:lstStyle/>
          <a:p>
            <a:r>
              <a:rPr lang="en-US" dirty="0"/>
              <a:t>https://</a:t>
            </a:r>
            <a:r>
              <a:rPr lang="en-US" dirty="0" err="1"/>
              <a:t>stockx.com</a:t>
            </a:r>
            <a:r>
              <a:rPr lang="en-US" dirty="0"/>
              <a:t>/news/the-2019-data-contest/ </a:t>
            </a:r>
            <a:endParaRPr lang="en-US" dirty="0">
              <a:hlinkClick r:id="rId2"/>
            </a:endParaRPr>
          </a:p>
          <a:p>
            <a:r>
              <a:rPr lang="en-US" dirty="0">
                <a:hlinkClick r:id="rId2"/>
              </a:rPr>
              <a:t>https://www.datacamp.com/community/tutorials/decision-trees-R</a:t>
            </a:r>
            <a:endParaRPr lang="en-US" dirty="0"/>
          </a:p>
          <a:p>
            <a:r>
              <a:rPr lang="en-US" dirty="0">
                <a:hlinkClick r:id="rId3"/>
              </a:rPr>
              <a:t>https://www.guru99.com/r-decision-trees.html#3</a:t>
            </a:r>
            <a:endParaRPr lang="en-US" dirty="0"/>
          </a:p>
          <a:p>
            <a:r>
              <a:rPr lang="en-US" dirty="0">
                <a:hlinkClick r:id="rId4"/>
              </a:rPr>
              <a:t>https://rpubs.com/ID_Tech/S1</a:t>
            </a:r>
            <a:endParaRPr lang="en-US" dirty="0"/>
          </a:p>
          <a:p>
            <a:endParaRPr lang="en-US" dirty="0"/>
          </a:p>
        </p:txBody>
      </p:sp>
    </p:spTree>
    <p:extLst>
      <p:ext uri="{BB962C8B-B14F-4D97-AF65-F5344CB8AC3E}">
        <p14:creationId xmlns:p14="http://schemas.microsoft.com/office/powerpoint/2010/main" val="237854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FD72-258C-AF41-8C88-288DD11E0153}"/>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87737FE7-29F1-0942-8852-CD8F4AA132E7}"/>
              </a:ext>
            </a:extLst>
          </p:cNvPr>
          <p:cNvSpPr>
            <a:spLocks noGrp="1"/>
          </p:cNvSpPr>
          <p:nvPr>
            <p:ph idx="1"/>
          </p:nvPr>
        </p:nvSpPr>
        <p:spPr/>
        <p:txBody>
          <a:bodyPr/>
          <a:lstStyle/>
          <a:p>
            <a:r>
              <a:rPr lang="en-US" dirty="0"/>
              <a:t>This Data Comes from </a:t>
            </a:r>
            <a:r>
              <a:rPr lang="en-US" dirty="0" err="1"/>
              <a:t>StockX</a:t>
            </a:r>
            <a:endParaRPr lang="en-US" dirty="0"/>
          </a:p>
          <a:p>
            <a:r>
              <a:rPr lang="en-US" dirty="0"/>
              <a:t>Part of an open-source contest</a:t>
            </a:r>
          </a:p>
          <a:p>
            <a:r>
              <a:rPr lang="en-US" dirty="0" err="1"/>
              <a:t>StockX</a:t>
            </a:r>
            <a:r>
              <a:rPr lang="en-US" dirty="0"/>
              <a:t> is a secondary market for athletic shoes, apparel, and technology that is in high demand</a:t>
            </a:r>
          </a:p>
        </p:txBody>
      </p:sp>
    </p:spTree>
    <p:extLst>
      <p:ext uri="{BB962C8B-B14F-4D97-AF65-F5344CB8AC3E}">
        <p14:creationId xmlns:p14="http://schemas.microsoft.com/office/powerpoint/2010/main" val="4028654391"/>
      </p:ext>
    </p:extLst>
  </p:cSld>
  <p:clrMapOvr>
    <a:masterClrMapping/>
  </p:clrMapOvr>
  <mc:AlternateContent xmlns:mc="http://schemas.openxmlformats.org/markup-compatibility/2006" xmlns:p14="http://schemas.microsoft.com/office/powerpoint/2010/main">
    <mc:Choice Requires="p14">
      <p:transition spd="slow" p14:dur="2000" advTm="23556"/>
    </mc:Choice>
    <mc:Fallback xmlns="">
      <p:transition spd="slow" advTm="2355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E3AC-0FEC-7C47-A686-31ED12764474}"/>
              </a:ext>
            </a:extLst>
          </p:cNvPr>
          <p:cNvSpPr>
            <a:spLocks noGrp="1"/>
          </p:cNvSpPr>
          <p:nvPr>
            <p:ph type="title"/>
          </p:nvPr>
        </p:nvSpPr>
        <p:spPr/>
        <p:txBody>
          <a:bodyPr/>
          <a:lstStyle/>
          <a:p>
            <a:r>
              <a:rPr lang="en-US" dirty="0"/>
              <a:t>Data Continued</a:t>
            </a:r>
          </a:p>
        </p:txBody>
      </p:sp>
      <p:sp>
        <p:nvSpPr>
          <p:cNvPr id="3" name="Content Placeholder 2">
            <a:extLst>
              <a:ext uri="{FF2B5EF4-FFF2-40B4-BE49-F238E27FC236}">
                <a16:creationId xmlns:a16="http://schemas.microsoft.com/office/drawing/2014/main" id="{FE6DF5BE-18C7-D04D-A38E-49B08484A54D}"/>
              </a:ext>
            </a:extLst>
          </p:cNvPr>
          <p:cNvSpPr>
            <a:spLocks noGrp="1"/>
          </p:cNvSpPr>
          <p:nvPr>
            <p:ph idx="1"/>
          </p:nvPr>
        </p:nvSpPr>
        <p:spPr/>
        <p:txBody>
          <a:bodyPr/>
          <a:lstStyle/>
          <a:p>
            <a:r>
              <a:rPr lang="en-US" dirty="0"/>
              <a:t>The data has about 100,00 records</a:t>
            </a:r>
          </a:p>
          <a:p>
            <a:r>
              <a:rPr lang="en-US" dirty="0"/>
              <a:t>There are 7 columns of data</a:t>
            </a:r>
          </a:p>
        </p:txBody>
      </p:sp>
    </p:spTree>
    <p:extLst>
      <p:ext uri="{BB962C8B-B14F-4D97-AF65-F5344CB8AC3E}">
        <p14:creationId xmlns:p14="http://schemas.microsoft.com/office/powerpoint/2010/main" val="3564614840"/>
      </p:ext>
    </p:extLst>
  </p:cSld>
  <p:clrMapOvr>
    <a:masterClrMapping/>
  </p:clrMapOvr>
  <mc:AlternateContent xmlns:mc="http://schemas.openxmlformats.org/markup-compatibility/2006" xmlns:p14="http://schemas.microsoft.com/office/powerpoint/2010/main">
    <mc:Choice Requires="p14">
      <p:transition spd="slow" p14:dur="2000" advTm="35586"/>
    </mc:Choice>
    <mc:Fallback xmlns="">
      <p:transition spd="slow" advTm="355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C6E9-54C0-1A4D-B3DA-0F25C97A579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27F06CA-DEBD-6B4D-87FC-C3B784C8CE5B}"/>
              </a:ext>
            </a:extLst>
          </p:cNvPr>
          <p:cNvSpPr>
            <a:spLocks noGrp="1"/>
          </p:cNvSpPr>
          <p:nvPr>
            <p:ph idx="1"/>
          </p:nvPr>
        </p:nvSpPr>
        <p:spPr/>
        <p:txBody>
          <a:bodyPr/>
          <a:lstStyle/>
          <a:p>
            <a:r>
              <a:rPr lang="en-US" dirty="0"/>
              <a:t>Establish model that can predict high resale shoes.</a:t>
            </a:r>
          </a:p>
          <a:p>
            <a:r>
              <a:rPr lang="en-US" dirty="0"/>
              <a:t>Will use machine learning for Modeling</a:t>
            </a:r>
          </a:p>
          <a:p>
            <a:r>
              <a:rPr lang="en-US" dirty="0"/>
              <a:t>R is the tool used</a:t>
            </a:r>
          </a:p>
          <a:p>
            <a:r>
              <a:rPr lang="en-US" dirty="0"/>
              <a:t>Focusing on Linear Regression, Decision Tree, and </a:t>
            </a:r>
            <a:r>
              <a:rPr lang="en-US" dirty="0" err="1"/>
              <a:t>Anova</a:t>
            </a:r>
            <a:r>
              <a:rPr lang="en-US" dirty="0"/>
              <a:t> testing</a:t>
            </a:r>
          </a:p>
        </p:txBody>
      </p:sp>
    </p:spTree>
    <p:extLst>
      <p:ext uri="{BB962C8B-B14F-4D97-AF65-F5344CB8AC3E}">
        <p14:creationId xmlns:p14="http://schemas.microsoft.com/office/powerpoint/2010/main" val="377833253"/>
      </p:ext>
    </p:extLst>
  </p:cSld>
  <p:clrMapOvr>
    <a:masterClrMapping/>
  </p:clrMapOvr>
  <mc:AlternateContent xmlns:mc="http://schemas.openxmlformats.org/markup-compatibility/2006" xmlns:p14="http://schemas.microsoft.com/office/powerpoint/2010/main">
    <mc:Choice Requires="p14">
      <p:transition spd="slow" p14:dur="2000" advTm="49895"/>
    </mc:Choice>
    <mc:Fallback xmlns="">
      <p:transition spd="slow" advTm="498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80B5-12E9-AB4F-BFE2-A0D2ECA53125}"/>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1A2E2E6F-48D1-E34F-978B-610ED826701F}"/>
              </a:ext>
            </a:extLst>
          </p:cNvPr>
          <p:cNvSpPr>
            <a:spLocks noGrp="1"/>
          </p:cNvSpPr>
          <p:nvPr>
            <p:ph idx="1"/>
          </p:nvPr>
        </p:nvSpPr>
        <p:spPr/>
        <p:txBody>
          <a:bodyPr/>
          <a:lstStyle/>
          <a:p>
            <a:r>
              <a:rPr lang="en-US" dirty="0"/>
              <a:t>H0:The sale price mean will not be different between brands</a:t>
            </a:r>
          </a:p>
          <a:p>
            <a:r>
              <a:rPr lang="en-US" dirty="0"/>
              <a:t>H1:The sale price mean will be different between brands</a:t>
            </a:r>
          </a:p>
        </p:txBody>
      </p:sp>
    </p:spTree>
    <p:extLst>
      <p:ext uri="{BB962C8B-B14F-4D97-AF65-F5344CB8AC3E}">
        <p14:creationId xmlns:p14="http://schemas.microsoft.com/office/powerpoint/2010/main" val="747426121"/>
      </p:ext>
    </p:extLst>
  </p:cSld>
  <p:clrMapOvr>
    <a:masterClrMapping/>
  </p:clrMapOvr>
  <mc:AlternateContent xmlns:mc="http://schemas.openxmlformats.org/markup-compatibility/2006" xmlns:p14="http://schemas.microsoft.com/office/powerpoint/2010/main">
    <mc:Choice Requires="p14">
      <p:transition spd="slow" p14:dur="2000" advTm="23293"/>
    </mc:Choice>
    <mc:Fallback xmlns="">
      <p:transition spd="slow" advTm="232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72E39-1712-684A-889E-46510D471887}"/>
              </a:ext>
            </a:extLst>
          </p:cNvPr>
          <p:cNvSpPr>
            <a:spLocks noGrp="1"/>
          </p:cNvSpPr>
          <p:nvPr>
            <p:ph type="title"/>
          </p:nvPr>
        </p:nvSpPr>
        <p:spPr>
          <a:xfrm>
            <a:off x="1969803" y="808056"/>
            <a:ext cx="8608037" cy="1077229"/>
          </a:xfrm>
        </p:spPr>
        <p:txBody>
          <a:bodyPr>
            <a:normAutofit/>
          </a:bodyPr>
          <a:lstStyle/>
          <a:p>
            <a:pPr algn="l"/>
            <a:r>
              <a:rPr lang="en-US" dirty="0"/>
              <a:t>EDA – Exploratory Data Analysis</a:t>
            </a:r>
            <a:endParaRPr lang="en-US"/>
          </a:p>
        </p:txBody>
      </p:sp>
      <p:sp>
        <p:nvSpPr>
          <p:cNvPr id="3" name="Content Placeholder 2">
            <a:extLst>
              <a:ext uri="{FF2B5EF4-FFF2-40B4-BE49-F238E27FC236}">
                <a16:creationId xmlns:a16="http://schemas.microsoft.com/office/drawing/2014/main" id="{1F582178-BAAE-F647-8A5D-8195E5FEE7F0}"/>
              </a:ext>
            </a:extLst>
          </p:cNvPr>
          <p:cNvSpPr>
            <a:spLocks noGrp="1"/>
          </p:cNvSpPr>
          <p:nvPr>
            <p:ph idx="1"/>
          </p:nvPr>
        </p:nvSpPr>
        <p:spPr>
          <a:xfrm>
            <a:off x="1975805" y="2052116"/>
            <a:ext cx="2908167" cy="3997828"/>
          </a:xfrm>
        </p:spPr>
        <p:txBody>
          <a:bodyPr>
            <a:normAutofit/>
          </a:bodyPr>
          <a:lstStyle/>
          <a:p>
            <a:r>
              <a:rPr lang="en-US" sz="1600" dirty="0"/>
              <a:t>The Yeezy brand has a high significance to the data</a:t>
            </a:r>
          </a:p>
          <a:p>
            <a:r>
              <a:rPr lang="en-US" sz="1600" dirty="0"/>
              <a:t>Brand, Release Date, Retail Price, and shoes size is also significant</a:t>
            </a:r>
          </a:p>
          <a:p>
            <a:r>
              <a:rPr lang="en-US" sz="1600" dirty="0"/>
              <a:t>Median sale price (resale price) is &gt; $370</a:t>
            </a:r>
          </a:p>
        </p:txBody>
      </p:sp>
      <p:sp>
        <p:nvSpPr>
          <p:cNvPr id="21" name="Rectangle 20">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3EF891-CA53-914F-AA1E-93C7D901A74B}"/>
              </a:ext>
            </a:extLst>
          </p:cNvPr>
          <p:cNvPicPr>
            <a:picLocks noChangeAspect="1"/>
          </p:cNvPicPr>
          <p:nvPr/>
        </p:nvPicPr>
        <p:blipFill>
          <a:blip r:embed="rId5"/>
          <a:stretch>
            <a:fillRect/>
          </a:stretch>
        </p:blipFill>
        <p:spPr>
          <a:xfrm>
            <a:off x="4883972" y="3303575"/>
            <a:ext cx="6095998" cy="1178026"/>
          </a:xfrm>
          <a:prstGeom prst="rect">
            <a:avLst/>
          </a:prstGeom>
        </p:spPr>
      </p:pic>
    </p:spTree>
    <p:extLst>
      <p:ext uri="{BB962C8B-B14F-4D97-AF65-F5344CB8AC3E}">
        <p14:creationId xmlns:p14="http://schemas.microsoft.com/office/powerpoint/2010/main" val="2246501026"/>
      </p:ext>
    </p:extLst>
  </p:cSld>
  <p:clrMapOvr>
    <a:masterClrMapping/>
  </p:clrMapOvr>
  <mc:AlternateContent xmlns:mc="http://schemas.openxmlformats.org/markup-compatibility/2006" xmlns:p14="http://schemas.microsoft.com/office/powerpoint/2010/main">
    <mc:Choice Requires="p14">
      <p:transition spd="slow" p14:dur="2000" advTm="122907"/>
    </mc:Choice>
    <mc:Fallback xmlns="">
      <p:transition spd="slow" advTm="12290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4" name="Picture 63">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6" name="Rectangle 65">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B430A-E2DB-6D4D-9F81-77518B65ECBF}"/>
              </a:ext>
            </a:extLst>
          </p:cNvPr>
          <p:cNvSpPr>
            <a:spLocks noGrp="1"/>
          </p:cNvSpPr>
          <p:nvPr>
            <p:ph type="title"/>
          </p:nvPr>
        </p:nvSpPr>
        <p:spPr>
          <a:xfrm>
            <a:off x="1969804" y="808056"/>
            <a:ext cx="3969504" cy="1077229"/>
          </a:xfrm>
        </p:spPr>
        <p:txBody>
          <a:bodyPr>
            <a:normAutofit/>
          </a:bodyPr>
          <a:lstStyle/>
          <a:p>
            <a:pPr algn="l"/>
            <a:r>
              <a:rPr lang="en-US" dirty="0"/>
              <a:t>EDA Continued</a:t>
            </a:r>
            <a:endParaRPr lang="en-US"/>
          </a:p>
        </p:txBody>
      </p:sp>
      <p:sp>
        <p:nvSpPr>
          <p:cNvPr id="3" name="Content Placeholder 2">
            <a:extLst>
              <a:ext uri="{FF2B5EF4-FFF2-40B4-BE49-F238E27FC236}">
                <a16:creationId xmlns:a16="http://schemas.microsoft.com/office/drawing/2014/main" id="{1FE76DE2-C478-A94A-99F0-1577808DDE1F}"/>
              </a:ext>
            </a:extLst>
          </p:cNvPr>
          <p:cNvSpPr>
            <a:spLocks noGrp="1"/>
          </p:cNvSpPr>
          <p:nvPr>
            <p:ph idx="1"/>
          </p:nvPr>
        </p:nvSpPr>
        <p:spPr>
          <a:xfrm>
            <a:off x="1969803" y="2052116"/>
            <a:ext cx="3969505" cy="3997828"/>
          </a:xfrm>
        </p:spPr>
        <p:txBody>
          <a:bodyPr>
            <a:normAutofit/>
          </a:bodyPr>
          <a:lstStyle/>
          <a:p>
            <a:r>
              <a:rPr lang="en-US" sz="1800"/>
              <a:t>Off-White has higher resale price than Yeezy</a:t>
            </a:r>
          </a:p>
          <a:p>
            <a:r>
              <a:rPr lang="en-US" sz="1800"/>
              <a:t>Off-White has a lower retail price than Yeezy</a:t>
            </a:r>
          </a:p>
        </p:txBody>
      </p:sp>
      <p:pic>
        <p:nvPicPr>
          <p:cNvPr id="6" name="Picture 5">
            <a:extLst>
              <a:ext uri="{FF2B5EF4-FFF2-40B4-BE49-F238E27FC236}">
                <a16:creationId xmlns:a16="http://schemas.microsoft.com/office/drawing/2014/main" id="{189C38A7-E92B-4C4D-A702-358FC6F0CDDA}"/>
              </a:ext>
            </a:extLst>
          </p:cNvPr>
          <p:cNvPicPr>
            <a:picLocks noChangeAspect="1"/>
          </p:cNvPicPr>
          <p:nvPr/>
        </p:nvPicPr>
        <p:blipFill>
          <a:blip r:embed="rId5"/>
          <a:stretch>
            <a:fillRect/>
          </a:stretch>
        </p:blipFill>
        <p:spPr>
          <a:xfrm>
            <a:off x="6751768" y="738480"/>
            <a:ext cx="3994617" cy="242672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7" name="Picture 6">
            <a:extLst>
              <a:ext uri="{FF2B5EF4-FFF2-40B4-BE49-F238E27FC236}">
                <a16:creationId xmlns:a16="http://schemas.microsoft.com/office/drawing/2014/main" id="{0A9936B7-ADF5-F344-92D0-F68D0F8BCBA6}"/>
              </a:ext>
            </a:extLst>
          </p:cNvPr>
          <p:cNvPicPr>
            <a:picLocks noChangeAspect="1"/>
          </p:cNvPicPr>
          <p:nvPr/>
        </p:nvPicPr>
        <p:blipFill>
          <a:blip r:embed="rId6"/>
          <a:stretch>
            <a:fillRect/>
          </a:stretch>
        </p:blipFill>
        <p:spPr>
          <a:xfrm>
            <a:off x="6751768" y="3722424"/>
            <a:ext cx="3994617" cy="235682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2" name="Rectangle 71">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011415"/>
      </p:ext>
    </p:extLst>
  </p:cSld>
  <p:clrMapOvr>
    <a:masterClrMapping/>
  </p:clrMapOvr>
  <mc:AlternateContent xmlns:mc="http://schemas.openxmlformats.org/markup-compatibility/2006" xmlns:p14="http://schemas.microsoft.com/office/powerpoint/2010/main">
    <mc:Choice Requires="p14">
      <p:transition spd="slow" p14:dur="2000" advTm="33053"/>
    </mc:Choice>
    <mc:Fallback xmlns="">
      <p:transition spd="slow" advTm="330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0A05-B2B8-1D48-8EBA-91F4B66C08EB}"/>
              </a:ext>
            </a:extLst>
          </p:cNvPr>
          <p:cNvSpPr>
            <a:spLocks noGrp="1"/>
          </p:cNvSpPr>
          <p:nvPr>
            <p:ph type="title"/>
          </p:nvPr>
        </p:nvSpPr>
        <p:spPr/>
        <p:txBody>
          <a:bodyPr/>
          <a:lstStyle/>
          <a:p>
            <a:r>
              <a:rPr lang="en-US" dirty="0"/>
              <a:t>One Way Test</a:t>
            </a:r>
          </a:p>
        </p:txBody>
      </p:sp>
      <p:sp>
        <p:nvSpPr>
          <p:cNvPr id="3" name="Content Placeholder 2">
            <a:extLst>
              <a:ext uri="{FF2B5EF4-FFF2-40B4-BE49-F238E27FC236}">
                <a16:creationId xmlns:a16="http://schemas.microsoft.com/office/drawing/2014/main" id="{1337B206-1A12-3F49-96B4-E71065AE052C}"/>
              </a:ext>
            </a:extLst>
          </p:cNvPr>
          <p:cNvSpPr>
            <a:spLocks noGrp="1"/>
          </p:cNvSpPr>
          <p:nvPr>
            <p:ph idx="1"/>
          </p:nvPr>
        </p:nvSpPr>
        <p:spPr>
          <a:xfrm>
            <a:off x="2773599" y="2052116"/>
            <a:ext cx="7796540" cy="3713064"/>
          </a:xfrm>
        </p:spPr>
        <p:txBody>
          <a:bodyPr/>
          <a:lstStyle/>
          <a:p>
            <a:r>
              <a:rPr lang="en-US" dirty="0"/>
              <a:t>Used One-way </a:t>
            </a:r>
            <a:r>
              <a:rPr lang="en-US" dirty="0" err="1"/>
              <a:t>anova</a:t>
            </a:r>
            <a:r>
              <a:rPr lang="en-US" dirty="0"/>
              <a:t> test to see if there is any significance in the mean for sale price between brands. There is high significance in the means, therefore we do not reject the null hypothesis. </a:t>
            </a:r>
          </a:p>
          <a:p>
            <a:endParaRPr lang="en-US" dirty="0"/>
          </a:p>
        </p:txBody>
      </p:sp>
      <p:pic>
        <p:nvPicPr>
          <p:cNvPr id="4" name="Picture 3">
            <a:extLst>
              <a:ext uri="{FF2B5EF4-FFF2-40B4-BE49-F238E27FC236}">
                <a16:creationId xmlns:a16="http://schemas.microsoft.com/office/drawing/2014/main" id="{E2CB6D78-1556-874E-9185-25522F120527}"/>
              </a:ext>
            </a:extLst>
          </p:cNvPr>
          <p:cNvPicPr>
            <a:picLocks noChangeAspect="1"/>
          </p:cNvPicPr>
          <p:nvPr/>
        </p:nvPicPr>
        <p:blipFill>
          <a:blip r:embed="rId2"/>
          <a:stretch>
            <a:fillRect/>
          </a:stretch>
        </p:blipFill>
        <p:spPr>
          <a:xfrm>
            <a:off x="3068909" y="4708603"/>
            <a:ext cx="6210300" cy="1143000"/>
          </a:xfrm>
          <a:prstGeom prst="rect">
            <a:avLst/>
          </a:prstGeom>
        </p:spPr>
      </p:pic>
    </p:spTree>
    <p:extLst>
      <p:ext uri="{BB962C8B-B14F-4D97-AF65-F5344CB8AC3E}">
        <p14:creationId xmlns:p14="http://schemas.microsoft.com/office/powerpoint/2010/main" val="4292721408"/>
      </p:ext>
    </p:extLst>
  </p:cSld>
  <p:clrMapOvr>
    <a:masterClrMapping/>
  </p:clrMapOvr>
  <mc:AlternateContent xmlns:mc="http://schemas.openxmlformats.org/markup-compatibility/2006" xmlns:p14="http://schemas.microsoft.com/office/powerpoint/2010/main">
    <mc:Choice Requires="p14">
      <p:transition spd="slow" p14:dur="2000" advTm="59814"/>
    </mc:Choice>
    <mc:Fallback xmlns="">
      <p:transition spd="slow" advTm="5981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CA3E6-7DAF-DA48-8759-B816AD2B577C}"/>
              </a:ext>
            </a:extLst>
          </p:cNvPr>
          <p:cNvSpPr>
            <a:spLocks noGrp="1"/>
          </p:cNvSpPr>
          <p:nvPr>
            <p:ph type="title"/>
          </p:nvPr>
        </p:nvSpPr>
        <p:spPr>
          <a:xfrm>
            <a:off x="1969803" y="808056"/>
            <a:ext cx="8608037" cy="1077229"/>
          </a:xfrm>
        </p:spPr>
        <p:txBody>
          <a:bodyPr>
            <a:normAutofit/>
          </a:bodyPr>
          <a:lstStyle/>
          <a:p>
            <a:pPr algn="l"/>
            <a:r>
              <a:rPr lang="en-US" dirty="0" err="1"/>
              <a:t>Anova</a:t>
            </a:r>
            <a:r>
              <a:rPr lang="en-US" dirty="0"/>
              <a:t> Test</a:t>
            </a:r>
            <a:endParaRPr lang="en-US"/>
          </a:p>
        </p:txBody>
      </p:sp>
      <p:sp>
        <p:nvSpPr>
          <p:cNvPr id="3" name="Content Placeholder 2">
            <a:extLst>
              <a:ext uri="{FF2B5EF4-FFF2-40B4-BE49-F238E27FC236}">
                <a16:creationId xmlns:a16="http://schemas.microsoft.com/office/drawing/2014/main" id="{DA766B00-F1C4-3246-91F2-D4076214C61E}"/>
              </a:ext>
            </a:extLst>
          </p:cNvPr>
          <p:cNvSpPr>
            <a:spLocks noGrp="1"/>
          </p:cNvSpPr>
          <p:nvPr>
            <p:ph idx="1"/>
          </p:nvPr>
        </p:nvSpPr>
        <p:spPr>
          <a:xfrm>
            <a:off x="1975805" y="2052116"/>
            <a:ext cx="2908167" cy="3997828"/>
          </a:xfrm>
        </p:spPr>
        <p:txBody>
          <a:bodyPr>
            <a:normAutofit/>
          </a:bodyPr>
          <a:lstStyle/>
          <a:p>
            <a:r>
              <a:rPr lang="en-US" sz="1600" dirty="0"/>
              <a:t>Double checking the one-way test results with an </a:t>
            </a:r>
            <a:r>
              <a:rPr lang="en-US" sz="1600" dirty="0" err="1"/>
              <a:t>anova</a:t>
            </a:r>
            <a:r>
              <a:rPr lang="en-US" sz="1600" dirty="0"/>
              <a:t> test and Tukey multiple pairwise-comparisons. The results are again significant and the Tukey comparison shows a $311  difference between sale price.</a:t>
            </a:r>
          </a:p>
        </p:txBody>
      </p:sp>
      <p:pic>
        <p:nvPicPr>
          <p:cNvPr id="4" name="Picture 3" descr="Text&#10;&#10;Description automatically generated">
            <a:extLst>
              <a:ext uri="{FF2B5EF4-FFF2-40B4-BE49-F238E27FC236}">
                <a16:creationId xmlns:a16="http://schemas.microsoft.com/office/drawing/2014/main" id="{7548887F-F637-F349-8E79-0F936D050DB3}"/>
              </a:ext>
            </a:extLst>
          </p:cNvPr>
          <p:cNvPicPr>
            <a:picLocks noChangeAspect="1"/>
          </p:cNvPicPr>
          <p:nvPr/>
        </p:nvPicPr>
        <p:blipFill rotWithShape="1">
          <a:blip r:embed="rId5"/>
          <a:srcRect l="1142" r="27432" b="-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176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{2B63EBE2-097F-AD43-B7C9-BF42E47C397C}tf16401378</Template>
  <TotalTime>195</TotalTime>
  <Words>402</Words>
  <Application>Microsoft Macintosh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MS Shell Dlg 2</vt:lpstr>
      <vt:lpstr>Wingdings</vt:lpstr>
      <vt:lpstr>Wingdings 3</vt:lpstr>
      <vt:lpstr>Madison</vt:lpstr>
      <vt:lpstr>StockX Sale Data</vt:lpstr>
      <vt:lpstr>The Data</vt:lpstr>
      <vt:lpstr>Data Continued</vt:lpstr>
      <vt:lpstr>Objective</vt:lpstr>
      <vt:lpstr>Hypothesis</vt:lpstr>
      <vt:lpstr>EDA – Exploratory Data Analysis</vt:lpstr>
      <vt:lpstr>EDA Continued</vt:lpstr>
      <vt:lpstr>One Way Test</vt:lpstr>
      <vt:lpstr>Anova Test</vt:lpstr>
      <vt:lpstr>Decision Tree</vt:lpstr>
      <vt:lpstr>Predict High Resale Shoes</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Jane Street Market Data</dc:title>
  <dc:creator>Carter, Robert</dc:creator>
  <cp:lastModifiedBy>Carter, Robert</cp:lastModifiedBy>
  <cp:revision>18</cp:revision>
  <dcterms:created xsi:type="dcterms:W3CDTF">2021-03-08T14:39:38Z</dcterms:created>
  <dcterms:modified xsi:type="dcterms:W3CDTF">2021-05-03T03:57:34Z</dcterms:modified>
</cp:coreProperties>
</file>