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70" r:id="rId6"/>
    <p:sldId id="259" r:id="rId7"/>
    <p:sldId id="261" r:id="rId8"/>
    <p:sldId id="263"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3140F-F3BA-4090-A040-2EC72CD3F94C}" v="52" dt="2023-03-12T17:31:18.106"/>
    <p1510:client id="{405901E2-7791-4227-AF09-583561438B00}" v="156" dt="2023-03-12T17:58:24.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12/03/2023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687737" y="1384296"/>
            <a:ext cx="4605340" cy="2387600"/>
          </a:xfrm>
        </p:spPr>
        <p:txBody>
          <a:bodyPr>
            <a:normAutofit/>
          </a:bodyPr>
          <a:lstStyle/>
          <a:p>
            <a:pPr algn="l"/>
            <a:r>
              <a:rPr lang="en-GB" sz="5000">
                <a:solidFill>
                  <a:schemeClr val="bg1"/>
                </a:solidFill>
                <a:cs typeface="Calibri Light"/>
              </a:rPr>
              <a:t>Fly Away</a:t>
            </a:r>
            <a:endParaRPr lang="en-GB" sz="5000">
              <a:solidFill>
                <a:schemeClr val="bg1"/>
              </a:solidFill>
            </a:endParaRPr>
          </a:p>
        </p:txBody>
      </p:sp>
      <p:pic>
        <p:nvPicPr>
          <p:cNvPr id="4" name="Picture 4" descr="Logo&#10;&#10;Description automatically generated">
            <a:extLst>
              <a:ext uri="{FF2B5EF4-FFF2-40B4-BE49-F238E27FC236}">
                <a16:creationId xmlns:a16="http://schemas.microsoft.com/office/drawing/2014/main" id="{74FF3DFB-86B6-C6DA-CFD9-D916384ED4BE}"/>
              </a:ext>
            </a:extLst>
          </p:cNvPr>
          <p:cNvPicPr>
            <a:picLocks noChangeAspect="1"/>
          </p:cNvPicPr>
          <p:nvPr/>
        </p:nvPicPr>
        <p:blipFill rotWithShape="1">
          <a:blip r:embed="rId2">
            <a:alphaModFix/>
          </a:blip>
          <a:srcRect l="6378" r="10606" b="-2"/>
          <a:stretch/>
        </p:blipFill>
        <p:spPr>
          <a:xfrm>
            <a:off x="473874" y="1057275"/>
            <a:ext cx="5917401" cy="4743450"/>
          </a:xfrm>
          <a:prstGeom prst="rect">
            <a:avLst/>
          </a:prstGeom>
        </p:spPr>
      </p:pic>
      <p:sp>
        <p:nvSpPr>
          <p:cNvPr id="21" name="Rectangle 1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6CD86-72C8-1435-DB41-41E5C1F45EC8}"/>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Backend</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243A072-6871-EC82-E34E-216B90A1EF9D}"/>
              </a:ext>
            </a:extLst>
          </p:cNvPr>
          <p:cNvPicPr>
            <a:picLocks noChangeAspect="1"/>
          </p:cNvPicPr>
          <p:nvPr/>
        </p:nvPicPr>
        <p:blipFill>
          <a:blip r:embed="rId2"/>
          <a:stretch>
            <a:fillRect/>
          </a:stretch>
        </p:blipFill>
        <p:spPr>
          <a:xfrm>
            <a:off x="5922492" y="676631"/>
            <a:ext cx="5536001" cy="5445985"/>
          </a:xfrm>
          <a:prstGeom prst="rect">
            <a:avLst/>
          </a:prstGeom>
        </p:spPr>
      </p:pic>
    </p:spTree>
    <p:extLst>
      <p:ext uri="{BB962C8B-B14F-4D97-AF65-F5344CB8AC3E}">
        <p14:creationId xmlns:p14="http://schemas.microsoft.com/office/powerpoint/2010/main" val="13220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297-DA03-C642-719C-500B967080A8}"/>
              </a:ext>
            </a:extLst>
          </p:cNvPr>
          <p:cNvSpPr>
            <a:spLocks noGrp="1"/>
          </p:cNvSpPr>
          <p:nvPr>
            <p:ph type="title"/>
          </p:nvPr>
        </p:nvSpPr>
        <p:spPr>
          <a:xfrm>
            <a:off x="1136428" y="627564"/>
            <a:ext cx="7474172" cy="1325563"/>
          </a:xfrm>
        </p:spPr>
        <p:txBody>
          <a:bodyPr>
            <a:normAutofit/>
          </a:bodyPr>
          <a:lstStyle/>
          <a:p>
            <a:r>
              <a:rPr lang="en-GB">
                <a:cs typeface="Calibri Light"/>
              </a:rPr>
              <a:t>Project Overview</a:t>
            </a:r>
            <a:endParaRPr lang="en-GB"/>
          </a:p>
        </p:txBody>
      </p:sp>
      <p:sp>
        <p:nvSpPr>
          <p:cNvPr id="3" name="Content Placeholder 2">
            <a:extLst>
              <a:ext uri="{FF2B5EF4-FFF2-40B4-BE49-F238E27FC236}">
                <a16:creationId xmlns:a16="http://schemas.microsoft.com/office/drawing/2014/main" id="{C3DFB12B-F29A-BFDC-F861-181666B9D39D}"/>
              </a:ext>
            </a:extLst>
          </p:cNvPr>
          <p:cNvSpPr>
            <a:spLocks noGrp="1"/>
          </p:cNvSpPr>
          <p:nvPr>
            <p:ph idx="1"/>
          </p:nvPr>
        </p:nvSpPr>
        <p:spPr>
          <a:xfrm>
            <a:off x="1136429" y="2278173"/>
            <a:ext cx="6467867" cy="3450613"/>
          </a:xfrm>
        </p:spPr>
        <p:txBody>
          <a:bodyPr vert="horz" lIns="91440" tIns="45720" rIns="91440" bIns="45720" rtlCol="0" anchor="ctr">
            <a:noAutofit/>
          </a:bodyPr>
          <a:lstStyle/>
          <a:p>
            <a:pPr>
              <a:buNone/>
            </a:pPr>
            <a:r>
              <a:rPr lang="en-GB" sz="1200" b="1" dirty="0" err="1">
                <a:ea typeface="+mn-lt"/>
                <a:cs typeface="+mn-lt"/>
              </a:rPr>
              <a:t>FlyAway</a:t>
            </a:r>
            <a:r>
              <a:rPr lang="en-GB" sz="1200" b="1" dirty="0">
                <a:ea typeface="+mn-lt"/>
                <a:cs typeface="+mn-lt"/>
              </a:rPr>
              <a:t> (An Airline Booking Portal).</a:t>
            </a:r>
            <a:endParaRPr lang="en-US" dirty="0">
              <a:ea typeface="+mn-lt"/>
              <a:cs typeface="+mn-lt"/>
            </a:endParaRPr>
          </a:p>
          <a:p>
            <a:pPr>
              <a:buNone/>
            </a:pPr>
            <a:r>
              <a:rPr lang="en-GB" sz="1200" dirty="0">
                <a:ea typeface="+mn-lt"/>
                <a:cs typeface="+mn-lt"/>
              </a:rPr>
              <a:t>Course-end Project 2</a:t>
            </a:r>
            <a:endParaRPr lang="en-GB" dirty="0">
              <a:ea typeface="+mn-lt"/>
              <a:cs typeface="+mn-lt"/>
            </a:endParaRPr>
          </a:p>
          <a:p>
            <a:pPr>
              <a:buNone/>
            </a:pPr>
            <a:r>
              <a:rPr lang="en-GB" sz="1200" dirty="0">
                <a:ea typeface="+mn-lt"/>
                <a:cs typeface="+mn-lt"/>
              </a:rPr>
              <a:t>DESCRIPTION</a:t>
            </a:r>
            <a:endParaRPr lang="en-GB" dirty="0">
              <a:ea typeface="+mn-lt"/>
              <a:cs typeface="+mn-lt"/>
            </a:endParaRPr>
          </a:p>
          <a:p>
            <a:pPr>
              <a:buNone/>
            </a:pPr>
            <a:r>
              <a:rPr lang="en-GB" sz="1200" b="1" u="sng" dirty="0">
                <a:ea typeface="+mn-lt"/>
                <a:cs typeface="+mn-lt"/>
              </a:rPr>
              <a:t>Project objective: </a:t>
            </a:r>
            <a:endParaRPr lang="en-GB" dirty="0">
              <a:ea typeface="+mn-lt"/>
              <a:cs typeface="+mn-lt"/>
            </a:endParaRPr>
          </a:p>
          <a:p>
            <a:pPr>
              <a:buNone/>
            </a:pPr>
            <a:r>
              <a:rPr lang="en-GB" sz="1200" dirty="0">
                <a:ea typeface="+mn-lt"/>
                <a:cs typeface="+mn-lt"/>
              </a:rPr>
              <a:t>As a Full Stack Developer, design and develop an airline booking portal named as </a:t>
            </a:r>
            <a:r>
              <a:rPr lang="en-GB" sz="1200" dirty="0" err="1">
                <a:ea typeface="+mn-lt"/>
                <a:cs typeface="+mn-lt"/>
              </a:rPr>
              <a:t>FlyAway</a:t>
            </a:r>
            <a:r>
              <a:rPr lang="en-GB" sz="1200" dirty="0">
                <a:ea typeface="+mn-lt"/>
                <a:cs typeface="+mn-lt"/>
              </a:rPr>
              <a:t>. Use the GitHub repository to manage the project artifacts. </a:t>
            </a:r>
            <a:endParaRPr lang="en-GB" dirty="0">
              <a:ea typeface="+mn-lt"/>
              <a:cs typeface="+mn-lt"/>
            </a:endParaRPr>
          </a:p>
          <a:p>
            <a:pPr>
              <a:buNone/>
            </a:pPr>
            <a:endParaRPr lang="en-GB"/>
          </a:p>
          <a:p>
            <a:pPr>
              <a:buNone/>
            </a:pPr>
            <a:r>
              <a:rPr lang="en-GB" sz="1200" b="1" u="sng" dirty="0">
                <a:ea typeface="+mn-lt"/>
                <a:cs typeface="+mn-lt"/>
              </a:rPr>
              <a:t>Background of the problem statement:</a:t>
            </a:r>
            <a:endParaRPr lang="en-GB" dirty="0">
              <a:ea typeface="+mn-lt"/>
              <a:cs typeface="+mn-lt"/>
            </a:endParaRPr>
          </a:p>
          <a:p>
            <a:pPr>
              <a:buNone/>
            </a:pPr>
            <a:r>
              <a:rPr lang="en-GB" sz="1200" dirty="0" err="1">
                <a:ea typeface="+mn-lt"/>
                <a:cs typeface="+mn-lt"/>
              </a:rPr>
              <a:t>FlyAway</a:t>
            </a:r>
            <a:r>
              <a:rPr lang="en-GB" sz="1200" dirty="0">
                <a:ea typeface="+mn-lt"/>
                <a:cs typeface="+mn-lt"/>
              </a:rPr>
              <a:t> is a ticket-booking portal that lets people book flights on their website.</a:t>
            </a:r>
            <a:endParaRPr lang="en-GB" dirty="0">
              <a:ea typeface="+mn-lt"/>
              <a:cs typeface="+mn-lt"/>
            </a:endParaRPr>
          </a:p>
          <a:p>
            <a:pPr>
              <a:buNone/>
            </a:pPr>
            <a:endParaRPr lang="en-GB" sz="1200" b="1" dirty="0">
              <a:ea typeface="Calibri"/>
              <a:cs typeface="Calibri"/>
            </a:endParaRPr>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E4DD2185-7068-AAE4-99A9-BDDD65B9C872}"/>
              </a:ext>
            </a:extLst>
          </p:cNvPr>
          <p:cNvPicPr>
            <a:picLocks noChangeAspect="1"/>
          </p:cNvPicPr>
          <p:nvPr/>
        </p:nvPicPr>
        <p:blipFill rotWithShape="1">
          <a:blip r:embed="rId2">
            <a:alphaModFix/>
          </a:blip>
          <a:srcRect l="14559" r="18786" b="-4"/>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113077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297-DA03-C642-719C-500B967080A8}"/>
              </a:ext>
            </a:extLst>
          </p:cNvPr>
          <p:cNvSpPr>
            <a:spLocks noGrp="1"/>
          </p:cNvSpPr>
          <p:nvPr>
            <p:ph type="title"/>
          </p:nvPr>
        </p:nvSpPr>
        <p:spPr>
          <a:xfrm>
            <a:off x="1136428" y="627564"/>
            <a:ext cx="7474172" cy="1325563"/>
          </a:xfrm>
        </p:spPr>
        <p:txBody>
          <a:bodyPr>
            <a:normAutofit/>
          </a:bodyPr>
          <a:lstStyle/>
          <a:p>
            <a:r>
              <a:rPr lang="en-GB">
                <a:cs typeface="Calibri Light"/>
              </a:rPr>
              <a:t>Project Overview</a:t>
            </a:r>
            <a:endParaRPr lang="en-GB"/>
          </a:p>
        </p:txBody>
      </p:sp>
      <p:sp>
        <p:nvSpPr>
          <p:cNvPr id="3" name="Content Placeholder 2">
            <a:extLst>
              <a:ext uri="{FF2B5EF4-FFF2-40B4-BE49-F238E27FC236}">
                <a16:creationId xmlns:a16="http://schemas.microsoft.com/office/drawing/2014/main" id="{C3DFB12B-F29A-BFDC-F861-181666B9D39D}"/>
              </a:ext>
            </a:extLst>
          </p:cNvPr>
          <p:cNvSpPr>
            <a:spLocks noGrp="1"/>
          </p:cNvSpPr>
          <p:nvPr>
            <p:ph idx="1"/>
          </p:nvPr>
        </p:nvSpPr>
        <p:spPr>
          <a:xfrm>
            <a:off x="1136429" y="2278173"/>
            <a:ext cx="6467867" cy="3450613"/>
          </a:xfrm>
        </p:spPr>
        <p:txBody>
          <a:bodyPr vert="horz" lIns="91440" tIns="45720" rIns="91440" bIns="45720" rtlCol="0" anchor="ctr">
            <a:noAutofit/>
          </a:bodyPr>
          <a:lstStyle/>
          <a:p>
            <a:pPr>
              <a:buNone/>
            </a:pPr>
            <a:r>
              <a:rPr lang="en-GB" sz="1200" b="1" u="sng" dirty="0">
                <a:ea typeface="+mn-lt"/>
                <a:cs typeface="+mn-lt"/>
              </a:rPr>
              <a:t>The website needs to have the following features:</a:t>
            </a:r>
            <a:endParaRPr lang="en-US">
              <a:ea typeface="+mn-lt"/>
              <a:cs typeface="+mn-lt"/>
            </a:endParaRPr>
          </a:p>
          <a:p>
            <a:pPr>
              <a:buNone/>
            </a:pPr>
            <a:r>
              <a:rPr lang="en-GB" sz="1200" dirty="0">
                <a:ea typeface="+mn-lt"/>
                <a:cs typeface="+mn-lt"/>
              </a:rPr>
              <a:t>● A search form in the homepage to allow entry of travel details, like the date of travel, source, destination, and the number of persons.</a:t>
            </a:r>
            <a:br>
              <a:rPr lang="en-GB" sz="1200" dirty="0">
                <a:ea typeface="+mn-lt"/>
                <a:cs typeface="+mn-lt"/>
              </a:rPr>
            </a:br>
            <a:r>
              <a:rPr lang="en-GB" sz="1200" dirty="0">
                <a:ea typeface="+mn-lt"/>
                <a:cs typeface="+mn-lt"/>
              </a:rPr>
              <a:t>● Based on the travel details entered, it will show the available flights with their ticket prices.</a:t>
            </a:r>
            <a:br>
              <a:rPr lang="en-GB" sz="1200" dirty="0">
                <a:ea typeface="+mn-lt"/>
                <a:cs typeface="+mn-lt"/>
              </a:rPr>
            </a:br>
            <a:r>
              <a:rPr lang="en-GB" sz="1200" dirty="0">
                <a:ea typeface="+mn-lt"/>
                <a:cs typeface="+mn-lt"/>
              </a:rPr>
              <a:t>● Once a person selects a flight to book, they will be taken to a register page where they must fill in their personal details. In the next page, they are shown the flight details of the flight that they are booking, and the payment is done via a dummy payment gateway. On completion of the payment, they are shown a confirmation page with the details of the booking.</a:t>
            </a:r>
            <a:r>
              <a:rPr lang="en-GB" sz="1200" b="1" dirty="0">
                <a:ea typeface="+mn-lt"/>
                <a:cs typeface="+mn-lt"/>
              </a:rPr>
              <a:t>   </a:t>
            </a:r>
            <a:br>
              <a:rPr lang="en-GB" sz="1200" b="1" dirty="0">
                <a:ea typeface="+mn-lt"/>
                <a:cs typeface="+mn-lt"/>
              </a:rPr>
            </a:br>
            <a:r>
              <a:rPr lang="en-GB" sz="1200" b="1" dirty="0">
                <a:ea typeface="+mn-lt"/>
                <a:cs typeface="+mn-lt"/>
              </a:rPr>
              <a:t> </a:t>
            </a:r>
            <a:endParaRPr lang="en-GB">
              <a:ea typeface="+mn-lt"/>
              <a:cs typeface="+mn-lt"/>
            </a:endParaRPr>
          </a:p>
          <a:p>
            <a:pPr>
              <a:buNone/>
            </a:pPr>
            <a:r>
              <a:rPr lang="en-GB" sz="1200" dirty="0">
                <a:ea typeface="+mn-lt"/>
                <a:cs typeface="+mn-lt"/>
              </a:rPr>
              <a:t>For the above features to work, there will be an admin backend with the following features:</a:t>
            </a:r>
            <a:endParaRPr lang="en-GB" dirty="0">
              <a:ea typeface="+mn-lt"/>
              <a:cs typeface="+mn-lt"/>
            </a:endParaRPr>
          </a:p>
          <a:p>
            <a:pPr>
              <a:buNone/>
            </a:pPr>
            <a:r>
              <a:rPr lang="en-GB" sz="1200" dirty="0">
                <a:ea typeface="+mn-lt"/>
                <a:cs typeface="+mn-lt"/>
              </a:rPr>
              <a:t>● An admin login page where the admin can change the password after login, if he wishes</a:t>
            </a:r>
            <a:br>
              <a:rPr lang="en-GB" sz="1200" dirty="0">
                <a:ea typeface="+mn-lt"/>
                <a:cs typeface="+mn-lt"/>
              </a:rPr>
            </a:br>
            <a:r>
              <a:rPr lang="en-GB" sz="1200" dirty="0">
                <a:ea typeface="+mn-lt"/>
                <a:cs typeface="+mn-lt"/>
              </a:rPr>
              <a:t>● A master list of places for source and destination</a:t>
            </a:r>
            <a:br>
              <a:rPr lang="en-GB" sz="1200" dirty="0">
                <a:ea typeface="+mn-lt"/>
                <a:cs typeface="+mn-lt"/>
              </a:rPr>
            </a:br>
            <a:r>
              <a:rPr lang="en-GB" sz="1200" dirty="0">
                <a:ea typeface="+mn-lt"/>
                <a:cs typeface="+mn-lt"/>
              </a:rPr>
              <a:t>● A master list of airlines</a:t>
            </a:r>
            <a:br>
              <a:rPr lang="en-GB" sz="1200" dirty="0">
                <a:ea typeface="+mn-lt"/>
                <a:cs typeface="+mn-lt"/>
              </a:rPr>
            </a:br>
            <a:r>
              <a:rPr lang="en-GB" sz="1200" dirty="0">
                <a:ea typeface="+mn-lt"/>
                <a:cs typeface="+mn-lt"/>
              </a:rPr>
              <a:t>● A list of flights where each flight has a source, destination, airline, and ticket price</a:t>
            </a:r>
            <a:br>
              <a:rPr lang="en-GB" sz="1200" dirty="0">
                <a:ea typeface="+mn-lt"/>
                <a:cs typeface="+mn-lt"/>
              </a:rPr>
            </a:br>
            <a:r>
              <a:rPr lang="en-GB" sz="1200" dirty="0">
                <a:ea typeface="+mn-lt"/>
                <a:cs typeface="+mn-lt"/>
              </a:rPr>
              <a:t>     </a:t>
            </a:r>
            <a:br>
              <a:rPr lang="en-GB" sz="1200" dirty="0">
                <a:ea typeface="+mn-lt"/>
                <a:cs typeface="+mn-lt"/>
              </a:rPr>
            </a:br>
            <a:r>
              <a:rPr lang="en-GB" sz="1200" dirty="0">
                <a:ea typeface="+mn-lt"/>
                <a:cs typeface="+mn-lt"/>
              </a:rPr>
              <a:t>The goal of the company is to deliver a high-end quality product as early as possible. </a:t>
            </a:r>
            <a:endParaRPr lang="en-GB" dirty="0">
              <a:ea typeface="+mn-lt"/>
              <a:cs typeface="+mn-lt"/>
            </a:endParaRPr>
          </a:p>
          <a:p>
            <a:pPr>
              <a:buNone/>
            </a:pPr>
            <a:endParaRPr lang="en-GB" sz="1200" b="1" dirty="0">
              <a:ea typeface="Calibri"/>
              <a:cs typeface="Calibri"/>
            </a:endParaRPr>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E4DD2185-7068-AAE4-99A9-BDDD65B9C872}"/>
              </a:ext>
            </a:extLst>
          </p:cNvPr>
          <p:cNvPicPr>
            <a:picLocks noChangeAspect="1"/>
          </p:cNvPicPr>
          <p:nvPr/>
        </p:nvPicPr>
        <p:blipFill rotWithShape="1">
          <a:blip r:embed="rId2">
            <a:alphaModFix/>
          </a:blip>
          <a:srcRect l="14559" r="18786" b="-4"/>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65110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297-DA03-C642-719C-500B967080A8}"/>
              </a:ext>
            </a:extLst>
          </p:cNvPr>
          <p:cNvSpPr>
            <a:spLocks noGrp="1"/>
          </p:cNvSpPr>
          <p:nvPr>
            <p:ph type="title"/>
          </p:nvPr>
        </p:nvSpPr>
        <p:spPr>
          <a:xfrm>
            <a:off x="1136428" y="627564"/>
            <a:ext cx="7474172" cy="1325563"/>
          </a:xfrm>
        </p:spPr>
        <p:txBody>
          <a:bodyPr>
            <a:normAutofit/>
          </a:bodyPr>
          <a:lstStyle/>
          <a:p>
            <a:r>
              <a:rPr lang="en-GB">
                <a:cs typeface="Calibri Light"/>
              </a:rPr>
              <a:t>Project Overview</a:t>
            </a:r>
            <a:endParaRPr lang="en-GB"/>
          </a:p>
        </p:txBody>
      </p:sp>
      <p:sp>
        <p:nvSpPr>
          <p:cNvPr id="3" name="Content Placeholder 2">
            <a:extLst>
              <a:ext uri="{FF2B5EF4-FFF2-40B4-BE49-F238E27FC236}">
                <a16:creationId xmlns:a16="http://schemas.microsoft.com/office/drawing/2014/main" id="{C3DFB12B-F29A-BFDC-F861-181666B9D39D}"/>
              </a:ext>
            </a:extLst>
          </p:cNvPr>
          <p:cNvSpPr>
            <a:spLocks noGrp="1"/>
          </p:cNvSpPr>
          <p:nvPr>
            <p:ph idx="1"/>
          </p:nvPr>
        </p:nvSpPr>
        <p:spPr>
          <a:xfrm>
            <a:off x="1136429" y="2278173"/>
            <a:ext cx="6467867" cy="3450613"/>
          </a:xfrm>
        </p:spPr>
        <p:txBody>
          <a:bodyPr vert="horz" lIns="91440" tIns="45720" rIns="91440" bIns="45720" rtlCol="0" anchor="ctr">
            <a:noAutofit/>
          </a:bodyPr>
          <a:lstStyle/>
          <a:p>
            <a:pPr>
              <a:buNone/>
            </a:pPr>
            <a:r>
              <a:rPr lang="en-GB" sz="1200" b="1" u="sng" dirty="0">
                <a:ea typeface="+mn-lt"/>
                <a:cs typeface="+mn-lt"/>
              </a:rPr>
              <a:t>The flow and features of the application:</a:t>
            </a:r>
            <a:endParaRPr lang="en-US">
              <a:ea typeface="+mn-lt"/>
              <a:cs typeface="+mn-lt"/>
            </a:endParaRPr>
          </a:p>
          <a:p>
            <a:pPr>
              <a:buNone/>
            </a:pPr>
            <a:r>
              <a:rPr lang="en-GB" sz="1200" dirty="0">
                <a:ea typeface="+mn-lt"/>
                <a:cs typeface="+mn-lt"/>
              </a:rPr>
              <a:t>● Plan more than two sprints to complete the application</a:t>
            </a:r>
            <a:br>
              <a:rPr lang="en-GB" sz="1200" dirty="0">
                <a:ea typeface="+mn-lt"/>
                <a:cs typeface="+mn-lt"/>
              </a:rPr>
            </a:br>
            <a:r>
              <a:rPr lang="en-GB" sz="1200" dirty="0">
                <a:ea typeface="+mn-lt"/>
                <a:cs typeface="+mn-lt"/>
              </a:rPr>
              <a:t>● Document the flow of the application and prepare a flow chart </a:t>
            </a:r>
            <a:br>
              <a:rPr lang="en-GB" sz="1200" dirty="0">
                <a:ea typeface="+mn-lt"/>
                <a:cs typeface="+mn-lt"/>
              </a:rPr>
            </a:br>
            <a:r>
              <a:rPr lang="en-GB" sz="1200" dirty="0">
                <a:ea typeface="+mn-lt"/>
                <a:cs typeface="+mn-lt"/>
              </a:rPr>
              <a:t>● List the core concepts and algorithms being used to complete this application</a:t>
            </a:r>
            <a:br>
              <a:rPr lang="en-GB" sz="1200" dirty="0">
                <a:ea typeface="+mn-lt"/>
                <a:cs typeface="+mn-lt"/>
              </a:rPr>
            </a:br>
            <a:r>
              <a:rPr lang="en-GB" sz="1200" dirty="0">
                <a:ea typeface="+mn-lt"/>
                <a:cs typeface="+mn-lt"/>
              </a:rPr>
              <a:t>● Implement the appropriate concepts, such as exceptions, collections, and sorting techniques for source code optimization and increased performance </a:t>
            </a:r>
            <a:endParaRPr lang="en-GB">
              <a:ea typeface="+mn-lt"/>
              <a:cs typeface="+mn-lt"/>
            </a:endParaRPr>
          </a:p>
          <a:p>
            <a:pPr>
              <a:buNone/>
            </a:pPr>
            <a:r>
              <a:rPr lang="en-GB" sz="1200" b="1" u="sng" dirty="0">
                <a:ea typeface="+mn-lt"/>
                <a:cs typeface="+mn-lt"/>
              </a:rPr>
              <a:t>You must use the following:</a:t>
            </a:r>
            <a:endParaRPr lang="en-GB" dirty="0"/>
          </a:p>
          <a:p>
            <a:pPr>
              <a:buNone/>
            </a:pPr>
            <a:r>
              <a:rPr lang="en-GB" sz="1200" dirty="0">
                <a:ea typeface="+mn-lt"/>
                <a:cs typeface="+mn-lt"/>
              </a:rPr>
              <a:t>● Eclipse/IntelliJ: An IDE to code for the application </a:t>
            </a:r>
            <a:br>
              <a:rPr lang="en-GB" sz="1200" dirty="0">
                <a:ea typeface="+mn-lt"/>
                <a:cs typeface="+mn-lt"/>
              </a:rPr>
            </a:br>
            <a:r>
              <a:rPr lang="en-GB" sz="1200" dirty="0">
                <a:ea typeface="+mn-lt"/>
                <a:cs typeface="+mn-lt"/>
              </a:rPr>
              <a:t>● Java: A programming language to develop the web pages, databases, and others</a:t>
            </a:r>
            <a:br>
              <a:rPr lang="en-GB" sz="1200" dirty="0">
                <a:ea typeface="+mn-lt"/>
                <a:cs typeface="+mn-lt"/>
              </a:rPr>
            </a:br>
            <a:r>
              <a:rPr lang="en-GB" sz="1200" dirty="0">
                <a:ea typeface="+mn-lt"/>
                <a:cs typeface="+mn-lt"/>
              </a:rPr>
              <a:t>● SQL: To create tables for admin, airlines, and other specifics</a:t>
            </a:r>
            <a:br>
              <a:rPr lang="en-GB" sz="1200" dirty="0">
                <a:ea typeface="+mn-lt"/>
                <a:cs typeface="+mn-lt"/>
              </a:rPr>
            </a:br>
            <a:r>
              <a:rPr lang="en-GB" sz="1200" dirty="0">
                <a:ea typeface="+mn-lt"/>
                <a:cs typeface="+mn-lt"/>
              </a:rPr>
              <a:t>● Maven: To create a web-enabled Maven project</a:t>
            </a:r>
            <a:br>
              <a:rPr lang="en-GB" sz="1200" dirty="0">
                <a:ea typeface="+mn-lt"/>
                <a:cs typeface="+mn-lt"/>
              </a:rPr>
            </a:br>
            <a:r>
              <a:rPr lang="en-GB" sz="1200" dirty="0">
                <a:ea typeface="+mn-lt"/>
                <a:cs typeface="+mn-lt"/>
              </a:rPr>
              <a:t>● Git: To connect and push files from the local system to GitHub </a:t>
            </a:r>
            <a:br>
              <a:rPr lang="en-GB" sz="1200" dirty="0">
                <a:ea typeface="+mn-lt"/>
                <a:cs typeface="+mn-lt"/>
              </a:rPr>
            </a:br>
            <a:r>
              <a:rPr lang="en-GB" sz="1200" dirty="0">
                <a:ea typeface="+mn-lt"/>
                <a:cs typeface="+mn-lt"/>
              </a:rPr>
              <a:t>● GitHub: To store the application code and track its versions </a:t>
            </a:r>
            <a:br>
              <a:rPr lang="en-GB" sz="1200" dirty="0">
                <a:ea typeface="+mn-lt"/>
                <a:cs typeface="+mn-lt"/>
              </a:rPr>
            </a:br>
            <a:r>
              <a:rPr lang="en-GB" sz="1200" dirty="0">
                <a:ea typeface="+mn-lt"/>
                <a:cs typeface="+mn-lt"/>
              </a:rPr>
              <a:t>● Scrum: An efficient agile framework to deliver the product incrementally </a:t>
            </a:r>
            <a:br>
              <a:rPr lang="en-GB" sz="1200" dirty="0">
                <a:ea typeface="+mn-lt"/>
                <a:cs typeface="+mn-lt"/>
              </a:rPr>
            </a:br>
            <a:r>
              <a:rPr lang="en-GB" sz="1200" dirty="0">
                <a:ea typeface="+mn-lt"/>
                <a:cs typeface="+mn-lt"/>
              </a:rPr>
              <a:t>● Search and Sort techniques: Data structures used for the project </a:t>
            </a:r>
            <a:br>
              <a:rPr lang="en-GB" sz="1200" dirty="0">
                <a:ea typeface="+mn-lt"/>
                <a:cs typeface="+mn-lt"/>
              </a:rPr>
            </a:br>
            <a:r>
              <a:rPr lang="en-GB" sz="1200" dirty="0">
                <a:ea typeface="+mn-lt"/>
                <a:cs typeface="+mn-lt"/>
              </a:rPr>
              <a:t>● Specification document: Any open-source document or Google Docs </a:t>
            </a:r>
            <a:endParaRPr lang="en-GB" dirty="0"/>
          </a:p>
          <a:p>
            <a:pPr>
              <a:buNone/>
            </a:pPr>
            <a:endParaRPr lang="en-GB" sz="1200" dirty="0">
              <a:ea typeface="Calibri"/>
              <a:cs typeface="Calibri"/>
            </a:endParaRPr>
          </a:p>
          <a:p>
            <a:pPr>
              <a:buNone/>
            </a:pPr>
            <a:endParaRPr lang="en-GB">
              <a:ea typeface="Calibri"/>
              <a:cs typeface="Calibri"/>
            </a:endParaRPr>
          </a:p>
          <a:p>
            <a:pPr>
              <a:buNone/>
            </a:pPr>
            <a:endParaRPr lang="en-GB" sz="1200" b="1" u="sng" dirty="0">
              <a:ea typeface="Calibri"/>
              <a:cs typeface="Calibri"/>
            </a:endParaRPr>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E4DD2185-7068-AAE4-99A9-BDDD65B9C872}"/>
              </a:ext>
            </a:extLst>
          </p:cNvPr>
          <p:cNvPicPr>
            <a:picLocks noChangeAspect="1"/>
          </p:cNvPicPr>
          <p:nvPr/>
        </p:nvPicPr>
        <p:blipFill rotWithShape="1">
          <a:blip r:embed="rId2">
            <a:alphaModFix/>
          </a:blip>
          <a:srcRect l="14559" r="18786" b="-4"/>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274265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297-DA03-C642-719C-500B967080A8}"/>
              </a:ext>
            </a:extLst>
          </p:cNvPr>
          <p:cNvSpPr>
            <a:spLocks noGrp="1"/>
          </p:cNvSpPr>
          <p:nvPr>
            <p:ph type="title"/>
          </p:nvPr>
        </p:nvSpPr>
        <p:spPr>
          <a:xfrm>
            <a:off x="1136428" y="627564"/>
            <a:ext cx="7474172" cy="1325563"/>
          </a:xfrm>
        </p:spPr>
        <p:txBody>
          <a:bodyPr>
            <a:normAutofit/>
          </a:bodyPr>
          <a:lstStyle/>
          <a:p>
            <a:r>
              <a:rPr lang="en-GB">
                <a:cs typeface="Calibri Light"/>
              </a:rPr>
              <a:t>Project Overview</a:t>
            </a:r>
            <a:endParaRPr lang="en-GB"/>
          </a:p>
        </p:txBody>
      </p:sp>
      <p:sp>
        <p:nvSpPr>
          <p:cNvPr id="3" name="Content Placeholder 2">
            <a:extLst>
              <a:ext uri="{FF2B5EF4-FFF2-40B4-BE49-F238E27FC236}">
                <a16:creationId xmlns:a16="http://schemas.microsoft.com/office/drawing/2014/main" id="{C3DFB12B-F29A-BFDC-F861-181666B9D39D}"/>
              </a:ext>
            </a:extLst>
          </p:cNvPr>
          <p:cNvSpPr>
            <a:spLocks noGrp="1"/>
          </p:cNvSpPr>
          <p:nvPr>
            <p:ph idx="1"/>
          </p:nvPr>
        </p:nvSpPr>
        <p:spPr>
          <a:xfrm>
            <a:off x="1136429" y="2278173"/>
            <a:ext cx="6467867" cy="3450613"/>
          </a:xfrm>
        </p:spPr>
        <p:txBody>
          <a:bodyPr vert="horz" lIns="91440" tIns="45720" rIns="91440" bIns="45720" rtlCol="0" anchor="ctr">
            <a:noAutofit/>
          </a:bodyPr>
          <a:lstStyle/>
          <a:p>
            <a:pPr>
              <a:buNone/>
            </a:pPr>
            <a:r>
              <a:rPr lang="en-GB" sz="1200" b="1" u="sng" dirty="0">
                <a:ea typeface="+mn-lt"/>
                <a:cs typeface="+mn-lt"/>
              </a:rPr>
              <a:t>The following requirements should be met:</a:t>
            </a:r>
            <a:endParaRPr lang="en-US">
              <a:ea typeface="+mn-lt"/>
              <a:cs typeface="+mn-lt"/>
            </a:endParaRPr>
          </a:p>
          <a:p>
            <a:pPr>
              <a:buNone/>
            </a:pPr>
            <a:r>
              <a:rPr lang="en-GB" sz="1200" dirty="0">
                <a:ea typeface="+mn-lt"/>
                <a:cs typeface="+mn-lt"/>
              </a:rPr>
              <a:t>● The source code should be pushed to your GitHub repository. You need to document the steps and write the algorithms in it.</a:t>
            </a:r>
            <a:br>
              <a:rPr lang="en-GB" sz="1200" dirty="0">
                <a:ea typeface="+mn-lt"/>
                <a:cs typeface="+mn-lt"/>
              </a:rPr>
            </a:br>
            <a:r>
              <a:rPr lang="en-GB" sz="1200" dirty="0">
                <a:ea typeface="+mn-lt"/>
                <a:cs typeface="+mn-lt"/>
              </a:rPr>
              <a:t>● The submission of your GitHub repository link is mandatory. In order to track your task, you need to share the link of the repository. You can add a section in your document. </a:t>
            </a:r>
            <a:br>
              <a:rPr lang="en-GB" sz="1200" dirty="0">
                <a:ea typeface="+mn-lt"/>
                <a:cs typeface="+mn-lt"/>
              </a:rPr>
            </a:br>
            <a:r>
              <a:rPr lang="en-GB" sz="1200" dirty="0">
                <a:ea typeface="+mn-lt"/>
                <a:cs typeface="+mn-lt"/>
              </a:rPr>
              <a:t>● Document the step-by-step process starting from sprint planning to the product release. </a:t>
            </a:r>
            <a:br>
              <a:rPr lang="en-GB" sz="1200" dirty="0">
                <a:ea typeface="+mn-lt"/>
                <a:cs typeface="+mn-lt"/>
              </a:rPr>
            </a:br>
            <a:r>
              <a:rPr lang="en-GB" sz="1200" dirty="0">
                <a:ea typeface="+mn-lt"/>
                <a:cs typeface="+mn-lt"/>
              </a:rPr>
              <a:t>● The application should not close, exit, or throw an exception if the user specifies an invalid input.</a:t>
            </a:r>
            <a:br>
              <a:rPr lang="en-GB" sz="1200" dirty="0">
                <a:ea typeface="+mn-lt"/>
                <a:cs typeface="+mn-lt"/>
              </a:rPr>
            </a:br>
            <a:r>
              <a:rPr lang="en-GB" sz="1200" dirty="0">
                <a:ea typeface="+mn-lt"/>
                <a:cs typeface="+mn-lt"/>
              </a:rPr>
              <a:t>● You need to submit the final specification document which will include: </a:t>
            </a:r>
            <a:br>
              <a:rPr lang="en-GB" sz="1200" dirty="0">
                <a:ea typeface="+mn-lt"/>
                <a:cs typeface="+mn-lt"/>
              </a:rPr>
            </a:br>
            <a:r>
              <a:rPr lang="en-GB" sz="1200" dirty="0">
                <a:ea typeface="+mn-lt"/>
                <a:cs typeface="+mn-lt"/>
              </a:rPr>
              <a:t>● Project and developer details </a:t>
            </a:r>
            <a:br>
              <a:rPr lang="en-GB" sz="1200" dirty="0">
                <a:ea typeface="+mn-lt"/>
                <a:cs typeface="+mn-lt"/>
              </a:rPr>
            </a:br>
            <a:r>
              <a:rPr lang="en-GB" sz="1200" dirty="0">
                <a:ea typeface="+mn-lt"/>
                <a:cs typeface="+mn-lt"/>
              </a:rPr>
              <a:t>● Sprints planned and the tasks achieved in them </a:t>
            </a:r>
            <a:br>
              <a:rPr lang="en-GB" sz="1200" dirty="0">
                <a:ea typeface="+mn-lt"/>
                <a:cs typeface="+mn-lt"/>
              </a:rPr>
            </a:br>
            <a:r>
              <a:rPr lang="en-GB" sz="1200" dirty="0">
                <a:ea typeface="+mn-lt"/>
                <a:cs typeface="+mn-lt"/>
              </a:rPr>
              <a:t>● Algorithms and flowcharts of the application </a:t>
            </a:r>
            <a:br>
              <a:rPr lang="en-GB" sz="1200" dirty="0">
                <a:ea typeface="+mn-lt"/>
                <a:cs typeface="+mn-lt"/>
              </a:rPr>
            </a:br>
            <a:r>
              <a:rPr lang="en-GB" sz="1200" dirty="0">
                <a:ea typeface="+mn-lt"/>
                <a:cs typeface="+mn-lt"/>
              </a:rPr>
              <a:t>● Core concepts used in the project </a:t>
            </a:r>
            <a:br>
              <a:rPr lang="en-GB" sz="1200" dirty="0">
                <a:ea typeface="+mn-lt"/>
                <a:cs typeface="+mn-lt"/>
              </a:rPr>
            </a:br>
            <a:r>
              <a:rPr lang="en-GB" sz="1200" dirty="0">
                <a:ea typeface="+mn-lt"/>
                <a:cs typeface="+mn-lt"/>
              </a:rPr>
              <a:t>● Links to the GitHub repository to verify the project completion </a:t>
            </a:r>
            <a:endParaRPr lang="en-GB">
              <a:ea typeface="+mn-lt"/>
              <a:cs typeface="+mn-lt"/>
            </a:endParaRPr>
          </a:p>
          <a:p>
            <a:pPr>
              <a:buNone/>
            </a:pPr>
            <a:endParaRPr lang="en-GB" sz="1200" b="1" u="sng" dirty="0">
              <a:ea typeface="Calibri"/>
              <a:cs typeface="Calibri"/>
            </a:endParaRPr>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E4DD2185-7068-AAE4-99A9-BDDD65B9C872}"/>
              </a:ext>
            </a:extLst>
          </p:cNvPr>
          <p:cNvPicPr>
            <a:picLocks noChangeAspect="1"/>
          </p:cNvPicPr>
          <p:nvPr/>
        </p:nvPicPr>
        <p:blipFill rotWithShape="1">
          <a:blip r:embed="rId2">
            <a:alphaModFix/>
          </a:blip>
          <a:srcRect l="14559" r="18786" b="-4"/>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405025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297-DA03-C642-719C-500B967080A8}"/>
              </a:ext>
            </a:extLst>
          </p:cNvPr>
          <p:cNvSpPr>
            <a:spLocks noGrp="1"/>
          </p:cNvSpPr>
          <p:nvPr>
            <p:ph type="title"/>
          </p:nvPr>
        </p:nvSpPr>
        <p:spPr>
          <a:xfrm>
            <a:off x="1136428" y="627564"/>
            <a:ext cx="7474172" cy="1325563"/>
          </a:xfrm>
        </p:spPr>
        <p:txBody>
          <a:bodyPr>
            <a:normAutofit/>
          </a:bodyPr>
          <a:lstStyle/>
          <a:p>
            <a:r>
              <a:rPr lang="en-GB">
                <a:ea typeface="+mj-lt"/>
                <a:cs typeface="+mj-lt"/>
              </a:rPr>
              <a:t>Components </a:t>
            </a:r>
            <a:endParaRPr lang="en-US" dirty="0"/>
          </a:p>
        </p:txBody>
      </p:sp>
      <p:sp>
        <p:nvSpPr>
          <p:cNvPr id="3" name="Content Placeholder 2">
            <a:extLst>
              <a:ext uri="{FF2B5EF4-FFF2-40B4-BE49-F238E27FC236}">
                <a16:creationId xmlns:a16="http://schemas.microsoft.com/office/drawing/2014/main" id="{C3DFB12B-F29A-BFDC-F861-181666B9D39D}"/>
              </a:ext>
            </a:extLst>
          </p:cNvPr>
          <p:cNvSpPr>
            <a:spLocks noGrp="1"/>
          </p:cNvSpPr>
          <p:nvPr>
            <p:ph idx="1"/>
          </p:nvPr>
        </p:nvSpPr>
        <p:spPr>
          <a:xfrm>
            <a:off x="1136429" y="2278173"/>
            <a:ext cx="6467867" cy="3450613"/>
          </a:xfrm>
        </p:spPr>
        <p:txBody>
          <a:bodyPr vert="horz" lIns="91440" tIns="45720" rIns="91440" bIns="45720" rtlCol="0" anchor="ctr">
            <a:normAutofit/>
          </a:bodyPr>
          <a:lstStyle/>
          <a:p>
            <a:pPr>
              <a:buFont typeface="Arial"/>
              <a:buChar char="•"/>
            </a:pPr>
            <a:r>
              <a:rPr lang="en-GB" sz="2400">
                <a:ea typeface="+mn-lt"/>
                <a:cs typeface="+mn-lt"/>
              </a:rPr>
              <a:t>IDE: Eclipse </a:t>
            </a:r>
            <a:endParaRPr lang="en-US" sz="2400">
              <a:ea typeface="+mn-lt"/>
              <a:cs typeface="+mn-lt"/>
            </a:endParaRPr>
          </a:p>
          <a:p>
            <a:pPr>
              <a:buFont typeface="Arial"/>
            </a:pPr>
            <a:r>
              <a:rPr lang="en-GB" sz="2400">
                <a:ea typeface="+mn-lt"/>
                <a:cs typeface="+mn-lt"/>
              </a:rPr>
              <a:t>Programming Language: Java </a:t>
            </a:r>
            <a:endParaRPr lang="en-US" sz="2400">
              <a:ea typeface="+mn-lt"/>
              <a:cs typeface="+mn-lt"/>
            </a:endParaRPr>
          </a:p>
          <a:p>
            <a:pPr>
              <a:buFont typeface="Arial"/>
            </a:pPr>
            <a:r>
              <a:rPr lang="en-GB" sz="2400">
                <a:ea typeface="+mn-lt"/>
                <a:cs typeface="+mn-lt"/>
              </a:rPr>
              <a:t>Database: MySQL </a:t>
            </a:r>
            <a:endParaRPr lang="en-US" sz="2400">
              <a:ea typeface="+mn-lt"/>
              <a:cs typeface="+mn-lt"/>
            </a:endParaRPr>
          </a:p>
          <a:p>
            <a:pPr>
              <a:buFont typeface="Arial"/>
            </a:pPr>
            <a:r>
              <a:rPr lang="en-GB" sz="2400">
                <a:ea typeface="+mn-lt"/>
                <a:cs typeface="+mn-lt"/>
              </a:rPr>
              <a:t>Java Server Pages </a:t>
            </a:r>
            <a:endParaRPr lang="en-US" sz="2400">
              <a:ea typeface="+mn-lt"/>
              <a:cs typeface="+mn-lt"/>
            </a:endParaRPr>
          </a:p>
          <a:p>
            <a:pPr>
              <a:buFont typeface="Arial"/>
            </a:pPr>
            <a:r>
              <a:rPr lang="en-GB" sz="2400">
                <a:ea typeface="+mn-lt"/>
                <a:cs typeface="+mn-lt"/>
              </a:rPr>
              <a:t>Java Servlets </a:t>
            </a:r>
            <a:endParaRPr lang="en-US" sz="2400">
              <a:ea typeface="+mn-lt"/>
              <a:cs typeface="+mn-lt"/>
            </a:endParaRPr>
          </a:p>
          <a:p>
            <a:pPr>
              <a:buFont typeface="Arial"/>
            </a:pPr>
            <a:r>
              <a:rPr lang="en-GB" sz="2400">
                <a:ea typeface="+mn-lt"/>
                <a:cs typeface="+mn-lt"/>
              </a:rPr>
              <a:t>Java JDBC </a:t>
            </a:r>
          </a:p>
          <a:p>
            <a:pPr marL="0" indent="0">
              <a:buNone/>
            </a:pPr>
            <a:endParaRPr lang="en-GB" sz="2400">
              <a:cs typeface="Calibri"/>
            </a:endParaRPr>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5EB48721-FE2D-3DF9-F542-469409986ECE}"/>
              </a:ext>
            </a:extLst>
          </p:cNvPr>
          <p:cNvPicPr>
            <a:picLocks noChangeAspect="1"/>
          </p:cNvPicPr>
          <p:nvPr/>
        </p:nvPicPr>
        <p:blipFill rotWithShape="1">
          <a:blip r:embed="rId2"/>
          <a:srcRect l="6378" r="10606" b="-2"/>
          <a:stretch/>
        </p:blipFill>
        <p:spPr>
          <a:xfrm>
            <a:off x="9272550" y="2857501"/>
            <a:ext cx="1425871" cy="1142998"/>
          </a:xfrm>
          <a:prstGeom prst="rect">
            <a:avLst/>
          </a:prstGeom>
        </p:spPr>
      </p:pic>
    </p:spTree>
    <p:extLst>
      <p:ext uri="{BB962C8B-B14F-4D97-AF65-F5344CB8AC3E}">
        <p14:creationId xmlns:p14="http://schemas.microsoft.com/office/powerpoint/2010/main" val="91536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297-DA03-C642-719C-500B967080A8}"/>
              </a:ext>
            </a:extLst>
          </p:cNvPr>
          <p:cNvSpPr>
            <a:spLocks noGrp="1"/>
          </p:cNvSpPr>
          <p:nvPr>
            <p:ph type="title"/>
          </p:nvPr>
        </p:nvSpPr>
        <p:spPr>
          <a:xfrm>
            <a:off x="1136428" y="627564"/>
            <a:ext cx="7474172" cy="1325563"/>
          </a:xfrm>
        </p:spPr>
        <p:txBody>
          <a:bodyPr>
            <a:normAutofit/>
          </a:bodyPr>
          <a:lstStyle/>
          <a:p>
            <a:r>
              <a:rPr lang="en-GB">
                <a:ea typeface="+mj-lt"/>
                <a:cs typeface="+mj-lt"/>
              </a:rPr>
              <a:t>Features</a:t>
            </a:r>
            <a:endParaRPr lang="en-US" dirty="0"/>
          </a:p>
        </p:txBody>
      </p:sp>
      <p:sp>
        <p:nvSpPr>
          <p:cNvPr id="3" name="Content Placeholder 2">
            <a:extLst>
              <a:ext uri="{FF2B5EF4-FFF2-40B4-BE49-F238E27FC236}">
                <a16:creationId xmlns:a16="http://schemas.microsoft.com/office/drawing/2014/main" id="{C3DFB12B-F29A-BFDC-F861-181666B9D39D}"/>
              </a:ext>
            </a:extLst>
          </p:cNvPr>
          <p:cNvSpPr>
            <a:spLocks noGrp="1"/>
          </p:cNvSpPr>
          <p:nvPr>
            <p:ph idx="1"/>
          </p:nvPr>
        </p:nvSpPr>
        <p:spPr>
          <a:xfrm>
            <a:off x="1136429" y="2278173"/>
            <a:ext cx="6467867" cy="3450613"/>
          </a:xfrm>
        </p:spPr>
        <p:txBody>
          <a:bodyPr vert="horz" lIns="91440" tIns="45720" rIns="91440" bIns="45720" rtlCol="0" anchor="ctr">
            <a:normAutofit/>
          </a:bodyPr>
          <a:lstStyle/>
          <a:p>
            <a:pPr>
              <a:buFont typeface="Arial"/>
              <a:buChar char="•"/>
            </a:pPr>
            <a:r>
              <a:rPr lang="en-GB" sz="2400">
                <a:ea typeface="+mn-lt"/>
                <a:cs typeface="+mn-lt"/>
              </a:rPr>
              <a:t>Booking flight</a:t>
            </a:r>
          </a:p>
          <a:p>
            <a:pPr>
              <a:buFont typeface="Arial"/>
              <a:buChar char="•"/>
            </a:pPr>
            <a:r>
              <a:rPr lang="en-GB" sz="2400">
                <a:ea typeface="Calibri"/>
                <a:cs typeface="Calibri"/>
              </a:rPr>
              <a:t>Admin dashboard</a:t>
            </a:r>
          </a:p>
          <a:p>
            <a:pPr>
              <a:buFont typeface="Arial"/>
              <a:buChar char="•"/>
            </a:pPr>
            <a:r>
              <a:rPr lang="en-GB" sz="2400">
                <a:ea typeface="Calibri"/>
                <a:cs typeface="Calibri"/>
              </a:rPr>
              <a:t>Add/remove flights </a:t>
            </a:r>
          </a:p>
          <a:p>
            <a:pPr>
              <a:buFont typeface="Arial"/>
              <a:buChar char="•"/>
            </a:pPr>
            <a:r>
              <a:rPr lang="en-GB" sz="2400">
                <a:ea typeface="Calibri"/>
                <a:cs typeface="Calibri"/>
              </a:rPr>
              <a:t>Create user</a:t>
            </a:r>
          </a:p>
          <a:p>
            <a:pPr>
              <a:buFont typeface="Arial"/>
              <a:buChar char="•"/>
            </a:pPr>
            <a:r>
              <a:rPr lang="en-GB" sz="2400">
                <a:ea typeface="Calibri"/>
                <a:cs typeface="Calibri"/>
              </a:rPr>
              <a:t>Update user</a:t>
            </a:r>
          </a:p>
          <a:p>
            <a:pPr>
              <a:buFont typeface="Arial"/>
              <a:buChar char="•"/>
            </a:pPr>
            <a:r>
              <a:rPr lang="en-GB" sz="2400">
                <a:ea typeface="Calibri"/>
                <a:cs typeface="Calibri"/>
              </a:rPr>
              <a:t>Input Personal information</a:t>
            </a:r>
          </a:p>
          <a:p>
            <a:pPr>
              <a:buFont typeface="Arial"/>
              <a:buChar char="•"/>
            </a:pPr>
            <a:r>
              <a:rPr lang="en-GB" sz="2400">
                <a:ea typeface="Calibri"/>
                <a:cs typeface="Calibri"/>
              </a:rPr>
              <a:t>Check flight details</a:t>
            </a:r>
          </a:p>
          <a:p>
            <a:pPr marL="0" indent="0">
              <a:buNone/>
            </a:pPr>
            <a:endParaRPr lang="en-GB" sz="2400">
              <a:ea typeface="Calibri"/>
              <a:cs typeface="Calibri"/>
            </a:endParaRPr>
          </a:p>
        </p:txBody>
      </p:sp>
      <p:sp>
        <p:nvSpPr>
          <p:cNvPr id="47" name="Rectangle 4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D2C12AAB-00B1-2AB2-781E-E08B512F8975}"/>
              </a:ext>
            </a:extLst>
          </p:cNvPr>
          <p:cNvPicPr>
            <a:picLocks noChangeAspect="1"/>
          </p:cNvPicPr>
          <p:nvPr/>
        </p:nvPicPr>
        <p:blipFill rotWithShape="1">
          <a:blip r:embed="rId2">
            <a:alphaModFix/>
          </a:blip>
          <a:srcRect l="14559" r="18786" b="-4"/>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83662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59">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Chart, waterfall chart&#10;&#10;Description automatically generated">
            <a:extLst>
              <a:ext uri="{FF2B5EF4-FFF2-40B4-BE49-F238E27FC236}">
                <a16:creationId xmlns:a16="http://schemas.microsoft.com/office/drawing/2014/main" id="{E60A65F5-264A-5E16-74DC-5253EAC4FD64}"/>
              </a:ext>
            </a:extLst>
          </p:cNvPr>
          <p:cNvPicPr>
            <a:picLocks noChangeAspect="1"/>
          </p:cNvPicPr>
          <p:nvPr/>
        </p:nvPicPr>
        <p:blipFill>
          <a:blip r:embed="rId2"/>
          <a:stretch>
            <a:fillRect/>
          </a:stretch>
        </p:blipFill>
        <p:spPr>
          <a:xfrm>
            <a:off x="883535" y="171715"/>
            <a:ext cx="2423206" cy="1871927"/>
          </a:xfrm>
          <a:prstGeom prst="rect">
            <a:avLst/>
          </a:prstGeom>
        </p:spPr>
      </p:pic>
      <p:pic>
        <p:nvPicPr>
          <p:cNvPr id="5" name="Picture 4" descr="Logo&#10;&#10;Description automatically generated">
            <a:extLst>
              <a:ext uri="{FF2B5EF4-FFF2-40B4-BE49-F238E27FC236}">
                <a16:creationId xmlns:a16="http://schemas.microsoft.com/office/drawing/2014/main" id="{D2C12AAB-00B1-2AB2-781E-E08B512F8975}"/>
              </a:ext>
            </a:extLst>
          </p:cNvPr>
          <p:cNvPicPr>
            <a:picLocks noChangeAspect="1"/>
          </p:cNvPicPr>
          <p:nvPr/>
        </p:nvPicPr>
        <p:blipFill rotWithShape="1">
          <a:blip r:embed="rId3"/>
          <a:srcRect l="14559" r="18786" b="-4"/>
          <a:stretch/>
        </p:blipFill>
        <p:spPr>
          <a:xfrm>
            <a:off x="5153606" y="171715"/>
            <a:ext cx="1874934" cy="1871927"/>
          </a:xfrm>
          <a:prstGeom prst="rect">
            <a:avLst/>
          </a:prstGeom>
        </p:spPr>
      </p:pic>
      <p:pic>
        <p:nvPicPr>
          <p:cNvPr id="10" name="Picture 10" descr="A picture containing application&#10;&#10;Description automatically generated">
            <a:extLst>
              <a:ext uri="{FF2B5EF4-FFF2-40B4-BE49-F238E27FC236}">
                <a16:creationId xmlns:a16="http://schemas.microsoft.com/office/drawing/2014/main" id="{11FDBA50-0E9C-5BD2-CD12-D7CC6BF06A4D}"/>
              </a:ext>
            </a:extLst>
          </p:cNvPr>
          <p:cNvPicPr>
            <a:picLocks noChangeAspect="1"/>
          </p:cNvPicPr>
          <p:nvPr/>
        </p:nvPicPr>
        <p:blipFill>
          <a:blip r:embed="rId4"/>
          <a:stretch>
            <a:fillRect/>
          </a:stretch>
        </p:blipFill>
        <p:spPr>
          <a:xfrm>
            <a:off x="8580875" y="171715"/>
            <a:ext cx="3007111" cy="1871927"/>
          </a:xfrm>
          <a:prstGeom prst="rect">
            <a:avLst/>
          </a:prstGeom>
        </p:spPr>
      </p:pic>
      <p:pic>
        <p:nvPicPr>
          <p:cNvPr id="9" name="Picture 9">
            <a:extLst>
              <a:ext uri="{FF2B5EF4-FFF2-40B4-BE49-F238E27FC236}">
                <a16:creationId xmlns:a16="http://schemas.microsoft.com/office/drawing/2014/main" id="{9AD134B6-DA17-CCF5-DC16-0D59AE97887D}"/>
              </a:ext>
            </a:extLst>
          </p:cNvPr>
          <p:cNvPicPr>
            <a:picLocks noChangeAspect="1"/>
          </p:cNvPicPr>
          <p:nvPr/>
        </p:nvPicPr>
        <p:blipFill>
          <a:blip r:embed="rId5"/>
          <a:stretch>
            <a:fillRect/>
          </a:stretch>
        </p:blipFill>
        <p:spPr>
          <a:xfrm>
            <a:off x="259916" y="2199909"/>
            <a:ext cx="3670445" cy="1871927"/>
          </a:xfrm>
          <a:prstGeom prst="rect">
            <a:avLst/>
          </a:prstGeom>
        </p:spPr>
      </p:pic>
      <p:pic>
        <p:nvPicPr>
          <p:cNvPr id="12" name="Picture 12">
            <a:extLst>
              <a:ext uri="{FF2B5EF4-FFF2-40B4-BE49-F238E27FC236}">
                <a16:creationId xmlns:a16="http://schemas.microsoft.com/office/drawing/2014/main" id="{882D3B7C-B420-E8CE-706F-5C4CCD23EB42}"/>
              </a:ext>
            </a:extLst>
          </p:cNvPr>
          <p:cNvPicPr>
            <a:picLocks noChangeAspect="1"/>
          </p:cNvPicPr>
          <p:nvPr/>
        </p:nvPicPr>
        <p:blipFill>
          <a:blip r:embed="rId6"/>
          <a:stretch>
            <a:fillRect/>
          </a:stretch>
        </p:blipFill>
        <p:spPr>
          <a:xfrm>
            <a:off x="4194675" y="2254047"/>
            <a:ext cx="3792797" cy="1763650"/>
          </a:xfrm>
          <a:prstGeom prst="rect">
            <a:avLst/>
          </a:prstGeom>
        </p:spPr>
      </p:pic>
      <p:pic>
        <p:nvPicPr>
          <p:cNvPr id="11" name="Picture 11">
            <a:extLst>
              <a:ext uri="{FF2B5EF4-FFF2-40B4-BE49-F238E27FC236}">
                <a16:creationId xmlns:a16="http://schemas.microsoft.com/office/drawing/2014/main" id="{CF1999D8-516B-46D8-D778-20EFCC1F82B5}"/>
              </a:ext>
            </a:extLst>
          </p:cNvPr>
          <p:cNvPicPr>
            <a:picLocks noChangeAspect="1"/>
          </p:cNvPicPr>
          <p:nvPr/>
        </p:nvPicPr>
        <p:blipFill>
          <a:blip r:embed="rId7"/>
          <a:stretch>
            <a:fillRect/>
          </a:stretch>
        </p:blipFill>
        <p:spPr>
          <a:xfrm>
            <a:off x="8188032" y="2310939"/>
            <a:ext cx="3792797" cy="1649866"/>
          </a:xfrm>
          <a:prstGeom prst="rect">
            <a:avLst/>
          </a:prstGeom>
        </p:spPr>
      </p:pic>
      <p:sp>
        <p:nvSpPr>
          <p:cNvPr id="14" name="TextBox 13">
            <a:extLst>
              <a:ext uri="{FF2B5EF4-FFF2-40B4-BE49-F238E27FC236}">
                <a16:creationId xmlns:a16="http://schemas.microsoft.com/office/drawing/2014/main" id="{066D12A2-EBAC-66A1-5522-9110139C6A88}"/>
              </a:ext>
            </a:extLst>
          </p:cNvPr>
          <p:cNvSpPr txBox="1"/>
          <p:nvPr/>
        </p:nvSpPr>
        <p:spPr>
          <a:xfrm>
            <a:off x="838200" y="5400183"/>
            <a:ext cx="10515595" cy="7221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Aft>
                <a:spcPts val="600"/>
              </a:spcAft>
            </a:pPr>
            <a:r>
              <a:rPr lang="en-US" sz="2000" dirty="0"/>
              <a:t>Screenshots</a:t>
            </a:r>
            <a:endParaRPr lang="en-US" dirty="0"/>
          </a:p>
        </p:txBody>
      </p:sp>
      <p:sp>
        <p:nvSpPr>
          <p:cNvPr id="13" name="TextBox 12">
            <a:extLst>
              <a:ext uri="{FF2B5EF4-FFF2-40B4-BE49-F238E27FC236}">
                <a16:creationId xmlns:a16="http://schemas.microsoft.com/office/drawing/2014/main" id="{904B0034-2EBF-F989-2183-8D2EF4F9AE65}"/>
              </a:ext>
            </a:extLst>
          </p:cNvPr>
          <p:cNvSpPr txBox="1"/>
          <p:nvPr/>
        </p:nvSpPr>
        <p:spPr>
          <a:xfrm>
            <a:off x="4724400" y="3200400"/>
            <a:ext cx="2743200"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GB" sz="1100">
              <a:cs typeface="Segoe UI"/>
            </a:endParaRPr>
          </a:p>
          <a:p>
            <a:pPr>
              <a:spcAft>
                <a:spcPts val="600"/>
              </a:spcAft>
            </a:pPr>
            <a:endParaRPr lang="en-GB" sz="1100">
              <a:cs typeface="Segoe UI"/>
            </a:endParaRPr>
          </a:p>
          <a:p>
            <a:pPr>
              <a:spcAft>
                <a:spcPts val="600"/>
              </a:spcAft>
            </a:pPr>
            <a:endParaRPr lang="en-GB" sz="1100">
              <a:cs typeface="Segoe UI"/>
            </a:endParaRPr>
          </a:p>
          <a:p>
            <a:pPr>
              <a:spcAft>
                <a:spcPts val="600"/>
              </a:spcAft>
            </a:pPr>
            <a:endParaRPr lang="en-GB" sz="1100">
              <a:cs typeface="Segoe UI"/>
            </a:endParaRPr>
          </a:p>
          <a:p>
            <a:pPr>
              <a:spcAft>
                <a:spcPts val="600"/>
              </a:spcAft>
            </a:pPr>
            <a:endParaRPr lang="en-GB" sz="1100">
              <a:cs typeface="Segoe UI"/>
            </a:endParaRPr>
          </a:p>
        </p:txBody>
      </p:sp>
    </p:spTree>
    <p:extLst>
      <p:ext uri="{BB962C8B-B14F-4D97-AF65-F5344CB8AC3E}">
        <p14:creationId xmlns:p14="http://schemas.microsoft.com/office/powerpoint/2010/main" val="91416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B4A7E-2591-669D-F336-B3C5528DB10F}"/>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5400"/>
              <a:t>FrontEnd</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0F9F64CE-BF36-6B7E-3E83-8B9158C305E1}"/>
              </a:ext>
            </a:extLst>
          </p:cNvPr>
          <p:cNvPicPr>
            <a:picLocks noChangeAspect="1"/>
          </p:cNvPicPr>
          <p:nvPr/>
        </p:nvPicPr>
        <p:blipFill>
          <a:blip r:embed="rId2"/>
          <a:stretch>
            <a:fillRect/>
          </a:stretch>
        </p:blipFill>
        <p:spPr>
          <a:xfrm>
            <a:off x="7876824" y="471748"/>
            <a:ext cx="2799525" cy="2552007"/>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84DC8B6B-FD29-4C50-65D9-43301C7145B9}"/>
              </a:ext>
            </a:extLst>
          </p:cNvPr>
          <p:cNvPicPr>
            <a:picLocks noChangeAspect="1"/>
          </p:cNvPicPr>
          <p:nvPr/>
        </p:nvPicPr>
        <p:blipFill>
          <a:blip r:embed="rId3"/>
          <a:stretch>
            <a:fillRect/>
          </a:stretch>
        </p:blipFill>
        <p:spPr>
          <a:xfrm>
            <a:off x="7114162" y="4096142"/>
            <a:ext cx="4324849" cy="1712183"/>
          </a:xfrm>
          <a:prstGeom prst="rect">
            <a:avLst/>
          </a:prstGeom>
        </p:spPr>
      </p:pic>
    </p:spTree>
    <p:extLst>
      <p:ext uri="{BB962C8B-B14F-4D97-AF65-F5344CB8AC3E}">
        <p14:creationId xmlns:p14="http://schemas.microsoft.com/office/powerpoint/2010/main" val="965633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Fly Away</vt:lpstr>
      <vt:lpstr>Project Overview</vt:lpstr>
      <vt:lpstr>Project Overview</vt:lpstr>
      <vt:lpstr>Project Overview</vt:lpstr>
      <vt:lpstr>Project Overview</vt:lpstr>
      <vt:lpstr>Components </vt:lpstr>
      <vt:lpstr>Features</vt:lpstr>
      <vt:lpstr>PowerPoint Presentation</vt:lpstr>
      <vt:lpstr>FrontEnd</vt:lpstr>
      <vt:lpstr>Backend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cp:revision>
  <dcterms:created xsi:type="dcterms:W3CDTF">2023-03-12T17:26:26Z</dcterms:created>
  <dcterms:modified xsi:type="dcterms:W3CDTF">2023-03-12T17:58:57Z</dcterms:modified>
</cp:coreProperties>
</file>