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4A08136-86F8-44B7-8CDC-7887048337A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sldNum" idx="4"/>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C4116A37-13C9-4B94-A277-CA4FB060066A}"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98" name="PlaceHolder 2"/>
          <p:cNvSpPr>
            <a:spLocks noGrp="1"/>
          </p:cNvSpPr>
          <p:nvPr>
            <p:ph type="sldImg"/>
          </p:nvPr>
        </p:nvSpPr>
        <p:spPr>
          <a:xfrm>
            <a:off x="216000" y="812520"/>
            <a:ext cx="7126560" cy="4008240"/>
          </a:xfrm>
          <a:prstGeom prst="rect">
            <a:avLst/>
          </a:prstGeom>
          <a:ln w="0">
            <a:noFill/>
          </a:ln>
        </p:spPr>
      </p:sp>
      <p:sp>
        <p:nvSpPr>
          <p:cNvPr id="99" name="PlaceHolder 3"/>
          <p:cNvSpPr>
            <a:spLocks noGrp="1"/>
          </p:cNvSpPr>
          <p:nvPr>
            <p:ph type="body"/>
          </p:nvPr>
        </p:nvSpPr>
        <p:spPr>
          <a:xfrm>
            <a:off x="756000" y="5078520"/>
            <a:ext cx="6046920" cy="48106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Num" idx="12"/>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746DFE4E-BD7A-4C98-8998-836B741E3309}"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22" name="PlaceHolder 2"/>
          <p:cNvSpPr>
            <a:spLocks noGrp="1"/>
          </p:cNvSpPr>
          <p:nvPr>
            <p:ph type="sldImg"/>
          </p:nvPr>
        </p:nvSpPr>
        <p:spPr>
          <a:xfrm>
            <a:off x="216000" y="812520"/>
            <a:ext cx="7126560" cy="4008240"/>
          </a:xfrm>
          <a:prstGeom prst="rect">
            <a:avLst/>
          </a:prstGeom>
          <a:ln w="0">
            <a:noFill/>
          </a:ln>
        </p:spPr>
      </p:sp>
      <p:sp>
        <p:nvSpPr>
          <p:cNvPr id="123"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Num" idx="13"/>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4F703895-0282-44C4-A96C-36A10E93EEEA}"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25" name="PlaceHolder 2"/>
          <p:cNvSpPr>
            <a:spLocks noGrp="1"/>
          </p:cNvSpPr>
          <p:nvPr>
            <p:ph type="sldImg"/>
          </p:nvPr>
        </p:nvSpPr>
        <p:spPr>
          <a:xfrm>
            <a:off x="216000" y="812520"/>
            <a:ext cx="7126560" cy="4008240"/>
          </a:xfrm>
          <a:prstGeom prst="rect">
            <a:avLst/>
          </a:prstGeom>
          <a:ln w="0">
            <a:noFill/>
          </a:ln>
        </p:spPr>
      </p:sp>
      <p:sp>
        <p:nvSpPr>
          <p:cNvPr id="126"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Num" idx="5"/>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48704FE6-9065-450F-B283-6A53604B96F7}"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01" name="PlaceHolder 2"/>
          <p:cNvSpPr>
            <a:spLocks noGrp="1"/>
          </p:cNvSpPr>
          <p:nvPr>
            <p:ph type="sldImg"/>
          </p:nvPr>
        </p:nvSpPr>
        <p:spPr>
          <a:xfrm>
            <a:off x="216000" y="812520"/>
            <a:ext cx="7126560" cy="4008240"/>
          </a:xfrm>
          <a:prstGeom prst="rect">
            <a:avLst/>
          </a:prstGeom>
          <a:ln w="0">
            <a:noFill/>
          </a:ln>
        </p:spPr>
      </p:sp>
      <p:sp>
        <p:nvSpPr>
          <p:cNvPr id="102" name="PlaceHolder 3"/>
          <p:cNvSpPr>
            <a:spLocks noGrp="1"/>
          </p:cNvSpPr>
          <p:nvPr>
            <p:ph type="body"/>
          </p:nvPr>
        </p:nvSpPr>
        <p:spPr>
          <a:xfrm>
            <a:off x="756000" y="5078520"/>
            <a:ext cx="6046920" cy="48106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Num" idx="6"/>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E50C9B06-8E65-4E28-9BF5-51418AE5E1B0}"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04" name="PlaceHolder 2"/>
          <p:cNvSpPr>
            <a:spLocks noGrp="1"/>
          </p:cNvSpPr>
          <p:nvPr>
            <p:ph type="sldImg"/>
          </p:nvPr>
        </p:nvSpPr>
        <p:spPr>
          <a:xfrm>
            <a:off x="216000" y="812520"/>
            <a:ext cx="7126560" cy="4008240"/>
          </a:xfrm>
          <a:prstGeom prst="rect">
            <a:avLst/>
          </a:prstGeom>
          <a:ln w="0">
            <a:noFill/>
          </a:ln>
        </p:spPr>
      </p:sp>
      <p:sp>
        <p:nvSpPr>
          <p:cNvPr id="105"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Num" idx="7"/>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666C2E79-7B1E-4C0B-8FC2-BA514C0FC393}"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07" name="PlaceHolder 2"/>
          <p:cNvSpPr>
            <a:spLocks noGrp="1"/>
          </p:cNvSpPr>
          <p:nvPr>
            <p:ph type="sldImg"/>
          </p:nvPr>
        </p:nvSpPr>
        <p:spPr>
          <a:xfrm>
            <a:off x="216000" y="812520"/>
            <a:ext cx="7126560" cy="4008240"/>
          </a:xfrm>
          <a:prstGeom prst="rect">
            <a:avLst/>
          </a:prstGeom>
          <a:ln w="0">
            <a:noFill/>
          </a:ln>
        </p:spPr>
      </p:sp>
      <p:sp>
        <p:nvSpPr>
          <p:cNvPr id="108"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Num" idx="8"/>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3BF2F6D4-691E-4FFF-B5E2-456DE1810B92}"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10" name="PlaceHolder 2"/>
          <p:cNvSpPr>
            <a:spLocks noGrp="1"/>
          </p:cNvSpPr>
          <p:nvPr>
            <p:ph type="sldImg"/>
          </p:nvPr>
        </p:nvSpPr>
        <p:spPr>
          <a:xfrm>
            <a:off x="216000" y="812520"/>
            <a:ext cx="7126560" cy="4008240"/>
          </a:xfrm>
          <a:prstGeom prst="rect">
            <a:avLst/>
          </a:prstGeom>
          <a:ln w="0">
            <a:noFill/>
          </a:ln>
        </p:spPr>
      </p:sp>
      <p:sp>
        <p:nvSpPr>
          <p:cNvPr id="111"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Num" idx="9"/>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402BF268-F70A-4AF7-B64B-768D5944BE93}"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13" name="PlaceHolder 2"/>
          <p:cNvSpPr>
            <a:spLocks noGrp="1"/>
          </p:cNvSpPr>
          <p:nvPr>
            <p:ph type="sldImg"/>
          </p:nvPr>
        </p:nvSpPr>
        <p:spPr>
          <a:xfrm>
            <a:off x="216000" y="812520"/>
            <a:ext cx="7126560" cy="4008240"/>
          </a:xfrm>
          <a:prstGeom prst="rect">
            <a:avLst/>
          </a:prstGeom>
          <a:ln w="0">
            <a:noFill/>
          </a:ln>
        </p:spPr>
      </p:sp>
      <p:sp>
        <p:nvSpPr>
          <p:cNvPr id="114"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Num" idx="10"/>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8A3EFCA2-5CBD-47D5-85E2-26A6B01FEBBE}"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16" name="PlaceHolder 2"/>
          <p:cNvSpPr>
            <a:spLocks noGrp="1"/>
          </p:cNvSpPr>
          <p:nvPr>
            <p:ph type="sldImg"/>
          </p:nvPr>
        </p:nvSpPr>
        <p:spPr>
          <a:xfrm>
            <a:off x="216000" y="812520"/>
            <a:ext cx="7126560" cy="4008240"/>
          </a:xfrm>
          <a:prstGeom prst="rect">
            <a:avLst/>
          </a:prstGeom>
          <a:ln w="0">
            <a:noFill/>
          </a:ln>
        </p:spPr>
      </p:sp>
      <p:sp>
        <p:nvSpPr>
          <p:cNvPr id="117"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Num" idx="11"/>
          </p:nvPr>
        </p:nvSpPr>
        <p:spPr>
          <a:xfrm>
            <a:off x="4278960" y="10157400"/>
            <a:ext cx="3279960" cy="53352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077E17A3-0EF1-433E-A5FC-DE659BC7E1C3}"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19" name="PlaceHolder 2"/>
          <p:cNvSpPr>
            <a:spLocks noGrp="1"/>
          </p:cNvSpPr>
          <p:nvPr>
            <p:ph type="sldImg"/>
          </p:nvPr>
        </p:nvSpPr>
        <p:spPr>
          <a:xfrm>
            <a:off x="216000" y="812520"/>
            <a:ext cx="7126560" cy="4008240"/>
          </a:xfrm>
          <a:prstGeom prst="rect">
            <a:avLst/>
          </a:prstGeom>
          <a:ln w="0">
            <a:noFill/>
          </a:ln>
        </p:spPr>
      </p:sp>
      <p:sp>
        <p:nvSpPr>
          <p:cNvPr id="120" name="PlaceHolder 3"/>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Freeform: Shape 1"/>
          <p:cNvSpPr/>
          <p:nvPr/>
        </p:nvSpPr>
        <p:spPr>
          <a:xfrm>
            <a:off x="360" y="4114440"/>
            <a:ext cx="10079280" cy="1554120"/>
          </a:xfrm>
          <a:custGeom>
            <a:avLst/>
            <a:gdLst>
              <a:gd name="textAreaLeft" fmla="*/ 0 w 10079280"/>
              <a:gd name="textAreaRight" fmla="*/ 10080000 w 10079280"/>
              <a:gd name="textAreaTop" fmla="*/ 0 h 1554120"/>
              <a:gd name="textAreaBottom" fmla="*/ 1554840 h 155412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0" rIns="0" tIns="0" bIns="0" anchor="ctr">
            <a:noAutofit/>
          </a:bodyPr>
          <a:p>
            <a:pPr>
              <a:lnSpc>
                <a:spcPct val="100000"/>
              </a:lnSpc>
            </a:pPr>
            <a:endParaRPr b="0" lang="en-US" sz="2400" spc="-1" strike="noStrike">
              <a:solidFill>
                <a:srgbClr val="000000"/>
              </a:solidFill>
              <a:latin typeface="Times New Roman"/>
              <a:ea typeface="DejaVu Sans"/>
            </a:endParaRPr>
          </a:p>
        </p:txBody>
      </p:sp>
      <p:grpSp>
        <p:nvGrpSpPr>
          <p:cNvPr id="1" name="Group 2"/>
          <p:cNvGrpSpPr/>
          <p:nvPr/>
        </p:nvGrpSpPr>
        <p:grpSpPr>
          <a:xfrm>
            <a:off x="720" y="360"/>
            <a:ext cx="10080000" cy="4114080"/>
            <a:chOff x="720" y="360"/>
            <a:chExt cx="10080000" cy="4114080"/>
          </a:xfrm>
        </p:grpSpPr>
        <p:sp>
          <p:nvSpPr>
            <p:cNvPr id="2" name="Freeform: Shape 3"/>
            <p:cNvSpPr/>
            <p:nvPr/>
          </p:nvSpPr>
          <p:spPr>
            <a:xfrm>
              <a:off x="720" y="360"/>
              <a:ext cx="10080000" cy="4114080"/>
            </a:xfrm>
            <a:custGeom>
              <a:avLst/>
              <a:gdLst>
                <a:gd name="textAreaLeft" fmla="*/ 0 w 10080000"/>
                <a:gd name="textAreaRight" fmla="*/ 10080720 w 10080000"/>
                <a:gd name="textAreaTop" fmla="*/ 0 h 4114080"/>
                <a:gd name="textAreaBottom" fmla="*/ 4114800 h 41140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3" name="Freeform: Shape 4"/>
            <p:cNvSpPr/>
            <p:nvPr/>
          </p:nvSpPr>
          <p:spPr>
            <a:xfrm>
              <a:off x="720" y="1280520"/>
              <a:ext cx="1553760" cy="639000"/>
            </a:xfrm>
            <a:custGeom>
              <a:avLst/>
              <a:gdLst>
                <a:gd name="textAreaLeft" fmla="*/ 0 w 1553760"/>
                <a:gd name="textAreaRight" fmla="*/ 1554480 w 1553760"/>
                <a:gd name="textAreaTop" fmla="*/ 0 h 639000"/>
                <a:gd name="textAreaBottom" fmla="*/ 639720 h 639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4" name="Freeform: Shape 5"/>
            <p:cNvSpPr/>
            <p:nvPr/>
          </p:nvSpPr>
          <p:spPr>
            <a:xfrm>
              <a:off x="914400" y="1920240"/>
              <a:ext cx="1280160" cy="1828440"/>
            </a:xfrm>
            <a:custGeom>
              <a:avLst/>
              <a:gdLst>
                <a:gd name="textAreaLeft" fmla="*/ 0 w 1280160"/>
                <a:gd name="textAreaRight" fmla="*/ 1280880 w 1280160"/>
                <a:gd name="textAreaTop" fmla="*/ 0 h 1828440"/>
                <a:gd name="textAreaBottom" fmla="*/ 1829160 h 18284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5" name="Freeform: Shape 6"/>
            <p:cNvSpPr/>
            <p:nvPr/>
          </p:nvSpPr>
          <p:spPr>
            <a:xfrm>
              <a:off x="2195280" y="548640"/>
              <a:ext cx="1279080" cy="1828080"/>
            </a:xfrm>
            <a:custGeom>
              <a:avLst/>
              <a:gdLst>
                <a:gd name="textAreaLeft" fmla="*/ 0 w 1279080"/>
                <a:gd name="textAreaRight" fmla="*/ 1279800 w 1279080"/>
                <a:gd name="textAreaTop" fmla="*/ 0 h 1828080"/>
                <a:gd name="textAreaBottom" fmla="*/ 1828800 h 18280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6" name="Freeform: Shape 7"/>
            <p:cNvSpPr/>
            <p:nvPr/>
          </p:nvSpPr>
          <p:spPr>
            <a:xfrm>
              <a:off x="3475080" y="1189080"/>
              <a:ext cx="365400" cy="364680"/>
            </a:xfrm>
            <a:custGeom>
              <a:avLst/>
              <a:gdLst>
                <a:gd name="textAreaLeft" fmla="*/ 0 w 365400"/>
                <a:gd name="textAreaRight" fmla="*/ 366120 w 365400"/>
                <a:gd name="textAreaTop" fmla="*/ 0 h 364680"/>
                <a:gd name="textAreaBottom" fmla="*/ 365400 h 3646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7" name="Freeform: Shape 8"/>
            <p:cNvSpPr/>
            <p:nvPr/>
          </p:nvSpPr>
          <p:spPr>
            <a:xfrm>
              <a:off x="4206600" y="360"/>
              <a:ext cx="1462320" cy="913680"/>
            </a:xfrm>
            <a:custGeom>
              <a:avLst/>
              <a:gdLst>
                <a:gd name="textAreaLeft" fmla="*/ 0 w 1462320"/>
                <a:gd name="textAreaRight" fmla="*/ 1463040 w 1462320"/>
                <a:gd name="textAreaTop" fmla="*/ 0 h 913680"/>
                <a:gd name="textAreaBottom" fmla="*/ 914400 h 9136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8" name="Freeform: Shape 9"/>
            <p:cNvSpPr/>
            <p:nvPr/>
          </p:nvSpPr>
          <p:spPr>
            <a:xfrm>
              <a:off x="4663800" y="914760"/>
              <a:ext cx="1005120" cy="456480"/>
            </a:xfrm>
            <a:custGeom>
              <a:avLst/>
              <a:gdLst>
                <a:gd name="textAreaLeft" fmla="*/ 0 w 1005120"/>
                <a:gd name="textAreaRight" fmla="*/ 1005840 w 1005120"/>
                <a:gd name="textAreaTop" fmla="*/ 0 h 456480"/>
                <a:gd name="textAreaBottom" fmla="*/ 457200 h 4564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9" name="Freeform: Shape 10"/>
            <p:cNvSpPr/>
            <p:nvPr/>
          </p:nvSpPr>
          <p:spPr>
            <a:xfrm>
              <a:off x="3475080" y="1737360"/>
              <a:ext cx="3107880" cy="1005120"/>
            </a:xfrm>
            <a:custGeom>
              <a:avLst/>
              <a:gdLst>
                <a:gd name="textAreaLeft" fmla="*/ 0 w 3107880"/>
                <a:gd name="textAreaRight" fmla="*/ 3108600 w 3107880"/>
                <a:gd name="textAreaTop" fmla="*/ 0 h 1005120"/>
                <a:gd name="textAreaBottom" fmla="*/ 1005840 h 100512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0" name="Freeform: Shape 11"/>
            <p:cNvSpPr/>
            <p:nvPr/>
          </p:nvSpPr>
          <p:spPr>
            <a:xfrm>
              <a:off x="4115160" y="2743200"/>
              <a:ext cx="1462320" cy="1005480"/>
            </a:xfrm>
            <a:custGeom>
              <a:avLst/>
              <a:gdLst>
                <a:gd name="textAreaLeft" fmla="*/ 0 w 1462320"/>
                <a:gd name="textAreaRight" fmla="*/ 1463040 w 1462320"/>
                <a:gd name="textAreaTop" fmla="*/ 0 h 1005480"/>
                <a:gd name="textAreaBottom" fmla="*/ 1006200 h 10054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1" name="Freeform: Shape 12"/>
            <p:cNvSpPr/>
            <p:nvPr/>
          </p:nvSpPr>
          <p:spPr>
            <a:xfrm>
              <a:off x="6583680" y="1463040"/>
              <a:ext cx="1554480" cy="456480"/>
            </a:xfrm>
            <a:custGeom>
              <a:avLst/>
              <a:gdLst>
                <a:gd name="textAreaLeft" fmla="*/ 0 w 1554480"/>
                <a:gd name="textAreaRight" fmla="*/ 1555200 w 1554480"/>
                <a:gd name="textAreaTop" fmla="*/ 0 h 456480"/>
                <a:gd name="textAreaBottom" fmla="*/ 457200 h 4564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2" name="Freeform: Shape 13"/>
            <p:cNvSpPr/>
            <p:nvPr/>
          </p:nvSpPr>
          <p:spPr>
            <a:xfrm>
              <a:off x="7315200" y="1920240"/>
              <a:ext cx="1462320" cy="1645560"/>
            </a:xfrm>
            <a:custGeom>
              <a:avLst/>
              <a:gdLst>
                <a:gd name="textAreaLeft" fmla="*/ 0 w 1462320"/>
                <a:gd name="textAreaRight" fmla="*/ 1463040 w 1462320"/>
                <a:gd name="textAreaTop" fmla="*/ 0 h 1645560"/>
                <a:gd name="textAreaBottom" fmla="*/ 1646280 h 164556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3" name="Freeform: Shape 14"/>
            <p:cNvSpPr/>
            <p:nvPr/>
          </p:nvSpPr>
          <p:spPr>
            <a:xfrm>
              <a:off x="2743560" y="2377440"/>
              <a:ext cx="547920" cy="822240"/>
            </a:xfrm>
            <a:custGeom>
              <a:avLst/>
              <a:gdLst>
                <a:gd name="textAreaLeft" fmla="*/ 0 w 547920"/>
                <a:gd name="textAreaRight" fmla="*/ 548640 w 547920"/>
                <a:gd name="textAreaTop" fmla="*/ 0 h 822240"/>
                <a:gd name="textAreaBottom" fmla="*/ 822960 h 8222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4" name="Freeform: Shape 15"/>
            <p:cNvSpPr/>
            <p:nvPr/>
          </p:nvSpPr>
          <p:spPr>
            <a:xfrm>
              <a:off x="8595720" y="360"/>
              <a:ext cx="1485000" cy="1461960"/>
            </a:xfrm>
            <a:custGeom>
              <a:avLst/>
              <a:gdLst>
                <a:gd name="textAreaLeft" fmla="*/ 0 w 1485000"/>
                <a:gd name="textAreaRight" fmla="*/ 1485720 w 1485000"/>
                <a:gd name="textAreaTop" fmla="*/ 0 h 1461960"/>
                <a:gd name="textAreaBottom" fmla="*/ 1462680 h 146196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5" name="Freeform: Shape 16"/>
            <p:cNvSpPr/>
            <p:nvPr/>
          </p:nvSpPr>
          <p:spPr>
            <a:xfrm>
              <a:off x="6766560" y="360"/>
              <a:ext cx="273960" cy="1005120"/>
            </a:xfrm>
            <a:custGeom>
              <a:avLst/>
              <a:gdLst>
                <a:gd name="textAreaLeft" fmla="*/ 0 w 273960"/>
                <a:gd name="textAreaRight" fmla="*/ 274680 w 273960"/>
                <a:gd name="textAreaTop" fmla="*/ 0 h 1005120"/>
                <a:gd name="textAreaBottom" fmla="*/ 1005840 h 100512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6" name="Freeform: Shape 17"/>
            <p:cNvSpPr/>
            <p:nvPr/>
          </p:nvSpPr>
          <p:spPr>
            <a:xfrm>
              <a:off x="1555200" y="360"/>
              <a:ext cx="181800" cy="913680"/>
            </a:xfrm>
            <a:custGeom>
              <a:avLst/>
              <a:gdLst>
                <a:gd name="textAreaLeft" fmla="*/ 0 w 181800"/>
                <a:gd name="textAreaRight" fmla="*/ 182520 w 181800"/>
                <a:gd name="textAreaTop" fmla="*/ 0 h 913680"/>
                <a:gd name="textAreaBottom" fmla="*/ 914400 h 9136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7" name="Freeform: Shape 18"/>
            <p:cNvSpPr/>
            <p:nvPr/>
          </p:nvSpPr>
          <p:spPr>
            <a:xfrm>
              <a:off x="720" y="3017520"/>
              <a:ext cx="364680" cy="1096920"/>
            </a:xfrm>
            <a:custGeom>
              <a:avLst/>
              <a:gdLst>
                <a:gd name="textAreaLeft" fmla="*/ 0 w 364680"/>
                <a:gd name="textAreaRight" fmla="*/ 365400 w 364680"/>
                <a:gd name="textAreaTop" fmla="*/ 0 h 1096920"/>
                <a:gd name="textAreaBottom" fmla="*/ 1097640 h 109692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8" name="Freeform: Shape 19"/>
            <p:cNvSpPr/>
            <p:nvPr/>
          </p:nvSpPr>
          <p:spPr>
            <a:xfrm>
              <a:off x="9601200" y="2560320"/>
              <a:ext cx="365400" cy="1554120"/>
            </a:xfrm>
            <a:custGeom>
              <a:avLst/>
              <a:gdLst>
                <a:gd name="textAreaLeft" fmla="*/ 0 w 365400"/>
                <a:gd name="textAreaRight" fmla="*/ 366120 w 365400"/>
                <a:gd name="textAreaTop" fmla="*/ 0 h 1554120"/>
                <a:gd name="textAreaBottom" fmla="*/ 1554840 h 155412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sp>
          <p:nvSpPr>
            <p:cNvPr id="19" name="Freeform: Shape 20"/>
            <p:cNvSpPr/>
            <p:nvPr/>
          </p:nvSpPr>
          <p:spPr>
            <a:xfrm>
              <a:off x="8778240" y="1828800"/>
              <a:ext cx="365400" cy="365040"/>
            </a:xfrm>
            <a:custGeom>
              <a:avLst/>
              <a:gdLst>
                <a:gd name="textAreaLeft" fmla="*/ 0 w 365400"/>
                <a:gd name="textAreaRight" fmla="*/ 366120 w 365400"/>
                <a:gd name="textAreaTop" fmla="*/ 0 h 365040"/>
                <a:gd name="textAreaBottom" fmla="*/ 365760 h 3650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tabLst>
                  <a:tab algn="l" pos="0"/>
                </a:tabLst>
              </a:pPr>
              <a:endParaRPr b="0" lang="en-US" sz="1800" spc="-1" strike="noStrike">
                <a:solidFill>
                  <a:srgbClr val="000000"/>
                </a:solidFill>
                <a:latin typeface="Arial"/>
                <a:ea typeface="Noto Sans CJK SC"/>
              </a:endParaRPr>
            </a:p>
          </p:txBody>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a:t>
            </a:r>
            <a:r>
              <a:rPr b="0" lang="en-US" sz="4400" spc="-1" strike="noStrike">
                <a:solidFill>
                  <a:srgbClr val="000000"/>
                </a:solidFill>
                <a:latin typeface="Arial"/>
              </a:rPr>
              <a:t>the 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a:t>
            </a:r>
            <a:r>
              <a:rPr b="0" lang="en-US" sz="3200" spc="-1" strike="noStrike">
                <a:solidFill>
                  <a:srgbClr val="000000"/>
                </a:solidFill>
                <a:latin typeface="Arial"/>
              </a:rPr>
              <a:t>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Box 1"/>
          <p:cNvSpPr/>
          <p:nvPr/>
        </p:nvSpPr>
        <p:spPr>
          <a:xfrm>
            <a:off x="3967920" y="4514760"/>
            <a:ext cx="3071880" cy="72972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tabLst>
                <a:tab algn="l" pos="0"/>
              </a:tabLst>
            </a:pPr>
            <a:r>
              <a:rPr b="0" i="1" lang="en-US" sz="2200" spc="-1" strike="noStrike">
                <a:solidFill>
                  <a:srgbClr val="000000"/>
                </a:solidFill>
                <a:latin typeface="Noto Sans"/>
                <a:ea typeface="Noto Sans CJK SC"/>
              </a:rPr>
              <a:t>Closest pair problem</a:t>
            </a:r>
            <a:endParaRPr b="0" lang="en-US" sz="2200" spc="-1" strike="noStrike">
              <a:solidFill>
                <a:srgbClr val="000000"/>
              </a:solidFill>
              <a:latin typeface="Arial"/>
            </a:endParaRPr>
          </a:p>
          <a:p>
            <a:pPr algn="r">
              <a:lnSpc>
                <a:spcPct val="100000"/>
              </a:lnSpc>
              <a:tabLst>
                <a:tab algn="l" pos="0"/>
              </a:tabLst>
            </a:pPr>
            <a:endParaRPr b="0" lang="en-US" sz="2000" spc="-1" strike="noStrike">
              <a:solidFill>
                <a:srgbClr val="000000"/>
              </a:solidFill>
              <a:latin typeface="Arial"/>
            </a:endParaRPr>
          </a:p>
        </p:txBody>
      </p:sp>
      <p:sp>
        <p:nvSpPr>
          <p:cNvPr id="65" name="TextBox 2"/>
          <p:cNvSpPr/>
          <p:nvPr/>
        </p:nvSpPr>
        <p:spPr>
          <a:xfrm>
            <a:off x="7412040" y="4628880"/>
            <a:ext cx="2181600" cy="2876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tabLst>
                <a:tab algn="l" pos="0"/>
              </a:tabLst>
            </a:pPr>
            <a:r>
              <a:rPr b="0" lang="en-US" sz="1300" spc="-1" strike="noStrike">
                <a:solidFill>
                  <a:srgbClr val="000000"/>
                </a:solidFill>
                <a:latin typeface="Noto Sans"/>
                <a:ea typeface="Noto Sans CJK SC"/>
              </a:rPr>
              <a:t>By Costean Robert Sorin</a:t>
            </a:r>
            <a:endParaRPr b="0" lang="en-US" sz="1300" spc="-1" strike="noStrike">
              <a:solidFill>
                <a:srgbClr val="000000"/>
              </a:solidFill>
              <a:latin typeface="Arial"/>
            </a:endParaRPr>
          </a:p>
        </p:txBody>
      </p:sp>
      <p:sp>
        <p:nvSpPr>
          <p:cNvPr id="66" name="Straight Connector 3"/>
          <p:cNvSpPr/>
          <p:nvPr/>
        </p:nvSpPr>
        <p:spPr>
          <a:xfrm>
            <a:off x="7131600" y="4375080"/>
            <a:ext cx="360" cy="1005840"/>
          </a:xfrm>
          <a:prstGeom prst="line">
            <a:avLst/>
          </a:prstGeom>
          <a:ln w="54720">
            <a:solidFill>
              <a:srgbClr val="999999"/>
            </a:solidFill>
            <a:round/>
          </a:ln>
        </p:spPr>
        <p:style>
          <a:lnRef idx="0"/>
          <a:fillRef idx="0"/>
          <a:effectRef idx="0"/>
          <a:fontRef idx="minor"/>
        </p:style>
        <p:txBody>
          <a:bodyPr lIns="117360" rIns="117360" tIns="289440" bIns="289440" anchor="ctr" anchorCtr="1">
            <a:noAutofit/>
          </a:bodyPr>
          <a:p>
            <a:endParaRPr b="0" lang="en-US"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2860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000000"/>
                </a:solidFill>
                <a:latin typeface="Arial"/>
              </a:rPr>
              <a:t>An example</a:t>
            </a:r>
            <a:endParaRPr b="0" lang="en-US" sz="3200" spc="-1" strike="noStrike">
              <a:solidFill>
                <a:srgbClr val="000000"/>
              </a:solidFill>
              <a:latin typeface="Arial"/>
            </a:endParaRPr>
          </a:p>
        </p:txBody>
      </p:sp>
      <p:sp>
        <p:nvSpPr>
          <p:cNvPr id="90" name="PlaceHolder 2"/>
          <p:cNvSpPr>
            <a:spLocks noGrp="1"/>
          </p:cNvSpPr>
          <p:nvPr>
            <p:ph/>
          </p:nvPr>
        </p:nvSpPr>
        <p:spPr>
          <a:xfrm>
            <a:off x="467640" y="1371600"/>
            <a:ext cx="5246640" cy="228528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800" spc="-1" strike="noStrike">
                <a:solidFill>
                  <a:srgbClr val="000000"/>
                </a:solidFill>
                <a:latin typeface="Arial"/>
              </a:rPr>
              <a:t>For the set of points [(1, 2), (1, 3), (3, 5), (6, 9)], the first 2 are on the left half and the last 2 are on the right half. There are no points close enough to the median line, so the result will be the minimum of the distances between (1, 2) and (1, 3) and between (3, 5) and (6, 9) which ends up being 1 and the closest pair is [(1, 2), (1, 3)].</a:t>
            </a:r>
            <a:endParaRPr b="0" lang="en-US" sz="1800" spc="-1" strike="noStrike">
              <a:solidFill>
                <a:srgbClr val="000000"/>
              </a:solidFill>
              <a:latin typeface="Arial"/>
            </a:endParaRPr>
          </a:p>
        </p:txBody>
      </p:sp>
      <p:pic>
        <p:nvPicPr>
          <p:cNvPr id="91" name="" descr=""/>
          <p:cNvPicPr/>
          <p:nvPr/>
        </p:nvPicPr>
        <p:blipFill>
          <a:blip r:embed="rId1"/>
          <a:stretch/>
        </p:blipFill>
        <p:spPr>
          <a:xfrm>
            <a:off x="5936760" y="1371600"/>
            <a:ext cx="4120920" cy="3656880"/>
          </a:xfrm>
          <a:prstGeom prst="rect">
            <a:avLst/>
          </a:prstGeom>
          <a:ln w="0">
            <a:noFill/>
          </a:ln>
        </p:spPr>
      </p:pic>
      <p:sp>
        <p:nvSpPr>
          <p:cNvPr id="92" name="TextBox 4"/>
          <p:cNvSpPr/>
          <p:nvPr/>
        </p:nvSpPr>
        <p:spPr>
          <a:xfrm>
            <a:off x="6233040" y="5100120"/>
            <a:ext cx="376380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tabLst>
                <a:tab algn="l" pos="0"/>
              </a:tabLst>
            </a:pPr>
            <a:r>
              <a:rPr b="0" lang="en-US" sz="1050" spc="-1" strike="noStrike">
                <a:solidFill>
                  <a:srgbClr val="000000"/>
                </a:solidFill>
                <a:latin typeface="Arial"/>
                <a:ea typeface="Noto Sans CJK SC"/>
              </a:rPr>
              <a:t>Graphical representation using the matplotlib library in python</a:t>
            </a:r>
            <a:endParaRPr b="0" lang="en-US" sz="1050" spc="-1" strike="noStrike">
              <a:solidFill>
                <a:srgbClr val="000000"/>
              </a:solidFill>
              <a:latin typeface="Arial"/>
            </a:endParaRPr>
          </a:p>
        </p:txBody>
      </p:sp>
      <p:pic>
        <p:nvPicPr>
          <p:cNvPr id="93" name="" descr=""/>
          <p:cNvPicPr/>
          <p:nvPr/>
        </p:nvPicPr>
        <p:blipFill>
          <a:blip r:embed="rId2"/>
          <a:stretch/>
        </p:blipFill>
        <p:spPr>
          <a:xfrm>
            <a:off x="914400" y="3886200"/>
            <a:ext cx="3818520" cy="732240"/>
          </a:xfrm>
          <a:prstGeom prst="rect">
            <a:avLst/>
          </a:prstGeom>
          <a:ln w="0">
            <a:noFill/>
          </a:ln>
        </p:spPr>
      </p:pic>
      <p:sp>
        <p:nvSpPr>
          <p:cNvPr id="94" name=""/>
          <p:cNvSpPr/>
          <p:nvPr/>
        </p:nvSpPr>
        <p:spPr>
          <a:xfrm>
            <a:off x="914400" y="4800600"/>
            <a:ext cx="3657240" cy="28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Arial"/>
              </a:rPr>
              <a:t>Result from implementation in python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67640" y="46728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lang="en-US" sz="3600" spc="-1" strike="noStrike">
                <a:solidFill>
                  <a:srgbClr val="000000"/>
                </a:solidFill>
                <a:latin typeface="Arial"/>
              </a:rPr>
              <a:t>Bibliography</a:t>
            </a:r>
            <a:endParaRPr b="0" lang="en-US" sz="3600" spc="-1" strike="noStrike">
              <a:solidFill>
                <a:srgbClr val="000000"/>
              </a:solidFill>
              <a:latin typeface="Arial"/>
            </a:endParaRPr>
          </a:p>
        </p:txBody>
      </p:sp>
      <p:sp>
        <p:nvSpPr>
          <p:cNvPr id="96" name="PlaceHolder 2"/>
          <p:cNvSpPr>
            <a:spLocks noGrp="1"/>
          </p:cNvSpPr>
          <p:nvPr>
            <p:ph/>
          </p:nvPr>
        </p:nvSpPr>
        <p:spPr>
          <a:xfrm>
            <a:off x="467640" y="1799640"/>
            <a:ext cx="907056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000" spc="-1" strike="noStrike">
                <a:solidFill>
                  <a:srgbClr val="000000"/>
                </a:solidFill>
                <a:latin typeface="Arial"/>
              </a:rPr>
              <a:t>https://sites.cs.ucsb.edu/~suri/cs235/ClosestPair.pdf</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7" name="PlaceHolder 1"/>
          <p:cNvSpPr>
            <a:spLocks noGrp="1"/>
          </p:cNvSpPr>
          <p:nvPr>
            <p:ph/>
          </p:nvPr>
        </p:nvSpPr>
        <p:spPr>
          <a:xfrm>
            <a:off x="467640" y="1143000"/>
            <a:ext cx="4425840" cy="394416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000" spc="-1" strike="noStrike">
                <a:solidFill>
                  <a:srgbClr val="000000"/>
                </a:solidFill>
                <a:latin typeface="Arial"/>
              </a:rPr>
              <a:t>The closest pair problem is a problem in computer science and mathematics that involves finding the pair of points with the smallest distance among a set of points in a plane or in a higher-dimensional space. The points can represent a variety of objects, such as cities, restaurants, or data points in a dataset.</a:t>
            </a:r>
            <a:endParaRPr b="0" lang="en-US" sz="2000" spc="-1" strike="noStrike">
              <a:solidFill>
                <a:srgbClr val="000000"/>
              </a:solidFill>
              <a:latin typeface="Arial"/>
            </a:endParaRPr>
          </a:p>
        </p:txBody>
      </p:sp>
      <p:pic>
        <p:nvPicPr>
          <p:cNvPr id="68" name="" descr=""/>
          <p:cNvPicPr/>
          <p:nvPr/>
        </p:nvPicPr>
        <p:blipFill>
          <a:blip r:embed="rId1"/>
          <a:stretch/>
        </p:blipFill>
        <p:spPr>
          <a:xfrm>
            <a:off x="5896800" y="1371600"/>
            <a:ext cx="3475080" cy="2971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67640" y="466920"/>
            <a:ext cx="9070560" cy="946440"/>
          </a:xfrm>
          <a:prstGeom prst="rect">
            <a:avLst/>
          </a:prstGeom>
          <a:noFill/>
          <a:ln w="0">
            <a:noFill/>
          </a:ln>
        </p:spPr>
        <p:txBody>
          <a:bodyPr lIns="0" rIns="0" tIns="0" bIns="0" anchor="ctr">
            <a:noAutofit/>
          </a:bodyPr>
          <a:p>
            <a:pPr indent="0" algn="ctr">
              <a:lnSpc>
                <a:spcPct val="100000"/>
              </a:lnSpc>
              <a:buNone/>
              <a:tabLst>
                <a:tab algn="l" pos="0"/>
              </a:tabLst>
            </a:pPr>
            <a:r>
              <a:rPr b="0" i="1" lang="en-US" sz="3200" spc="-1" strike="noStrike">
                <a:solidFill>
                  <a:srgbClr val="000000"/>
                </a:solidFill>
                <a:latin typeface="Arial"/>
              </a:rPr>
              <a:t>Practical applications of this problem</a:t>
            </a:r>
            <a:endParaRPr b="0" lang="en-US" sz="3200" spc="-1" strike="noStrike">
              <a:solidFill>
                <a:srgbClr val="000000"/>
              </a:solidFill>
              <a:latin typeface="Arial"/>
            </a:endParaRPr>
          </a:p>
        </p:txBody>
      </p:sp>
      <p:sp>
        <p:nvSpPr>
          <p:cNvPr id="70" name="PlaceHolder 2"/>
          <p:cNvSpPr>
            <a:spLocks noGrp="1"/>
          </p:cNvSpPr>
          <p:nvPr>
            <p:ph/>
          </p:nvPr>
        </p:nvSpPr>
        <p:spPr>
          <a:xfrm>
            <a:off x="467640" y="179964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800" spc="-1" strike="noStrike">
                <a:solidFill>
                  <a:srgbClr val="000000"/>
                </a:solidFill>
                <a:latin typeface="Arial"/>
              </a:rPr>
              <a:t>Computational geometry: The closest pair problem is a classic problem in computational geometry, and it has a number of applications in this field. For example, it can be used to find the shortest distance between two objects in a 3D space, or to determine the nearest pair of points in a set of points that represent a geometric shape.</a:t>
            </a:r>
            <a:endParaRPr b="0" lang="en-US" sz="1800" spc="-1" strike="noStrike">
              <a:solidFill>
                <a:srgbClr val="000000"/>
              </a:solidFill>
              <a:latin typeface="Arial"/>
            </a:endParaRPr>
          </a:p>
        </p:txBody>
      </p:sp>
      <p:sp>
        <p:nvSpPr>
          <p:cNvPr id="71" name="PlaceHolder 3"/>
          <p:cNvSpPr>
            <a:spLocks noGrp="1"/>
          </p:cNvSpPr>
          <p:nvPr>
            <p:ph/>
          </p:nvPr>
        </p:nvSpPr>
        <p:spPr>
          <a:xfrm>
            <a:off x="5115960" y="1799640"/>
            <a:ext cx="4425840" cy="156744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300" spc="-1" strike="noStrike">
                <a:solidFill>
                  <a:srgbClr val="000000"/>
                </a:solidFill>
                <a:latin typeface="Arial"/>
              </a:rPr>
              <a:t>Data analysis and machine learning: In data analysis and machine learning, the closest pair problem can be used to find patterns and relationships in data. For example, it can be used to identify clusters of data points that are similar to each other, or to identify outliers in a dataset.</a:t>
            </a:r>
            <a:endParaRPr b="0" lang="en-US" sz="1300" spc="-1" strike="noStrike">
              <a:solidFill>
                <a:srgbClr val="000000"/>
              </a:solidFill>
              <a:latin typeface="Arial"/>
            </a:endParaRPr>
          </a:p>
        </p:txBody>
      </p:sp>
      <p:sp>
        <p:nvSpPr>
          <p:cNvPr id="72" name="PlaceHolder 4"/>
          <p:cNvSpPr>
            <a:spLocks noGrp="1"/>
          </p:cNvSpPr>
          <p:nvPr>
            <p:ph/>
          </p:nvPr>
        </p:nvSpPr>
        <p:spPr>
          <a:xfrm>
            <a:off x="5115960" y="3517200"/>
            <a:ext cx="4425840" cy="156744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600" spc="-1" strike="noStrike">
                <a:solidFill>
                  <a:srgbClr val="000000"/>
                </a:solidFill>
                <a:latin typeface="Arial"/>
              </a:rPr>
              <a:t>Image processing: </a:t>
            </a:r>
            <a:r>
              <a:rPr b="0" lang="en-US" sz="1800" spc="-1" strike="noStrike">
                <a:solidFill>
                  <a:srgbClr val="000000"/>
                </a:solidFill>
                <a:latin typeface="Arial"/>
              </a:rPr>
              <a:t>In</a:t>
            </a:r>
            <a:r>
              <a:rPr b="0" lang="en-US" sz="1600" spc="-1" strike="noStrike">
                <a:solidFill>
                  <a:srgbClr val="000000"/>
                </a:solidFill>
                <a:latin typeface="Arial"/>
              </a:rPr>
              <a:t> image processing, the closest pair problem can be used to identify objects in an image by finding pairs of pixels that are similar to each other.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67640" y="466920"/>
            <a:ext cx="9070560" cy="946440"/>
          </a:xfrm>
          <a:prstGeom prst="rect">
            <a:avLst/>
          </a:prstGeom>
          <a:noFill/>
          <a:ln w="0">
            <a:noFill/>
          </a:ln>
        </p:spPr>
        <p:txBody>
          <a:bodyPr lIns="0" rIns="0" tIns="0" bIns="0" anchor="ctr">
            <a:noAutofit/>
          </a:bodyPr>
          <a:p>
            <a:pPr indent="0" algn="ctr">
              <a:lnSpc>
                <a:spcPct val="100000"/>
              </a:lnSpc>
              <a:buNone/>
              <a:tabLst>
                <a:tab algn="l" pos="0"/>
              </a:tabLst>
            </a:pPr>
            <a:r>
              <a:rPr b="0" i="1" lang="en-US" sz="3200" spc="-1" strike="noStrike">
                <a:solidFill>
                  <a:srgbClr val="000000"/>
                </a:solidFill>
                <a:latin typeface="Arial"/>
              </a:rPr>
              <a:t>Practical applications of this problem</a:t>
            </a:r>
            <a:endParaRPr b="0" lang="en-US" sz="3200" spc="-1" strike="noStrike">
              <a:solidFill>
                <a:srgbClr val="000000"/>
              </a:solidFill>
              <a:latin typeface="Arial"/>
            </a:endParaRPr>
          </a:p>
        </p:txBody>
      </p:sp>
      <p:sp>
        <p:nvSpPr>
          <p:cNvPr id="74" name="PlaceHolder 2"/>
          <p:cNvSpPr>
            <a:spLocks noGrp="1"/>
          </p:cNvSpPr>
          <p:nvPr>
            <p:ph/>
          </p:nvPr>
        </p:nvSpPr>
        <p:spPr>
          <a:xfrm>
            <a:off x="467640" y="179964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600" spc="-1" strike="noStrike">
                <a:solidFill>
                  <a:srgbClr val="000000"/>
                </a:solidFill>
                <a:latin typeface="Arial"/>
              </a:rPr>
              <a:t>Robotics: In robotics, the </a:t>
            </a:r>
            <a:r>
              <a:rPr b="0" lang="en-US" sz="2600" spc="-1" strike="noStrike">
                <a:solidFill>
                  <a:srgbClr val="000000"/>
                </a:solidFill>
                <a:latin typeface="Arial"/>
              </a:rPr>
              <a:t>closest pair problem can </a:t>
            </a:r>
            <a:r>
              <a:rPr b="0" lang="en-US" sz="2600" spc="-1" strike="noStrike">
                <a:solidFill>
                  <a:srgbClr val="000000"/>
                </a:solidFill>
                <a:latin typeface="Arial"/>
              </a:rPr>
              <a:t>be used to navigate a </a:t>
            </a:r>
            <a:r>
              <a:rPr b="0" lang="en-US" sz="2600" spc="-1" strike="noStrike">
                <a:solidFill>
                  <a:srgbClr val="000000"/>
                </a:solidFill>
                <a:latin typeface="Arial"/>
              </a:rPr>
              <a:t>robot through a cluttered </a:t>
            </a:r>
            <a:r>
              <a:rPr b="0" lang="en-US" sz="2600" spc="-1" strike="noStrike">
                <a:solidFill>
                  <a:srgbClr val="000000"/>
                </a:solidFill>
                <a:latin typeface="Arial"/>
              </a:rPr>
              <a:t>environment by identifying </a:t>
            </a:r>
            <a:r>
              <a:rPr b="0" lang="en-US" sz="2600" spc="-1" strike="noStrike">
                <a:solidFill>
                  <a:srgbClr val="000000"/>
                </a:solidFill>
                <a:latin typeface="Arial"/>
              </a:rPr>
              <a:t>the nearest obstacles and </a:t>
            </a:r>
            <a:r>
              <a:rPr b="0" lang="en-US" sz="2600" spc="-1" strike="noStrike">
                <a:solidFill>
                  <a:srgbClr val="000000"/>
                </a:solidFill>
                <a:latin typeface="Arial"/>
              </a:rPr>
              <a:t>avoiding them.</a:t>
            </a:r>
            <a:endParaRPr b="0" lang="en-US" sz="2600" spc="-1" strike="noStrike">
              <a:solidFill>
                <a:srgbClr val="000000"/>
              </a:solidFill>
              <a:latin typeface="Arial"/>
            </a:endParaRPr>
          </a:p>
        </p:txBody>
      </p:sp>
      <p:sp>
        <p:nvSpPr>
          <p:cNvPr id="75" name="PlaceHolder 3"/>
          <p:cNvSpPr>
            <a:spLocks noGrp="1"/>
          </p:cNvSpPr>
          <p:nvPr>
            <p:ph/>
          </p:nvPr>
        </p:nvSpPr>
        <p:spPr>
          <a:xfrm>
            <a:off x="5115960" y="179964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000" spc="-1" strike="noStrike">
                <a:solidFill>
                  <a:srgbClr val="000000"/>
                </a:solidFill>
                <a:latin typeface="Arial"/>
              </a:rPr>
              <a:t>Geographic information systems: In geographic information systems (GIS), the closest pair problem can be used to find the nearest pair of points in a dataset of geographic locations, such as the nearest pair of cities or the nearest pair of restaurants.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67640" y="466920"/>
            <a:ext cx="9070560" cy="946440"/>
          </a:xfrm>
          <a:prstGeom prst="rect">
            <a:avLst/>
          </a:prstGeom>
          <a:noFill/>
          <a:ln w="0">
            <a:noFill/>
          </a:ln>
        </p:spPr>
        <p:txBody>
          <a:bodyPr lIns="0" rIns="0" tIns="0" bIns="0" anchor="ctr">
            <a:noAutofit/>
          </a:bodyPr>
          <a:p>
            <a:pPr indent="0" algn="ctr">
              <a:lnSpc>
                <a:spcPct val="100000"/>
              </a:lnSpc>
              <a:buNone/>
              <a:tabLst>
                <a:tab algn="l" pos="0"/>
              </a:tabLst>
            </a:pPr>
            <a:r>
              <a:rPr b="0" i="1" lang="en-US" sz="3600" spc="-1" strike="noStrike">
                <a:solidFill>
                  <a:srgbClr val="000000"/>
                </a:solidFill>
                <a:latin typeface="Arial"/>
              </a:rPr>
              <a:t>Naive approach</a:t>
            </a:r>
            <a:endParaRPr b="0" lang="en-US" sz="3600" spc="-1" strike="noStrike">
              <a:solidFill>
                <a:srgbClr val="000000"/>
              </a:solidFill>
              <a:latin typeface="Arial"/>
            </a:endParaRPr>
          </a:p>
        </p:txBody>
      </p:sp>
      <p:sp>
        <p:nvSpPr>
          <p:cNvPr id="77" name="PlaceHolder 2"/>
          <p:cNvSpPr>
            <a:spLocks noGrp="1"/>
          </p:cNvSpPr>
          <p:nvPr>
            <p:ph/>
          </p:nvPr>
        </p:nvSpPr>
        <p:spPr>
          <a:xfrm>
            <a:off x="467640" y="1799640"/>
            <a:ext cx="907056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000" spc="-1" strike="noStrike">
                <a:solidFill>
                  <a:srgbClr val="000000"/>
                </a:solidFill>
                <a:latin typeface="Arial"/>
              </a:rPr>
              <a:t>The brute force method is a </a:t>
            </a:r>
            <a:r>
              <a:rPr b="0" lang="en-US" sz="2000" spc="-1" strike="noStrike">
                <a:solidFill>
                  <a:srgbClr val="000000"/>
                </a:solidFill>
                <a:latin typeface="Arial"/>
              </a:rPr>
              <a:t>simple and straightforward </a:t>
            </a:r>
            <a:r>
              <a:rPr b="0" lang="en-US" sz="2000" spc="-1" strike="noStrike">
                <a:solidFill>
                  <a:srgbClr val="000000"/>
                </a:solidFill>
                <a:latin typeface="Arial"/>
              </a:rPr>
              <a:t>approach to solving the closest </a:t>
            </a:r>
            <a:r>
              <a:rPr b="0" lang="en-US" sz="2000" spc="-1" strike="noStrike">
                <a:solidFill>
                  <a:srgbClr val="000000"/>
                </a:solidFill>
                <a:latin typeface="Arial"/>
              </a:rPr>
              <a:t>pair problem, the basic idea </a:t>
            </a:r>
            <a:r>
              <a:rPr b="0" lang="en-US" sz="2000" spc="-1" strike="noStrike">
                <a:solidFill>
                  <a:srgbClr val="000000"/>
                </a:solidFill>
                <a:latin typeface="Arial"/>
              </a:rPr>
              <a:t>behind the brute force method is </a:t>
            </a:r>
            <a:r>
              <a:rPr b="0" lang="en-US" sz="2000" spc="-1" strike="noStrike">
                <a:solidFill>
                  <a:srgbClr val="000000"/>
                </a:solidFill>
                <a:latin typeface="Arial"/>
              </a:rPr>
              <a:t>to compare the distance between </a:t>
            </a:r>
            <a:r>
              <a:rPr b="0" lang="en-US" sz="2000" spc="-1" strike="noStrike">
                <a:solidFill>
                  <a:srgbClr val="000000"/>
                </a:solidFill>
                <a:latin typeface="Arial"/>
              </a:rPr>
              <a:t>every pair of points and keep </a:t>
            </a:r>
            <a:r>
              <a:rPr b="0" lang="en-US" sz="2000" spc="-1" strike="noStrike">
                <a:solidFill>
                  <a:srgbClr val="000000"/>
                </a:solidFill>
                <a:latin typeface="Arial"/>
              </a:rPr>
              <a:t>track of the minimum distance. </a:t>
            </a:r>
            <a:r>
              <a:rPr b="0" lang="en-US" sz="2000" spc="-1" strike="noStrike">
                <a:solidFill>
                  <a:srgbClr val="000000"/>
                </a:solidFill>
                <a:latin typeface="Arial"/>
              </a:rPr>
              <a:t>This can be done using a nested </a:t>
            </a:r>
            <a:r>
              <a:rPr b="0" lang="en-US" sz="2000" spc="-1" strike="noStrike">
                <a:solidFill>
                  <a:srgbClr val="000000"/>
                </a:solidFill>
                <a:latin typeface="Arial"/>
              </a:rPr>
              <a:t>loop, where the outer loop iterates </a:t>
            </a:r>
            <a:r>
              <a:rPr b="0" lang="en-US" sz="2000" spc="-1" strike="noStrike">
                <a:solidFill>
                  <a:srgbClr val="000000"/>
                </a:solidFill>
                <a:latin typeface="Arial"/>
              </a:rPr>
              <a:t>over each point in the set and the </a:t>
            </a:r>
            <a:r>
              <a:rPr b="0" lang="en-US" sz="2000" spc="-1" strike="noStrike">
                <a:solidFill>
                  <a:srgbClr val="000000"/>
                </a:solidFill>
                <a:latin typeface="Arial"/>
              </a:rPr>
              <a:t>inner loop iterates over the </a:t>
            </a:r>
            <a:r>
              <a:rPr b="0" lang="en-US" sz="2000" spc="-1" strike="noStrike">
                <a:solidFill>
                  <a:srgbClr val="000000"/>
                </a:solidFill>
                <a:latin typeface="Arial"/>
              </a:rPr>
              <a:t>remaining points. For each pair of </a:t>
            </a:r>
            <a:r>
              <a:rPr b="0" lang="en-US" sz="2000" spc="-1" strike="noStrike">
                <a:solidFill>
                  <a:srgbClr val="000000"/>
                </a:solidFill>
                <a:latin typeface="Arial"/>
              </a:rPr>
              <a:t>points, the distance is calculated </a:t>
            </a:r>
            <a:r>
              <a:rPr b="0" lang="en-US" sz="2000" spc="-1" strike="noStrike">
                <a:solidFill>
                  <a:srgbClr val="000000"/>
                </a:solidFill>
                <a:latin typeface="Arial"/>
              </a:rPr>
              <a:t>and compared to the current </a:t>
            </a:r>
            <a:r>
              <a:rPr b="0" lang="en-US" sz="2000" spc="-1" strike="noStrike">
                <a:solidFill>
                  <a:srgbClr val="000000"/>
                </a:solidFill>
                <a:latin typeface="Arial"/>
              </a:rPr>
              <a:t>minimum distance. If the distance </a:t>
            </a:r>
            <a:r>
              <a:rPr b="0" lang="en-US" sz="2000" spc="-1" strike="noStrike">
                <a:solidFill>
                  <a:srgbClr val="000000"/>
                </a:solidFill>
                <a:latin typeface="Arial"/>
              </a:rPr>
              <a:t>is smaller, the minimum distance </a:t>
            </a:r>
            <a:r>
              <a:rPr b="0" lang="en-US" sz="2000" spc="-1" strike="noStrike">
                <a:solidFill>
                  <a:srgbClr val="000000"/>
                </a:solidFill>
                <a:latin typeface="Arial"/>
              </a:rPr>
              <a:t>is updated and the pair of points is </a:t>
            </a:r>
            <a:r>
              <a:rPr b="0" lang="en-US" sz="2000" spc="-1" strike="noStrike">
                <a:solidFill>
                  <a:srgbClr val="000000"/>
                </a:solidFill>
                <a:latin typeface="Arial"/>
              </a:rPr>
              <a:t>recorded, however this algorithm </a:t>
            </a:r>
            <a:r>
              <a:rPr b="0" lang="en-US" sz="2000" spc="-1" strike="noStrike">
                <a:solidFill>
                  <a:srgbClr val="000000"/>
                </a:solidFill>
                <a:latin typeface="Arial"/>
              </a:rPr>
              <a:t>is going to have O(n^2) time </a:t>
            </a:r>
            <a:r>
              <a:rPr b="0" lang="en-US" sz="2000" spc="-1" strike="noStrike">
                <a:solidFill>
                  <a:srgbClr val="000000"/>
                </a:solidFill>
                <a:latin typeface="Arial"/>
              </a:rPr>
              <a:t>complexity and we can do better </a:t>
            </a:r>
            <a:r>
              <a:rPr b="0" lang="en-US" sz="2000" spc="-1" strike="noStrike">
                <a:solidFill>
                  <a:srgbClr val="000000"/>
                </a:solidFill>
                <a:latin typeface="Arial"/>
              </a:rPr>
              <a:t>than that.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67640" y="46728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i="1" lang="en-US" sz="3600" spc="-1" strike="noStrike">
                <a:solidFill>
                  <a:srgbClr val="000000"/>
                </a:solidFill>
                <a:latin typeface="Arial"/>
              </a:rPr>
              <a:t>Improved algorithm</a:t>
            </a:r>
            <a:endParaRPr b="0" lang="en-US" sz="3600" spc="-1" strike="noStrike">
              <a:solidFill>
                <a:srgbClr val="000000"/>
              </a:solidFill>
              <a:latin typeface="Arial"/>
            </a:endParaRPr>
          </a:p>
        </p:txBody>
      </p:sp>
      <p:sp>
        <p:nvSpPr>
          <p:cNvPr id="79" name="PlaceHolder 2"/>
          <p:cNvSpPr>
            <a:spLocks noGrp="1"/>
          </p:cNvSpPr>
          <p:nvPr>
            <p:ph/>
          </p:nvPr>
        </p:nvSpPr>
        <p:spPr>
          <a:xfrm>
            <a:off x="467640" y="1740960"/>
            <a:ext cx="907056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2200" spc="-1" strike="noStrike">
                <a:solidFill>
                  <a:srgbClr val="000000"/>
                </a:solidFill>
                <a:latin typeface="Arial"/>
              </a:rPr>
              <a:t>Fortunately, there are more efficient algorithms available that can solve the closest pair problem in less time. One such algorithm is the divide and conquer approach, which has a time complexity of O(n log n). This means that it can solve the problem much faster for large sets of points, making it a more practical choice in many situations.</a:t>
            </a:r>
            <a:endParaRPr b="0" lang="en-US" sz="22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2200" spc="-1" strike="noStrike">
                <a:solidFill>
                  <a:srgbClr val="000000"/>
                </a:solidFill>
                <a:latin typeface="Arial"/>
              </a:rPr>
              <a:t>The divide and conquer approach is a technique for solving problems by dividing them into smaller subproblems, solving each subproblem independently, and then combining the solutions to obtain a solution to the original problem.</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30640" y="196560"/>
            <a:ext cx="9070560" cy="946440"/>
          </a:xfrm>
          <a:prstGeom prst="rect">
            <a:avLst/>
          </a:prstGeom>
          <a:noFill/>
          <a:ln w="0">
            <a:noFill/>
          </a:ln>
        </p:spPr>
        <p:txBody>
          <a:bodyPr lIns="0" rIns="0" tIns="0" bIns="0" anchor="ctr">
            <a:noAutofit/>
          </a:bodyPr>
          <a:p>
            <a:pPr indent="0" algn="ctr">
              <a:lnSpc>
                <a:spcPct val="100000"/>
              </a:lnSpc>
              <a:buNone/>
              <a:tabLst>
                <a:tab algn="l" pos="0"/>
              </a:tabLst>
            </a:pPr>
            <a:r>
              <a:rPr b="0" i="1" lang="en-US" sz="3600" spc="-1" strike="noStrike">
                <a:solidFill>
                  <a:srgbClr val="000000"/>
                </a:solidFill>
                <a:latin typeface="Arial"/>
              </a:rPr>
              <a:t>Improved algorithm</a:t>
            </a:r>
            <a:endParaRPr b="0" lang="en-US" sz="3600" spc="-1" strike="noStrike">
              <a:solidFill>
                <a:srgbClr val="000000"/>
              </a:solidFill>
              <a:latin typeface="Arial"/>
            </a:endParaRPr>
          </a:p>
        </p:txBody>
      </p:sp>
      <p:pic>
        <p:nvPicPr>
          <p:cNvPr id="81" name="" descr=""/>
          <p:cNvPicPr/>
          <p:nvPr/>
        </p:nvPicPr>
        <p:blipFill>
          <a:blip r:embed="rId1"/>
          <a:stretch/>
        </p:blipFill>
        <p:spPr>
          <a:xfrm>
            <a:off x="5715000" y="1828800"/>
            <a:ext cx="3713760" cy="3287520"/>
          </a:xfrm>
          <a:prstGeom prst="rect">
            <a:avLst/>
          </a:prstGeom>
          <a:ln w="0">
            <a:noFill/>
          </a:ln>
        </p:spPr>
      </p:pic>
      <p:sp>
        <p:nvSpPr>
          <p:cNvPr id="82" name="PlaceHolder 2"/>
          <p:cNvSpPr>
            <a:spLocks noGrp="1"/>
          </p:cNvSpPr>
          <p:nvPr>
            <p:ph/>
          </p:nvPr>
        </p:nvSpPr>
        <p:spPr>
          <a:xfrm>
            <a:off x="457200" y="137160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In the context of the closest pair problem, the divide and conquer approach works by dividing the set of points into two halves and recursively solving the problem on each half. The subproblems are then combined to find the overall solution.</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To find the minimum distance in each subproblem, the divide and conquer approach uses a three-step process:</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Find the median of the x-coordinates of the points.</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Divide the points into two halves based on their x-coordinates, with one half on either side of the median.</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Find the minimum distance between the points in each half, and also the minimum distance between points that straddle the median.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67640" y="46728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i="1" lang="en-US" sz="3600" spc="-1" strike="noStrike">
                <a:solidFill>
                  <a:srgbClr val="000000"/>
                </a:solidFill>
                <a:latin typeface="Arial"/>
              </a:rPr>
              <a:t>Improved algorithm</a:t>
            </a:r>
            <a:endParaRPr b="0" lang="en-US" sz="3600" spc="-1" strike="noStrike">
              <a:solidFill>
                <a:srgbClr val="000000"/>
              </a:solidFill>
              <a:latin typeface="Arial"/>
            </a:endParaRPr>
          </a:p>
        </p:txBody>
      </p:sp>
      <p:sp>
        <p:nvSpPr>
          <p:cNvPr id="84" name="PlaceHolder 2"/>
          <p:cNvSpPr>
            <a:spLocks noGrp="1"/>
          </p:cNvSpPr>
          <p:nvPr>
            <p:ph/>
          </p:nvPr>
        </p:nvSpPr>
        <p:spPr>
          <a:xfrm>
            <a:off x="457200" y="182880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We consider that a point is straddling the median if the points is at most δ  distance away from the middle line dividing the two sets. The minimum distance between points that straddle the median can be found in O(n) time by sorting the points by their y-coordinates and comparing the distances between the points in a sliding window.</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Once the minimum distances for each subproblem have been found, the overall minimum distance can be obtained by comparing the minimum distances of the subproblems and taking the minimum of the three values.</a:t>
            </a:r>
            <a:endParaRPr b="0" lang="en-US" sz="1400" spc="-1" strike="noStrike">
              <a:solidFill>
                <a:srgbClr val="000000"/>
              </a:solidFill>
              <a:latin typeface="Arial"/>
            </a:endParaRPr>
          </a:p>
        </p:txBody>
      </p:sp>
      <p:pic>
        <p:nvPicPr>
          <p:cNvPr id="85" name="" descr=""/>
          <p:cNvPicPr/>
          <p:nvPr/>
        </p:nvPicPr>
        <p:blipFill>
          <a:blip r:embed="rId1"/>
          <a:stretch/>
        </p:blipFill>
        <p:spPr>
          <a:xfrm>
            <a:off x="5715000" y="1828800"/>
            <a:ext cx="3713760" cy="3287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67640" y="228600"/>
            <a:ext cx="9070560" cy="914400"/>
          </a:xfrm>
          <a:prstGeom prst="rect">
            <a:avLst/>
          </a:prstGeom>
          <a:noFill/>
          <a:ln w="0">
            <a:noFill/>
          </a:ln>
        </p:spPr>
        <p:txBody>
          <a:bodyPr lIns="0" rIns="0" tIns="0" bIns="0" anchor="ctr">
            <a:noAutofit/>
          </a:bodyPr>
          <a:p>
            <a:pPr indent="0" algn="ctr">
              <a:lnSpc>
                <a:spcPct val="100000"/>
              </a:lnSpc>
              <a:buNone/>
              <a:tabLst>
                <a:tab algn="l" pos="0"/>
              </a:tabLst>
            </a:pPr>
            <a:r>
              <a:rPr b="0" i="1" lang="en-US" sz="3600" spc="-1" strike="noStrike">
                <a:solidFill>
                  <a:srgbClr val="000000"/>
                </a:solidFill>
                <a:latin typeface="Arial"/>
              </a:rPr>
              <a:t>Improved algorithm</a:t>
            </a:r>
            <a:endParaRPr b="0" lang="en-US" sz="3600" spc="-1" strike="noStrike">
              <a:solidFill>
                <a:srgbClr val="000000"/>
              </a:solidFill>
              <a:latin typeface="Arial"/>
            </a:endParaRPr>
          </a:p>
        </p:txBody>
      </p:sp>
      <p:sp>
        <p:nvSpPr>
          <p:cNvPr id="87" name="PlaceHolder 2"/>
          <p:cNvSpPr>
            <a:spLocks noGrp="1"/>
          </p:cNvSpPr>
          <p:nvPr>
            <p:ph/>
          </p:nvPr>
        </p:nvSpPr>
        <p:spPr>
          <a:xfrm>
            <a:off x="457200" y="1371600"/>
            <a:ext cx="4425840" cy="3287520"/>
          </a:xfrm>
          <a:prstGeom prst="rect">
            <a:avLst/>
          </a:prstGeom>
          <a:noFill/>
          <a:ln w="0">
            <a:noFill/>
          </a:ln>
        </p:spPr>
        <p:txBody>
          <a:bodyPr lIns="0" rIns="0" tIns="0" bIns="0" anchor="t">
            <a:noAutofit/>
          </a:bodyPr>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To calculate the time complexity of the divide and conquer approach, we consider the number of comparisons that are made at each step. In the first step, the points are divided into two halves, which requires O(n) comparisons. In the second step, the minimum distance is found in each half and between points that straddle the median, which requires O(n log n) comparisons. Therefore, the overall time complexity of the divide and conquer approach is O(n + n log n) = O(n log n).</a:t>
            </a:r>
            <a:endParaRPr b="0" lang="en-US" sz="1400" spc="-1" strike="noStrike">
              <a:solidFill>
                <a:srgbClr val="000000"/>
              </a:solidFill>
              <a:latin typeface="Arial"/>
            </a:endParaRPr>
          </a:p>
          <a:p>
            <a:pPr marL="432000" indent="-324000">
              <a:lnSpc>
                <a:spcPct val="100000"/>
              </a:lnSpc>
              <a:spcBef>
                <a:spcPts val="1412"/>
              </a:spcBef>
              <a:buClr>
                <a:srgbClr val="000000"/>
              </a:buClr>
              <a:buSzPct val="45000"/>
              <a:buFont typeface="Wingdings" charset="2"/>
              <a:buChar char=""/>
            </a:pPr>
            <a:r>
              <a:rPr b="0" lang="en-US" sz="1400" spc="-1" strike="noStrike">
                <a:solidFill>
                  <a:srgbClr val="000000"/>
                </a:solidFill>
                <a:latin typeface="Arial"/>
              </a:rPr>
              <a:t>The time complexity of the divide and conquer approach is O(n log n), which is significantly faster than the O(n^2) time complexity of the brute force method for large sets of points. However, it requires more complex code to implement, and it may not be the most efficient solution for small sets of points.</a:t>
            </a:r>
            <a:endParaRPr b="0" lang="en-US" sz="1400" spc="-1" strike="noStrike">
              <a:solidFill>
                <a:srgbClr val="000000"/>
              </a:solidFill>
              <a:latin typeface="Arial"/>
            </a:endParaRPr>
          </a:p>
        </p:txBody>
      </p:sp>
      <p:pic>
        <p:nvPicPr>
          <p:cNvPr id="88" name="" descr=""/>
          <p:cNvPicPr/>
          <p:nvPr/>
        </p:nvPicPr>
        <p:blipFill>
          <a:blip r:embed="rId1"/>
          <a:stretch/>
        </p:blipFill>
        <p:spPr>
          <a:xfrm>
            <a:off x="5715000" y="1828800"/>
            <a:ext cx="3713760" cy="3287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itl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415</TotalTime>
  <Application>LibreOffice/7.4.2.3$Linux_X86_64 LibreOffice_project/40$Build-3</Application>
  <AppVersion>15.0000</AppVersion>
  <Words>1085</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2022-12-23T16:22:35Z</dcterms:created>
  <dc:creator/>
  <dc:description/>
  <dc:language>en-US</dc:language>
  <cp:lastModifiedBy/>
  <dcterms:modified xsi:type="dcterms:W3CDTF">2022-12-25T02:12:00Z</dcterms:modified>
  <cp:revision>6</cp:revision>
  <dc:subject/>
  <dc:title>Grey Elegant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11</vt:i4>
  </property>
</Properties>
</file>