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57" r:id="rId3"/>
    <p:sldId id="258" r:id="rId4"/>
    <p:sldId id="259" r:id="rId5"/>
    <p:sldId id="264" r:id="rId6"/>
    <p:sldId id="261" r:id="rId7"/>
    <p:sldId id="265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3C7"/>
    <a:srgbClr val="A7ADBA"/>
    <a:srgbClr val="343D46"/>
    <a:srgbClr val="F0F0F0"/>
    <a:srgbClr val="303A44"/>
    <a:srgbClr val="000000"/>
    <a:srgbClr val="F7F7F7"/>
    <a:srgbClr val="333D47"/>
    <a:srgbClr val="353F49"/>
    <a:srgbClr val="252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6" y="552"/>
      </p:cViewPr>
      <p:guideLst/>
    </p:cSldViewPr>
  </p:slideViewPr>
  <p:notesTextViewPr>
    <p:cViewPr>
      <p:scale>
        <a:sx n="176" d="100"/>
        <a:sy n="17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9B26C-84CB-416D-9CCE-26C8BCA3191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80B91-4715-428C-829F-2A39AEC8B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7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 internet bandwidth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consume more information faster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expected, all is good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unexpected, serious negative side effects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organized exploitation is DDoS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will explain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DDoS impacts you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 DDoS is exactly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I can detect them before negative impacts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&lt;CLICK&gt;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80B91-4715-428C-829F-2A39AEC8B6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65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would a DDoS affect you?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 on an 8.01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need to Google a constant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open up your browser and…</a:t>
            </a:r>
          </a:p>
          <a:p>
            <a:r>
              <a:rPr lang="en-US" dirty="0"/>
              <a:t>&lt;CLICK&gt;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80B91-4715-428C-829F-2A39AEC8B6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03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this message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intense troubleshooting, not your internet connection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websites load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Potential cause: DDoS</a:t>
            </a:r>
          </a:p>
          <a:p>
            <a:r>
              <a:rPr lang="en-US" dirty="0"/>
              <a:t>&lt;CLICK&gt;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80B91-4715-428C-829F-2A39AEC8B6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62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what is a DDoS?</a:t>
            </a:r>
          </a:p>
          <a:p>
            <a:r>
              <a:rPr lang="en-US" dirty="0"/>
              <a:t>&lt;CLICK&gt;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80B91-4715-428C-829F-2A39AEC8B6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0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Several computers trying to access a webserver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all at same time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&lt;CLICK&gt;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this one needs a webpage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&lt;CLICK&gt;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this one needs a picture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&lt;CLICK&gt;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this one needs a video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other computers remain idle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&lt;CLICK&gt;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suppose all these computers are constantly making bogus requests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&lt;CLICK&gt;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a legitimate user comes and needs a webpage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&lt;CLICK&gt;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they can’t get through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&lt;CLICK&gt;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malicious computers, are executing a DDoS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are stuck with the error message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80B91-4715-428C-829F-2A39AEC8B6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62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we combat DDoS attacks?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 complicated methods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focused on first step: ease of detection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 detailed, flexible logging, detection is simple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80B91-4715-428C-829F-2A39AEC8B6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94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program takes user supplied format sentence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Parses the format sentence determining what the user is looking for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Parses all network traffic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Sorts out all unnecessary information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&lt;CLICK&gt;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Outputs parsed information according to user format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example, it is clear to recognize a DDoS attack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same users making thousands of requests per second 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waiting for server response before requesting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80B91-4715-428C-829F-2A39AEC8B6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26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we haven’t done anything to stop DDoS!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No, but we did make the first major step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this information can be fed into a relational database or program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Firewall rules can be temporarily applied to block users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beauty of it is: nothing is hardcoded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Everything is 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Easily modified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Supremely flexible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time you get the took too long to respond error, there may be a DDoS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DDoS could’ve been detected by my program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80B91-4715-428C-829F-2A39AEC8B6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62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C4D2-8DFC-497A-BBCE-D7463E9FE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57152-028B-4898-BFD6-14D33008D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4E4F8-127D-4C1A-AD61-E287DDEB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D9FC-ADA0-4E08-A4D7-E67214533D2C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A13B6-7B3D-458C-AF0F-2FA98B41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A9A1E-C69A-4234-A116-57ED7E4E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9A45-20C9-4E52-8F2B-FC1D53982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0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7080-05B5-45E3-BDBF-2DD10AAEA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75E14-FB13-45AA-8072-FD769EC60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AAB58-065D-4035-8104-542005C7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D9FC-ADA0-4E08-A4D7-E67214533D2C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74508-7BC6-4D40-A329-7237E3A3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546AF-3D13-49BE-B418-E96A3C98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9A45-20C9-4E52-8F2B-FC1D53982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9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555272-BCFA-463C-96F2-4872D500D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5989D-C4CD-4477-A298-6E7D0C40E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69DB3-08B4-40CC-860B-439762F5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D9FC-ADA0-4E08-A4D7-E67214533D2C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E2851-043D-4682-B865-71BF10E5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82400-A805-4FD6-9EC2-01882F66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9A45-20C9-4E52-8F2B-FC1D53982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4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D8B70-5C1B-49AC-A7C4-2E04CA0C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F9120-3597-4BC0-8180-213B42AD8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CB3C9-7FC2-4300-BD2E-BC5ADB30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D9FC-ADA0-4E08-A4D7-E67214533D2C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9221E-FD47-4E48-9B39-4E17BC572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D3FCE-240C-4A5F-8279-D81B0183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9A45-20C9-4E52-8F2B-FC1D53982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8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DA368-1722-4F08-8940-E5AB0E09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1F193-B280-41E7-81BD-692643F40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C4970-2A04-416E-9FFE-755762569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D9FC-ADA0-4E08-A4D7-E67214533D2C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4F023-8D3F-4A64-9289-15D8AC6C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AB570-C035-4EB7-9B7A-DA7A7ED5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9A45-20C9-4E52-8F2B-FC1D53982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7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A1537-C543-4034-B2A5-839E72FC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2EA3A-7F38-4FFD-9FE0-0419701FD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BA3E4-A08C-4A84-9B69-82F6CAF89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F9D07-0DBF-429D-995C-30A37D87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D9FC-ADA0-4E08-A4D7-E67214533D2C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03D10-FC23-4670-AE4C-D9C4B9E1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077FE-C13D-4027-9C66-F7C28356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9A45-20C9-4E52-8F2B-FC1D53982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3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DC93-26E6-41E2-8EAF-341EC2465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797F0-8AE9-4654-85FA-031369BBC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A89F1-C4EE-4D48-9E62-8811C674B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7C56C-C7AF-4E66-A01C-A204CCE2C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AF6CC-834A-4427-85C0-5D1EF112A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8D873-E581-4C3C-8E34-7F222F8F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D9FC-ADA0-4E08-A4D7-E67214533D2C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278D4-107A-436C-BAE2-E767428E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573D51-B382-4894-A1B2-BD7C2031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9A45-20C9-4E52-8F2B-FC1D53982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1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D42E-B816-45CE-8EE0-7E71B924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79750F-12E4-4EB0-A085-CC20E658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D9FC-ADA0-4E08-A4D7-E67214533D2C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8FF52-BC0E-4CC1-9C70-0550CEA8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D8D32-FE56-4883-BECF-AED01BD7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9A45-20C9-4E52-8F2B-FC1D53982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6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EEA1D1-87D2-405A-BA54-65DCD6E7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D9FC-ADA0-4E08-A4D7-E67214533D2C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7542B-3C21-4762-8C7C-5C69AF03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75BCA-F375-4527-ABF1-6A0876AA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9A45-20C9-4E52-8F2B-FC1D53982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6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227A-CA80-4917-B212-49E6E03EA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645FB-4A7A-428A-922D-2AA6349A9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AC62F-9D8B-42CD-8E11-89806F41B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C2822-D2F4-4EA0-A721-C9AEA6D2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D9FC-ADA0-4E08-A4D7-E67214533D2C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96AF2-3B71-4AF0-A6AA-D1B2B352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1800F-452C-49F0-A413-E9B375B6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9A45-20C9-4E52-8F2B-FC1D53982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7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8A61-F363-4CBA-9D35-1FBBE29F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A8279-0E42-4A52-8F41-CDD0DBCED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E5C6D-24E2-406E-B9B6-735830AA5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BD1BE-D6E0-4EC9-BC99-CE4AEB6F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D9FC-ADA0-4E08-A4D7-E67214533D2C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D51DB-6A84-4404-A6E0-B3EB4FAE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1D1E-BF28-4F21-88AB-2A624C2F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9A45-20C9-4E52-8F2B-FC1D53982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8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415A11-434A-47F9-9C43-ED3F60B1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8FFAB-712F-4AF4-9F7B-E4E129A0D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B9EA6-BEA4-4AB2-BF77-3EF30F535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3D9FC-ADA0-4E08-A4D7-E67214533D2C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F12B5-3D71-4E22-B2D6-99A9C3699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2B20E-0EEC-4295-B3D6-0F55BC9D9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C9A45-20C9-4E52-8F2B-FC1D53982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5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41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827BCE5-BE7D-492D-A7FB-DF4A88AEDD2A}"/>
              </a:ext>
            </a:extLst>
          </p:cNvPr>
          <p:cNvGrpSpPr/>
          <p:nvPr/>
        </p:nvGrpSpPr>
        <p:grpSpPr>
          <a:xfrm>
            <a:off x="1962036" y="2371413"/>
            <a:ext cx="8267928" cy="2115175"/>
            <a:chOff x="1962036" y="2393313"/>
            <a:chExt cx="8267928" cy="21151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54545AE-94CD-47AE-A0AA-3D5443FF6CD8}"/>
                </a:ext>
              </a:extLst>
            </p:cNvPr>
            <p:cNvSpPr txBox="1"/>
            <p:nvPr/>
          </p:nvSpPr>
          <p:spPr>
            <a:xfrm>
              <a:off x="4699760" y="4139156"/>
              <a:ext cx="2792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A7ADBA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 Project by Robert Durfee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8583D56-E8C9-4653-BB67-BCD2D3A23599}"/>
                </a:ext>
              </a:extLst>
            </p:cNvPr>
            <p:cNvSpPr txBox="1"/>
            <p:nvPr/>
          </p:nvSpPr>
          <p:spPr>
            <a:xfrm>
              <a:off x="1962036" y="2393313"/>
              <a:ext cx="8267928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rgbClr val="A7ADBA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Identifying DDoS Attacks Using </a:t>
              </a:r>
              <a:r>
                <a:rPr lang="en-US" sz="6000" dirty="0">
                  <a:solidFill>
                    <a:srgbClr val="6699CC"/>
                  </a:solidFill>
                  <a:latin typeface="Segoe UI" panose="020B0502040204020203" pitchFamily="34" charset="0"/>
                  <a:ea typeface="+mj-ea"/>
                  <a:cs typeface="Segoe UI" panose="020B0502040204020203" pitchFamily="34" charset="0"/>
                </a:rPr>
                <a:t>Flexible Server Logs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303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17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1580254-F208-47C6-BE58-C9844FFCAD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8" t="31400" r="517"/>
          <a:stretch/>
        </p:blipFill>
        <p:spPr>
          <a:xfrm>
            <a:off x="2705805" y="1287590"/>
            <a:ext cx="6780391" cy="428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3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608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48B463-F62C-45EC-976D-93FE5A59B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307" y="2559768"/>
            <a:ext cx="1730004" cy="17300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EC6BE3-FBEC-4680-BBF4-9B79C0FE4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307" y="4298231"/>
            <a:ext cx="1730004" cy="17300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565A01-551D-4E0B-97EA-CB64CBCA6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307" y="829764"/>
            <a:ext cx="1730004" cy="17300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C97D81-EA76-463D-A57A-A926B3CF0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08" y="2559768"/>
            <a:ext cx="1730004" cy="17300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D940568-0ECD-4F15-B8DF-61E677B81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08" y="4298231"/>
            <a:ext cx="1730004" cy="17300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A62608A-3349-4101-8185-590461B68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08" y="829764"/>
            <a:ext cx="1730004" cy="17300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820E13B-9201-421A-8CCD-CCDF30B65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109" y="2559768"/>
            <a:ext cx="1730004" cy="17300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D3FAE2E-49DD-42AC-B080-CE927BE39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109" y="4298231"/>
            <a:ext cx="1730004" cy="17300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A75DABF-5C59-4DDD-9C7B-6539164CE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109" y="829764"/>
            <a:ext cx="1730004" cy="173000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96A7632-D8A0-47B0-8CD6-C66A6D530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76" y="2140468"/>
            <a:ext cx="1730004" cy="312361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0351A2E-8461-4195-A03A-4F0EF0932A19}"/>
              </a:ext>
            </a:extLst>
          </p:cNvPr>
          <p:cNvSpPr txBox="1"/>
          <p:nvPr/>
        </p:nvSpPr>
        <p:spPr>
          <a:xfrm>
            <a:off x="384941" y="1033047"/>
            <a:ext cx="1003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BDC3C7"/>
                </a:solidFill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D5AA94-D150-42B8-88C1-23A62D1B2C0E}"/>
              </a:ext>
            </a:extLst>
          </p:cNvPr>
          <p:cNvSpPr txBox="1"/>
          <p:nvPr/>
        </p:nvSpPr>
        <p:spPr>
          <a:xfrm>
            <a:off x="384941" y="2763051"/>
            <a:ext cx="1003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BDC3C7"/>
                </a:solidFill>
              </a:rPr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5D2B4E-4A94-4EBB-AB7E-61B8554476C1}"/>
              </a:ext>
            </a:extLst>
          </p:cNvPr>
          <p:cNvSpPr txBox="1"/>
          <p:nvPr/>
        </p:nvSpPr>
        <p:spPr>
          <a:xfrm>
            <a:off x="384941" y="4501514"/>
            <a:ext cx="1003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BDC3C7"/>
                </a:solidFill>
              </a:rPr>
              <a:t>…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E756E8D-3DD7-483E-B2B3-2964C7AF697B}"/>
              </a:ext>
            </a:extLst>
          </p:cNvPr>
          <p:cNvSpPr/>
          <p:nvPr/>
        </p:nvSpPr>
        <p:spPr>
          <a:xfrm>
            <a:off x="1371600" y="814552"/>
            <a:ext cx="7047186" cy="5255172"/>
          </a:xfrm>
          <a:custGeom>
            <a:avLst/>
            <a:gdLst>
              <a:gd name="connsiteX0" fmla="*/ 162910 w 7047186"/>
              <a:gd name="connsiteY0" fmla="*/ 1881351 h 5255172"/>
              <a:gd name="connsiteX1" fmla="*/ 2259724 w 7047186"/>
              <a:gd name="connsiteY1" fmla="*/ 1876096 h 5255172"/>
              <a:gd name="connsiteX2" fmla="*/ 2238703 w 7047186"/>
              <a:gd name="connsiteY2" fmla="*/ 57807 h 5255172"/>
              <a:gd name="connsiteX3" fmla="*/ 6873766 w 7047186"/>
              <a:gd name="connsiteY3" fmla="*/ 0 h 5255172"/>
              <a:gd name="connsiteX4" fmla="*/ 7047186 w 7047186"/>
              <a:gd name="connsiteY4" fmla="*/ 5255172 h 5255172"/>
              <a:gd name="connsiteX5" fmla="*/ 0 w 7047186"/>
              <a:gd name="connsiteY5" fmla="*/ 5249917 h 5255172"/>
              <a:gd name="connsiteX6" fmla="*/ 162910 w 7047186"/>
              <a:gd name="connsiteY6" fmla="*/ 1881351 h 525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7186" h="5255172">
                <a:moveTo>
                  <a:pt x="162910" y="1881351"/>
                </a:moveTo>
                <a:lnTo>
                  <a:pt x="2259724" y="1876096"/>
                </a:lnTo>
                <a:lnTo>
                  <a:pt x="2238703" y="57807"/>
                </a:lnTo>
                <a:lnTo>
                  <a:pt x="6873766" y="0"/>
                </a:lnTo>
                <a:lnTo>
                  <a:pt x="7047186" y="5255172"/>
                </a:lnTo>
                <a:lnTo>
                  <a:pt x="0" y="5249917"/>
                </a:lnTo>
                <a:lnTo>
                  <a:pt x="162910" y="1881351"/>
                </a:lnTo>
                <a:close/>
              </a:path>
            </a:pathLst>
          </a:custGeom>
          <a:solidFill>
            <a:srgbClr val="343D4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B7E485-F40A-4CF4-A76C-F46744682E0B}"/>
              </a:ext>
            </a:extLst>
          </p:cNvPr>
          <p:cNvSpPr/>
          <p:nvPr/>
        </p:nvSpPr>
        <p:spPr>
          <a:xfrm>
            <a:off x="1492469" y="793531"/>
            <a:ext cx="6915807" cy="5181600"/>
          </a:xfrm>
          <a:custGeom>
            <a:avLst/>
            <a:gdLst>
              <a:gd name="connsiteX0" fmla="*/ 6721365 w 6915807"/>
              <a:gd name="connsiteY0" fmla="*/ 1870841 h 5181600"/>
              <a:gd name="connsiteX1" fmla="*/ 6700345 w 6915807"/>
              <a:gd name="connsiteY1" fmla="*/ 36786 h 5181600"/>
              <a:gd name="connsiteX2" fmla="*/ 99848 w 6915807"/>
              <a:gd name="connsiteY2" fmla="*/ 0 h 5181600"/>
              <a:gd name="connsiteX3" fmla="*/ 0 w 6915807"/>
              <a:gd name="connsiteY3" fmla="*/ 5181600 h 5181600"/>
              <a:gd name="connsiteX4" fmla="*/ 6915807 w 6915807"/>
              <a:gd name="connsiteY4" fmla="*/ 5165835 h 5181600"/>
              <a:gd name="connsiteX5" fmla="*/ 6879021 w 6915807"/>
              <a:gd name="connsiteY5" fmla="*/ 3557752 h 5181600"/>
              <a:gd name="connsiteX6" fmla="*/ 4435365 w 6915807"/>
              <a:gd name="connsiteY6" fmla="*/ 3573517 h 5181600"/>
              <a:gd name="connsiteX7" fmla="*/ 4440621 w 6915807"/>
              <a:gd name="connsiteY7" fmla="*/ 1823545 h 5181600"/>
              <a:gd name="connsiteX8" fmla="*/ 6721365 w 6915807"/>
              <a:gd name="connsiteY8" fmla="*/ 1870841 h 51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15807" h="5181600">
                <a:moveTo>
                  <a:pt x="6721365" y="1870841"/>
                </a:moveTo>
                <a:lnTo>
                  <a:pt x="6700345" y="36786"/>
                </a:lnTo>
                <a:lnTo>
                  <a:pt x="99848" y="0"/>
                </a:lnTo>
                <a:lnTo>
                  <a:pt x="0" y="5181600"/>
                </a:lnTo>
                <a:lnTo>
                  <a:pt x="6915807" y="5165835"/>
                </a:lnTo>
                <a:lnTo>
                  <a:pt x="6879021" y="3557752"/>
                </a:lnTo>
                <a:lnTo>
                  <a:pt x="4435365" y="3573517"/>
                </a:lnTo>
                <a:lnTo>
                  <a:pt x="4440621" y="1823545"/>
                </a:lnTo>
                <a:lnTo>
                  <a:pt x="6721365" y="1870841"/>
                </a:lnTo>
                <a:close/>
              </a:path>
            </a:pathLst>
          </a:custGeom>
          <a:solidFill>
            <a:srgbClr val="343D4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70AD980-96FD-4B14-AED9-ED89E2AA8706}"/>
              </a:ext>
            </a:extLst>
          </p:cNvPr>
          <p:cNvSpPr/>
          <p:nvPr/>
        </p:nvSpPr>
        <p:spPr>
          <a:xfrm>
            <a:off x="1392621" y="546538"/>
            <a:ext cx="6936827" cy="5570483"/>
          </a:xfrm>
          <a:custGeom>
            <a:avLst/>
            <a:gdLst>
              <a:gd name="connsiteX0" fmla="*/ 0 w 6936827"/>
              <a:gd name="connsiteY0" fmla="*/ 3836276 h 5570483"/>
              <a:gd name="connsiteX1" fmla="*/ 36786 w 6936827"/>
              <a:gd name="connsiteY1" fmla="*/ 42041 h 5570483"/>
              <a:gd name="connsiteX2" fmla="*/ 6821213 w 6936827"/>
              <a:gd name="connsiteY2" fmla="*/ 0 h 5570483"/>
              <a:gd name="connsiteX3" fmla="*/ 6936827 w 6936827"/>
              <a:gd name="connsiteY3" fmla="*/ 5570483 h 5570483"/>
              <a:gd name="connsiteX4" fmla="*/ 2175641 w 6936827"/>
              <a:gd name="connsiteY4" fmla="*/ 5517931 h 5570483"/>
              <a:gd name="connsiteX5" fmla="*/ 2180896 w 6936827"/>
              <a:gd name="connsiteY5" fmla="*/ 3757448 h 5570483"/>
              <a:gd name="connsiteX6" fmla="*/ 0 w 6936827"/>
              <a:gd name="connsiteY6" fmla="*/ 3836276 h 557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36827" h="5570483">
                <a:moveTo>
                  <a:pt x="0" y="3836276"/>
                </a:moveTo>
                <a:lnTo>
                  <a:pt x="36786" y="42041"/>
                </a:lnTo>
                <a:lnTo>
                  <a:pt x="6821213" y="0"/>
                </a:lnTo>
                <a:lnTo>
                  <a:pt x="6936827" y="5570483"/>
                </a:lnTo>
                <a:lnTo>
                  <a:pt x="2175641" y="5517931"/>
                </a:lnTo>
                <a:cubicBezTo>
                  <a:pt x="2177393" y="4931103"/>
                  <a:pt x="2179144" y="4344276"/>
                  <a:pt x="2180896" y="3757448"/>
                </a:cubicBezTo>
                <a:lnTo>
                  <a:pt x="0" y="3836276"/>
                </a:lnTo>
                <a:close/>
              </a:path>
            </a:pathLst>
          </a:custGeom>
          <a:solidFill>
            <a:srgbClr val="343D4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AF8CB2A-A7BB-4680-AFA7-175F7196F0CD}"/>
              </a:ext>
            </a:extLst>
          </p:cNvPr>
          <p:cNvGrpSpPr/>
          <p:nvPr/>
        </p:nvGrpSpPr>
        <p:grpSpPr>
          <a:xfrm>
            <a:off x="1634686" y="823789"/>
            <a:ext cx="6291097" cy="5209973"/>
            <a:chOff x="1634686" y="823789"/>
            <a:chExt cx="6291097" cy="5209973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56AEDA7A-72FE-4041-AC55-0B44BDA3D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686" y="823789"/>
              <a:ext cx="1730004" cy="1730004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3FD63730-F8F2-406F-865C-111605D2C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328" y="823789"/>
              <a:ext cx="1730004" cy="1730004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9535E0E6-39B2-40D7-B6AC-CC5D4811E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5779" y="823789"/>
              <a:ext cx="1730004" cy="1730004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6D5D6CB0-BF8F-454B-ADB7-8E8577E23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5779" y="2565834"/>
              <a:ext cx="1730004" cy="1730004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FB6DF6D3-E3D2-4B01-89D8-802249618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328" y="2565834"/>
              <a:ext cx="1730004" cy="1730004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DB2EF4F9-FE11-43BA-BF47-DC5D45FE5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686" y="2565834"/>
              <a:ext cx="1730004" cy="1730004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5C8C12AE-4311-4550-8DC8-2637EE308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686" y="4303758"/>
              <a:ext cx="1730004" cy="1730004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9E94B930-8ABB-4558-A4AC-2B489A73A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328" y="4303758"/>
              <a:ext cx="1730004" cy="1730004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7271B098-CC96-40E4-9C8F-4603E5147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5779" y="4303758"/>
              <a:ext cx="1730004" cy="1730004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643A96F0-B803-4DD4-97CD-9E1D4C53F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249" y="4303758"/>
            <a:ext cx="1730004" cy="1730004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0953F9-24CC-434C-9FC2-DD4E4A054D3D}"/>
              </a:ext>
            </a:extLst>
          </p:cNvPr>
          <p:cNvSpPr/>
          <p:nvPr/>
        </p:nvSpPr>
        <p:spPr>
          <a:xfrm>
            <a:off x="1460938" y="4398579"/>
            <a:ext cx="2175641" cy="1545021"/>
          </a:xfrm>
          <a:custGeom>
            <a:avLst/>
            <a:gdLst>
              <a:gd name="connsiteX0" fmla="*/ 0 w 2175641"/>
              <a:gd name="connsiteY0" fmla="*/ 1545021 h 1545021"/>
              <a:gd name="connsiteX1" fmla="*/ 31531 w 2175641"/>
              <a:gd name="connsiteY1" fmla="*/ 68318 h 1545021"/>
              <a:gd name="connsiteX2" fmla="*/ 2175641 w 2175641"/>
              <a:gd name="connsiteY2" fmla="*/ 0 h 1545021"/>
              <a:gd name="connsiteX3" fmla="*/ 2138855 w 2175641"/>
              <a:gd name="connsiteY3" fmla="*/ 1524000 h 1545021"/>
              <a:gd name="connsiteX4" fmla="*/ 0 w 2175641"/>
              <a:gd name="connsiteY4" fmla="*/ 1545021 h 154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5641" h="1545021">
                <a:moveTo>
                  <a:pt x="0" y="1545021"/>
                </a:moveTo>
                <a:lnTo>
                  <a:pt x="31531" y="68318"/>
                </a:lnTo>
                <a:lnTo>
                  <a:pt x="2175641" y="0"/>
                </a:lnTo>
                <a:lnTo>
                  <a:pt x="2138855" y="1524000"/>
                </a:lnTo>
                <a:lnTo>
                  <a:pt x="0" y="1545021"/>
                </a:lnTo>
                <a:close/>
              </a:path>
            </a:pathLst>
          </a:custGeom>
          <a:solidFill>
            <a:srgbClr val="343D4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4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  <p:bldP spid="8" grpId="0" animBg="1"/>
      <p:bldP spid="8" grpId="1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675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3F262F4-53A0-48C6-9E00-E01C1FF05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05780"/>
            <a:ext cx="12192000" cy="1046440"/>
          </a:xfrm>
        </p:spPr>
        <p:txBody>
          <a:bodyPr>
            <a:noAutofit/>
          </a:bodyPr>
          <a:lstStyle/>
          <a:p>
            <a:r>
              <a:rPr lang="en-US" sz="3100" dirty="0">
                <a:solidFill>
                  <a:schemeClr val="accent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|{H}:{M}:{S}|{</a:t>
            </a:r>
            <a:r>
              <a:rPr lang="en-US" sz="3100" dirty="0" err="1">
                <a:solidFill>
                  <a:schemeClr val="accent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Src_Ip</a:t>
            </a:r>
            <a:r>
              <a:rPr lang="en-US" sz="3100" dirty="0">
                <a:solidFill>
                  <a:schemeClr val="accent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}:{</a:t>
            </a:r>
            <a:r>
              <a:rPr lang="en-US" sz="3100" dirty="0" err="1">
                <a:solidFill>
                  <a:schemeClr val="accent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Src_Prt</a:t>
            </a:r>
            <a:r>
              <a:rPr lang="en-US" sz="3100" dirty="0">
                <a:solidFill>
                  <a:schemeClr val="accent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}-&gt;{</a:t>
            </a:r>
            <a:r>
              <a:rPr lang="en-US" sz="3100" dirty="0" err="1">
                <a:solidFill>
                  <a:schemeClr val="accent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Dest_Ip</a:t>
            </a:r>
            <a:r>
              <a:rPr lang="en-US" sz="3100" dirty="0">
                <a:solidFill>
                  <a:schemeClr val="accent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}:{</a:t>
            </a:r>
            <a:r>
              <a:rPr lang="en-US" sz="3100" dirty="0" err="1">
                <a:solidFill>
                  <a:schemeClr val="accent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Dest_Prt</a:t>
            </a:r>
            <a:r>
              <a:rPr lang="en-US" sz="3100" dirty="0">
                <a:solidFill>
                  <a:schemeClr val="accent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}|</a:t>
            </a:r>
            <a:br>
              <a:rPr lang="en-US" sz="3100" dirty="0">
                <a:solidFill>
                  <a:schemeClr val="accent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3100" dirty="0">
                <a:solidFill>
                  <a:schemeClr val="accent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|{Size}|{</a:t>
            </a:r>
            <a:r>
              <a:rPr lang="en-US" sz="3100" dirty="0" err="1">
                <a:solidFill>
                  <a:schemeClr val="accent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Ack_Num</a:t>
            </a:r>
            <a:r>
              <a:rPr lang="en-US" sz="3100" dirty="0">
                <a:solidFill>
                  <a:schemeClr val="accent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}-{</a:t>
            </a:r>
            <a:r>
              <a:rPr lang="en-US" sz="3100" dirty="0" err="1">
                <a:solidFill>
                  <a:schemeClr val="accent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Seq_Num</a:t>
            </a:r>
            <a:r>
              <a:rPr lang="en-US" sz="3100" dirty="0">
                <a:solidFill>
                  <a:schemeClr val="accent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}|{</a:t>
            </a:r>
            <a:r>
              <a:rPr lang="en-US" sz="3100" dirty="0" err="1">
                <a:solidFill>
                  <a:schemeClr val="accent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Flgs</a:t>
            </a:r>
            <a:r>
              <a:rPr lang="en-US" sz="3100" dirty="0">
                <a:solidFill>
                  <a:schemeClr val="accent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}|</a:t>
            </a:r>
            <a:endParaRPr lang="en-US" sz="3100" dirty="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5915C6-D8A3-4446-8475-4E1B20D1CACA}"/>
              </a:ext>
            </a:extLst>
          </p:cNvPr>
          <p:cNvSpPr txBox="1"/>
          <p:nvPr/>
        </p:nvSpPr>
        <p:spPr>
          <a:xfrm>
            <a:off x="60435" y="3962075"/>
            <a:ext cx="1207113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>
                <a:solidFill>
                  <a:schemeClr val="accent3"/>
                </a:solidFill>
                <a:latin typeface="Consolas" panose="020B0609020204030204" pitchFamily="49" charset="0"/>
              </a:rPr>
              <a:t>|18:23:19|18.111.29.114:40820-&gt;104.197.117.31:00443|</a:t>
            </a:r>
          </a:p>
          <a:p>
            <a:pPr algn="ctr"/>
            <a:r>
              <a:rPr lang="en-US" sz="3100" dirty="0">
                <a:solidFill>
                  <a:schemeClr val="accent3"/>
                </a:solidFill>
                <a:latin typeface="Consolas" panose="020B0609020204030204" pitchFamily="49" charset="0"/>
              </a:rPr>
              <a:t>|00216|20234922-39084230|--S-----|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DD3D0BA-E1CB-499F-9F54-7735963A2895}"/>
              </a:ext>
            </a:extLst>
          </p:cNvPr>
          <p:cNvSpPr/>
          <p:nvPr/>
        </p:nvSpPr>
        <p:spPr>
          <a:xfrm>
            <a:off x="160283" y="1928206"/>
            <a:ext cx="11871434" cy="3268717"/>
          </a:xfrm>
          <a:custGeom>
            <a:avLst/>
            <a:gdLst>
              <a:gd name="connsiteX0" fmla="*/ 2906110 w 11871434"/>
              <a:gd name="connsiteY0" fmla="*/ 546538 h 3268717"/>
              <a:gd name="connsiteX1" fmla="*/ 6789682 w 11871434"/>
              <a:gd name="connsiteY1" fmla="*/ 541283 h 3268717"/>
              <a:gd name="connsiteX2" fmla="*/ 6810703 w 11871434"/>
              <a:gd name="connsiteY2" fmla="*/ 52552 h 3268717"/>
              <a:gd name="connsiteX3" fmla="*/ 11803117 w 11871434"/>
              <a:gd name="connsiteY3" fmla="*/ 0 h 3268717"/>
              <a:gd name="connsiteX4" fmla="*/ 11871434 w 11871434"/>
              <a:gd name="connsiteY4" fmla="*/ 3263462 h 3268717"/>
              <a:gd name="connsiteX5" fmla="*/ 136634 w 11871434"/>
              <a:gd name="connsiteY5" fmla="*/ 3268717 h 3268717"/>
              <a:gd name="connsiteX6" fmla="*/ 189186 w 11871434"/>
              <a:gd name="connsiteY6" fmla="*/ 2023241 h 3268717"/>
              <a:gd name="connsiteX7" fmla="*/ 2454165 w 11871434"/>
              <a:gd name="connsiteY7" fmla="*/ 2102069 h 3268717"/>
              <a:gd name="connsiteX8" fmla="*/ 2448910 w 11871434"/>
              <a:gd name="connsiteY8" fmla="*/ 2585545 h 3268717"/>
              <a:gd name="connsiteX9" fmla="*/ 6595241 w 11871434"/>
              <a:gd name="connsiteY9" fmla="*/ 2590800 h 3268717"/>
              <a:gd name="connsiteX10" fmla="*/ 6589986 w 11871434"/>
              <a:gd name="connsiteY10" fmla="*/ 2123090 h 3268717"/>
              <a:gd name="connsiteX11" fmla="*/ 2485696 w 11871434"/>
              <a:gd name="connsiteY11" fmla="*/ 2044262 h 3268717"/>
              <a:gd name="connsiteX12" fmla="*/ 0 w 11871434"/>
              <a:gd name="connsiteY12" fmla="*/ 1792014 h 3268717"/>
              <a:gd name="connsiteX13" fmla="*/ 110358 w 11871434"/>
              <a:gd name="connsiteY13" fmla="*/ 10510 h 3268717"/>
              <a:gd name="connsiteX14" fmla="*/ 2900855 w 11871434"/>
              <a:gd name="connsiteY14" fmla="*/ 26276 h 3268717"/>
              <a:gd name="connsiteX15" fmla="*/ 2906110 w 11871434"/>
              <a:gd name="connsiteY15" fmla="*/ 546538 h 3268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871434" h="3268717">
                <a:moveTo>
                  <a:pt x="2906110" y="546538"/>
                </a:moveTo>
                <a:lnTo>
                  <a:pt x="6789682" y="541283"/>
                </a:lnTo>
                <a:lnTo>
                  <a:pt x="6810703" y="52552"/>
                </a:lnTo>
                <a:lnTo>
                  <a:pt x="11803117" y="0"/>
                </a:lnTo>
                <a:lnTo>
                  <a:pt x="11871434" y="3263462"/>
                </a:lnTo>
                <a:lnTo>
                  <a:pt x="136634" y="3268717"/>
                </a:lnTo>
                <a:lnTo>
                  <a:pt x="189186" y="2023241"/>
                </a:lnTo>
                <a:lnTo>
                  <a:pt x="2454165" y="2102069"/>
                </a:lnTo>
                <a:cubicBezTo>
                  <a:pt x="2452413" y="2263228"/>
                  <a:pt x="2450662" y="2424386"/>
                  <a:pt x="2448910" y="2585545"/>
                </a:cubicBezTo>
                <a:lnTo>
                  <a:pt x="6595241" y="2590800"/>
                </a:lnTo>
                <a:cubicBezTo>
                  <a:pt x="6593489" y="2434897"/>
                  <a:pt x="6591738" y="2278993"/>
                  <a:pt x="6589986" y="2123090"/>
                </a:cubicBezTo>
                <a:lnTo>
                  <a:pt x="2485696" y="2044262"/>
                </a:lnTo>
                <a:lnTo>
                  <a:pt x="0" y="1792014"/>
                </a:lnTo>
                <a:lnTo>
                  <a:pt x="110358" y="10510"/>
                </a:lnTo>
                <a:lnTo>
                  <a:pt x="2900855" y="26276"/>
                </a:lnTo>
                <a:cubicBezTo>
                  <a:pt x="2902607" y="199697"/>
                  <a:pt x="2904358" y="373117"/>
                  <a:pt x="2906110" y="546538"/>
                </a:cubicBezTo>
                <a:close/>
              </a:path>
            </a:pathLst>
          </a:custGeom>
          <a:solidFill>
            <a:srgbClr val="343D4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21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764 L 0 -0.144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4424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ceanic Next">
      <a:dk1>
        <a:sysClr val="windowText" lastClr="000000"/>
      </a:dk1>
      <a:lt1>
        <a:sysClr val="window" lastClr="FFFFFF"/>
      </a:lt1>
      <a:dk2>
        <a:srgbClr val="343D46"/>
      </a:dk2>
      <a:lt2>
        <a:srgbClr val="D8DEE9"/>
      </a:lt2>
      <a:accent1>
        <a:srgbClr val="6699CC"/>
      </a:accent1>
      <a:accent2>
        <a:srgbClr val="F99157"/>
      </a:accent2>
      <a:accent3>
        <a:srgbClr val="A7ADBA"/>
      </a:accent3>
      <a:accent4>
        <a:srgbClr val="FAC863"/>
      </a:accent4>
      <a:accent5>
        <a:srgbClr val="62B3B2"/>
      </a:accent5>
      <a:accent6>
        <a:srgbClr val="99C794"/>
      </a:accent6>
      <a:hlink>
        <a:srgbClr val="6699CC"/>
      </a:hlink>
      <a:folHlink>
        <a:srgbClr val="C594C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438</Words>
  <Application>Microsoft Office PowerPoint</Application>
  <PresentationFormat>Widescreen</PresentationFormat>
  <Paragraphs>80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Courier New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|{H}:{M}:{S}|{Src_Ip}:{Src_Prt}-&gt;{Dest_Ip}:{Dest_Prt}| |{Size}|{Ack_Num}-{Seq_Num}|{Flgs}|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Durfee</dc:creator>
  <cp:lastModifiedBy>Robert Durfee</cp:lastModifiedBy>
  <cp:revision>23</cp:revision>
  <dcterms:created xsi:type="dcterms:W3CDTF">2018-02-15T08:58:01Z</dcterms:created>
  <dcterms:modified xsi:type="dcterms:W3CDTF">2018-02-16T00:47:01Z</dcterms:modified>
</cp:coreProperties>
</file>