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sldIdLst>
    <p:sldId id="307" r:id="rId5"/>
    <p:sldId id="308" r:id="rId6"/>
    <p:sldId id="310" r:id="rId7"/>
    <p:sldId id="309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01" r:id="rId16"/>
    <p:sldId id="302" r:id="rId17"/>
    <p:sldId id="303" r:id="rId18"/>
    <p:sldId id="304" r:id="rId19"/>
    <p:sldId id="306" r:id="rId20"/>
    <p:sldId id="305" r:id="rId21"/>
    <p:sldId id="311" r:id="rId22"/>
    <p:sldId id="312" r:id="rId23"/>
    <p:sldId id="313" r:id="rId24"/>
    <p:sldId id="314" r:id="rId25"/>
    <p:sldId id="315" r:id="rId26"/>
    <p:sldId id="316" r:id="rId27"/>
    <p:sldId id="317" r:id="rId28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4" autoAdjust="0"/>
    <p:restoredTop sz="87292" autoAdjust="0"/>
  </p:normalViewPr>
  <p:slideViewPr>
    <p:cSldViewPr snapToGrid="0">
      <p:cViewPr>
        <p:scale>
          <a:sx n="75" d="100"/>
          <a:sy n="75" d="100"/>
        </p:scale>
        <p:origin x="7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301B8E15-1369-437B-8F98-322C07F17D9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4314347-18FA-407B-AE4F-F35C7C762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45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14347-18FA-407B-AE4F-F35C7C7622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75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14347-18FA-407B-AE4F-F35C7C7622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67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14347-18FA-407B-AE4F-F35C7C7622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88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14347-18FA-407B-AE4F-F35C7C7622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87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5D0B-D2C5-4203-A780-5470EC224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i="0" dirty="0">
                <a:solidFill>
                  <a:srgbClr val="24292E"/>
                </a:solidFill>
                <a:effectLst/>
                <a:latin typeface="-apple-system"/>
              </a:rPr>
              <a:t>Analysis of Spotify Music Streaming</a:t>
            </a:r>
            <a:br>
              <a:rPr lang="en-US" sz="6000" b="1" i="0" dirty="0">
                <a:solidFill>
                  <a:srgbClr val="24292E"/>
                </a:solidFill>
                <a:effectLst/>
                <a:latin typeface="-apple-system"/>
              </a:rPr>
            </a:b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44611-3514-4491-9C6B-114B5DC91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305886" cy="1143000"/>
          </a:xfrm>
        </p:spPr>
        <p:txBody>
          <a:bodyPr/>
          <a:lstStyle/>
          <a:p>
            <a:r>
              <a:rPr lang="en-US" dirty="0"/>
              <a:t>Saif Ahmed | Robert Englund | Melissa Peck | Zean zhang</a:t>
            </a:r>
          </a:p>
        </p:txBody>
      </p:sp>
    </p:spTree>
    <p:extLst>
      <p:ext uri="{BB962C8B-B14F-4D97-AF65-F5344CB8AC3E}">
        <p14:creationId xmlns:p14="http://schemas.microsoft.com/office/powerpoint/2010/main" val="1985790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28E2-3931-40B2-82FC-E9A3A16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019" y="2946222"/>
            <a:ext cx="3705796" cy="482778"/>
          </a:xfrm>
        </p:spPr>
        <p:txBody>
          <a:bodyPr anchor="t">
            <a:noAutofit/>
          </a:bodyPr>
          <a:lstStyle/>
          <a:p>
            <a:r>
              <a:rPr lang="en-US" sz="2400" dirty="0"/>
              <a:t>Analysis: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5E73E2-EB6C-4CE7-B73C-A1E95731A084}"/>
              </a:ext>
            </a:extLst>
          </p:cNvPr>
          <p:cNvSpPr txBox="1">
            <a:spLocks/>
          </p:cNvSpPr>
          <p:nvPr/>
        </p:nvSpPr>
        <p:spPr>
          <a:xfrm>
            <a:off x="549019" y="825282"/>
            <a:ext cx="3931541" cy="21209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  <a:p>
            <a:r>
              <a:rPr lang="en-US" sz="2400" dirty="0"/>
              <a:t>We explore: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Frequency of streams by Season(11/2019 – 11/2020)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9C08C9-60CF-0947-A61F-8FF139E35F87}"/>
              </a:ext>
            </a:extLst>
          </p:cNvPr>
          <p:cNvSpPr/>
          <p:nvPr/>
        </p:nvSpPr>
        <p:spPr>
          <a:xfrm>
            <a:off x="549019" y="3481701"/>
            <a:ext cx="313957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Assign dates into different seasons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Group by ‘Season’ and find total streams by each ‘Season’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4F4559F-5EB2-E44C-81D5-1ECE23702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432" y="1166717"/>
            <a:ext cx="7493568" cy="394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0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28E2-3931-40B2-82FC-E9A3A16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297" y="228273"/>
            <a:ext cx="10267406" cy="1450757"/>
          </a:xfrm>
        </p:spPr>
        <p:txBody>
          <a:bodyPr anchor="t">
            <a:noAutofit/>
          </a:bodyPr>
          <a:lstStyle/>
          <a:p>
            <a:r>
              <a:rPr lang="en-US" sz="2800" dirty="0"/>
              <a:t>Graphs -&gt; Frequency of streams by Season (11/2019 – 11/2020) </a:t>
            </a:r>
            <a:r>
              <a:rPr lang="zh-CN" altLang="en-US" sz="2800" dirty="0"/>
              <a:t>，</a:t>
            </a:r>
            <a:r>
              <a:rPr lang="en-US" sz="2800" dirty="0"/>
              <a:t>in US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7CCEA9B-8CB4-D448-843A-C5C35D17C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139" y="2060739"/>
            <a:ext cx="4827722" cy="399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72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28E2-3931-40B2-82FC-E9A3A16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84" y="4003061"/>
            <a:ext cx="4033866" cy="2120940"/>
          </a:xfrm>
        </p:spPr>
        <p:txBody>
          <a:bodyPr anchor="t">
            <a:noAutofit/>
          </a:bodyPr>
          <a:lstStyle/>
          <a:p>
            <a:r>
              <a:rPr lang="en-US" sz="2000" dirty="0"/>
              <a:t>Step 1) Further data cleaning -&gt;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check length and counts</a:t>
            </a:r>
            <a:br>
              <a:rPr lang="en-US" sz="2000" dirty="0"/>
            </a:br>
            <a:r>
              <a:rPr lang="en-US" sz="2000" dirty="0"/>
              <a:t>drop header </a:t>
            </a:r>
            <a:br>
              <a:rPr lang="en-US" sz="2000" dirty="0"/>
            </a:br>
            <a:r>
              <a:rPr lang="en-US" sz="2000" dirty="0"/>
              <a:t>assign integer type to “streams”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18318C-98E6-4AD2-916D-1845DE05F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20342" y="1348153"/>
            <a:ext cx="7471658" cy="4161693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E5E73E2-EB6C-4CE7-B73C-A1E95731A084}"/>
              </a:ext>
            </a:extLst>
          </p:cNvPr>
          <p:cNvSpPr txBox="1">
            <a:spLocks/>
          </p:cNvSpPr>
          <p:nvPr/>
        </p:nvSpPr>
        <p:spPr>
          <a:xfrm>
            <a:off x="549019" y="812798"/>
            <a:ext cx="3705796" cy="2322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Questions:</a:t>
            </a:r>
          </a:p>
          <a:p>
            <a:r>
              <a:rPr lang="en-US" sz="2000" dirty="0"/>
              <a:t>Most popular artists by:</a:t>
            </a:r>
            <a:br>
              <a:rPr lang="en-US" sz="2000" dirty="0"/>
            </a:br>
            <a:r>
              <a:rPr lang="en-US" sz="2000" dirty="0"/>
              <a:t>1) number of appearances &amp; </a:t>
            </a:r>
            <a:br>
              <a:rPr lang="en-US" sz="2000" dirty="0"/>
            </a:br>
            <a:r>
              <a:rPr lang="en-US" sz="2000" dirty="0"/>
              <a:t>2) total streams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in the Spotify Top 200 in the US and globally over the past year (11/2019 - 11/2020)?</a:t>
            </a:r>
          </a:p>
        </p:txBody>
      </p:sp>
    </p:spTree>
    <p:extLst>
      <p:ext uri="{BB962C8B-B14F-4D97-AF65-F5344CB8AC3E}">
        <p14:creationId xmlns:p14="http://schemas.microsoft.com/office/powerpoint/2010/main" val="659868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28E2-3931-40B2-82FC-E9A3A16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24" y="2211443"/>
            <a:ext cx="4161693" cy="2120940"/>
          </a:xfrm>
        </p:spPr>
        <p:txBody>
          <a:bodyPr anchor="t">
            <a:noAutofit/>
          </a:bodyPr>
          <a:lstStyle/>
          <a:p>
            <a:r>
              <a:rPr lang="en-US" sz="2000" dirty="0"/>
              <a:t>Analysis -&gt;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count the number of times each artist shows on the Top 200 during time period in US and globally</a:t>
            </a:r>
            <a:br>
              <a:rPr lang="en-US" sz="2000" dirty="0"/>
            </a:br>
            <a:r>
              <a:rPr lang="en-US" sz="2000" dirty="0"/>
              <a:t>put counts into a dataframe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FC8C28-DF7B-41AA-AD04-23346AB14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508" y="105508"/>
            <a:ext cx="7514492" cy="633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7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5BEC7B-A233-4E9E-9149-B8F916E99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163" y="0"/>
            <a:ext cx="6030627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E820B9D-F3E9-4DC1-8E72-985A77BEF876}"/>
              </a:ext>
            </a:extLst>
          </p:cNvPr>
          <p:cNvSpPr txBox="1">
            <a:spLocks/>
          </p:cNvSpPr>
          <p:nvPr/>
        </p:nvSpPr>
        <p:spPr>
          <a:xfrm>
            <a:off x="233624" y="2211443"/>
            <a:ext cx="4161693" cy="21209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Analysis -&gt;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sum the total streams on the Top 200 by artist during time period in US and globally</a:t>
            </a:r>
            <a:br>
              <a:rPr lang="en-US" sz="2000" dirty="0"/>
            </a:br>
            <a:r>
              <a:rPr lang="en-US" sz="2000" dirty="0"/>
              <a:t>put stream info into a dataframe</a:t>
            </a:r>
          </a:p>
        </p:txBody>
      </p:sp>
    </p:spTree>
    <p:extLst>
      <p:ext uri="{BB962C8B-B14F-4D97-AF65-F5344CB8AC3E}">
        <p14:creationId xmlns:p14="http://schemas.microsoft.com/office/powerpoint/2010/main" val="260744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28E2-3931-40B2-82FC-E9A3A16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24" y="2368530"/>
            <a:ext cx="4161693" cy="2120940"/>
          </a:xfrm>
        </p:spPr>
        <p:txBody>
          <a:bodyPr anchor="t">
            <a:noAutofit/>
          </a:bodyPr>
          <a:lstStyle/>
          <a:p>
            <a:r>
              <a:rPr lang="en-US" sz="2000" dirty="0"/>
              <a:t>Preparing the data for graphs -&gt;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merging dataframes for comparison</a:t>
            </a:r>
            <a:br>
              <a:rPr lang="en-US" sz="2000" dirty="0"/>
            </a:br>
            <a:r>
              <a:rPr lang="en-US" sz="2000" dirty="0"/>
              <a:t>divide streams by 1 billion for cleaner 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5FC27-0714-4582-BF78-0748546BE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163" y="1785345"/>
            <a:ext cx="7095059" cy="264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2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28E2-3931-40B2-82FC-E9A3A16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297" y="228273"/>
            <a:ext cx="10267406" cy="1450757"/>
          </a:xfrm>
        </p:spPr>
        <p:txBody>
          <a:bodyPr anchor="t">
            <a:noAutofit/>
          </a:bodyPr>
          <a:lstStyle/>
          <a:p>
            <a:r>
              <a:rPr lang="en-US" sz="2000" dirty="0"/>
              <a:t>Graphs -&gt; Top 10 artists with most appearances on Top 200 List, globally and in US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5E73E2-EB6C-4CE7-B73C-A1E95731A084}"/>
              </a:ext>
            </a:extLst>
          </p:cNvPr>
          <p:cNvSpPr txBox="1">
            <a:spLocks/>
          </p:cNvSpPr>
          <p:nvPr/>
        </p:nvSpPr>
        <p:spPr>
          <a:xfrm>
            <a:off x="549019" y="812799"/>
            <a:ext cx="3705796" cy="21209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Most popular artists by:</a:t>
            </a:r>
            <a:br>
              <a:rPr lang="en-US" sz="2000" dirty="0"/>
            </a:br>
            <a:r>
              <a:rPr lang="en-US" sz="2000" dirty="0"/>
              <a:t>1) number of appearances &amp; </a:t>
            </a:r>
            <a:br>
              <a:rPr lang="en-US" sz="2000" dirty="0"/>
            </a:br>
            <a:r>
              <a:rPr lang="en-US" sz="2000" dirty="0"/>
              <a:t>2) total streams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in the Spotify Top 200 in the US and globally over the past year (11/2019 - 11/2020)?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BBE30F-A1D9-43DF-9867-C2D7F12AB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96" y="1842316"/>
            <a:ext cx="5841248" cy="41638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4E2AD8-1BC5-49E2-81DC-5BE92B6B6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42316"/>
            <a:ext cx="5841248" cy="426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51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28E2-3931-40B2-82FC-E9A3A16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5520"/>
            <a:ext cx="10058400" cy="1450757"/>
          </a:xfrm>
        </p:spPr>
        <p:txBody>
          <a:bodyPr anchor="t">
            <a:noAutofit/>
          </a:bodyPr>
          <a:lstStyle/>
          <a:p>
            <a:r>
              <a:rPr lang="en-US" sz="2000" dirty="0"/>
              <a:t>Graphs -&gt; Top 10 total streams by artist, in US and globally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5E73E2-EB6C-4CE7-B73C-A1E95731A084}"/>
              </a:ext>
            </a:extLst>
          </p:cNvPr>
          <p:cNvSpPr txBox="1">
            <a:spLocks/>
          </p:cNvSpPr>
          <p:nvPr/>
        </p:nvSpPr>
        <p:spPr>
          <a:xfrm>
            <a:off x="549019" y="812799"/>
            <a:ext cx="3705796" cy="21209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Most popular artists by:</a:t>
            </a:r>
            <a:br>
              <a:rPr lang="en-US" sz="2000" dirty="0"/>
            </a:br>
            <a:r>
              <a:rPr lang="en-US" sz="2000" dirty="0"/>
              <a:t>1) number of appearances &amp; </a:t>
            </a:r>
            <a:br>
              <a:rPr lang="en-US" sz="2000" dirty="0"/>
            </a:br>
            <a:r>
              <a:rPr lang="en-US" sz="2000" dirty="0"/>
              <a:t>2) total streams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in the Spotify Top 200 in the US and globally over the past year (11/2019 - 11/2020)?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0A35E17-D22C-4CBF-9F35-3057D340D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753213"/>
            <a:ext cx="5876925" cy="44481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13756A-6ED4-4044-A0E3-1AC32B600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581" y="1753213"/>
            <a:ext cx="6403419" cy="448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51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E5E73E2-EB6C-4CE7-B73C-A1E95731A084}"/>
              </a:ext>
            </a:extLst>
          </p:cNvPr>
          <p:cNvSpPr txBox="1">
            <a:spLocks/>
          </p:cNvSpPr>
          <p:nvPr/>
        </p:nvSpPr>
        <p:spPr>
          <a:xfrm>
            <a:off x="549019" y="812799"/>
            <a:ext cx="3705796" cy="24562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Question: </a:t>
            </a:r>
          </a:p>
          <a:p>
            <a:endParaRPr lang="en-US" sz="2800" dirty="0"/>
          </a:p>
          <a:p>
            <a:r>
              <a:rPr lang="en-US" sz="2800" dirty="0"/>
              <a:t>How many of the Top 200 songs occur on both the U.S. and Global Charts?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57ADB-3402-4D7C-AB4A-AAA208F4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There are 829 songs that are common to both charts, comprising 64% of the US chart and 73% of the Global chart.</a:t>
            </a:r>
          </a:p>
          <a:p>
            <a:pPr marL="0" indent="0">
              <a:buNone/>
            </a:pPr>
            <a:r>
              <a:rPr lang="en-US" sz="2000" dirty="0"/>
              <a:t>Although songs common to both charts account for a smaller portion of the US chart than the global, they account for a larger portion of the streams.</a:t>
            </a:r>
          </a:p>
          <a:p>
            <a:pPr marL="0" indent="0">
              <a:buNone/>
            </a:pPr>
            <a:r>
              <a:rPr lang="en-US" sz="2000" dirty="0"/>
              <a:t>Common songs appear to fall into three types:  </a:t>
            </a:r>
          </a:p>
          <a:p>
            <a:pPr marL="457200" indent="-457200">
              <a:buAutoNum type="arabicPeriod"/>
            </a:pPr>
            <a:r>
              <a:rPr lang="en-US" sz="2000" dirty="0"/>
              <a:t>High correlation of weeks on chart</a:t>
            </a:r>
          </a:p>
          <a:p>
            <a:pPr marL="457200" indent="-457200">
              <a:buAutoNum type="arabicPeriod"/>
            </a:pPr>
            <a:r>
              <a:rPr lang="en-US" sz="2000" dirty="0"/>
              <a:t>No correlation </a:t>
            </a:r>
          </a:p>
          <a:p>
            <a:pPr marL="457200" indent="-457200">
              <a:buAutoNum type="arabicPeriod"/>
            </a:pPr>
            <a:r>
              <a:rPr lang="en-US" sz="2000" dirty="0"/>
              <a:t>Short-lived on both charts</a:t>
            </a:r>
          </a:p>
        </p:txBody>
      </p:sp>
    </p:spTree>
    <p:extLst>
      <p:ext uri="{BB962C8B-B14F-4D97-AF65-F5344CB8AC3E}">
        <p14:creationId xmlns:p14="http://schemas.microsoft.com/office/powerpoint/2010/main" val="929163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3BD6-CEF7-4E48-A249-D1A18849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655956"/>
            <a:ext cx="3517567" cy="453137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process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202A5-7D59-4695-BFB1-52DD21EE9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584960"/>
            <a:ext cx="3517567" cy="452259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Summarize data by song on each chart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 an inner join on song to identify common songs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Count the entries in the join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Not quite:  artists don’t have copyright on song titles. Using song title alone overstates instances where two or more artists use the same title.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1BA50-B193-4DD0-AE0E-99236BD73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84" y="1015521"/>
            <a:ext cx="5928344" cy="4412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3E90D9-A586-4C38-8386-F3625535D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029" y="1864020"/>
            <a:ext cx="5942299" cy="12376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268B0E2-8AC5-4981-AFB1-286AFA282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029" y="3473594"/>
            <a:ext cx="5942299" cy="11310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3C2C0A-F3DD-41B9-90B7-B8D463699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029" y="4835093"/>
            <a:ext cx="55721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1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44A5-6AD3-467E-842C-0F70E5986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8632-835B-4A0E-A9F8-7E98C7433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In the US, is there a seasonality to frequency of streaming the Top 200 songs and has streaming frequency been impacted by </a:t>
            </a:r>
            <a:r>
              <a:rPr lang="en-US" dirty="0" err="1"/>
              <a:t>Covid</a:t>
            </a:r>
            <a:r>
              <a:rPr lang="en-US" dirty="0"/>
              <a:t>?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Who are the most popular artists by # of streams and Top 200 in the US over the past year?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How many of the Top 200 songs are the same between the US and globally?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62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3BD6-CEF7-4E48-A249-D1A18849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655956"/>
            <a:ext cx="3517567" cy="453137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process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202A5-7D59-4695-BFB1-52DD21EE9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625600"/>
            <a:ext cx="3517567" cy="4481956"/>
          </a:xfrm>
        </p:spPr>
        <p:txBody>
          <a:bodyPr/>
          <a:lstStyle/>
          <a:p>
            <a:r>
              <a:rPr lang="en-US" dirty="0"/>
              <a:t>Extend the question:  What percent of each chart do common songs/streams account for?</a:t>
            </a:r>
          </a:p>
          <a:p>
            <a:pPr marL="342900" indent="-342900">
              <a:buAutoNum type="arabicPeriod"/>
            </a:pPr>
            <a:r>
              <a:rPr lang="en-US" dirty="0"/>
              <a:t>Calculate total songs, common songs &amp; unique songs for each chart</a:t>
            </a:r>
          </a:p>
          <a:p>
            <a:pPr marL="342900" indent="-342900">
              <a:buAutoNum type="arabicPeriod"/>
            </a:pPr>
            <a:r>
              <a:rPr lang="en-US" dirty="0"/>
              <a:t>Repeat for streams</a:t>
            </a:r>
          </a:p>
          <a:p>
            <a:pPr marL="342900" indent="-342900">
              <a:buAutoNum type="arabicPeriod"/>
            </a:pPr>
            <a:r>
              <a:rPr lang="en-US" dirty="0"/>
              <a:t>Plot pie charts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4D8BB-ABA3-4EC0-B890-57501D121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872" y="655956"/>
            <a:ext cx="5794058" cy="2012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135539-9000-4DE5-93AC-06F371345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72" y="2890628"/>
            <a:ext cx="5794058" cy="1348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CD63C1-394A-4C93-95CC-211F59A38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872" y="4542028"/>
            <a:ext cx="56769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33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3BD6-CEF7-4E48-A249-D1A18849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757556"/>
            <a:ext cx="3517567" cy="2773044"/>
          </a:xfrm>
        </p:spPr>
        <p:txBody>
          <a:bodyPr>
            <a:noAutofit/>
          </a:bodyPr>
          <a:lstStyle/>
          <a:p>
            <a:r>
              <a:rPr lang="en-US" sz="2400" dirty="0"/>
              <a:t>Although songs common to both charts account for a smaller portion of the US chart than the global, they account for a larger portion of the streams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202A5-7D59-4695-BFB1-52DD21EE9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4" y="4551680"/>
            <a:ext cx="3517567" cy="1159636"/>
          </a:xfrm>
        </p:spPr>
        <p:txBody>
          <a:bodyPr>
            <a:normAutofit/>
          </a:bodyPr>
          <a:lstStyle/>
          <a:p>
            <a:r>
              <a:rPr lang="en-US" sz="1800" i="1" dirty="0"/>
              <a:t>US subscribers sample a broader range of songs but listen to globally popular songs more often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64D027-AB59-482C-AFA3-D9D18EDC3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907" y="502444"/>
            <a:ext cx="6319629" cy="60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33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3BD6-CEF7-4E48-A249-D1A18849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655956"/>
            <a:ext cx="3517567" cy="453137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process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202A5-7D59-4695-BFB1-52DD21EE9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635760"/>
            <a:ext cx="3517567" cy="4471796"/>
          </a:xfrm>
        </p:spPr>
        <p:txBody>
          <a:bodyPr/>
          <a:lstStyle/>
          <a:p>
            <a:r>
              <a:rPr lang="en-US" dirty="0"/>
              <a:t>Extend the question:  Are common songs equally popular on both charts</a:t>
            </a:r>
          </a:p>
          <a:p>
            <a:pPr marL="342900" indent="-342900">
              <a:buAutoNum type="arabicPeriod"/>
            </a:pPr>
            <a:r>
              <a:rPr lang="en-US" dirty="0"/>
              <a:t>Count weeks on chart for common songs</a:t>
            </a:r>
          </a:p>
          <a:p>
            <a:pPr marL="342900" indent="-342900">
              <a:buAutoNum type="arabicPeriod"/>
            </a:pPr>
            <a:r>
              <a:rPr lang="en-US" dirty="0"/>
              <a:t>Create scatter plot:  Weeks on US chart vs. weeks on global chart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80C3A9-A23B-46A2-8EA4-B34DD5D62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069" y="793421"/>
            <a:ext cx="5942299" cy="1237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A8ED92-3673-4545-8D0F-189E8AC1C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069" y="2460548"/>
            <a:ext cx="5942299" cy="1131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8323DB-E17E-4841-88BD-074727A1B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069" y="4021050"/>
            <a:ext cx="58959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72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3BD6-CEF7-4E48-A249-D1A18849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3" y="889636"/>
            <a:ext cx="3517567" cy="2686684"/>
          </a:xfrm>
        </p:spPr>
        <p:txBody>
          <a:bodyPr>
            <a:noAutofit/>
          </a:bodyPr>
          <a:lstStyle/>
          <a:p>
            <a:r>
              <a:rPr lang="en-US" sz="2400" dirty="0"/>
              <a:t>Common songs appear to fall into three types: </a:t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1600" dirty="0"/>
            </a:br>
            <a:r>
              <a:rPr lang="en-US" sz="2000" dirty="0"/>
              <a:t>high correlation of weeks on the chart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no correlation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short-lived on both charts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202A5-7D59-4695-BFB1-52DD21EE9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4" y="4389120"/>
            <a:ext cx="3517567" cy="1322196"/>
          </a:xfrm>
        </p:spPr>
        <p:txBody>
          <a:bodyPr>
            <a:normAutofit/>
          </a:bodyPr>
          <a:lstStyle/>
          <a:p>
            <a:r>
              <a:rPr lang="en-US" sz="1800" i="1" dirty="0"/>
              <a:t>There appear to be factors that consistently drive popularity across both charts, and factors that are unique to each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6360C1-3EC5-4A62-AE9C-E74FE19B9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111" y="889636"/>
            <a:ext cx="6182305" cy="476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83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E5E73E2-EB6C-4CE7-B73C-A1E95731A084}"/>
              </a:ext>
            </a:extLst>
          </p:cNvPr>
          <p:cNvSpPr txBox="1">
            <a:spLocks/>
          </p:cNvSpPr>
          <p:nvPr/>
        </p:nvSpPr>
        <p:spPr>
          <a:xfrm>
            <a:off x="549019" y="1148079"/>
            <a:ext cx="3705796" cy="11074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Follow-up questions </a:t>
            </a:r>
          </a:p>
          <a:p>
            <a:endParaRPr lang="en-US" sz="2800" dirty="0"/>
          </a:p>
          <a:p>
            <a:br>
              <a:rPr lang="en-US" sz="2000" dirty="0"/>
            </a:br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57ADB-3402-4D7C-AB4A-AAA208F4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8824" y="1148079"/>
            <a:ext cx="5928344" cy="4329556"/>
          </a:xfrm>
        </p:spPr>
        <p:txBody>
          <a:bodyPr>
            <a:normAutofit/>
          </a:bodyPr>
          <a:lstStyle/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sz="2000" dirty="0"/>
              <a:t>Does the popularity on the US chart drive popularity on the global chart?</a:t>
            </a:r>
          </a:p>
          <a:p>
            <a:pPr marL="457200" indent="-457200">
              <a:buAutoNum type="arabicPeriod"/>
            </a:pPr>
            <a:r>
              <a:rPr lang="en-US" sz="2000" dirty="0"/>
              <a:t>Of the songs that are common, how many are by U.S. artists vs. non-U.S.?</a:t>
            </a:r>
          </a:p>
          <a:p>
            <a:pPr marL="457200" indent="-457200">
              <a:buAutoNum type="arabicPeriod"/>
            </a:pPr>
            <a:r>
              <a:rPr lang="en-US" sz="2000" dirty="0"/>
              <a:t>Why do some songs remain on both charts for the same amount of time?</a:t>
            </a:r>
          </a:p>
          <a:p>
            <a:pPr marL="457200" indent="-457200">
              <a:buAutoNum type="arabicPeriod"/>
            </a:pPr>
            <a:r>
              <a:rPr lang="en-US" sz="2000" dirty="0"/>
              <a:t>What are the factors that take a song to one Top 200 chart but not the other?</a:t>
            </a:r>
          </a:p>
          <a:p>
            <a:pPr marL="457200" indent="-457200">
              <a:buAutoNum type="arabicPeriod"/>
            </a:pPr>
            <a:r>
              <a:rPr lang="en-US" sz="2000" dirty="0"/>
              <a:t>Do other streaming services show similar patterns on their charts? </a:t>
            </a:r>
          </a:p>
        </p:txBody>
      </p:sp>
    </p:spTree>
    <p:extLst>
      <p:ext uri="{BB962C8B-B14F-4D97-AF65-F5344CB8AC3E}">
        <p14:creationId xmlns:p14="http://schemas.microsoft.com/office/powerpoint/2010/main" val="300368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5ACC-3AA4-474B-8972-B65EF842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up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AD65E-1D19-4AF9-A0B0-8578A7AE7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877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Combined all CSVs, added Date column as well as Unique ID column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was from 10/31/19 – 10/22/20, excel sorted starting 01/02/20</a:t>
            </a:r>
          </a:p>
          <a:p>
            <a:r>
              <a:rPr lang="en-US" dirty="0"/>
              <a:t>Minor cleaning like header row inconsistencies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478B8B-3B90-4E6E-88F1-63659194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80" y="2452370"/>
            <a:ext cx="8244976" cy="270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2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3233-E736-41DC-89A5-C3218ED59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308863"/>
            <a:ext cx="4030134" cy="2093975"/>
          </a:xfrm>
        </p:spPr>
        <p:txBody>
          <a:bodyPr/>
          <a:lstStyle/>
          <a:p>
            <a:r>
              <a:rPr lang="en-US" dirty="0"/>
              <a:t>Finding the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87392-3222-43BF-919F-42CED9CFD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Found Spotify and SoundCloud Developer tools 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Discovered it was geared towards individual personal data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Tried several more APIs with the same results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Found publicly available Spotify Charts in CSV format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Only available per day and per week  </a:t>
            </a: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67E49D-B131-4830-A676-3A5D1402D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BD5BCB-6195-4498-8D8A-8C2958B66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633" y="930498"/>
            <a:ext cx="7191045" cy="49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7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7CEC1-FDDF-3846-AF95-7673F70A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Question: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04085-C051-B540-8A44-8379A6F2C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31958" y="605896"/>
            <a:ext cx="5923721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marL="342900" indent="-342900">
              <a:lnSpc>
                <a:spcPct val="100000"/>
              </a:lnSpc>
              <a:buClr>
                <a:schemeClr val="tx1"/>
              </a:buClr>
              <a:buFont typeface="Calibri" panose="020F050202020403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In the US, is there a seasonality to frequency of streaming the Top 200 songs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Clr>
                <a:schemeClr val="tx1"/>
              </a:buClr>
              <a:buFont typeface="Calibri" panose="020F050202020403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Has streaming frequency of the Top 200 been impacted by COVID-19</a:t>
            </a:r>
          </a:p>
          <a:p>
            <a:pPr>
              <a:lnSpc>
                <a:spcPct val="100000"/>
              </a:lnSpc>
            </a:pP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5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28E2-3931-40B2-82FC-E9A3A16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019" y="2946222"/>
            <a:ext cx="3705796" cy="482778"/>
          </a:xfrm>
        </p:spPr>
        <p:txBody>
          <a:bodyPr anchor="t">
            <a:noAutofit/>
          </a:bodyPr>
          <a:lstStyle/>
          <a:p>
            <a:r>
              <a:rPr lang="en-US" sz="2400" dirty="0"/>
              <a:t>Data pre-processing-&gt;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5E73E2-EB6C-4CE7-B73C-A1E95731A084}"/>
              </a:ext>
            </a:extLst>
          </p:cNvPr>
          <p:cNvSpPr txBox="1">
            <a:spLocks/>
          </p:cNvSpPr>
          <p:nvPr/>
        </p:nvSpPr>
        <p:spPr>
          <a:xfrm>
            <a:off x="549019" y="825282"/>
            <a:ext cx="3931541" cy="21209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  <a:p>
            <a:r>
              <a:rPr lang="en-US" sz="2400" dirty="0"/>
              <a:t>We explore: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Frequency of streams by Date (11/2019 – 11/2020)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060B9EE-B32A-5D41-8940-66330E0CF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0788" y="1329360"/>
            <a:ext cx="7126391" cy="3716501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9C08C9-60CF-0947-A61F-8FF139E35F87}"/>
              </a:ext>
            </a:extLst>
          </p:cNvPr>
          <p:cNvSpPr/>
          <p:nvPr/>
        </p:nvSpPr>
        <p:spPr>
          <a:xfrm>
            <a:off x="549019" y="3399548"/>
            <a:ext cx="31395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Change the datatype of Stream column to numerical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Sort data frame by ‘Date’</a:t>
            </a:r>
          </a:p>
        </p:txBody>
      </p:sp>
    </p:spTree>
    <p:extLst>
      <p:ext uri="{BB962C8B-B14F-4D97-AF65-F5344CB8AC3E}">
        <p14:creationId xmlns:p14="http://schemas.microsoft.com/office/powerpoint/2010/main" val="396614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28E2-3931-40B2-82FC-E9A3A16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019" y="2946222"/>
            <a:ext cx="3705796" cy="482778"/>
          </a:xfrm>
        </p:spPr>
        <p:txBody>
          <a:bodyPr anchor="t">
            <a:noAutofit/>
          </a:bodyPr>
          <a:lstStyle/>
          <a:p>
            <a:r>
              <a:rPr lang="en-US" sz="2400" dirty="0"/>
              <a:t>Analysis: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5E73E2-EB6C-4CE7-B73C-A1E95731A084}"/>
              </a:ext>
            </a:extLst>
          </p:cNvPr>
          <p:cNvSpPr txBox="1">
            <a:spLocks/>
          </p:cNvSpPr>
          <p:nvPr/>
        </p:nvSpPr>
        <p:spPr>
          <a:xfrm>
            <a:off x="549019" y="825282"/>
            <a:ext cx="3931541" cy="21209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  <a:p>
            <a:r>
              <a:rPr lang="en-US" sz="2400" dirty="0"/>
              <a:t>We explore: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Frequency of streams by Date (11/2019 – 11/2020)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9C08C9-60CF-0947-A61F-8FF139E35F87}"/>
              </a:ext>
            </a:extLst>
          </p:cNvPr>
          <p:cNvSpPr/>
          <p:nvPr/>
        </p:nvSpPr>
        <p:spPr>
          <a:xfrm>
            <a:off x="549019" y="3481701"/>
            <a:ext cx="31395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Group by ‘Date’ and find total streams by each ‘Date’ 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D006276-A144-3844-B245-2636DED56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343"/>
          <a:stretch/>
        </p:blipFill>
        <p:spPr>
          <a:xfrm>
            <a:off x="4863004" y="1862761"/>
            <a:ext cx="7113722" cy="216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28E2-3931-40B2-82FC-E9A3A16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019" y="2946222"/>
            <a:ext cx="3705796" cy="482778"/>
          </a:xfrm>
        </p:spPr>
        <p:txBody>
          <a:bodyPr anchor="t">
            <a:noAutofit/>
          </a:bodyPr>
          <a:lstStyle/>
          <a:p>
            <a:r>
              <a:rPr lang="en-US" sz="2400" dirty="0"/>
              <a:t>Analysis: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5E73E2-EB6C-4CE7-B73C-A1E95731A084}"/>
              </a:ext>
            </a:extLst>
          </p:cNvPr>
          <p:cNvSpPr txBox="1">
            <a:spLocks/>
          </p:cNvSpPr>
          <p:nvPr/>
        </p:nvSpPr>
        <p:spPr>
          <a:xfrm>
            <a:off x="549019" y="825282"/>
            <a:ext cx="3931541" cy="21209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  <a:p>
            <a:r>
              <a:rPr lang="en-US" sz="2400" dirty="0"/>
              <a:t>We explore: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Frequency of streams by Date (11/2019 – 11/2020)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9C08C9-60CF-0947-A61F-8FF139E35F87}"/>
              </a:ext>
            </a:extLst>
          </p:cNvPr>
          <p:cNvSpPr/>
          <p:nvPr/>
        </p:nvSpPr>
        <p:spPr>
          <a:xfrm>
            <a:off x="549019" y="3481701"/>
            <a:ext cx="3139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Plot out the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68DF8-519A-C046-A14B-5C92C748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322" y="1960142"/>
            <a:ext cx="6976085" cy="188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8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28E2-3931-40B2-82FC-E9A3A16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297" y="228273"/>
            <a:ext cx="10267406" cy="1450757"/>
          </a:xfrm>
        </p:spPr>
        <p:txBody>
          <a:bodyPr anchor="t">
            <a:noAutofit/>
          </a:bodyPr>
          <a:lstStyle/>
          <a:p>
            <a:r>
              <a:rPr lang="en-US" sz="2800" dirty="0"/>
              <a:t>Graphs -&gt; Frequency of streams by Date (11/2019 – 11/2020) </a:t>
            </a:r>
            <a:r>
              <a:rPr lang="zh-CN" altLang="en-US" sz="2800" dirty="0"/>
              <a:t>，</a:t>
            </a:r>
            <a:r>
              <a:rPr lang="en-US" sz="2800" dirty="0"/>
              <a:t>in 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AE0F55-2751-4140-86B9-1C6D0378E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91" y="3212858"/>
            <a:ext cx="5373473" cy="14507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E77993-88C9-F24B-8AFE-BBF003E6E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664" y="1958149"/>
            <a:ext cx="5950912" cy="410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8015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http://purl.org/dc/terms/"/>
    <ds:schemaRef ds:uri="http://purl.org/dc/elements/1.1/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989</Words>
  <Application>Microsoft Office PowerPoint</Application>
  <PresentationFormat>Widescreen</PresentationFormat>
  <Paragraphs>109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-apple-system</vt:lpstr>
      <vt:lpstr>Arial</vt:lpstr>
      <vt:lpstr>Bookman Old Style</vt:lpstr>
      <vt:lpstr>Calibri</vt:lpstr>
      <vt:lpstr>Courier New</vt:lpstr>
      <vt:lpstr>Franklin Gothic Book</vt:lpstr>
      <vt:lpstr>1_RetrospectVTI</vt:lpstr>
      <vt:lpstr>Analysis of Spotify Music Streaming </vt:lpstr>
      <vt:lpstr>Our Project Objectives</vt:lpstr>
      <vt:lpstr>Cleaning up the Data</vt:lpstr>
      <vt:lpstr>Finding the Data</vt:lpstr>
      <vt:lpstr>Question:</vt:lpstr>
      <vt:lpstr>Data pre-processing-&gt;    </vt:lpstr>
      <vt:lpstr>Analysis:</vt:lpstr>
      <vt:lpstr>Analysis:</vt:lpstr>
      <vt:lpstr>Graphs -&gt; Frequency of streams by Date (11/2019 – 11/2020) ，in US</vt:lpstr>
      <vt:lpstr>Analysis:</vt:lpstr>
      <vt:lpstr>Graphs -&gt; Frequency of streams by Season (11/2019 – 11/2020) ，in US</vt:lpstr>
      <vt:lpstr>Step 1) Further data cleaning -&gt;  check length and counts drop header  assign integer type to “streams” </vt:lpstr>
      <vt:lpstr>Analysis -&gt;  count the number of times each artist shows on the Top 200 during time period in US and globally put counts into a dataframe</vt:lpstr>
      <vt:lpstr>PowerPoint Presentation</vt:lpstr>
      <vt:lpstr>Preparing the data for graphs -&gt;  merging dataframes for comparison divide streams by 1 billion for cleaner graphs</vt:lpstr>
      <vt:lpstr>Graphs -&gt; Top 10 artists with most appearances on Top 200 List, globally and in US</vt:lpstr>
      <vt:lpstr>Graphs -&gt; Top 10 total streams by artist, in US and globally</vt:lpstr>
      <vt:lpstr>PowerPoint Presentation</vt:lpstr>
      <vt:lpstr>Analysis process</vt:lpstr>
      <vt:lpstr>Analysis process</vt:lpstr>
      <vt:lpstr>Although songs common to both charts account for a smaller portion of the US chart than the global, they account for a larger portion of the streams</vt:lpstr>
      <vt:lpstr>Analysis process</vt:lpstr>
      <vt:lpstr>Common songs appear to fall into three types:    high correlation of weeks on the chart   no correlation  short-lived on both charts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Spotify Music Streaming</dc:title>
  <dc:creator>Zean Zhang</dc:creator>
  <cp:lastModifiedBy>Robert Englund</cp:lastModifiedBy>
  <cp:revision>9</cp:revision>
  <cp:lastPrinted>2020-11-07T00:54:21Z</cp:lastPrinted>
  <dcterms:created xsi:type="dcterms:W3CDTF">2020-11-06T19:46:18Z</dcterms:created>
  <dcterms:modified xsi:type="dcterms:W3CDTF">2020-11-07T16:05:12Z</dcterms:modified>
</cp:coreProperties>
</file>