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guide id="7" pos="138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30" d="100"/>
          <a:sy n="30" d="100"/>
        </p:scale>
        <p:origin x="1980" y="-2286"/>
      </p:cViewPr>
      <p:guideLst>
        <p:guide orient="horz" pos="3318"/>
        <p:guide orient="horz" pos="288"/>
        <p:guide orient="horz" pos="20160"/>
        <p:guide orient="horz"/>
        <p:guide pos="264"/>
        <p:guide pos="27384"/>
        <p:guide pos="1382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50254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3924129"/>
          </a:xfrm>
        </p:spPr>
        <p:txBody>
          <a:bodyPr/>
          <a:lstStyle/>
          <a:p>
            <a:r>
              <a:rPr lang="en-US" dirty="0"/>
              <a:t>Explain heritage, L1, L2</a:t>
            </a:r>
          </a:p>
          <a:p>
            <a:r>
              <a:rPr lang="en-US" dirty="0"/>
              <a:t>Explain verbal morphology of Spanish</a:t>
            </a:r>
          </a:p>
          <a:p>
            <a:r>
              <a:rPr lang="en-US" dirty="0"/>
              <a:t>Explain that there are more bilingual schools cropping up (over 40 in NYC this year alone), and that there aren’t good </a:t>
            </a:r>
            <a:r>
              <a:rPr lang="en-US" dirty="0" err="1"/>
              <a:t>stnadarized</a:t>
            </a:r>
            <a:r>
              <a:rPr lang="en-US" dirty="0"/>
              <a:t> tests for assessing heritage and L2 speakers</a:t>
            </a:r>
          </a:p>
          <a:p>
            <a:r>
              <a:rPr lang="en-US" dirty="0"/>
              <a:t>Explain the need for the difference of assessments for L2 and heritage</a:t>
            </a:r>
          </a:p>
          <a:p>
            <a:r>
              <a:rPr lang="en-US" dirty="0"/>
              <a:t>Explain the BESA</a:t>
            </a:r>
          </a:p>
          <a:p>
            <a:r>
              <a:rPr lang="en-US" dirty="0"/>
              <a:t>Explain the language questionnaire questions about perception</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dirty="0"/>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95978" y="29157430"/>
            <a:ext cx="10050462" cy="754045"/>
          </a:xfrm>
        </p:spPr>
        <p:txBody>
          <a:bodyPr/>
          <a:lstStyle/>
          <a:p>
            <a:r>
              <a:rPr lang="en-US" dirty="0"/>
              <a:t>OBJECTIVES</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2154414"/>
          </a:xfrm>
        </p:spPr>
        <p:txBody>
          <a:bodyPr/>
          <a:lstStyle/>
          <a:p>
            <a:r>
              <a:rPr lang="en-US" dirty="0"/>
              <a:t>Explain BESA w/ example picture</a:t>
            </a:r>
          </a:p>
          <a:p>
            <a:r>
              <a:rPr lang="en-US" dirty="0"/>
              <a:t>Explain scale used for assessing parents’ perception scores &amp; text of exact questions (in English &amp; maybe Spanish?)</a:t>
            </a:r>
          </a:p>
          <a:p>
            <a:endParaRPr lang="en-US"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r>
              <a:rPr lang="en-US" dirty="0"/>
              <a:t>MATERIALS &amp; METHODS</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p:txBody>
          <a:bodyPr/>
          <a:lstStyle/>
          <a:p>
            <a:endParaRPr lang="en-US" dirty="0"/>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p:txBody>
          <a:bodyPr/>
          <a:lstStyle/>
          <a:p>
            <a:r>
              <a:rPr lang="en-US" dirty="0"/>
              <a:t>RESULTS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p:txBody>
          <a:bodyPr/>
          <a:lstStyle/>
          <a:p>
            <a:r>
              <a:rPr lang="en-US" dirty="0"/>
              <a:t>CONCLUSIONS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2539134"/>
          </a:xfrm>
        </p:spPr>
        <p:txBody>
          <a:bodyPr/>
          <a:lstStyle/>
          <a:p>
            <a:r>
              <a:rPr lang="en-US" dirty="0"/>
              <a:t>Heritage parents are not focusing primarily on verbal morphology when assessing their child’s Spanish</a:t>
            </a:r>
          </a:p>
          <a:p>
            <a:r>
              <a:rPr lang="en-US" dirty="0"/>
              <a:t>L2 parents need a way to communicate their children’s progress in Spanish so that they can promote bilingual schooling to others</a:t>
            </a:r>
          </a:p>
          <a:p>
            <a:endParaRPr lang="en-US" dirty="0"/>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r>
              <a:rPr lang="en-US" dirty="0"/>
              <a:t>REFERENCES</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011402"/>
            <a:ext cx="10052050" cy="846363"/>
          </a:xfrm>
        </p:spPr>
        <p:txBody>
          <a:bodyPr/>
          <a:lstStyle/>
          <a:p>
            <a:r>
              <a:rPr lang="en-US" dirty="0"/>
              <a:t>Peña, E., Gutierrez-</a:t>
            </a:r>
            <a:r>
              <a:rPr lang="en-US" dirty="0" err="1"/>
              <a:t>Clellen</a:t>
            </a:r>
            <a:r>
              <a:rPr lang="en-US" dirty="0"/>
              <a:t>, V., Iglesias, A., Goldstein, B., </a:t>
            </a:r>
            <a:r>
              <a:rPr lang="en-US" dirty="0" err="1"/>
              <a:t>Bedore</a:t>
            </a:r>
            <a:r>
              <a:rPr lang="en-US" dirty="0"/>
              <a:t>, L. 2014</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5324" y="28449367"/>
            <a:ext cx="10047018" cy="754045"/>
          </a:xfrm>
        </p:spPr>
        <p:txBody>
          <a:bodyPr/>
          <a:lstStyle/>
          <a:p>
            <a:r>
              <a:rPr lang="en-US" dirty="0"/>
              <a:t>ACKNOWLEDGEMENTS</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5324" y="29203412"/>
            <a:ext cx="10052050" cy="2769967"/>
          </a:xfrm>
        </p:spPr>
        <p:txBody>
          <a:bodyPr/>
          <a:lstStyle/>
          <a:p>
            <a:r>
              <a:rPr lang="en-US" dirty="0"/>
              <a:t>We would like to thank our </a:t>
            </a:r>
            <a:r>
              <a:rPr lang="en-US" dirty="0" err="1"/>
              <a:t>Pis</a:t>
            </a:r>
            <a:r>
              <a:rPr lang="en-US" dirty="0"/>
              <a:t>, Liliana Sanchez and Jennifer Austin,  our supervisor Jennifer Markowitz, as well as the rest of the graduate students who helped us along: Patrick Thane, Julio (last name), Michelle Goldin, and Abril (last name). We thank the </a:t>
            </a:r>
            <a:r>
              <a:rPr lang="en-US" dirty="0" err="1"/>
              <a:t>Aresty</a:t>
            </a:r>
            <a:r>
              <a:rPr lang="en-US" dirty="0"/>
              <a:t> (whatever their full name is) for giving us the  opportunity to participate in research and present our findings.</a:t>
            </a: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77827" y="29896469"/>
            <a:ext cx="10056813" cy="2077470"/>
          </a:xfrm>
        </p:spPr>
        <p:txBody>
          <a:bodyPr/>
          <a:lstStyle/>
          <a:p>
            <a:r>
              <a:rPr lang="en-US" dirty="0"/>
              <a:t>Do parents of L2 and heritage speakers rate their children significantly differently against other mono- and/or bilingual children?</a:t>
            </a:r>
          </a:p>
          <a:p>
            <a:r>
              <a:rPr lang="en-US" dirty="0"/>
              <a:t>Do parents’ perception scores of their children’s Spanish match up to their child’s performance on the BESA?</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Affiliations – I think we would put Liliana &amp; Jennifer here, as well as our lab if there’s a name for it</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dirty="0"/>
              <a:t>Robert Esposito &amp; Gabriela Rivera</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47500" lnSpcReduction="20000"/>
          </a:bodyPr>
          <a:lstStyle/>
          <a:p>
            <a:r>
              <a:rPr lang="en-US" dirty="0"/>
              <a:t>The Impact of Bilingual Children’s Acquisition of Spanish Morpho-Syntax </a:t>
            </a:r>
          </a:p>
          <a:p>
            <a:r>
              <a:rPr lang="en-US" dirty="0"/>
              <a:t>on Perceptions of Their Fluency by Caretakers</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855</TotalTime>
  <Words>316</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Robert Esposito</cp:lastModifiedBy>
  <cp:revision>71</cp:revision>
  <dcterms:created xsi:type="dcterms:W3CDTF">2012-02-03T19:11:35Z</dcterms:created>
  <dcterms:modified xsi:type="dcterms:W3CDTF">2020-03-11T19:26:59Z</dcterms:modified>
  <cp:category>Research poster templates</cp:category>
</cp:coreProperties>
</file>