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10468" userDrawn="1">
          <p15:clr>
            <a:srgbClr val="A4A3A4"/>
          </p15:clr>
        </p15:guide>
        <p15:guide id="4" pos="139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Esposito" initials="RE" lastIdx="1" clrIdx="0">
    <p:extLst>
      <p:ext uri="{19B8F6BF-5375-455C-9EA6-DF929625EA0E}">
        <p15:presenceInfo xmlns:p15="http://schemas.microsoft.com/office/powerpoint/2012/main" userId="b71095233b4a8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12A"/>
    <a:srgbClr val="9214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>
        <p:scale>
          <a:sx n="33" d="100"/>
          <a:sy n="33" d="100"/>
        </p:scale>
        <p:origin x="2244" y="60"/>
      </p:cViewPr>
      <p:guideLst>
        <p:guide orient="horz" pos="10368"/>
        <p:guide pos="13824"/>
        <p:guide orient="horz" pos="10468"/>
        <p:guide pos="13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29200" y="0"/>
            <a:ext cx="762000" cy="3291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42672000" y="0"/>
            <a:ext cx="1219200" cy="4038600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3" y="32575502"/>
            <a:ext cx="2626948" cy="2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 userDrawn="1"/>
        </p:nvSpPr>
        <p:spPr>
          <a:xfrm flipH="1">
            <a:off x="42672000" y="29935258"/>
            <a:ext cx="1219200" cy="2957742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T Head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4051300"/>
          </a:xfrm>
          <a:prstGeom prst="rect">
            <a:avLst/>
          </a:prstGeom>
        </p:spPr>
      </p:pic>
      <p:pic>
        <p:nvPicPr>
          <p:cNvPr id="3" name="Picture 2" descr="PPT Footer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500"/>
            <a:ext cx="43891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16902"/>
              </p:ext>
            </p:extLst>
          </p:nvPr>
        </p:nvGraphicFramePr>
        <p:xfrm>
          <a:off x="17693148" y="4107652"/>
          <a:ext cx="24750252" cy="182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48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Results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334000" y="-165171"/>
            <a:ext cx="29870400" cy="290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The Impact of Bilingual Children’s Acquisition of Spanish Morpho-Syntax </a:t>
            </a:r>
          </a:p>
          <a:p>
            <a:pPr algn="ctr"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on Perceptions of Their Fluency by Caretakers</a:t>
            </a:r>
            <a:endParaRPr lang="en-US" sz="7200" b="1" i="1" baseline="30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962400" y="22098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rgbClr val="FFFFFF"/>
                </a:solidFill>
                <a:latin typeface="+mn-lt"/>
              </a:rPr>
              <a:t>Robert Esposito &amp; Gabriela Rivera; Liliana Sanchez </a:t>
            </a:r>
            <a:r>
              <a:rPr lang="en-US" sz="4000" dirty="0" err="1">
                <a:solidFill>
                  <a:srgbClr val="FFFFFF"/>
                </a:solidFill>
                <a:latin typeface="+mn-lt"/>
              </a:rPr>
              <a:t>Ph.D</a:t>
            </a:r>
            <a:r>
              <a:rPr lang="en-US" sz="4000" dirty="0">
                <a:solidFill>
                  <a:srgbClr val="FFFFFF"/>
                </a:solidFill>
                <a:latin typeface="+mn-lt"/>
              </a:rPr>
              <a:t> &amp; Jennifer Austin </a:t>
            </a:r>
            <a:r>
              <a:rPr lang="en-US" sz="4000" dirty="0" err="1">
                <a:solidFill>
                  <a:srgbClr val="FFFFFF"/>
                </a:solidFill>
                <a:latin typeface="+mn-lt"/>
              </a:rPr>
              <a:t>Ph.D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67770"/>
              </p:ext>
            </p:extLst>
          </p:nvPr>
        </p:nvGraphicFramePr>
        <p:xfrm>
          <a:off x="1288027" y="4107652"/>
          <a:ext cx="15934230" cy="1341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593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Background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32912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88127"/>
              </p:ext>
            </p:extLst>
          </p:nvPr>
        </p:nvGraphicFramePr>
        <p:xfrm>
          <a:off x="1288026" y="19467077"/>
          <a:ext cx="10668000" cy="1103546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97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Materials &amp; Methods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3464">
                <a:tc>
                  <a:txBody>
                    <a:bodyPr/>
                    <a:lstStyle/>
                    <a:p>
                      <a:pPr eaLnBrk="1" hangingPunct="1"/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6941"/>
              </p:ext>
            </p:extLst>
          </p:nvPr>
        </p:nvGraphicFramePr>
        <p:xfrm>
          <a:off x="31615626" y="19467077"/>
          <a:ext cx="10668000" cy="426003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56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Future Direction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036">
                <a:tc>
                  <a:txBody>
                    <a:bodyPr/>
                    <a:lstStyle/>
                    <a:p>
                      <a:pPr eaLnBrk="1" hangingPunct="1"/>
                      <a:endParaRPr lang="en-US" sz="3200" i="0" baseline="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i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4913"/>
              </p:ext>
            </p:extLst>
          </p:nvPr>
        </p:nvGraphicFramePr>
        <p:xfrm>
          <a:off x="31775400" y="26866622"/>
          <a:ext cx="10668000" cy="24536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Acknowledgements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We would like to thank the following people: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Our PIs, Liliana Sanchez &amp; Jennifer Austin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Our graduate advisor, Jennifer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Markovits</a:t>
                      </a:r>
                      <a:endParaRPr lang="en-US" sz="15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The graduate students in the lab: Patrick Thane, Julio Cesar Lopez Otero, and Michele Goldin.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Undergraduate London Dixon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Rutgers University &amp; the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Aresty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Program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Rutgers Department of Spanish &amp; Portuguese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71059"/>
              </p:ext>
            </p:extLst>
          </p:nvPr>
        </p:nvGraphicFramePr>
        <p:xfrm>
          <a:off x="1295400" y="27587982"/>
          <a:ext cx="10668000" cy="1010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References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resty-logo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0" y="533400"/>
            <a:ext cx="7613934" cy="29718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2091"/>
              </p:ext>
            </p:extLst>
          </p:nvPr>
        </p:nvGraphicFramePr>
        <p:xfrm>
          <a:off x="12337026" y="19456916"/>
          <a:ext cx="18821400" cy="3779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82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Discussion</a:t>
                      </a:r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857">
                <a:tc>
                  <a:txBody>
                    <a:bodyPr/>
                    <a:lstStyle/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pPr eaLnBrk="1" hangingPunct="1"/>
                      <a:endParaRPr lang="en-US" sz="32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  <a:p>
                      <a:endParaRPr lang="en-US" sz="3200" dirty="0"/>
                    </a:p>
                  </a:txBody>
                  <a:tcP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 Box 1"/>
          <p:cNvSpPr txBox="1"/>
          <p:nvPr/>
        </p:nvSpPr>
        <p:spPr>
          <a:xfrm>
            <a:off x="13868400" y="22174199"/>
            <a:ext cx="6515100" cy="457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9" name="Text Box 1"/>
          <p:cNvSpPr txBox="1"/>
          <p:nvPr/>
        </p:nvSpPr>
        <p:spPr>
          <a:xfrm>
            <a:off x="18478500" y="22555200"/>
            <a:ext cx="3810000" cy="30480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2" name="Text Box 1"/>
          <p:cNvSpPr txBox="1"/>
          <p:nvPr/>
        </p:nvSpPr>
        <p:spPr>
          <a:xfrm>
            <a:off x="31775400" y="24307800"/>
            <a:ext cx="10515600" cy="6096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3" name="Text Box 1"/>
          <p:cNvSpPr txBox="1"/>
          <p:nvPr/>
        </p:nvSpPr>
        <p:spPr>
          <a:xfrm>
            <a:off x="24994041" y="23926799"/>
            <a:ext cx="5486400" cy="23622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900" b="1" dirty="0"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B5D33-F456-483F-BAEE-5458E3687399}"/>
              </a:ext>
            </a:extLst>
          </p:cNvPr>
          <p:cNvSpPr txBox="1"/>
          <p:nvPr/>
        </p:nvSpPr>
        <p:spPr>
          <a:xfrm>
            <a:off x="18297093" y="11344061"/>
            <a:ext cx="12198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Figure 1:</a:t>
            </a:r>
            <a:r>
              <a:rPr lang="en-US" sz="1500" dirty="0"/>
              <a:t> Caretakers’ perception (on a scale of 1 to 5) of their child’s proficiency in Spanish compared to monolinguals.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550139C7-C40B-45B9-BBD5-DEFC2579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148" y="5019460"/>
            <a:ext cx="12198094" cy="6099048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204D378-3282-4A1B-924C-7B27FDB16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133" y="4946908"/>
            <a:ext cx="12198095" cy="609904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1EFCBC-F525-466E-AE26-6918822C5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133" y="12126471"/>
            <a:ext cx="12192441" cy="6096221"/>
          </a:xfrm>
          <a:prstGeom prst="rect">
            <a:avLst/>
          </a:prstGeom>
        </p:spPr>
      </p:pic>
      <p:pic>
        <p:nvPicPr>
          <p:cNvPr id="24" name="Picture 23" descr="A picture containing room&#10;&#10;Description automatically generated">
            <a:extLst>
              <a:ext uri="{FF2B5EF4-FFF2-40B4-BE49-F238E27FC236}">
                <a16:creationId xmlns:a16="http://schemas.microsoft.com/office/drawing/2014/main" id="{992D9FF5-FDD0-4BE1-822B-F24B9AA69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148" y="12140622"/>
            <a:ext cx="12192441" cy="60962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06C9AF-3332-4461-88CB-61BC8FBD5D9F}"/>
              </a:ext>
            </a:extLst>
          </p:cNvPr>
          <p:cNvSpPr txBox="1"/>
          <p:nvPr/>
        </p:nvSpPr>
        <p:spPr>
          <a:xfrm>
            <a:off x="31013400" y="11263048"/>
            <a:ext cx="104424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Figure 2: </a:t>
            </a:r>
            <a:r>
              <a:rPr lang="en-US" sz="1500" dirty="0"/>
              <a:t>Caretakers’ perception (on a scale of 1 to 5) of their child’s proficiency in Spanish compared to bilinguals.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EFC16E-D0A1-41E9-8C7E-BFCF6BE98D11}"/>
              </a:ext>
            </a:extLst>
          </p:cNvPr>
          <p:cNvSpPr txBox="1"/>
          <p:nvPr/>
        </p:nvSpPr>
        <p:spPr>
          <a:xfrm>
            <a:off x="18297093" y="18261166"/>
            <a:ext cx="1043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Figure 3:</a:t>
            </a:r>
            <a:r>
              <a:rPr lang="en-US" sz="1500" dirty="0"/>
              <a:t> Count of caretakers’ perception scores compared to monolinguals. The difference between caretakers of heritage children vs L2 children scores is not significant (p &gt; .05).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D812F5-B37D-435A-8DD2-E4B56A0FFAC9}"/>
              </a:ext>
            </a:extLst>
          </p:cNvPr>
          <p:cNvSpPr txBox="1"/>
          <p:nvPr/>
        </p:nvSpPr>
        <p:spPr>
          <a:xfrm>
            <a:off x="31158426" y="18244708"/>
            <a:ext cx="1043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Figure 4:</a:t>
            </a:r>
            <a:r>
              <a:rPr lang="en-US" sz="1500" dirty="0"/>
              <a:t> Count of caretakers’ perception scores compared to bilinguals. The difference between caretakers of heritage children vs L2 children scores is not significant (p &gt; .05). 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216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Robert Esposito</cp:lastModifiedBy>
  <cp:revision>193</cp:revision>
  <cp:lastPrinted>2013-02-12T02:21:55Z</cp:lastPrinted>
  <dcterms:created xsi:type="dcterms:W3CDTF">2013-02-10T21:14:48Z</dcterms:created>
  <dcterms:modified xsi:type="dcterms:W3CDTF">2020-03-22T22:54:49Z</dcterms:modified>
</cp:coreProperties>
</file>