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2" r:id="rId6"/>
    <p:sldId id="266" r:id="rId7"/>
    <p:sldId id="265" r:id="rId8"/>
    <p:sldId id="271" r:id="rId9"/>
    <p:sldId id="275" r:id="rId10"/>
    <p:sldId id="267" r:id="rId11"/>
    <p:sldId id="268" r:id="rId12"/>
    <p:sldId id="272" r:id="rId13"/>
    <p:sldId id="273" r:id="rId14"/>
    <p:sldId id="274" r:id="rId15"/>
    <p:sldId id="276" r:id="rId16"/>
    <p:sldId id="277" r:id="rId17"/>
    <p:sldId id="279" r:id="rId18"/>
    <p:sldId id="280" r:id="rId19"/>
    <p:sldId id="282" r:id="rId20"/>
    <p:sldId id="283" r:id="rId21"/>
    <p:sldId id="284" r:id="rId22"/>
    <p:sldId id="281" r:id="rId23"/>
    <p:sldId id="292" r:id="rId24"/>
    <p:sldId id="293" r:id="rId25"/>
    <p:sldId id="288" r:id="rId26"/>
    <p:sldId id="287" r:id="rId27"/>
    <p:sldId id="289" r:id="rId28"/>
    <p:sldId id="290" r:id="rId29"/>
    <p:sldId id="291" r:id="rId30"/>
    <p:sldId id="285" r:id="rId31"/>
    <p:sldId id="2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00:03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60,'8'0,"1"-2,-1 1,0-1,14-5,26-5,64 8,-80 4,1-1,-1-2,43-8,-32 4,0 2,0 2,1 2,47 4,9 0,486-3,-563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01:43.761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27,'0'-1,"0"0,1 0,-1 0,1 0,0 0,-1 0,1 0,0 0,0 0,-1 0,1 0,0 0,0 1,0-1,0 0,0 1,0-1,0 0,0 1,1 0,-1-1,0 1,0-1,0 1,0 0,1 0,1 0,39-5,-38 5,369-3,-191 5,-141 0,52 9,-51-5,49 1,-47-4,46 7,-47-4,56 1,31-9,145 4,-267-1,1 0,0 0,-1 1,1 0,-1 0,0 1,0 0,0 1,0 0,7 5,-12-7,0 0,-1 0,0 0,1 1,-1-1,0 1,0 0,0-1,-1 1,1 0,-1 0,1 0,-1 0,0 1,0-1,0 0,-1 0,1 0,-1 1,0-1,0 0,0 1,0-1,0 0,-1 1,0-1,0 0,-2 6,1-3,0-1,0 1,-1 0,0-1,-1 0,1 0,-1 0,0 0,0 0,0-1,-1 0,-7 6,-6 2,0-1,-26 12,4-2,9-8,0 0,-2-2,1-2,-1 0,-60 6,6 0,22-2,-1-3,-129 2,-719-13,911 1,1 0,-1 0,1 0,-1 0,1 0,-1 0,1 1,0-1,-1 1,1-1,-1 1,1 0,0 0,0 0,-1 1,1-1,0 0,0 1,0-1,0 1,1 0,-4 3,5-3,-1 0,1 1,0-1,-1 1,1-1,0 0,1 1,-1-1,0 1,1-1,-1 0,1 1,0-1,0 0,0 0,0 1,0-1,0 0,1 0,-1 0,1 0,-1-1,4 4,6 9,1 0,0-1,0 0,1-1,1 0,0-1,1-1,0-1,1 0,0 0,0-2,0 0,20 5,85 17,-76-16,1-2,0-2,0-3,56 2,431-9,-513 0,-1-1,33-8,34-3,-40 11,-17 0,0 1,0 2,0 0,34 7,-58-6,-1 0,0-1,1 2,-1-1,0 0,0 1,0 0,0 0,-1 0,1 0,-1 1,0-1,0 1,0 0,0 0,-1 0,0 0,1 0,-2 1,1-1,0 0,-1 1,0 0,1 7,1 7,-1-1,0 0,-2 1,0-1,-3 20,1-30,0-1,0 0,0-1,-1 1,0 0,-1-1,1 1,-1-1,-1 0,1 0,-11 10,2-3,0-1,-1 0,-25 16,17-14,-1 0,0-2,-1-1,0-1,-1-1,0-1,-1-1,0-1,1-2,-2 0,1-2,-35-1,-548-2,579-1,-55-9,54 5,-52-1,49 8,25 0,0 0,0-1,0 0,0 0,0-1,0 0,-15-5,23 6,1-1,-1 1,0 0,0-1,1 1,-1-1,0 1,1-1,-1 0,1 1,-1-1,0 0,1 1,-1-1,1 0,0 1,-1-1,1 0,0 0,-1 0,1 1,0-1,0 0,0 0,0 0,0 0,0 0,0 1,0-1,0 0,0 0,0 0,1 0,3-15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01:56.27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1,'1323'0,"-1312"0,0 1,0 1,0 0,0 0,0 1,-1 0,1 1,13 7,8 6,36 26,-36-22,-28-18,0 0,0 0,0 0,0 1,0-1,-1 1,1 0,-1 0,0 0,-1 1,1-1,-1 1,0-1,0 1,0 0,-1 0,1 0,-1 0,0 0,-1 0,1 0,-1 0,0 0,0 0,-1 1,1-1,-1 0,0 0,-1 0,1 0,-1-1,0 1,0 0,-1-1,1 1,-1-1,0 0,0 0,-1 0,1 0,-1-1,1 1,-1-1,0 0,-1 0,1 0,-1 0,1-1,-1 0,-6 2,-35 15,0-2,-1-2,0-2,-73 9,-22 2,99-14,-1-3,-73 3,-823-11,921 2,1 2,-1 0,1 1,0 1,-30 12,6-3,40-13,-1 0,0 0,1 0,-1 0,1 0,0 1,-1-1,1 1,0 0,0 0,0 0,0 0,0 0,0 0,1 0,-1 0,1 1,-1-1,1 1,0-1,0 1,0 0,0-1,1 1,-1 0,1-1,-1 1,1 0,0 0,0 0,0-1,1 1,-1 0,1 0,1 5,-1-4,1 0,-1 0,1 0,0 0,0 0,0 0,0 0,1-1,-1 1,1-1,0 0,0 0,1 0,-1 0,1 0,-1 0,1-1,0 0,0 0,0 0,0 0,6 1,156 12,-139-11,0-1,35-1,-36-1,0 0,44 8,-7 0,1-2,0-2,106-8,-42 0,507 3,-614 2,1 0,39 10,-13-3,-11 0,-1 2,0 1,44 21,-43-17,-28-11,0 0,0 1,0 0,-1 0,0 1,-1 0,1 1,-1 0,-1 0,1 0,-1 1,-1 0,0 0,0 0,0 1,-2 0,1-1,-1 1,2 13,-4-16,0 0,-1 0,0 0,0 0,0-1,-1 1,0 0,-1 0,1-1,-1 1,0-1,-7 12,7-13,-1-1,0 0,-1-1,1 1,-1 0,0-1,1 0,-1 0,-1 0,1 0,0-1,-1 0,1 0,-1 0,0 0,0-1,1 0,-8 1,-83 12,0-6,-118-3,-631-5,795-2,1-3,-62-14,60 9,-97-6,-440 17,565-1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02:07.1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0,'1246'0,"-1228"1,1 2,-1-1,0 2,0 1,26 9,26 7,-59-17,0 0,0 0,-1 1,1 0,-1 1,0 0,-1 1,0 0,0 1,0-1,-1 2,0-1,0 1,-1 0,0 1,-1 0,6 12,-11-20,-1 0,1 1,0-1,-1 0,0 1,1-1,-1 1,0-1,0 0,-1 1,1-1,0 1,-1-1,1 0,-1 1,0-1,0 0,0 0,0 1,0-1,-1 0,1 0,0 0,-1 0,0-1,1 1,-1 0,0-1,0 1,0-1,0 1,0-1,0 0,0 0,-1 0,-2 1,-12 5,0-1,-1 0,-31 5,34-8,-14 4,1 1,-39 16,47-18,1-1,-1 0,0-1,0-1,-35 0,-40 7,27-2,1-3,-128-6,67-2,-634 3,756 1,0-1,-1 1,1 1,0-1,0 1,0 0,-7 3,12-5,0 1,0-1,0 0,0 1,0-1,0 1,0-1,1 1,-1 0,0-1,0 1,0 0,1-1,-1 1,0 0,1 0,-1 0,1 0,-1-1,1 1,-1 0,1 0,-1 0,1 0,0 0,0 0,0 0,-1 0,1 1,0-1,0 0,0 0,1 0,-1 0,0 0,0 0,0 0,1 0,-1 0,1 0,-1 0,1 0,-1 0,1-1,-1 1,1 0,0 0,-1 0,1-1,0 1,0 0,1 0,3 3,0 0,1 0,0-1,0 0,0 0,0 0,1-1,-1 0,8 1,62 10,-24-10,73 9,2 1,0-1,-81-5,0-3,0-1,0-2,49-7,-27-6,-49 8,0 0,27-1,133 8,74-6,-184-9,-50 8,0 0,27-1,58 7,46-4,-130-2,-3-1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4:01.1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2,'155'-2,"166"5,-222 9,-56-6,50 1,1305-8,-1376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4:07.9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3,'11'0,"0"2,0 0,0 0,10 4,40 6,43-9,-47-2,80 11,-68-4,0-3,101-7,-98 0,1 2,77 11,-62-2,154-4,-13-3,-103 10,66 3,2401-17,-2574 1,0-1,35-8,-34 6,0 0,26-1,75 5,-65 1,-1-2,94-14,-87 7,1 3,-1 3,64 5,-7 0,-85-3,19 0,0-1,86-14,24-11,-130 20,1 3,-1 0,56 4,-35 0,-32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4:12.04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54,'48'0,"10"1,-1-2,87-14,-94 7,76 0,17-2,-20-1,198 9,-151 5,-108-3,-4-2,-1 3,102 16,-117-12,0-1,-1-2,54-4,66 4,-93 10,-49-8,1-1,25 2,64-4,-57-2,0 2,92 13,-104-8,1-1,45-2,-45-3,81 12,81 14,-140-18,0-3,123-6,-66-1,870 2,-946-2,52-10,-50 6,49-1,462 8,-537-2,-1-1,34-8,33-3,-61 13,-11 0,-1 0,1-1,-1-1,24-5,-20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4:17.19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1,'4'0,"6"0,6 0,4 0,3 0,2 0,1 0,1 0,-1 0,0 0,0 0,-4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4:22.21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278 0,'-5'0,"-5"0,-5 0,-5 0,-4 0,-1 0,-1 0,0 0,-1 0,1 0,0 0,0 0,5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4:29.35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0,'1753'0,"-1732"0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4:35.74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1,'1144'0,"-1124"1,-1 1,33 7,35 4,229-12,-150-3,-144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00:17.42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56,'39'-1,"0"-1,59-11,-43 6,-1 2,83 3,-78 2,106-11,-75 1,0 5,108 7,-52 1,234-3,-358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4:42.03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688 2,'1016'0,"-994"3,-22-3,0 1,0-1,1 0,-1 0,0 0,0 1,0-1,0 0,0 0,0 0,0 1,0-1,0 0,0 0,0 0,0 1,0-1,0 0,0 0,0 0,0 1,0-1,-1 0,1 0,0 0,0 0,0 1,0-1,0 0,0 0,0 0,-1 0,1 1,0-1,0 0,0 0,0 0,-1 0,1 0,0 0,0 0,0 0,-1 0,1 1,0-1,-39 12,-62-5,-117-8,72-2,-870 3,995-1,-1-2,-33-7,33 6,0 0,-28-1,39 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4:48.702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1,'-4'0,"-6"0,-5 0,-5 0,-4 0,-1 0,-1 0,0 0,8 0,12 0,11 0,4 4,6 2,0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4:54.298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52,'1677'0,"-1647"2,55 9,-54-6,52 3,933-9,-997 2,-1 1,36 8,-34-5,0-1,26 1,643-4,-336-3,155 2,-479-1,57-11,-57 6,56-2,-60 8,1-2,0 0,34-8,40-3,-71 11,44-9,-25 0,-1 1,1 3,52-1,-78 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4:59.48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78,'661'0,"-642"-1,0-1,34-8,-33 5,0 2,26-2,-10 2,-1-2,53-13,-55 10,-1 1,1 2,40-1,842 7,-899 0,0 1,-1 0,21 6,34 5,20 0,-63-8,1-1,29 0,-39-5,-14 0,1 1,-1-1,1 1,-1 0,1 0,-1 1,0-1,1 1,-1 0,1 0,4 2,-9-2,0-1,0 1,0-1,0 0,0 1,0-1,0 1,0-1,0 1,-1-1,1 0,0 1,0-1,0 1,-1-1,1 0,0 1,-1-1,1 0,0 1,-1-1,1 0,0 0,-1 1,1-1,-1 0,1 0,0 0,-1 1,1-1,-1 0,1 0,-1 0,1 0,-1 0,-24 10,20-8,-246 89,223-85,-44 4,5-1,-3-1,-1-3,-117-6,59-2,-684 3,794-1,-1-1,-32-8,-34-3,-371 14,435-1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5:03.31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23,'383'0,"-473"2,-103-4,111-17,64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5:08.040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75,'155'1,"168"-3,-201-10,58-2,-45 17,144-5,-210-11,-51 9,0 0,30-1,68 6,47-2,-81-18,-64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5:12.04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604 1,'13'1,"0"1,-1 0,1 1,-1 0,20 9,24 6,125 8,-115-19,0-2,113-6,-59-2,312 3,-426 0,-1 0,0 1,0-1,1 1,-1 0,0 1,0-1,0 1,0 0,0 0,-1 0,1 1,-1 0,1 0,-1 0,0 0,0 1,0-1,-1 1,1 0,-1 0,0 0,0 1,0-1,-1 1,1 0,-1 0,0-1,-1 1,1 1,-1-1,0 0,0 0,-1 0,0 1,1-1,-2 0,1 0,-1 1,1-1,-1 0,-1 0,1 0,-1 0,0 0,0 0,0-1,-1 1,0-1,0 1,-3 3,-16 19,-1-1,-1-1,-1-1,-1-1,-1-2,-1 0,-32 16,27-21,0-2,0-2,-58 14,77-23,-17 3,0-2,-1-1,1-1,-59-5,9 0,56 2,0-2,-30-6,-43-4,-11 0,75 8,-51-3,61 7,0-1,-23-6,34 5,1 0,-1 1,1 0,-1 1,0 1,1 0,-1 0,0 1,1 1,-1 1,-16 4,25-5,1 0,-1 0,1 0,0 1,0-1,0 1,0 0,0 0,0 0,1 0,0 0,-1 0,-2 7,-23 59,23-56,0 1,-1-1,-8 14,8-18,1 0,0 0,0 1,0 0,2 0,-1 0,-2 14,5-19,0 0,1 0,0 1,0-1,0 0,0 0,1 0,0 0,0 0,0 0,1 0,-1 0,1 0,1-1,-1 1,0-1,6 8,-5-10,0 1,0 0,0-1,0 0,0 1,0-1,1-1,-1 1,1 0,0-1,-1 1,6 0,53 9,-34-7,14 2,47 1,31 3,-30 0,0-5,112-7,-55-1,386 3,-504-1,57-11,-56 7,54-4,-60 8,0-2,33-8,-10 2,8-1,-30 4,1 2,45-3,21 8,-167 0,29 1,-1-2,-83-12,52 1,1 4,-1 4,-84 6,25 0,-147-19,-89-14,-93 22,268 11,108-1,-98-5,169-3,22-5,29-11,-26 19,15-10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1:08.2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1,'534'0,"-512"3,-22-3,0 1,0-1,0 0,1 0,-1 0,0 1,0-1,0 0,0 0,0 0,0 1,0-1,0 0,0 0,0 0,0 1,0-1,0 0,0 0,0 0,0 1,-1-1,1 0,0 0,0 0,0 1,0-1,0 0,0 0,-1 0,1 0,0 0,0 1,0-1,0 0,0 0,-1 0,1 0,0 0,0 0,0 0,-1 0,1 0,0 1,-1-1,-37 12,-83-8,110-4,-12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1:09.6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3,'127'-3,"179"7,-304-5,-1 1,1 0,-1 0,1 0,-1 1,1-1,-1 0,1 1,-1-1,1 0,-1 1,1 0,-1-1,0 1,1 0,-1 0,2 1,-3-1,0-1,-1 1,1 0,0-1,-1 1,1 0,0-1,-1 1,1-1,-1 1,1 0,-1-1,1 1,-1-1,1 0,-1 1,1-1,-1 1,0-1,1 0,-1 1,0-1,1 0,-2 0,-57 20,7-12,0-3,0-2,-90-6,24 0,-58 3,154 0</inkml:trace>
  <inkml:trace contextRef="#ctx0" brushRef="#br0" timeOffset="1">0 54,'0'-1,"1"-1,-1 1,1 0,-1 0,1 0,-1 0,1 0,0 0,0 0,-1 0,1 0,0 1,0-1,0 0,0 0,0 1,0-1,0 0,0 1,0-1,0 1,1 0,-1-1,0 1,0 0,0 0,3-1,37-3,-36 3,237-1,-125 4,-95-2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1:20.14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27,'15'-1,"0"0,1-2,18-4,37-6,122 11,-104 3,-67-1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00:28.76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1,'865'0,"-847"1,1 1,35 8,-34-6,0 0,26 1,338-4,-183-3,-197 3,1-1,-1 0,1 1,0 0,-1 0,0 1,1-1,-1 1,0 0,0 0,0 0,0 1,4 2,-7-4,1 0,-1 1,0-1,0 0,0 0,0 1,0-1,0 1,0-1,0 1,-1-1,1 1,-1-1,1 1,-1 0,0-1,1 1,-1 0,0-1,0 1,0 0,0 0,-1-1,1 1,0 0,-1-1,1 1,-1-1,1 1,-1 0,0-1,0 1,0-1,1 0,-2 1,1-1,0 0,0 0,-2 2,-3 2,0 0,0 0,0 0,-1-1,0 0,0 0,0-1,0 0,-14 4,-72 13,-35 4,86-14,0-2,-1-2,-53 1,-72 6,10 0,-7-16,-132 6,283-1,1 1,0 0,0 1,-24 11,-26 7,61-22,1 0,-1 0,0 1,1-1,-1 1,1-1,-1 1,1-1,-1 1,1 0,-1 0,1-1,0 1,-1 0,1 0,0 1,0-1,-1 0,0 3,2-3,0 0,0-1,0 1,0 0,1 0,-1 0,0 0,1 0,-1 0,0-1,1 1,-1 0,1 0,0-1,-1 1,1 0,-1-1,1 1,0 0,0-1,-1 1,1-1,0 0,1 1,8 5,1-1,0 0,22 6,15 3,2-3,72 7,-34-7,-47-5,49 1,-63-6,0 2,0 2,41 11,-41-9,-1-1,1-1,47 3,74-11,136 5,-282-2,1 0,-1 0,0 0,0 1,0-1,1 1,-1-1,0 1,0 0,0-1,0 1,0 0,0 0,0 1,-1-1,1 0,0 1,-1-1,1 1,-1-1,1 1,-1 0,1 0,-1-1,0 1,0 0,0 0,0 0,-1 0,1 1,0-1,-1 0,0 0,1 0,-1 0,0 1,0-1,0 0,0 0,-1 0,0 3,0 1,0 1,-1-1,0 0,-1 0,1 0,-1-1,0 1,-1 0,1-1,-1 0,0 0,-9 9,1-6,0-1,-1 0,0-1,0 0,0-1,0 0,-17 2,-11 6,11-6,-1 0,0-3,0 0,0-2,-1-1,-32-4,19 2,-86 8,57 1,-125-4,-17 1,212-5,0 1,1 0,-1 0,0 0,1 0,0 1,-1 0,1 0,0 0,0 0,-1 0,2 0,-1 1,0-1,0 1,1 0,0 0,-1 0,1 0,0 0,-1 4,-2 3,1 0,0 0,0 1,1-1,1 1,-2 11,4-20,0 1,0-1,0 0,1 0,-1 0,0 0,1 0,-1 0,1 0,0 0,0 0,0 0,0 0,0 0,0-1,1 1,-1 0,0-1,1 1,-1-1,1 1,0-1,-1 0,1 0,0 0,0 0,0 0,0 0,0 0,3 0,9 4,1-1,0 0,20 2,-8-2,20 8,136 23,-119-23,-44-8,1 0,26 1,51 7,-72-7,53 3,75-11,124 6,-270-2,-1 0,0 1,0 0,0 0,0 0,0 1,-1 0,1 1,-1-1,0 1,0 1,0-1,0 1,-1 0,0 0,6 7,-11-11,1 0,-1 0,0 0,1 0,-1 0,0 0,0 0,0 0,0 0,0 1,0-1,0 0,0 0,0 0,0 0,-1 0,1 0,0 0,-1 0,1 0,-1 0,1 0,-1 0,0 1,-27 23,17-19,-1 0,0-1,-19 6,13-7,0-1,-1-1,1 0,-1-1,-22-3,22 1,0 1,0 0,0 1,-35 8,25-3,-47 5,-16 3,47-7,1-2,-1-2,0-2,-45-5,-13 2,55 1,10 0,0 2,0 1,-64 12,82-10,1-1,-32 0,30-2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1:34.7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1,'535'0,"-514"0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1:36.9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1,'432'0,"-410"0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1:38.6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1,'458'0,"-436"0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1:50.15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0,'434'0,"-412"0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1:51.61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0,'484'0,"-463"0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1:52.66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1,'484'0,"-462"0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1:54.3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0,'15'1,"-1"1,1 0,-1 2,1-1,22 10,-20-6,1-2,-1 0,24 3,8-1,78 24,-82-19,-106 7,20-12,-6 3,0-2,-80 2,79-12,31 1,0 0,-1 1,1 0,0 2,0 0,-25 7,41-9,0 0,1 0,-1 0,1 0,-1 0,1 0,-1 1,1-1,-1 0,1 0,-1 0,1 1,-1-1,1 0,-1 1,1-1,0 0,-1 1,1-1,0 0,-1 1,1-1,0 1,-1-1,1 1,0-1,0 1,-1-1,1 1,4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1:56.1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1,'5'0,"5"0,5 0,5 0,3 0,2 0,1 0,1 0,-1 0,0 0,1 0,-2 0,1 0,0 0,-1 0,0 0,-4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1:57.44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1,'4'0,"6"0,6 0,4 0,3 0,2 0,1 0,1 0,-1 0,0 0,-4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2:05.67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0,'29'2,"-1"0,30 8,-29-5,56 3,146-9,-565 1,312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00:35.15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31,'53'0,"11"1,0-3,87-13,-78 6,0 4,129 6,-67 2,1159-3,-1273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2:06.8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1,'206'0,"-438"0,210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2:10.22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2,'48'0,"7"-1,0 2,94 15,-103-10,1-2,93-3,-70-2,-48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2:11.5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1,'473'0,"-482"0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2:16.41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 1,'-4'0,"-7"0,-4 0,-5 0,-3 0,6 0,11 0,11 0,8 0,7 0,4 0,3 0,0 0,1 0,-1 0,0 0,-5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2:17.1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1,'408'0,"-387"0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2:19.34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26,'5'0,"5"0,5 0,5 0,3 0,2 0,1 0,0 0,1 0,-1 0,-4-4,-2-2,0 1,2 0,0 2,1 1,-3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2:20.1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0,'4'0,"6"0,5 0,5 0,3 0,3 0,0 0,0 0,1 0,-5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2:32.0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26,'4'0,"7"0,4 0,5 0,3 0,-2-4,-1-2,1 1,1 0,2 2,0 1,-4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2:36.07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25,'4'0,"7"0,4 0,5 0,3 0,2 0,1 0,1-4,-1-2,1 1,-1 1,0 1,-5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2:38.06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3,'108'-2,"115"4,-222-2,0 0,-1 0,1 0,0 0,0 0,-1 0,1 0,0 0,0 0,-1 0,1 1,0-1,0 0,-1 0,1 1,0-1,-1 0,1 1,0-1,-1 1,1-1,-1 1,1-1,-1 1,1-1,-1 1,1-1,0 2,-16 10,-33 7,-5-7,-1-3,1-1,-77 0,4-9,104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00:47.65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71,'56'-2,"78"-14,-120 14,112-14,181 1,1268 15,-1561-1,0-1,0 0,28-8,-41 10,16-5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2:52.00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0,'4'0,"7"0,4 0,5 0,3 0,2 0,1 0,1 0,-1 0,-4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2:52.83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0,'483'0,"-461"0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3:13.66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0 197,'10'-1,"0"-1,0 0,0 0,0-1,-1 0,18-8,38-11,-41 18,36-7,102-5,-191 18,12-1,1 0,-1 0,0-2,0 0,-32-6,47 6,0 0,0 0,0 0,0-1,0 1,0 0,0-1,0 0,1 1,-1-1,1 0,-1 0,1 1,0-1,0 0,0 0,0-1,0 1,0 0,0 0,0-3,-3-48,4 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3:14.90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27,'-206'0,"267"-11,-34 5,1 2,37-2,140 7,-589-1,362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3:25.97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39,'4'0,"7"0,4 0,5 0,3 0,2 0,1 0,1 0,-1 0,1 0,-1 0,0 0,-5-5,-1 0,-5-5,0 0,-2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3:26.72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1,'535'0,"-513"0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3:34.71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28,'1'-2,"-1"1,0 0,1 0,-1 0,1 0,0 0,-1 0,1 0,0 0,0 0,0 0,-1 0,1 1,0-1,0 0,0 0,0 1,0-1,1 1,-1-1,0 1,0-1,0 1,0 0,0 0,1-1,1 1,39-5,-38 5,17-1,-1 1,39 4,-53-4,0 1,0 0,0 1,0 0,0 0,-1 0,1 0,-1 1,0 0,1 0,-1 0,-1 1,1 0,6 6,-11-10,1 1,-1 0,1-1,-1 1,0 0,1-1,-1 1,0 0,1 0,-1 0,0-1,0 1,0 0,0 0,0 0,0-1,0 1,0 0,0 0,0 0,0-1,0 1,0 0,-1 0,1 0,0-1,-1 1,1 0,-1 0,-23 21,-33 5,6-18,37-6,43-3,-15-1,5 2,-1-1,0-1,0-1,0-1,0 0,-1-2,24-7,-24 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3:35.84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48 0,'154'0,"-333"0,156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3:47.23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1,'308'0,"-407"0,75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3:48.01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53,'53'-20,"32"11,-57 8,46-10,-47 6,-1 2,1 1,34 1,-39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01:02.35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1,'1220'0,"-1215"-1,-1 1,1 0,-1 0,0 1,1-1,-1 1,0 0,1 0,-1 1,0-1,0 1,0 0,0 0,0 0,-1 1,1-1,-1 1,1 0,3 4,-4-2,0 0,-1 0,0 0,1 0,-2 0,1 0,-1 0,0 0,0 1,0-1,-1 1,0-1,0 0,0 1,-2 7,1-5,-1-1,0 0,-1 1,0-1,0 0,0-1,-1 1,0 0,0-1,-1 0,0 0,-5 5,-1 1,0-2,-1 0,0 0,-27 15,18-15,-2-2,1-1,-1 0,-1-2,1 0,-1-2,1-1,-44-1,-874-2,938 0,0 1,0 0,0 0,-1 1,1-1,0 0,0 1,0 0,0 0,0 0,0 0,0 0,0 1,1-1,-1 1,0 0,1-1,-1 1,1 1,0-1,-3 3,3 0,-1 0,1 0,0 0,1 0,-1 0,1 1,0-1,0 1,1-1,0 1,0 8,0-7,0 1,0 0,0-1,1 1,0-1,0 0,1 1,0-1,1 0,-1 0,1 0,1 0,-1-1,1 1,0-1,1 0,-1 0,1 0,1-1,-1 1,1-1,-1-1,14 9,-7-5,25 16,62 30,-84-47,1-2,0 0,0 0,0-1,0-1,1-1,25 1,949-5,-987 2,-1-1,0 1,0 0,0 1,0-1,0 1,0-1,0 1,0 0,0 0,0 0,0 0,0 1,0-1,-1 1,1 0,-1-1,1 1,-1 0,0 1,3 2,-2 0,-1 0,0 0,0 0,-1 0,1 1,-1-1,0 0,0 1,-1-1,0 1,0 8,-1-3,0-1,-1 1,0 0,-1-1,0 1,-1-1,0 0,0 0,-1 0,-1-1,1 0,-1 0,-1 0,0-1,0 0,-1 0,0 0,0-1,0-1,-1 1,0-1,-1-1,1 0,-1 0,0-1,0 0,-1 0,1-2,-13 3,-59 7,52-6,-60 2,-850-9,894-3,30-2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3:59.63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27,'49'1,"-30"1,-1-2,0 0,1 0,-1-2,0 0,0-2,24-6,-42 10,0 0,0 0,-1 0,1 0,0 0,0 0,0 0,0 0,0 0,0 0,0 0,0 0,-1 0,1 0,0-1,0 1,0 0,0 0,0 0,0 0,0 0,0 0,0 0,0 0,0 0,0 0,0 0,-1 0,1-1,0 1,0 0,0 0,0 0,0 0,0 0,0 0,0 0,0 0,0-1,0 1,0 0,0 0,0 0,0 0,0 0,0 0,0 0,1 0,-1-1,0 1,0 0,0 0,0 0,0 0,0 0,0 0,0 0,0 0,0 0,-17-4,-22 1,19 3,0 1,0 1,-29 5,26-1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4:00.73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21,'73'1,"83"-3,-132-3,-24 5,0 0,0 0,0-1,1 1,-1 0,0 0,0 0,0 0,0 0,0 0,0-1,1 1,-1 0,0 0,0 0,0 0,0 0,0-1,0 1,0 0,0 0,0 0,0-1,0 1,0 0,0 0,0 0,0 0,0-1,0 1,0 0,0 0,0 0,0 0,0-1,0 1,0 0,0 0,0 0,0 0,-1-1,1 1,0 0,0 0,0 0,0 0,0 0,0 0,-1-1,1 1,0 0,-3-1,1 0,-1 0,0 0,1 0,-1 0,0 1,1 0,-1-1,0 1,0 0,0 0,1 0,-5 1,-17 3,0 0,0 2,-27 9,33-8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4:18.26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0,'479'0,"-539"14,25-5,-96 34,110-37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4:19.30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0,'244'0,"-244"0,0 0,0 0,0 0,0 0,0 1,0-1,0 0,0 0,0 0,0 0,0 0,0 0,0 0,0 0,0 0,0 0,0 0,0 1,0-1,0 0,0 0,0 0,0 0,0 0,0 0,0 0,0 0,0 0,0 0,0 0,0 0,0 0,0 1,0-1,0 0,1 0,-1 0,0 0,0 0,0 0,0 0,0 0,0 0,0 0,0 0,0 0,0 0,0 0,0 0,1 0,-1 0,0 0,0 0,0 0,0 0,-12 6,-17 5,-55-3,55-6,-50 9,59-7,0-1,-30 1,28-4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4:20.6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27,'137'-2,"84"3,-289-11,23 3,-74-2,94 9,3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8T06:04:21.65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1,'205'0,"-581"0,366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5:37.5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1,'-332'0,"403"0,-47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5:42.8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2,'150'-2,"163"5,-210 9,-56-6,58 1,-100-7,26 0,0 0,0 2,54 11,-42-6,0-2,0-2,0-1,53-6,6 1,304 3,-384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5:47.4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0,'-4'0,"-6"0,-6 0,-4 0,-3 0,-2 0,-1 0,-1 0,1 0,-1 0,1 0,1 0,-1 0,0 0,1 0,-1 0,5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5:53.52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0,'-4'0,"-6"0,-5 0,-5 0,-3 0,-3 0,0 0,0 0,0 0,-1 0,1 0,9 0,7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01:14.8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1,'1905'0,"-1883"0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00:16:04.45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1930 0 0,'-1930'0'0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6:27.02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0,'-1'4,"1"0,0 0,1 0,-1 1,1-1,0 0,0 0,0 0,0-1,1 1,-1 0,1 0,0-1,1 1,-1-1,0 0,1 1,0-1,0 0,0-1,0 1,0 0,0-1,1 0,-1 0,1 0,0 0,-1 0,1-1,0 1,8 0,9 2,0-2,1 0,0-1,-1-2,23-2,7 0,66 3,-2 0,122-15,-109 4,194 9,-149 5,-129-3,0-2,72-12,-56 6,0 3,0 2,72 6,-13 0,-72-3,8-1,0 2,93 15,-123-12,-3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16:35.47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59 2,'-53'0,"47"0,34 0,361 0,-427 0,1-1,1 1,-1 3,-58 10,-20 8,93-15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01:23.95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25,'1449'0,"-1434"-1,-1 0,0-1,20-6,18-2,-32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00:01:31.51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1,'2261'0,"-2239"0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3AE9-B1A0-93C7-5BBD-49915102F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81A30-FF05-393B-D47B-341E3DB71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5513-0749-E5FE-E581-D0DE9261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1F2D-F37B-4CC5-8118-1A2AD80F660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2EFE6-947E-EBB0-68FE-154AA3F6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2953-CE38-4219-B7CF-B179EC99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B549-C4B6-4405-94AF-5322869AA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1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AE00-6919-A7EE-C96F-E487D50C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6B091-7C75-5B9F-7E5F-92EAE3A13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D7CB7-AB97-7C0E-DCC1-1D15A660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1F2D-F37B-4CC5-8118-1A2AD80F660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E67EA-C053-5781-1FD1-AA55FECA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69E6-E486-1DCB-2955-7E4B4AAB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B549-C4B6-4405-94AF-5322869AA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7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37BBA-7EFE-3186-D775-AA08B2A0F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E7C08-EFF4-9D51-F5A5-65F2CE72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CEE41-BE77-43AE-6800-818B5631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1F2D-F37B-4CC5-8118-1A2AD80F660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8A28-FD3B-58F5-2016-11EB473D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CD1D-C538-3C32-F624-BB431F6A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B549-C4B6-4405-94AF-5322869AA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5419-DE00-7965-8874-C29F0219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9155-1B93-2CD2-B9C3-7B75829E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C7E1-6C9A-5DD8-852A-03C47B56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1F2D-F37B-4CC5-8118-1A2AD80F660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C1BFA-1EFC-D27F-3077-E76EC88D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1F02-4617-5219-E5E1-8293BD4A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B549-C4B6-4405-94AF-5322869AA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BB98-BF06-0F19-8DE8-D2BB615C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C7A3-2695-5ED0-982A-E65E3B1C9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48CF-E111-C004-49C4-01601748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1F2D-F37B-4CC5-8118-1A2AD80F660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4EDA-6A40-AAB5-21AD-17C85975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1319-DE69-345A-3E2B-855B627E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B549-C4B6-4405-94AF-5322869AA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2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70D0-3549-D10B-CC56-C22384C3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3456-F6D7-B545-817C-50A21A647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47CEA-1D8A-CAD4-4081-A9EB5830C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D83FC-969A-A3AF-28F5-55538553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1F2D-F37B-4CC5-8118-1A2AD80F660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82C33-00B7-EC3A-4568-5B7BD622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BFCB1-3BC0-CBDC-82DC-62453DDC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B549-C4B6-4405-94AF-5322869AA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7EC3-6DE7-7ED3-A161-1D569001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108FE-4ECC-268D-3433-7FD4F450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1C85F-87D9-35C3-2334-EC33EEB0E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7B388-EFE5-1693-452C-E88983EB9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83905-DD56-D9F6-2AA0-2CD4B4A7A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B3A12-10BF-96E4-0ED2-E58A910E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1F2D-F37B-4CC5-8118-1A2AD80F660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7FC4E-1B1D-A07D-0D38-BC8240A6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1C623-A804-8DEC-DD87-9C4ACC81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B549-C4B6-4405-94AF-5322869AA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1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0D15-18DB-BA1E-D595-955FA824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8ADA7-3678-3491-1FE6-2C9E0547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1F2D-F37B-4CC5-8118-1A2AD80F660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7ACCC-C6DA-611A-B0B2-0BFBC231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116D7-6CA3-E49B-F2B7-56999442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B549-C4B6-4405-94AF-5322869AA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B2D60-525F-8B90-6B5F-BE4AA20B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1F2D-F37B-4CC5-8118-1A2AD80F660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9A5FE-A0AD-6E85-DC41-49D95796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CA39-67C7-63B7-FA00-A1BC9433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B549-C4B6-4405-94AF-5322869AA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F709-3D4D-087A-DB99-165C1281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6E4C-1E50-31C5-1791-A3A3BED1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49480-13A6-8329-3692-DB576293C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95622-5D13-0746-EB90-FDE11AE9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1F2D-F37B-4CC5-8118-1A2AD80F660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EF5C0-F264-3244-3B48-ED9BEEC6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99EFB-9CF1-4C5D-6E8A-D6F436F9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B549-C4B6-4405-94AF-5322869AA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BEA5-48E6-131E-FC98-CAB228B7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0B85D-1664-F536-4F7B-595C35122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3E20-AABD-E592-6D8B-230C0ED63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B218D-43DF-6BC1-DF8F-59257F71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1F2D-F37B-4CC5-8118-1A2AD80F660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3D959-DF64-DA0C-12DE-CD7C465E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00DDC-4002-2493-E6C4-90A1985A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B549-C4B6-4405-94AF-5322869AA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B7A24-EE82-CA17-F177-9FE74ABD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535B7-AEA0-5718-8EED-E322A6F37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5A7D9-1DAD-48EA-AA1A-7D7391BE5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381F2D-F37B-4CC5-8118-1A2AD80F660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7C579-E202-C4E2-00A2-C2D0DAB94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FB79-EBE5-2920-B7D3-317A0D2BD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AB549-C4B6-4405-94AF-5322869AA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.xml"/><Relationship Id="rId117" Type="http://schemas.openxmlformats.org/officeDocument/2006/relationships/customXml" Target="../ink/ink70.xml"/><Relationship Id="rId21" Type="http://schemas.openxmlformats.org/officeDocument/2006/relationships/image" Target="../media/image260.png"/><Relationship Id="rId47" Type="http://schemas.openxmlformats.org/officeDocument/2006/relationships/image" Target="../media/image39.png"/><Relationship Id="rId68" Type="http://schemas.openxmlformats.org/officeDocument/2006/relationships/customXml" Target="../ink/ink51.xml"/><Relationship Id="rId84" Type="http://schemas.openxmlformats.org/officeDocument/2006/relationships/customXml" Target="../ink/ink55.xml"/><Relationship Id="rId89" Type="http://schemas.openxmlformats.org/officeDocument/2006/relationships/image" Target="../media/image60.png"/><Relationship Id="rId112" Type="http://schemas.openxmlformats.org/officeDocument/2006/relationships/customXml" Target="../ink/ink67.xml"/><Relationship Id="rId16" Type="http://schemas.openxmlformats.org/officeDocument/2006/relationships/customXml" Target="../ink/ink33.xml"/><Relationship Id="rId107" Type="http://schemas.openxmlformats.org/officeDocument/2006/relationships/image" Target="../media/image69.png"/><Relationship Id="rId11" Type="http://schemas.openxmlformats.org/officeDocument/2006/relationships/image" Target="../media/image210.png"/><Relationship Id="rId32" Type="http://schemas.openxmlformats.org/officeDocument/2006/relationships/customXml" Target="../ink/ink41.xml"/><Relationship Id="rId37" Type="http://schemas.openxmlformats.org/officeDocument/2006/relationships/image" Target="../media/image34.png"/><Relationship Id="rId58" Type="http://schemas.openxmlformats.org/officeDocument/2006/relationships/customXml" Target="../ink/ink49.xml"/><Relationship Id="rId79" Type="http://schemas.openxmlformats.org/officeDocument/2006/relationships/image" Target="../media/image55.png"/><Relationship Id="rId102" Type="http://schemas.openxmlformats.org/officeDocument/2006/relationships/customXml" Target="../ink/ink62.xml"/><Relationship Id="rId123" Type="http://schemas.openxmlformats.org/officeDocument/2006/relationships/image" Target="../media/image5.png"/><Relationship Id="rId5" Type="http://schemas.openxmlformats.org/officeDocument/2006/relationships/image" Target="../media/image180.png"/><Relationship Id="rId90" Type="http://schemas.openxmlformats.org/officeDocument/2006/relationships/customXml" Target="../ink/ink58.xml"/><Relationship Id="rId95" Type="http://schemas.openxmlformats.org/officeDocument/2006/relationships/image" Target="../media/image63.png"/><Relationship Id="rId22" Type="http://schemas.openxmlformats.org/officeDocument/2006/relationships/customXml" Target="../ink/ink36.xml"/><Relationship Id="rId27" Type="http://schemas.openxmlformats.org/officeDocument/2006/relationships/image" Target="../media/image290.png"/><Relationship Id="rId48" Type="http://schemas.openxmlformats.org/officeDocument/2006/relationships/customXml" Target="../ink/ink45.xml"/><Relationship Id="rId69" Type="http://schemas.openxmlformats.org/officeDocument/2006/relationships/image" Target="../media/image50.png"/><Relationship Id="rId113" Type="http://schemas.openxmlformats.org/officeDocument/2006/relationships/image" Target="../media/image48.png"/><Relationship Id="rId118" Type="http://schemas.openxmlformats.org/officeDocument/2006/relationships/image" Target="../media/image56.png"/><Relationship Id="rId8" Type="http://schemas.openxmlformats.org/officeDocument/2006/relationships/customXml" Target="../ink/ink30.xml"/><Relationship Id="rId51" Type="http://schemas.openxmlformats.org/officeDocument/2006/relationships/image" Target="../media/image41.png"/><Relationship Id="rId80" Type="http://schemas.openxmlformats.org/officeDocument/2006/relationships/customXml" Target="../ink/ink54.xml"/><Relationship Id="rId85" Type="http://schemas.openxmlformats.org/officeDocument/2006/relationships/image" Target="../media/image58.png"/><Relationship Id="rId93" Type="http://schemas.openxmlformats.org/officeDocument/2006/relationships/image" Target="../media/image62.png"/><Relationship Id="rId121" Type="http://schemas.openxmlformats.org/officeDocument/2006/relationships/customXml" Target="../ink/ink72.xml"/><Relationship Id="rId3" Type="http://schemas.openxmlformats.org/officeDocument/2006/relationships/image" Target="../media/image170.png"/><Relationship Id="rId12" Type="http://schemas.openxmlformats.org/officeDocument/2006/relationships/customXml" Target="../ink/ink31.xml"/><Relationship Id="rId17" Type="http://schemas.openxmlformats.org/officeDocument/2006/relationships/image" Target="../media/image240.png"/><Relationship Id="rId25" Type="http://schemas.openxmlformats.org/officeDocument/2006/relationships/image" Target="../media/image280.png"/><Relationship Id="rId38" Type="http://schemas.openxmlformats.org/officeDocument/2006/relationships/customXml" Target="../ink/ink43.xml"/><Relationship Id="rId46" Type="http://schemas.openxmlformats.org/officeDocument/2006/relationships/customXml" Target="../ink/ink44.xml"/><Relationship Id="rId59" Type="http://schemas.openxmlformats.org/officeDocument/2006/relationships/image" Target="../media/image45.png"/><Relationship Id="rId67" Type="http://schemas.openxmlformats.org/officeDocument/2006/relationships/image" Target="../media/image49.png"/><Relationship Id="rId103" Type="http://schemas.openxmlformats.org/officeDocument/2006/relationships/image" Target="../media/image67.png"/><Relationship Id="rId108" Type="http://schemas.openxmlformats.org/officeDocument/2006/relationships/customXml" Target="../ink/ink65.xml"/><Relationship Id="rId116" Type="http://schemas.openxmlformats.org/officeDocument/2006/relationships/customXml" Target="../ink/ink69.xml"/><Relationship Id="rId20" Type="http://schemas.openxmlformats.org/officeDocument/2006/relationships/customXml" Target="../ink/ink35.xml"/><Relationship Id="rId70" Type="http://schemas.openxmlformats.org/officeDocument/2006/relationships/customXml" Target="../ink/ink52.xml"/><Relationship Id="rId83" Type="http://schemas.openxmlformats.org/officeDocument/2006/relationships/image" Target="../media/image57.png"/><Relationship Id="rId88" Type="http://schemas.openxmlformats.org/officeDocument/2006/relationships/customXml" Target="../ink/ink57.xml"/><Relationship Id="rId96" Type="http://schemas.openxmlformats.org/officeDocument/2006/relationships/customXml" Target="../ink/ink60.xml"/><Relationship Id="rId11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5" Type="http://schemas.openxmlformats.org/officeDocument/2006/relationships/image" Target="../media/image230.png"/><Relationship Id="rId23" Type="http://schemas.openxmlformats.org/officeDocument/2006/relationships/image" Target="../media/image270.png"/><Relationship Id="rId28" Type="http://schemas.openxmlformats.org/officeDocument/2006/relationships/customXml" Target="../ink/ink39.xml"/><Relationship Id="rId36" Type="http://schemas.openxmlformats.org/officeDocument/2006/relationships/customXml" Target="../ink/ink42.xml"/><Relationship Id="rId49" Type="http://schemas.openxmlformats.org/officeDocument/2006/relationships/image" Target="../media/image40.png"/><Relationship Id="rId57" Type="http://schemas.openxmlformats.org/officeDocument/2006/relationships/image" Target="../media/image44.png"/><Relationship Id="rId106" Type="http://schemas.openxmlformats.org/officeDocument/2006/relationships/customXml" Target="../ink/ink64.xml"/><Relationship Id="rId114" Type="http://schemas.openxmlformats.org/officeDocument/2006/relationships/customXml" Target="../ink/ink68.xml"/><Relationship Id="rId119" Type="http://schemas.openxmlformats.org/officeDocument/2006/relationships/customXml" Target="../ink/ink71.xml"/><Relationship Id="rId31" Type="http://schemas.openxmlformats.org/officeDocument/2006/relationships/image" Target="../media/image310.png"/><Relationship Id="rId52" Type="http://schemas.openxmlformats.org/officeDocument/2006/relationships/customXml" Target="../ink/ink47.xml"/><Relationship Id="rId60" Type="http://schemas.openxmlformats.org/officeDocument/2006/relationships/customXml" Target="../ink/ink50.xml"/><Relationship Id="rId78" Type="http://schemas.openxmlformats.org/officeDocument/2006/relationships/customXml" Target="../ink/ink53.xml"/><Relationship Id="rId86" Type="http://schemas.openxmlformats.org/officeDocument/2006/relationships/customXml" Target="../ink/ink56.xml"/><Relationship Id="rId94" Type="http://schemas.openxmlformats.org/officeDocument/2006/relationships/customXml" Target="../ink/ink59.xml"/><Relationship Id="rId99" Type="http://schemas.openxmlformats.org/officeDocument/2006/relationships/image" Target="../media/image65.png"/><Relationship Id="rId101" Type="http://schemas.openxmlformats.org/officeDocument/2006/relationships/image" Target="../media/image66.png"/><Relationship Id="rId122" Type="http://schemas.openxmlformats.org/officeDocument/2006/relationships/image" Target="../media/image64.png"/><Relationship Id="rId4" Type="http://schemas.openxmlformats.org/officeDocument/2006/relationships/customXml" Target="../ink/ink28.xml"/><Relationship Id="rId13" Type="http://schemas.openxmlformats.org/officeDocument/2006/relationships/image" Target="../media/image220.png"/><Relationship Id="rId18" Type="http://schemas.openxmlformats.org/officeDocument/2006/relationships/customXml" Target="../ink/ink34.xml"/><Relationship Id="rId109" Type="http://schemas.openxmlformats.org/officeDocument/2006/relationships/image" Target="../media/image70.png"/><Relationship Id="rId50" Type="http://schemas.openxmlformats.org/officeDocument/2006/relationships/customXml" Target="../ink/ink46.xml"/><Relationship Id="rId55" Type="http://schemas.openxmlformats.org/officeDocument/2006/relationships/image" Target="../media/image43.png"/><Relationship Id="rId104" Type="http://schemas.openxmlformats.org/officeDocument/2006/relationships/customXml" Target="../ink/ink63.xml"/><Relationship Id="rId120" Type="http://schemas.openxmlformats.org/officeDocument/2006/relationships/image" Target="../media/image61.png"/><Relationship Id="rId7" Type="http://schemas.openxmlformats.org/officeDocument/2006/relationships/image" Target="../media/image190.png"/><Relationship Id="rId2" Type="http://schemas.openxmlformats.org/officeDocument/2006/relationships/customXml" Target="../ink/ink27.xml"/><Relationship Id="rId29" Type="http://schemas.openxmlformats.org/officeDocument/2006/relationships/image" Target="../media/image300.png"/><Relationship Id="rId24" Type="http://schemas.openxmlformats.org/officeDocument/2006/relationships/customXml" Target="../ink/ink37.xml"/><Relationship Id="rId45" Type="http://schemas.openxmlformats.org/officeDocument/2006/relationships/image" Target="../media/image38.png"/><Relationship Id="rId87" Type="http://schemas.openxmlformats.org/officeDocument/2006/relationships/image" Target="../media/image59.png"/><Relationship Id="rId110" Type="http://schemas.openxmlformats.org/officeDocument/2006/relationships/customXml" Target="../ink/ink66.xml"/><Relationship Id="rId115" Type="http://schemas.openxmlformats.org/officeDocument/2006/relationships/image" Target="../media/image51.png"/><Relationship Id="rId19" Type="http://schemas.openxmlformats.org/officeDocument/2006/relationships/image" Target="../media/image250.png"/><Relationship Id="rId14" Type="http://schemas.openxmlformats.org/officeDocument/2006/relationships/customXml" Target="../ink/ink32.xml"/><Relationship Id="rId30" Type="http://schemas.openxmlformats.org/officeDocument/2006/relationships/customXml" Target="../ink/ink40.xml"/><Relationship Id="rId35" Type="http://schemas.openxmlformats.org/officeDocument/2006/relationships/image" Target="../media/image33.png"/><Relationship Id="rId56" Type="http://schemas.openxmlformats.org/officeDocument/2006/relationships/customXml" Target="../ink/ink48.xml"/><Relationship Id="rId77" Type="http://schemas.openxmlformats.org/officeDocument/2006/relationships/image" Target="../media/image54.png"/><Relationship Id="rId100" Type="http://schemas.openxmlformats.org/officeDocument/2006/relationships/customXml" Target="../ink/ink61.xml"/><Relationship Id="rId105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5757-9BB6-1566-BCE0-DDD47F1BC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Underspecification</a:t>
            </a:r>
            <a:r>
              <a:rPr lang="en-US" dirty="0"/>
              <a:t> in BMRS:</a:t>
            </a:r>
            <a:br>
              <a:rPr lang="en-US" dirty="0"/>
            </a:br>
            <a:r>
              <a:rPr lang="en-US" dirty="0"/>
              <a:t>Evidence from Spanish Spirantization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F0EA0-09FF-35FE-976E-BAA88DF6B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Esposito</a:t>
            </a:r>
          </a:p>
        </p:txBody>
      </p:sp>
    </p:spTree>
    <p:extLst>
      <p:ext uri="{BB962C8B-B14F-4D97-AF65-F5344CB8AC3E}">
        <p14:creationId xmlns:p14="http://schemas.microsoft.com/office/powerpoint/2010/main" val="271647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A9CF-28BB-0D5D-2754-645A56AE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Underspecification</a:t>
            </a:r>
            <a:r>
              <a:rPr lang="en-US" dirty="0"/>
              <a:t> Maps (Nelson &amp; Bakovic, 2024a)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B5C2-406E-5CB4-9938-AE41EDEC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The map will define input-output conditions for the “underspecified feature”.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Any </a:t>
            </a:r>
            <a:r>
              <a:rPr lang="en-US" dirty="0" err="1"/>
              <a:t>underspecification</a:t>
            </a:r>
            <a:r>
              <a:rPr lang="en-US" dirty="0"/>
              <a:t> map will include a nested conditional BMRS term.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Both the upper conditional P and lower conditional Q will determine a truth value based on the antecedent of the redundancy rule that fills in the “underspecified feature”.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 partitions the set of targets while Q partitions the set of triggers.</a:t>
            </a:r>
          </a:p>
        </p:txBody>
      </p:sp>
    </p:spTree>
    <p:extLst>
      <p:ext uri="{BB962C8B-B14F-4D97-AF65-F5344CB8AC3E}">
        <p14:creationId xmlns:p14="http://schemas.microsoft.com/office/powerpoint/2010/main" val="165375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8FFB-67A7-D4FE-EA05-E6074249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Underspecification</a:t>
            </a:r>
            <a:r>
              <a:rPr lang="en-US" dirty="0"/>
              <a:t> Maps (Nelson &amp; Bakovic, 2024a)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E47B-31BE-FE87-5348-DFDE0A9AB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en-US" dirty="0"/>
              <a:t>The map will define input-output conditions for the “underspecified feature”.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mapping determines the conditions for the value of the feature VOICE, a feature traditionally analyzed as “underspecified”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CF9A0-B7CD-6266-7558-AAA4445EE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ϕ</a:t>
            </a:r>
            <a:r>
              <a:rPr lang="en-US" sz="2000" baseline="-25000" dirty="0"/>
              <a:t>voi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:=</a:t>
            </a:r>
          </a:p>
          <a:p>
            <a:pPr marL="0" indent="0">
              <a:buNone/>
            </a:pPr>
            <a:r>
              <a:rPr lang="en-US" sz="2000" dirty="0"/>
              <a:t>	IF son(</a:t>
            </a:r>
            <a:r>
              <a:rPr lang="en-US" sz="2000" i="1" dirty="0"/>
              <a:t>x</a:t>
            </a:r>
            <a:r>
              <a:rPr lang="en-US" sz="2000" dirty="0"/>
              <a:t>) THEN ⊤ </a:t>
            </a:r>
          </a:p>
          <a:p>
            <a:pPr marL="0" indent="0">
              <a:buNone/>
            </a:pPr>
            <a:r>
              <a:rPr lang="en-US" sz="2000" dirty="0"/>
              <a:t>		ELSE IF son(s(</a:t>
            </a:r>
            <a:r>
              <a:rPr lang="en-US" sz="2000" i="1" dirty="0"/>
              <a:t>x</a:t>
            </a:r>
            <a:r>
              <a:rPr lang="en-US" sz="2000" dirty="0"/>
              <a:t>)) THEN </a:t>
            </a:r>
            <a:r>
              <a:rPr lang="en-US" sz="2000" dirty="0" err="1"/>
              <a:t>voi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			ELSE </a:t>
            </a:r>
            <a:r>
              <a:rPr lang="en-US" sz="2000" dirty="0" err="1"/>
              <a:t>voi</a:t>
            </a:r>
            <a:r>
              <a:rPr lang="en-US" sz="2000" dirty="0"/>
              <a:t>(s(</a:t>
            </a:r>
            <a:r>
              <a:rPr lang="en-US" sz="2000" i="1" dirty="0"/>
              <a:t>x</a:t>
            </a:r>
            <a:r>
              <a:rPr lang="en-US" sz="2000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20852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46BC7-CE73-44BB-6E10-5D95DC24D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9477-CDB7-BF88-40D0-99F47304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Underspecification</a:t>
            </a:r>
            <a:r>
              <a:rPr lang="en-US" dirty="0"/>
              <a:t> Maps (Nelson &amp; Bakovic, 2024a)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5560-6672-B778-EA4E-B4A3CBA2A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en-US" dirty="0"/>
              <a:t>Any </a:t>
            </a:r>
            <a:r>
              <a:rPr lang="en-US" dirty="0" err="1"/>
              <a:t>underspecification</a:t>
            </a:r>
            <a:r>
              <a:rPr lang="en-US" dirty="0"/>
              <a:t> map will include a nested conditional BMRS term.</a:t>
            </a:r>
          </a:p>
          <a:p>
            <a:pPr marL="514350" indent="-514350">
              <a:buFont typeface="+mj-lt"/>
              <a:buAutoNum type="alphaLcParenR" startAt="2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Conditional inside a condition.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16C7A-1ACA-611D-3CBA-D06970807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ϕ</a:t>
            </a:r>
            <a:r>
              <a:rPr lang="en-US" sz="2000" baseline="-25000" dirty="0"/>
              <a:t>voi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:=</a:t>
            </a:r>
          </a:p>
          <a:p>
            <a:pPr marL="0" indent="0">
              <a:buNone/>
            </a:pPr>
            <a:r>
              <a:rPr lang="en-US" sz="2000" dirty="0"/>
              <a:t>	IF son(</a:t>
            </a:r>
            <a:r>
              <a:rPr lang="en-US" sz="2000" i="1" dirty="0"/>
              <a:t>x</a:t>
            </a:r>
            <a:r>
              <a:rPr lang="en-US" sz="2000" dirty="0"/>
              <a:t>) THEN ⊤ </a:t>
            </a:r>
          </a:p>
          <a:p>
            <a:pPr marL="0" indent="0">
              <a:buNone/>
            </a:pPr>
            <a:r>
              <a:rPr lang="en-US" sz="2000" dirty="0"/>
              <a:t>		ELSE IF son(s(</a:t>
            </a:r>
            <a:r>
              <a:rPr lang="en-US" sz="2000" i="1" dirty="0"/>
              <a:t>x</a:t>
            </a:r>
            <a:r>
              <a:rPr lang="en-US" sz="2000" dirty="0"/>
              <a:t>)) THEN </a:t>
            </a:r>
            <a:r>
              <a:rPr lang="en-US" sz="2000" dirty="0" err="1"/>
              <a:t>voi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			ELSE </a:t>
            </a:r>
            <a:r>
              <a:rPr lang="en-US" sz="2000" dirty="0" err="1"/>
              <a:t>voi</a:t>
            </a:r>
            <a:r>
              <a:rPr lang="en-US" sz="2000" dirty="0"/>
              <a:t>(s(</a:t>
            </a:r>
            <a:r>
              <a:rPr lang="en-US" sz="2000" i="1" dirty="0"/>
              <a:t>x</a:t>
            </a:r>
            <a:r>
              <a:rPr lang="en-US" sz="2000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268811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23581-845A-9E6C-FB8E-68EBA713E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7705-1F5C-023F-611B-83482859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Underspecification</a:t>
            </a:r>
            <a:r>
              <a:rPr lang="en-US" dirty="0"/>
              <a:t> Maps (Nelson &amp; Bakovic, 2024a)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2BBC-B374-9476-EC26-FD40E7C94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en-US" dirty="0"/>
              <a:t>Both the upper conditional P and lower conditional Q will determine a truth value based on the antecedent of the redundancy rule that fills in the “underspecified feature”.</a:t>
            </a:r>
          </a:p>
          <a:p>
            <a:pPr marL="514350" indent="-514350">
              <a:buFont typeface="+mj-lt"/>
              <a:buAutoNum type="alphaLcParenR" startAt="3"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C2655-F122-9702-7E37-55A46DFB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ϕ</a:t>
            </a:r>
            <a:r>
              <a:rPr lang="en-US" sz="2000" baseline="-25000" dirty="0"/>
              <a:t>voi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:=</a:t>
            </a:r>
          </a:p>
          <a:p>
            <a:pPr marL="0" indent="0">
              <a:buNone/>
            </a:pPr>
            <a:r>
              <a:rPr lang="en-US" sz="2000" dirty="0"/>
              <a:t>	IF son(</a:t>
            </a:r>
            <a:r>
              <a:rPr lang="en-US" sz="2000" i="1" dirty="0"/>
              <a:t>x</a:t>
            </a:r>
            <a:r>
              <a:rPr lang="en-US" sz="2000" dirty="0"/>
              <a:t>) THEN ⊤ </a:t>
            </a:r>
          </a:p>
          <a:p>
            <a:pPr marL="0" indent="0">
              <a:buNone/>
            </a:pPr>
            <a:r>
              <a:rPr lang="en-US" sz="2000" dirty="0"/>
              <a:t>		ELSE IF son(s(</a:t>
            </a:r>
            <a:r>
              <a:rPr lang="en-US" sz="2000" i="1" dirty="0"/>
              <a:t>x</a:t>
            </a:r>
            <a:r>
              <a:rPr lang="en-US" sz="2000" dirty="0"/>
              <a:t>)) THEN </a:t>
            </a:r>
            <a:r>
              <a:rPr lang="en-US" sz="2000" dirty="0" err="1"/>
              <a:t>voi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			ELSE </a:t>
            </a:r>
            <a:r>
              <a:rPr lang="en-US" sz="2000" dirty="0" err="1"/>
              <a:t>voi</a:t>
            </a:r>
            <a:r>
              <a:rPr lang="en-US" sz="2000" dirty="0"/>
              <a:t>(s(</a:t>
            </a:r>
            <a:r>
              <a:rPr lang="en-US" sz="2000" i="1" dirty="0"/>
              <a:t>x</a:t>
            </a:r>
            <a:r>
              <a:rPr lang="en-US" sz="2000" dirty="0"/>
              <a:t>))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098FE-A8D1-4C3C-F812-2041B61A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186" y="3642178"/>
            <a:ext cx="3953427" cy="1105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DFB0E-DD91-DDFF-7CB0-EEBA62F86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43" y="4747232"/>
            <a:ext cx="5794314" cy="204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1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2D9E-AA4C-22BE-2AF3-2B18232B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Underspecification</a:t>
            </a:r>
            <a:r>
              <a:rPr lang="en-US" dirty="0"/>
              <a:t> Maps (Nelson &amp; Bakovic, 2024a)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6592-FE43-221F-DFB7-721162CE21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 startAt="4"/>
            </a:pPr>
            <a:r>
              <a:rPr lang="en-US" dirty="0"/>
              <a:t>P partitions the set of targets while Q partitions the set of triggers.</a:t>
            </a:r>
          </a:p>
          <a:p>
            <a:endParaRPr lang="en-US" dirty="0"/>
          </a:p>
          <a:p>
            <a:r>
              <a:rPr lang="en-US" b="1" dirty="0"/>
              <a:t>P:</a:t>
            </a:r>
            <a:r>
              <a:rPr lang="en-US" dirty="0"/>
              <a:t> Partitions the “underspecified” segment(s)</a:t>
            </a:r>
          </a:p>
          <a:p>
            <a:pPr lvl="1"/>
            <a:r>
              <a:rPr lang="en-US" b="1" dirty="0"/>
              <a:t>Sonorants</a:t>
            </a:r>
          </a:p>
          <a:p>
            <a:r>
              <a:rPr lang="en-US" b="1" dirty="0"/>
              <a:t>Q: </a:t>
            </a:r>
            <a:r>
              <a:rPr lang="en-US" dirty="0"/>
              <a:t>Partitions the environment</a:t>
            </a:r>
          </a:p>
          <a:p>
            <a:pPr lvl="1"/>
            <a:r>
              <a:rPr lang="en-US" b="1" dirty="0"/>
              <a:t>Obstruent before sonorant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A28F2-71D8-F7B9-1B7B-5330E3FA08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ϕ</a:t>
            </a:r>
            <a:r>
              <a:rPr lang="en-US" sz="2000" baseline="-25000" dirty="0"/>
              <a:t>voi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:=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(P)</a:t>
            </a:r>
            <a:r>
              <a:rPr lang="en-US" sz="2000" dirty="0"/>
              <a:t> IF son(</a:t>
            </a:r>
            <a:r>
              <a:rPr lang="en-US" sz="2000" i="1" dirty="0"/>
              <a:t>x</a:t>
            </a:r>
            <a:r>
              <a:rPr lang="en-US" sz="2000" dirty="0"/>
              <a:t>) THEN ⊤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(Q)</a:t>
            </a:r>
            <a:r>
              <a:rPr lang="en-US" sz="2000" dirty="0"/>
              <a:t>	ELSE IF son(s(</a:t>
            </a:r>
            <a:r>
              <a:rPr lang="en-US" sz="2000" i="1" dirty="0"/>
              <a:t>x</a:t>
            </a:r>
            <a:r>
              <a:rPr lang="en-US" sz="2000" dirty="0"/>
              <a:t>)) THEN </a:t>
            </a:r>
            <a:r>
              <a:rPr lang="en-US" sz="2000" dirty="0" err="1"/>
              <a:t>voi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			ELSE </a:t>
            </a:r>
            <a:r>
              <a:rPr lang="en-US" sz="2000" dirty="0" err="1"/>
              <a:t>voi</a:t>
            </a:r>
            <a:r>
              <a:rPr lang="en-US" sz="2000" dirty="0"/>
              <a:t>(s(</a:t>
            </a:r>
            <a:r>
              <a:rPr lang="en-US" sz="2000" i="1" dirty="0"/>
              <a:t>x</a:t>
            </a:r>
            <a:r>
              <a:rPr lang="en-US" sz="2000" dirty="0"/>
              <a:t>))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29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D7BB-F7C8-939A-3250-BBF0B387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been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FA43-63F7-2187-1161-2CA569FE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Russian voicing, Turkish word-final voicing (Nelson &amp; Bakovic, 2024a)</a:t>
            </a:r>
          </a:p>
          <a:p>
            <a:r>
              <a:rPr lang="en-US" dirty="0"/>
              <a:t>English coronals (Nelson &amp; Bakovic, 2024b)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C7EEB6-595B-CA14-E8FF-C97704ED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9700854" cy="162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1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1B44-C7BD-9827-9522-04A626F2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2BE1-C918-8FA3-3947-33CEAD5D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Spanish spirantization</a:t>
            </a:r>
          </a:p>
          <a:p>
            <a:r>
              <a:rPr lang="en-US" dirty="0"/>
              <a:t>Galician </a:t>
            </a:r>
            <a:r>
              <a:rPr lang="en-US" dirty="0" err="1"/>
              <a:t>Geada</a:t>
            </a:r>
            <a:endParaRPr lang="en-US" dirty="0"/>
          </a:p>
          <a:p>
            <a:r>
              <a:rPr lang="en-US" dirty="0"/>
              <a:t>Gorgia Toscana</a:t>
            </a:r>
          </a:p>
          <a:p>
            <a:endParaRPr lang="en-US" dirty="0"/>
          </a:p>
          <a:p>
            <a:r>
              <a:rPr lang="en-US" dirty="0"/>
              <a:t>These three Romance processes involve stop ~ fricative alternations</a:t>
            </a:r>
          </a:p>
          <a:p>
            <a:r>
              <a:rPr lang="en-US" dirty="0"/>
              <a:t>Spanish spirantization and Galician </a:t>
            </a:r>
            <a:r>
              <a:rPr lang="en-US" dirty="0" err="1"/>
              <a:t>geada</a:t>
            </a:r>
            <a:r>
              <a:rPr lang="en-US" dirty="0"/>
              <a:t> have been analyzed as </a:t>
            </a:r>
            <a:r>
              <a:rPr lang="en-US" dirty="0" err="1"/>
              <a:t>underspecification</a:t>
            </a:r>
            <a:r>
              <a:rPr lang="en-US" dirty="0"/>
              <a:t> (for Spanish, Colina, 2020; for Galician, Colina, 2013)</a:t>
            </a:r>
          </a:p>
          <a:p>
            <a:r>
              <a:rPr lang="en-US" dirty="0"/>
              <a:t>Gorgia Toscana has not yet been analyzed with </a:t>
            </a:r>
            <a:r>
              <a:rPr lang="en-US" dirty="0" err="1"/>
              <a:t>underspecification</a:t>
            </a:r>
            <a:r>
              <a:rPr lang="en-US" dirty="0"/>
              <a:t>, but will be included due to its similarity to spirantization and </a:t>
            </a:r>
            <a:r>
              <a:rPr lang="en-US" dirty="0" err="1"/>
              <a:t>geada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0054-376A-DE90-FC3C-9A81A47B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1534-C50F-542C-995D-FCA6C9FE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Spanish Spirantization (Colina,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1AC4-B5A5-3D56-C6D2-BA024AE6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384" cy="30115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Voiced stops are [-continuant] after homorganic nasal or pause (or after lateral for /d/)</a:t>
            </a:r>
          </a:p>
          <a:p>
            <a:pPr marL="0" indent="0">
              <a:buNone/>
            </a:pPr>
            <a:r>
              <a:rPr lang="en-US" dirty="0"/>
              <a:t>	/</a:t>
            </a:r>
            <a:r>
              <a:rPr lang="en-US" dirty="0" err="1"/>
              <a:t>bómba</a:t>
            </a:r>
            <a:r>
              <a:rPr lang="en-US" dirty="0"/>
              <a:t>/ 	[</a:t>
            </a:r>
            <a:r>
              <a:rPr lang="en-US" dirty="0" err="1"/>
              <a:t>bómba</a:t>
            </a:r>
            <a:r>
              <a:rPr lang="en-US" dirty="0"/>
              <a:t>]	‘bomb’</a:t>
            </a:r>
          </a:p>
          <a:p>
            <a:pPr marL="0" indent="0">
              <a:buNone/>
            </a:pPr>
            <a:r>
              <a:rPr lang="en-US" dirty="0"/>
              <a:t>	/</a:t>
            </a:r>
            <a:r>
              <a:rPr lang="en-US" dirty="0" err="1"/>
              <a:t>tángo</a:t>
            </a:r>
            <a:r>
              <a:rPr lang="en-US" dirty="0"/>
              <a:t>/	[</a:t>
            </a:r>
            <a:r>
              <a:rPr lang="en-US" dirty="0" err="1"/>
              <a:t>tá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ŋ</a:t>
            </a:r>
            <a:r>
              <a:rPr lang="en-US" dirty="0" err="1"/>
              <a:t>go</a:t>
            </a:r>
            <a:r>
              <a:rPr lang="en-US" dirty="0"/>
              <a:t>]	‘tango’</a:t>
            </a:r>
          </a:p>
          <a:p>
            <a:pPr marL="0" indent="0">
              <a:buNone/>
            </a:pPr>
            <a:r>
              <a:rPr lang="en-US" dirty="0"/>
              <a:t>	/</a:t>
            </a:r>
            <a:r>
              <a:rPr lang="en-US" dirty="0" err="1"/>
              <a:t>dónde</a:t>
            </a:r>
            <a:r>
              <a:rPr lang="en-US" dirty="0"/>
              <a:t>/ 	[</a:t>
            </a:r>
            <a:r>
              <a:rPr lang="es-ES" dirty="0" err="1"/>
              <a:t>dó</a:t>
            </a:r>
            <a:r>
              <a:rPr lang="en-US" b="0" i="0" dirty="0">
                <a:solidFill>
                  <a:srgbClr val="000000"/>
                </a:solidFill>
                <a:effectLst/>
                <a:latin typeface="Charis SIL"/>
              </a:rPr>
              <a:t>n̪</a:t>
            </a:r>
            <a:r>
              <a:rPr lang="es-ES" dirty="0"/>
              <a:t>de</a:t>
            </a:r>
            <a:r>
              <a:rPr lang="en-US" dirty="0"/>
              <a:t>]	‘where’</a:t>
            </a:r>
          </a:p>
          <a:p>
            <a:pPr marL="0" indent="0">
              <a:buNone/>
            </a:pPr>
            <a:r>
              <a:rPr lang="en-US" dirty="0"/>
              <a:t>	/t</a:t>
            </a:r>
            <a:r>
              <a:rPr lang="es-ES" dirty="0" err="1"/>
              <a:t>óldo</a:t>
            </a:r>
            <a:r>
              <a:rPr lang="en-US" dirty="0"/>
              <a:t>/	[t</a:t>
            </a:r>
            <a:r>
              <a:rPr lang="es-ES" dirty="0" err="1"/>
              <a:t>ó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l̪</a:t>
            </a:r>
            <a:r>
              <a:rPr lang="en-US" dirty="0" err="1"/>
              <a:t>do</a:t>
            </a:r>
            <a:r>
              <a:rPr lang="en-US" dirty="0"/>
              <a:t>]	‘awning’</a:t>
            </a:r>
          </a:p>
          <a:p>
            <a:pPr marL="0" indent="0">
              <a:buNone/>
            </a:pPr>
            <a:r>
              <a:rPr lang="en-US" dirty="0"/>
              <a:t>[+continuant] elsewhere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CD8DA-45A4-C797-E5D3-E0FAF901CAD4}"/>
              </a:ext>
            </a:extLst>
          </p:cNvPr>
          <p:cNvSpPr txBox="1"/>
          <p:nvPr/>
        </p:nvSpPr>
        <p:spPr>
          <a:xfrm>
            <a:off x="0" y="4695113"/>
            <a:ext cx="429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	/</a:t>
            </a:r>
            <a:r>
              <a:rPr lang="en-US" dirty="0" err="1"/>
              <a:t>ába</a:t>
            </a:r>
            <a:r>
              <a:rPr lang="en-US" dirty="0"/>
              <a:t>/	[á</a:t>
            </a:r>
            <a:r>
              <a:rPr lang="el-GR" b="0" i="0" dirty="0">
                <a:solidFill>
                  <a:srgbClr val="000000"/>
                </a:solidFill>
                <a:effectLst/>
                <a:latin typeface="Charis SIL"/>
              </a:rPr>
              <a:t>β</a:t>
            </a:r>
            <a:r>
              <a:rPr lang="en-US" dirty="0"/>
              <a:t>a]	‘bean’</a:t>
            </a:r>
          </a:p>
          <a:p>
            <a:pPr marL="0" indent="0">
              <a:buNone/>
            </a:pPr>
            <a:r>
              <a:rPr lang="en-US" dirty="0"/>
              <a:t>	/</a:t>
            </a:r>
            <a:r>
              <a:rPr lang="en-US" dirty="0" err="1"/>
              <a:t>náda</a:t>
            </a:r>
            <a:r>
              <a:rPr lang="en-US" dirty="0"/>
              <a:t>/	[n</a:t>
            </a:r>
            <a:r>
              <a:rPr lang="es-ES" dirty="0"/>
              <a:t>á</a:t>
            </a:r>
            <a:r>
              <a:rPr lang="en-US" b="0" i="0" dirty="0">
                <a:solidFill>
                  <a:srgbClr val="000000"/>
                </a:solidFill>
                <a:effectLst/>
                <a:latin typeface="Charis SIL"/>
              </a:rPr>
              <a:t>ð</a:t>
            </a:r>
            <a:r>
              <a:rPr lang="es-ES" dirty="0"/>
              <a:t>a</a:t>
            </a:r>
            <a:r>
              <a:rPr lang="en-US" dirty="0"/>
              <a:t>]	‘nothing’</a:t>
            </a:r>
          </a:p>
          <a:p>
            <a:pPr marL="0" indent="0">
              <a:buNone/>
            </a:pPr>
            <a:r>
              <a:rPr lang="en-US" dirty="0"/>
              <a:t>	/</a:t>
            </a:r>
            <a:r>
              <a:rPr lang="en-US" dirty="0" err="1"/>
              <a:t>ágo</a:t>
            </a:r>
            <a:r>
              <a:rPr lang="en-US" dirty="0"/>
              <a:t>/	[</a:t>
            </a:r>
            <a:r>
              <a:rPr lang="es-ES" dirty="0"/>
              <a:t>á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ɣ</a:t>
            </a:r>
            <a:r>
              <a:rPr lang="en-US" dirty="0" err="1"/>
              <a:t>o</a:t>
            </a:r>
            <a:r>
              <a:rPr lang="en-US" dirty="0"/>
              <a:t>]	‘I do/make’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8C041-54BE-82B4-181A-004EB0CC4D71}"/>
              </a:ext>
            </a:extLst>
          </p:cNvPr>
          <p:cNvSpPr txBox="1"/>
          <p:nvPr/>
        </p:nvSpPr>
        <p:spPr>
          <a:xfrm>
            <a:off x="5135880" y="4671922"/>
            <a:ext cx="4965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s-ES" dirty="0"/>
              <a:t>árbol</a:t>
            </a:r>
            <a:r>
              <a:rPr lang="en-US" dirty="0"/>
              <a:t>/	[</a:t>
            </a:r>
            <a:r>
              <a:rPr lang="es-ES" dirty="0" err="1"/>
              <a:t>ár</a:t>
            </a:r>
            <a:r>
              <a:rPr lang="el-GR" b="0" i="0" dirty="0">
                <a:solidFill>
                  <a:srgbClr val="000000"/>
                </a:solidFill>
                <a:effectLst/>
                <a:latin typeface="Charis SIL"/>
              </a:rPr>
              <a:t>β</a:t>
            </a:r>
            <a:r>
              <a:rPr lang="es-ES" dirty="0" err="1"/>
              <a:t>ol</a:t>
            </a:r>
            <a:r>
              <a:rPr lang="en-US" dirty="0"/>
              <a:t>]	‘tree’</a:t>
            </a:r>
          </a:p>
          <a:p>
            <a:r>
              <a:rPr lang="en-US" dirty="0"/>
              <a:t>/</a:t>
            </a:r>
            <a:r>
              <a:rPr lang="en-US" dirty="0" err="1"/>
              <a:t>désde</a:t>
            </a:r>
            <a:r>
              <a:rPr lang="en-US" dirty="0"/>
              <a:t>/	[</a:t>
            </a:r>
            <a:r>
              <a:rPr lang="en-US" dirty="0" err="1"/>
              <a:t>déz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ð</a:t>
            </a:r>
            <a:r>
              <a:rPr lang="en-US" dirty="0" err="1"/>
              <a:t>e</a:t>
            </a:r>
            <a:r>
              <a:rPr lang="en-US" dirty="0"/>
              <a:t>]	‘since’</a:t>
            </a:r>
          </a:p>
          <a:p>
            <a:r>
              <a:rPr lang="en-US" dirty="0"/>
              <a:t>/</a:t>
            </a:r>
            <a:r>
              <a:rPr lang="en-US" dirty="0" err="1"/>
              <a:t>cáigo</a:t>
            </a:r>
            <a:r>
              <a:rPr lang="en-US" dirty="0"/>
              <a:t>/	[</a:t>
            </a:r>
            <a:r>
              <a:rPr lang="en-US" dirty="0" err="1"/>
              <a:t>cáj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ɣ</a:t>
            </a:r>
            <a:r>
              <a:rPr lang="en-US" dirty="0" err="1"/>
              <a:t>o</a:t>
            </a:r>
            <a:r>
              <a:rPr lang="en-US" dirty="0"/>
              <a:t>]	‘I fall’</a:t>
            </a:r>
          </a:p>
        </p:txBody>
      </p:sp>
    </p:spTree>
    <p:extLst>
      <p:ext uri="{BB962C8B-B14F-4D97-AF65-F5344CB8AC3E}">
        <p14:creationId xmlns:p14="http://schemas.microsoft.com/office/powerpoint/2010/main" val="295647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5120-9BE6-48C8-8594-596A5824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[continuant] </a:t>
            </a:r>
            <a:r>
              <a:rPr lang="en-US" dirty="0" err="1"/>
              <a:t>Underspecification</a:t>
            </a:r>
            <a:r>
              <a:rPr lang="en-US" dirty="0"/>
              <a:t> in Spanish (Colina, 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7869-49E4-991E-7E63-7D6ECBF6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Ternary distinction: [+continuant], [-continuant], [ ]</a:t>
            </a:r>
          </a:p>
          <a:p>
            <a:r>
              <a:rPr lang="en-US" dirty="0"/>
              <a:t>Takes onset cluster phonotactics as evidence that [+continuant] alone contributes to sonority</a:t>
            </a:r>
          </a:p>
          <a:p>
            <a:r>
              <a:rPr lang="en-US" dirty="0"/>
              <a:t>Consonants in onset clusters must be maximally different on the sonority scale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D5A3-8E25-B560-58DF-58ECDF1E7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61715"/>
            <a:ext cx="9868455" cy="25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0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78AE-4511-3A98-B11C-1BD72C03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Spanish Spirantization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C186-9702-C434-7F04-5E06F8A71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/l/ is a weird case (</a:t>
            </a:r>
            <a:r>
              <a:rPr lang="en-US" b="0" i="0" dirty="0">
                <a:solidFill>
                  <a:srgbClr val="222222"/>
                </a:solidFill>
                <a:effectLst/>
              </a:rPr>
              <a:t>González, 2009)</a:t>
            </a:r>
            <a:endParaRPr lang="en-US" dirty="0"/>
          </a:p>
          <a:p>
            <a:r>
              <a:rPr lang="en-US" dirty="0"/>
              <a:t>Sometimes acts as [-continuant]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toldo</a:t>
            </a:r>
            <a:r>
              <a:rPr lang="en-US" dirty="0"/>
              <a:t>/ [</a:t>
            </a:r>
            <a:r>
              <a:rPr lang="en-US" dirty="0" err="1"/>
              <a:t>to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l̪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haris SIL"/>
              </a:rPr>
              <a:t>d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Charis SIL"/>
              </a:rPr>
              <a:t>] ‘awning’</a:t>
            </a:r>
          </a:p>
          <a:p>
            <a:r>
              <a:rPr lang="en-US" dirty="0">
                <a:solidFill>
                  <a:srgbClr val="000000"/>
                </a:solidFill>
                <a:latin typeface="Charis SIL"/>
              </a:rPr>
              <a:t>Sometimes acts as [+continuant]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haris SIL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balga</a:t>
            </a:r>
            <a:r>
              <a:rPr lang="en-US" b="0" i="0" dirty="0">
                <a:solidFill>
                  <a:srgbClr val="000000"/>
                </a:solidFill>
                <a:effectLst/>
                <a:latin typeface="Charis SIL"/>
              </a:rPr>
              <a:t>/ 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bal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haris SIL"/>
              </a:rPr>
              <a:t>ɣ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Charis SIL"/>
              </a:rPr>
              <a:t>] ‘it’s worth’</a:t>
            </a:r>
          </a:p>
        </p:txBody>
      </p:sp>
    </p:spTree>
    <p:extLst>
      <p:ext uri="{BB962C8B-B14F-4D97-AF65-F5344CB8AC3E}">
        <p14:creationId xmlns:p14="http://schemas.microsoft.com/office/powerpoint/2010/main" val="401323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AE36-0973-DFFD-D2B7-9F369E4D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Phonological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605C-C17A-B2C7-02F2-B27B71A6A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Representational Knowledge</a:t>
            </a:r>
            <a:r>
              <a:rPr lang="en-US" dirty="0"/>
              <a:t>: What is the data structure for phonological elements?</a:t>
            </a:r>
          </a:p>
          <a:p>
            <a:r>
              <a:rPr lang="en-US" b="1" dirty="0"/>
              <a:t>Computational Knowledge</a:t>
            </a:r>
            <a:r>
              <a:rPr lang="en-US" dirty="0"/>
              <a:t>: What types of operations are computed over phonological elements?</a:t>
            </a:r>
          </a:p>
        </p:txBody>
      </p:sp>
    </p:spTree>
    <p:extLst>
      <p:ext uri="{BB962C8B-B14F-4D97-AF65-F5344CB8AC3E}">
        <p14:creationId xmlns:p14="http://schemas.microsoft.com/office/powerpoint/2010/main" val="128254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F188-7493-C91C-584C-7C6EDCAB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83394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 for Spanish [continuant]</a:t>
            </a:r>
          </a:p>
        </p:txBody>
      </p:sp>
      <p:pic>
        <p:nvPicPr>
          <p:cNvPr id="4" name="Picture 3" descr="A diagram of a function&#10;&#10;AI-generated content may be incorrect.">
            <a:extLst>
              <a:ext uri="{FF2B5EF4-FFF2-40B4-BE49-F238E27FC236}">
                <a16:creationId xmlns:a16="http://schemas.microsoft.com/office/drawing/2014/main" id="{F3D8D82F-8915-9636-BBF7-7941DE670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28" y="669045"/>
            <a:ext cx="4893360" cy="618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0D71-0CBC-9F87-4CFF-A1B07A35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4143"/>
          </a:xfrm>
        </p:spPr>
        <p:txBody>
          <a:bodyPr>
            <a:normAutofit fontScale="90000"/>
          </a:bodyPr>
          <a:lstStyle/>
          <a:p>
            <a:r>
              <a:rPr lang="en-US" dirty="0"/>
              <a:t>Spanish Continuant Function</a:t>
            </a:r>
          </a:p>
        </p:txBody>
      </p:sp>
      <p:pic>
        <p:nvPicPr>
          <p:cNvPr id="13" name="Picture 12" descr="A diagram of a function&#10;&#10;AI-generated content may be incorrect.">
            <a:extLst>
              <a:ext uri="{FF2B5EF4-FFF2-40B4-BE49-F238E27FC236}">
                <a16:creationId xmlns:a16="http://schemas.microsoft.com/office/drawing/2014/main" id="{9C64B2BB-DCEA-12D1-105B-8F19B85B8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40" y="440445"/>
            <a:ext cx="4893360" cy="6188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9F95E6C-71EA-6FA6-0C36-CA5B9E307302}"/>
                  </a:ext>
                </a:extLst>
              </p14:cNvPr>
              <p14:cNvContentPartPr/>
              <p14:nvPr/>
            </p14:nvContentPartPr>
            <p14:xfrm>
              <a:off x="7969434" y="815836"/>
              <a:ext cx="490320" cy="21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9F95E6C-71EA-6FA6-0C36-CA5B9E3073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5794" y="708196"/>
                <a:ext cx="5979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7231F5D-D06F-C407-7DBA-4A6E2B6FA83A}"/>
                  </a:ext>
                </a:extLst>
              </p14:cNvPr>
              <p14:cNvContentPartPr/>
              <p14:nvPr/>
            </p14:nvContentPartPr>
            <p14:xfrm>
              <a:off x="7159608" y="2119824"/>
              <a:ext cx="566280" cy="20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7231F5D-D06F-C407-7DBA-4A6E2B6FA8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5968" y="2011824"/>
                <a:ext cx="6739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A46F187-26BC-F244-8DF1-C325706A0E3E}"/>
                  </a:ext>
                </a:extLst>
              </p14:cNvPr>
              <p14:cNvContentPartPr/>
              <p14:nvPr/>
            </p14:nvContentPartPr>
            <p14:xfrm>
              <a:off x="6409728" y="3410424"/>
              <a:ext cx="614520" cy="457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A46F187-26BC-F244-8DF1-C325706A0E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56088" y="3302784"/>
                <a:ext cx="72216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A35CBED-4D08-6D34-05BB-CB04597E0A93}"/>
                  </a:ext>
                </a:extLst>
              </p14:cNvPr>
              <p14:cNvContentPartPr/>
              <p14:nvPr/>
            </p14:nvContentPartPr>
            <p14:xfrm>
              <a:off x="5769648" y="4926744"/>
              <a:ext cx="767520" cy="11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A35CBED-4D08-6D34-05BB-CB04597E0A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16008" y="4819104"/>
                <a:ext cx="8751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27279CC-10FB-D25B-DCEE-2BE19014F833}"/>
                  </a:ext>
                </a:extLst>
              </p14:cNvPr>
              <p14:cNvContentPartPr/>
              <p14:nvPr/>
            </p14:nvContentPartPr>
            <p14:xfrm>
              <a:off x="6812208" y="4902984"/>
              <a:ext cx="833400" cy="25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27279CC-10FB-D25B-DCEE-2BE19014F8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8208" y="4794984"/>
                <a:ext cx="9410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B5DA28A-3661-ABAA-3EA2-35BD85DBCFEB}"/>
                  </a:ext>
                </a:extLst>
              </p14:cNvPr>
              <p14:cNvContentPartPr/>
              <p14:nvPr/>
            </p14:nvContentPartPr>
            <p14:xfrm>
              <a:off x="7568928" y="3401424"/>
              <a:ext cx="525600" cy="384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B5DA28A-3661-ABAA-3EA2-35BD85DBCF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15288" y="3293424"/>
                <a:ext cx="63324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0594297-2A72-E5EC-EABD-4CD03D94C837}"/>
                  </a:ext>
                </a:extLst>
              </p14:cNvPr>
              <p14:cNvContentPartPr/>
              <p14:nvPr/>
            </p14:nvContentPartPr>
            <p14:xfrm>
              <a:off x="8695728" y="2148624"/>
              <a:ext cx="69408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0594297-2A72-E5EC-EABD-4CD03D94C83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42088" y="2040984"/>
                <a:ext cx="801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BDB22F8-6594-ACDE-2BBF-D833F8AAD3B0}"/>
                  </a:ext>
                </a:extLst>
              </p14:cNvPr>
              <p14:cNvContentPartPr/>
              <p14:nvPr/>
            </p14:nvContentPartPr>
            <p14:xfrm>
              <a:off x="8448768" y="3621024"/>
              <a:ext cx="575640" cy="9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BDB22F8-6594-ACDE-2BBF-D833F8AAD3B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95128" y="3513384"/>
                <a:ext cx="6832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2CA4B1A-5CB5-7249-7606-3C331B315777}"/>
                  </a:ext>
                </a:extLst>
              </p14:cNvPr>
              <p14:cNvContentPartPr/>
              <p14:nvPr/>
            </p14:nvContentPartPr>
            <p14:xfrm>
              <a:off x="7927488" y="4983264"/>
              <a:ext cx="82224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2CA4B1A-5CB5-7249-7606-3C331B31577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73848" y="4875624"/>
                <a:ext cx="929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A50D9F8-D2C6-B9AA-BDDE-5A2DF64809DC}"/>
                  </a:ext>
                </a:extLst>
              </p14:cNvPr>
              <p14:cNvContentPartPr/>
              <p14:nvPr/>
            </p14:nvContentPartPr>
            <p14:xfrm>
              <a:off x="9031608" y="4836384"/>
              <a:ext cx="653760" cy="431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A50D9F8-D2C6-B9AA-BDDE-5A2DF64809D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77608" y="4728384"/>
                <a:ext cx="76140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87B640B-B94B-5C9B-0D96-02FD1F5E0490}"/>
                  </a:ext>
                </a:extLst>
              </p14:cNvPr>
              <p14:cNvContentPartPr/>
              <p14:nvPr/>
            </p14:nvContentPartPr>
            <p14:xfrm>
              <a:off x="8266968" y="6016464"/>
              <a:ext cx="850680" cy="420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87B640B-B94B-5C9B-0D96-02FD1F5E049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13328" y="5908824"/>
                <a:ext cx="95832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54185B-1C5E-F35D-42D7-3455AD5C9F2D}"/>
                  </a:ext>
                </a:extLst>
              </p14:cNvPr>
              <p14:cNvContentPartPr/>
              <p14:nvPr/>
            </p14:nvContentPartPr>
            <p14:xfrm>
              <a:off x="9701568" y="6135624"/>
              <a:ext cx="681480" cy="193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54185B-1C5E-F35D-42D7-3455AD5C9F2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47568" y="6027624"/>
                <a:ext cx="789120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48647FF7-5503-626F-B947-07F1900E17B3}"/>
              </a:ext>
            </a:extLst>
          </p:cNvPr>
          <p:cNvSpPr txBox="1"/>
          <p:nvPr/>
        </p:nvSpPr>
        <p:spPr>
          <a:xfrm>
            <a:off x="28404" y="837796"/>
            <a:ext cx="50491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ϕcontinuant</a:t>
            </a:r>
            <a:r>
              <a:rPr lang="en-US" dirty="0"/>
              <a:t>(x) :=</a:t>
            </a:r>
          </a:p>
          <a:p>
            <a:r>
              <a:rPr lang="en-US" dirty="0"/>
              <a:t>    IF son(x) THEN </a:t>
            </a:r>
          </a:p>
          <a:p>
            <a:r>
              <a:rPr lang="en-US" dirty="0"/>
              <a:t>        IF manner(x) == [lateral] THEN </a:t>
            </a:r>
          </a:p>
          <a:p>
            <a:r>
              <a:rPr lang="en-US" dirty="0"/>
              <a:t>            IF </a:t>
            </a:r>
            <a:r>
              <a:rPr lang="en-US" dirty="0" err="1"/>
              <a:t>poa</a:t>
            </a:r>
            <a:r>
              <a:rPr lang="en-US" dirty="0"/>
              <a:t>(x) == </a:t>
            </a:r>
            <a:r>
              <a:rPr lang="en-US" dirty="0" err="1"/>
              <a:t>poa</a:t>
            </a:r>
            <a:r>
              <a:rPr lang="en-US" dirty="0"/>
              <a:t>(s(x)) THEN ⊥</a:t>
            </a:r>
          </a:p>
          <a:p>
            <a:r>
              <a:rPr lang="en-US" dirty="0"/>
              <a:t>            ELSE T</a:t>
            </a:r>
          </a:p>
          <a:p>
            <a:r>
              <a:rPr lang="en-US" dirty="0"/>
              <a:t>        ELSE T</a:t>
            </a:r>
          </a:p>
          <a:p>
            <a:r>
              <a:rPr lang="en-US" dirty="0"/>
              <a:t>    ELSE IF </a:t>
            </a:r>
            <a:r>
              <a:rPr lang="en-US" dirty="0" err="1"/>
              <a:t>voi</a:t>
            </a:r>
            <a:r>
              <a:rPr lang="en-US" dirty="0"/>
              <a:t>(x) THEN</a:t>
            </a:r>
          </a:p>
          <a:p>
            <a:r>
              <a:rPr lang="en-US" dirty="0"/>
              <a:t>        IF ⋉(x) THEN ⊥</a:t>
            </a:r>
          </a:p>
          <a:p>
            <a:r>
              <a:rPr lang="en-US" dirty="0"/>
              <a:t>        ELSE IF </a:t>
            </a:r>
            <a:r>
              <a:rPr lang="en-US" dirty="0" err="1"/>
              <a:t>poa</a:t>
            </a:r>
            <a:r>
              <a:rPr lang="en-US" dirty="0"/>
              <a:t>(x) == </a:t>
            </a:r>
            <a:r>
              <a:rPr lang="en-US" dirty="0" err="1"/>
              <a:t>poa</a:t>
            </a:r>
            <a:r>
              <a:rPr lang="en-US" dirty="0"/>
              <a:t>(p(x)) THEN </a:t>
            </a:r>
            <a:r>
              <a:rPr lang="en-US" dirty="0" err="1"/>
              <a:t>cont</a:t>
            </a:r>
            <a:r>
              <a:rPr lang="en-US" dirty="0"/>
              <a:t>(p(x))</a:t>
            </a:r>
          </a:p>
          <a:p>
            <a:r>
              <a:rPr lang="en-US" dirty="0"/>
              <a:t>        ELSE T</a:t>
            </a:r>
          </a:p>
          <a:p>
            <a:r>
              <a:rPr lang="en-US" dirty="0"/>
              <a:t>    ELSE </a:t>
            </a:r>
            <a:r>
              <a:rPr lang="en-US" dirty="0" err="1"/>
              <a:t>cont</a:t>
            </a:r>
            <a:r>
              <a:rPr lang="en-US" dirty="0"/>
              <a:t>(x)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5A1C741-B678-B2CE-A956-81CE334DDA8C}"/>
                  </a:ext>
                </a:extLst>
              </p14:cNvPr>
              <p14:cNvContentPartPr/>
              <p14:nvPr/>
            </p14:nvContentPartPr>
            <p14:xfrm>
              <a:off x="347328" y="1297584"/>
              <a:ext cx="767520" cy="10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5A1C741-B678-B2CE-A956-81CE334DDA8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3328" y="1189584"/>
                <a:ext cx="8751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80ACD5D-15AF-EDCD-B6EC-11F9DD1F98DA}"/>
                  </a:ext>
                </a:extLst>
              </p14:cNvPr>
              <p14:cNvContentPartPr/>
              <p14:nvPr/>
            </p14:nvContentPartPr>
            <p14:xfrm>
              <a:off x="548208" y="1571904"/>
              <a:ext cx="2230560" cy="38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80ACD5D-15AF-EDCD-B6EC-11F9DD1F98D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4568" y="1463904"/>
                <a:ext cx="23382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A4C10D8-06FC-017E-80E7-E0541480A724}"/>
                  </a:ext>
                </a:extLst>
              </p14:cNvPr>
              <p14:cNvContentPartPr/>
              <p14:nvPr/>
            </p14:nvContentPartPr>
            <p14:xfrm>
              <a:off x="685728" y="1845864"/>
              <a:ext cx="2005560" cy="48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A4C10D8-06FC-017E-80E7-E0541480A72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1728" y="1737864"/>
                <a:ext cx="21132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5106EE5-D717-8256-6A0E-A9E08D0A7F05}"/>
                  </a:ext>
                </a:extLst>
              </p14:cNvPr>
              <p14:cNvContentPartPr/>
              <p14:nvPr/>
            </p14:nvContentPartPr>
            <p14:xfrm>
              <a:off x="3401208" y="1864944"/>
              <a:ext cx="9072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5106EE5-D717-8256-6A0E-A9E08D0A7F0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347568" y="1757304"/>
                <a:ext cx="198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D709532-57FD-1936-687B-30CD36AF5436}"/>
                  </a:ext>
                </a:extLst>
              </p14:cNvPr>
              <p14:cNvContentPartPr/>
              <p14:nvPr/>
            </p14:nvContentPartPr>
            <p14:xfrm>
              <a:off x="1253448" y="2130624"/>
              <a:ext cx="10008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D709532-57FD-1936-687B-30CD36AF54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99808" y="2022624"/>
                <a:ext cx="207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3B0A06B-B620-1B59-5692-0BC60B997E9B}"/>
                  </a:ext>
                </a:extLst>
              </p14:cNvPr>
              <p14:cNvContentPartPr/>
              <p14:nvPr/>
            </p14:nvContentPartPr>
            <p14:xfrm>
              <a:off x="1078848" y="2395584"/>
              <a:ext cx="639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3B0A06B-B620-1B59-5692-0BC60B997E9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25208" y="2287584"/>
                <a:ext cx="747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AEF9D48-995D-265E-B68E-1BD52167B303}"/>
                  </a:ext>
                </a:extLst>
              </p14:cNvPr>
              <p14:cNvContentPartPr/>
              <p14:nvPr/>
            </p14:nvContentPartPr>
            <p14:xfrm>
              <a:off x="904968" y="2688264"/>
              <a:ext cx="657720" cy="9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AEF9D48-995D-265E-B68E-1BD52167B30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51328" y="2580624"/>
                <a:ext cx="7653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B65C700-EDC1-DB5F-D8F9-F46933403FD6}"/>
                  </a:ext>
                </a:extLst>
              </p14:cNvPr>
              <p14:cNvContentPartPr/>
              <p14:nvPr/>
            </p14:nvContentPartPr>
            <p14:xfrm>
              <a:off x="511488" y="2943504"/>
              <a:ext cx="622080" cy="11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B65C700-EDC1-DB5F-D8F9-F46933403FD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57488" y="2835864"/>
                <a:ext cx="7297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1612B8F-D2D3-A4CC-16B6-C2258FD83C35}"/>
                  </a:ext>
                </a:extLst>
              </p14:cNvPr>
              <p14:cNvContentPartPr/>
              <p14:nvPr/>
            </p14:nvContentPartPr>
            <p14:xfrm>
              <a:off x="1838808" y="2943864"/>
              <a:ext cx="63360" cy="6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1612B8F-D2D3-A4CC-16B6-C2258FD83C3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785168" y="2836224"/>
                <a:ext cx="171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224EF8D-F227-F2A0-9332-0775503121AB}"/>
                  </a:ext>
                </a:extLst>
              </p14:cNvPr>
              <p14:cNvContentPartPr/>
              <p14:nvPr/>
            </p14:nvContentPartPr>
            <p14:xfrm>
              <a:off x="1078848" y="3209184"/>
              <a:ext cx="1973880" cy="38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224EF8D-F227-F2A0-9332-0775503121A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25208" y="3101184"/>
                <a:ext cx="20815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CBABED9-A99C-22DC-3078-DA01A22D9F48}"/>
                  </a:ext>
                </a:extLst>
              </p14:cNvPr>
              <p14:cNvContentPartPr/>
              <p14:nvPr/>
            </p14:nvContentPartPr>
            <p14:xfrm>
              <a:off x="3748968" y="3199824"/>
              <a:ext cx="905760" cy="75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CBABED9-A99C-22DC-3078-DA01A22D9F4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695328" y="3091824"/>
                <a:ext cx="10134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FF94CB8-E1E6-B884-4C92-F42B333BA955}"/>
                  </a:ext>
                </a:extLst>
              </p14:cNvPr>
              <p14:cNvContentPartPr/>
              <p14:nvPr/>
            </p14:nvContentPartPr>
            <p14:xfrm>
              <a:off x="1078848" y="3484584"/>
              <a:ext cx="138240" cy="9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FF94CB8-E1E6-B884-4C92-F42B333BA95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25208" y="3376944"/>
                <a:ext cx="2458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E8E9968-89EC-B21D-B708-263F72CF44A2}"/>
                  </a:ext>
                </a:extLst>
              </p14:cNvPr>
              <p14:cNvContentPartPr/>
              <p14:nvPr/>
            </p14:nvContentPartPr>
            <p14:xfrm>
              <a:off x="895968" y="3767904"/>
              <a:ext cx="621720" cy="27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E8E9968-89EC-B21D-B708-263F72CF44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2328" y="3660264"/>
                <a:ext cx="7293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BE65FEA-5605-FA19-1296-704754BFB25C}"/>
                  </a:ext>
                </a:extLst>
              </p14:cNvPr>
              <p14:cNvContentPartPr/>
              <p14:nvPr/>
            </p14:nvContentPartPr>
            <p14:xfrm>
              <a:off x="9493488" y="3465504"/>
              <a:ext cx="881640" cy="3405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BE65FEA-5605-FA19-1296-704754BFB25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439848" y="3357864"/>
                <a:ext cx="989280" cy="5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420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FE7AF0-F5B0-655C-B617-1F6FFC72B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09334"/>
              </p:ext>
            </p:extLst>
          </p:nvPr>
        </p:nvGraphicFramePr>
        <p:xfrm>
          <a:off x="6060948" y="245745"/>
          <a:ext cx="192024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084749847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757558676"/>
                    </a:ext>
                  </a:extLst>
                </a:gridCol>
              </a:tblGrid>
              <a:tr h="316484">
                <a:tc>
                  <a:txBody>
                    <a:bodyPr/>
                    <a:lstStyle/>
                    <a:p>
                      <a:r>
                        <a:rPr lang="en-US" dirty="0"/>
                        <a:t>/input/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[output]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019182240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85255856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17631561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30601385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ɣ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76236806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98910162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69965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95117515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09071961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l̪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380174127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11501767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20299227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04162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892207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ɾ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ɾ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0876130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92978496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47414443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1882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A85E609-59E0-7663-9E6C-A2B66EE32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23186"/>
              </p:ext>
            </p:extLst>
          </p:nvPr>
        </p:nvGraphicFramePr>
        <p:xfrm>
          <a:off x="9185148" y="245745"/>
          <a:ext cx="20894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702">
                  <a:extLst>
                    <a:ext uri="{9D8B030D-6E8A-4147-A177-3AD203B41FA5}">
                      <a16:colId xmlns:a16="http://schemas.microsoft.com/office/drawing/2014/main" val="1338078634"/>
                    </a:ext>
                  </a:extLst>
                </a:gridCol>
                <a:gridCol w="1044702">
                  <a:extLst>
                    <a:ext uri="{9D8B030D-6E8A-4147-A177-3AD203B41FA5}">
                      <a16:colId xmlns:a16="http://schemas.microsoft.com/office/drawing/2014/main" val="66499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/input/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[output]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08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26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2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2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3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3325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8F9E4B2-9469-69EC-AE82-872553EC5941}"/>
              </a:ext>
            </a:extLst>
          </p:cNvPr>
          <p:cNvSpPr txBox="1"/>
          <p:nvPr/>
        </p:nvSpPr>
        <p:spPr>
          <a:xfrm>
            <a:off x="7981188" y="181737"/>
            <a:ext cx="128016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buNone/>
            </a:pPr>
            <a:r>
              <a:rPr lang="en-US" sz="2700" b="1" i="0" u="none" strike="noStrike" kern="1200" dirty="0">
                <a:effectLst/>
                <a:latin typeface="Aptos" panose="020B0004020202020204" pitchFamily="34" charset="0"/>
              </a:rPr>
              <a:t>[</a:t>
            </a:r>
            <a:r>
              <a:rPr lang="en-US" sz="2700" b="1" i="0" u="none" strike="noStrike" kern="1200" dirty="0" err="1">
                <a:effectLst/>
                <a:latin typeface="Aptos" panose="020B0004020202020204" pitchFamily="34" charset="0"/>
              </a:rPr>
              <a:t>cont</a:t>
            </a:r>
            <a:r>
              <a:rPr lang="en-US" sz="2700" b="1" i="0" u="none" strike="noStrike" kern="1200" dirty="0">
                <a:effectLst/>
                <a:latin typeface="Aptos" panose="020B0004020202020204" pitchFamily="34" charset="0"/>
              </a:rPr>
              <a:t>]</a:t>
            </a:r>
            <a:endParaRPr lang="en-US" sz="27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buNone/>
            </a:pPr>
            <a:r>
              <a:rPr lang="en-US" sz="27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</a:t>
            </a:r>
            <a:endParaRPr lang="en-US" sz="2700" b="0" i="0" u="none" strike="noStrike" kern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buNone/>
            </a:pPr>
            <a:r>
              <a:rPr lang="en-US" sz="27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+</a:t>
            </a:r>
            <a:endParaRPr lang="en-US" sz="27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buNone/>
            </a:pPr>
            <a:r>
              <a:rPr lang="en-US" sz="27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+</a:t>
            </a:r>
            <a:endParaRPr lang="en-US" sz="27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buNone/>
            </a:pPr>
            <a:r>
              <a:rPr lang="en-US" sz="27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+</a:t>
            </a:r>
            <a:endParaRPr lang="en-US" sz="27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buNone/>
            </a:pPr>
            <a:r>
              <a:rPr lang="en-US" sz="27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+</a:t>
            </a:r>
            <a:endParaRPr lang="en-US" sz="27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buNone/>
            </a:pPr>
            <a:r>
              <a:rPr lang="en-US" sz="27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</a:t>
            </a:r>
            <a:endParaRPr lang="en-US" sz="27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buNone/>
            </a:pPr>
            <a:r>
              <a:rPr lang="en-US" sz="27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+</a:t>
            </a:r>
            <a:endParaRPr lang="en-US" sz="27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buNone/>
            </a:pPr>
            <a:r>
              <a:rPr lang="en-US" sz="27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</a:t>
            </a:r>
            <a:endParaRPr lang="en-US" sz="27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buNone/>
            </a:pPr>
            <a:r>
              <a:rPr lang="en-US" sz="27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</a:t>
            </a:r>
            <a:endParaRPr lang="en-US" sz="27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buNone/>
            </a:pPr>
            <a:r>
              <a:rPr lang="en-US" sz="27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+</a:t>
            </a:r>
            <a:endParaRPr lang="en-US" sz="27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buNone/>
            </a:pPr>
            <a:r>
              <a:rPr lang="en-US" sz="27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+</a:t>
            </a:r>
            <a:endParaRPr lang="en-US" sz="27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buNone/>
            </a:pPr>
            <a:r>
              <a:rPr lang="en-US" sz="27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+</a:t>
            </a:r>
            <a:endParaRPr lang="en-US" sz="27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buNone/>
            </a:pPr>
            <a:r>
              <a:rPr lang="en-US" sz="27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</a:t>
            </a:r>
            <a:endParaRPr lang="en-US" sz="27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en-US" sz="27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+</a:t>
            </a:r>
            <a:endParaRPr lang="en-US" sz="27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97E63-7EF9-B321-618B-BF55217226C7}"/>
              </a:ext>
            </a:extLst>
          </p:cNvPr>
          <p:cNvSpPr txBox="1"/>
          <p:nvPr/>
        </p:nvSpPr>
        <p:spPr>
          <a:xfrm>
            <a:off x="11274552" y="180594"/>
            <a:ext cx="1280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700" b="1" dirty="0"/>
              <a:t>[</a:t>
            </a:r>
            <a:r>
              <a:rPr lang="en-US" sz="2700" b="1" dirty="0" err="1"/>
              <a:t>cont</a:t>
            </a:r>
            <a:r>
              <a:rPr lang="en-US" sz="2700" b="1" dirty="0"/>
              <a:t>]</a:t>
            </a:r>
            <a:endParaRPr lang="en-US" sz="2700" dirty="0"/>
          </a:p>
          <a:p>
            <a:pPr fontAlgn="t"/>
            <a:r>
              <a:rPr lang="en-US" sz="2700" dirty="0"/>
              <a:t>-</a:t>
            </a:r>
          </a:p>
          <a:p>
            <a:pPr fontAlgn="t"/>
            <a:r>
              <a:rPr lang="en-US" sz="2700" dirty="0"/>
              <a:t>+</a:t>
            </a:r>
          </a:p>
          <a:p>
            <a:pPr fontAlgn="t"/>
            <a:r>
              <a:rPr lang="en-US" sz="2700" dirty="0"/>
              <a:t>-</a:t>
            </a:r>
          </a:p>
          <a:p>
            <a:pPr fontAlgn="t"/>
            <a:r>
              <a:rPr lang="en-US" sz="2700" dirty="0"/>
              <a:t>-</a:t>
            </a:r>
          </a:p>
          <a:p>
            <a:pPr fontAlgn="t"/>
            <a:r>
              <a:rPr lang="en-US" sz="2700" dirty="0"/>
              <a:t>+</a:t>
            </a:r>
          </a:p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7635319-0D12-AFAD-C51A-5020C81A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4143"/>
          </a:xfrm>
        </p:spPr>
        <p:txBody>
          <a:bodyPr>
            <a:normAutofit/>
          </a:bodyPr>
          <a:lstStyle/>
          <a:p>
            <a:r>
              <a:rPr lang="en-US" sz="3600" dirty="0"/>
              <a:t>Spanish Continuant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DE2CDA7-3A83-90F0-1DD4-9B464601987D}"/>
                  </a:ext>
                </a:extLst>
              </p14:cNvPr>
              <p14:cNvContentPartPr/>
              <p14:nvPr/>
            </p14:nvContentPartPr>
            <p14:xfrm>
              <a:off x="8065008" y="840744"/>
              <a:ext cx="200880" cy="10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DE2CDA7-3A83-90F0-1DD4-9B46460198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1008" y="733104"/>
                <a:ext cx="3085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9E967B-6140-0095-8D36-AF5C71B8E6B8}"/>
                  </a:ext>
                </a:extLst>
              </p14:cNvPr>
              <p14:cNvContentPartPr/>
              <p14:nvPr/>
            </p14:nvContentPartPr>
            <p14:xfrm>
              <a:off x="8056008" y="849384"/>
              <a:ext cx="257400" cy="21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9E967B-6140-0095-8D36-AF5C71B8E6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2008" y="741384"/>
                <a:ext cx="3650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ED4687-5A69-C17E-EE25-A05D84B81EA3}"/>
                  </a:ext>
                </a:extLst>
              </p14:cNvPr>
              <p14:cNvContentPartPr/>
              <p14:nvPr/>
            </p14:nvContentPartPr>
            <p14:xfrm>
              <a:off x="8110368" y="1233864"/>
              <a:ext cx="164160" cy="10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ED4687-5A69-C17E-EE25-A05D84B81E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6728" y="1125864"/>
                <a:ext cx="2718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114B70D-754A-9EA3-2A36-1D7E9C86F896}"/>
                  </a:ext>
                </a:extLst>
              </p14:cNvPr>
              <p14:cNvContentPartPr/>
              <p14:nvPr/>
            </p14:nvContentPartPr>
            <p14:xfrm>
              <a:off x="8073648" y="2468664"/>
              <a:ext cx="2008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114B70D-754A-9EA3-2A36-1D7E9C86F8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20008" y="2361024"/>
                <a:ext cx="30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D157044-9CC8-AB76-0EA6-E17A55A08D7B}"/>
                  </a:ext>
                </a:extLst>
              </p14:cNvPr>
              <p14:cNvContentPartPr/>
              <p14:nvPr/>
            </p14:nvContentPartPr>
            <p14:xfrm>
              <a:off x="8083008" y="3346344"/>
              <a:ext cx="16380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D157044-9CC8-AB76-0EA6-E17A55A08D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29368" y="3238704"/>
                <a:ext cx="271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AF82BE7-7BA2-8FA3-0AE0-2BD032EDA841}"/>
                  </a:ext>
                </a:extLst>
              </p14:cNvPr>
              <p14:cNvContentPartPr/>
              <p14:nvPr/>
            </p14:nvContentPartPr>
            <p14:xfrm>
              <a:off x="8101368" y="4498704"/>
              <a:ext cx="1731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AF82BE7-7BA2-8FA3-0AE0-2BD032EDA8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47728" y="4391064"/>
                <a:ext cx="280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54375D9-299D-5E1E-466D-72CF76A3069F}"/>
                  </a:ext>
                </a:extLst>
              </p14:cNvPr>
              <p14:cNvContentPartPr/>
              <p14:nvPr/>
            </p14:nvContentPartPr>
            <p14:xfrm>
              <a:off x="8110368" y="5001624"/>
              <a:ext cx="16452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54375D9-299D-5E1E-466D-72CF76A306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56728" y="4893624"/>
                <a:ext cx="272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3D1BCBB-E065-7D87-A54B-C66ED73E5F66}"/>
                  </a:ext>
                </a:extLst>
              </p14:cNvPr>
              <p14:cNvContentPartPr/>
              <p14:nvPr/>
            </p14:nvContentPartPr>
            <p14:xfrm>
              <a:off x="7131888" y="5193864"/>
              <a:ext cx="1821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3D1BCBB-E065-7D87-A54B-C66ED73E5F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78248" y="5085864"/>
                <a:ext cx="28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81EE268-F6BE-9C3B-B9A6-C70E1DB4ADAD}"/>
                  </a:ext>
                </a:extLst>
              </p14:cNvPr>
              <p14:cNvContentPartPr/>
              <p14:nvPr/>
            </p14:nvContentPartPr>
            <p14:xfrm>
              <a:off x="7086528" y="4498704"/>
              <a:ext cx="1821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81EE268-F6BE-9C3B-B9A6-C70E1DB4AD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32528" y="4391064"/>
                <a:ext cx="28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41D7B12-CEA7-7D58-B32D-337A2666CD10}"/>
                  </a:ext>
                </a:extLst>
              </p14:cNvPr>
              <p14:cNvContentPartPr/>
              <p14:nvPr/>
            </p14:nvContentPartPr>
            <p14:xfrm>
              <a:off x="7103808" y="3309984"/>
              <a:ext cx="190800" cy="63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41D7B12-CEA7-7D58-B32D-337A2666CD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9808" y="3201984"/>
                <a:ext cx="2984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6430266-9ACE-71C3-B75C-CCAD748B6443}"/>
                  </a:ext>
                </a:extLst>
              </p14:cNvPr>
              <p14:cNvContentPartPr/>
              <p14:nvPr/>
            </p14:nvContentPartPr>
            <p14:xfrm>
              <a:off x="7059168" y="2240064"/>
              <a:ext cx="13644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6430266-9ACE-71C3-B75C-CCAD748B644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05168" y="2132424"/>
                <a:ext cx="244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7F0AF47-6E6C-0E1E-C8B8-D0EE68572619}"/>
                  </a:ext>
                </a:extLst>
              </p14:cNvPr>
              <p14:cNvContentPartPr/>
              <p14:nvPr/>
            </p14:nvContentPartPr>
            <p14:xfrm>
              <a:off x="7104888" y="1179144"/>
              <a:ext cx="81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7F0AF47-6E6C-0E1E-C8B8-D0EE6857261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50888" y="1071504"/>
                <a:ext cx="189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3A3859A-FA66-CA1D-7AC2-C0B2AF1FB0E2}"/>
                  </a:ext>
                </a:extLst>
              </p14:cNvPr>
              <p14:cNvContentPartPr/>
              <p14:nvPr/>
            </p14:nvContentPartPr>
            <p14:xfrm>
              <a:off x="7123248" y="6281784"/>
              <a:ext cx="165960" cy="10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3A3859A-FA66-CA1D-7AC2-C0B2AF1FB0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69248" y="6173784"/>
                <a:ext cx="2736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9F9AFF6-9B45-AFDD-5562-C01E3F6D30DA}"/>
                  </a:ext>
                </a:extLst>
              </p14:cNvPr>
              <p14:cNvContentPartPr/>
              <p14:nvPr/>
            </p14:nvContentPartPr>
            <p14:xfrm>
              <a:off x="7078248" y="5550264"/>
              <a:ext cx="9180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9F9AFF6-9B45-AFDD-5562-C01E3F6D30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24248" y="5442624"/>
                <a:ext cx="199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54CD9FB-3772-660B-61F8-52C26DF3A97F}"/>
                  </a:ext>
                </a:extLst>
              </p14:cNvPr>
              <p14:cNvContentPartPr/>
              <p14:nvPr/>
            </p14:nvContentPartPr>
            <p14:xfrm>
              <a:off x="8065008" y="5366664"/>
              <a:ext cx="227880" cy="10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54CD9FB-3772-660B-61F8-52C26DF3A97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11008" y="5259024"/>
                <a:ext cx="3355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74158F-88F5-516E-A072-BCD2E4CA571A}"/>
                  </a:ext>
                </a:extLst>
              </p14:cNvPr>
              <p14:cNvContentPartPr/>
              <p14:nvPr/>
            </p14:nvContentPartPr>
            <p14:xfrm>
              <a:off x="8138088" y="6208704"/>
              <a:ext cx="17100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74158F-88F5-516E-A072-BCD2E4CA57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84448" y="6101064"/>
                <a:ext cx="278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B56AA84-4304-C4A2-05BA-479235504D4C}"/>
                  </a:ext>
                </a:extLst>
              </p14:cNvPr>
              <p14:cNvContentPartPr/>
              <p14:nvPr/>
            </p14:nvContentPartPr>
            <p14:xfrm>
              <a:off x="10380528" y="2294784"/>
              <a:ext cx="7920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B56AA84-4304-C4A2-05BA-479235504D4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26528" y="2187144"/>
                <a:ext cx="186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1BFBCAD-1F9A-FAFF-611A-39B49175A92A}"/>
                  </a:ext>
                </a:extLst>
              </p14:cNvPr>
              <p14:cNvContentPartPr/>
              <p14:nvPr/>
            </p14:nvContentPartPr>
            <p14:xfrm>
              <a:off x="11365488" y="2450304"/>
              <a:ext cx="1551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1BFBCAD-1F9A-FAFF-611A-39B49175A92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311848" y="2342664"/>
                <a:ext cx="262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15EB300-733A-A023-8F65-1766B979602B}"/>
                  </a:ext>
                </a:extLst>
              </p14:cNvPr>
              <p14:cNvContentPartPr/>
              <p14:nvPr/>
            </p14:nvContentPartPr>
            <p14:xfrm>
              <a:off x="10351008" y="1161144"/>
              <a:ext cx="127080" cy="9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15EB300-733A-A023-8F65-1766B979602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297008" y="1053144"/>
                <a:ext cx="234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997D352-C197-A93F-6E53-48B20184C516}"/>
                  </a:ext>
                </a:extLst>
              </p14:cNvPr>
              <p14:cNvContentPartPr/>
              <p14:nvPr/>
            </p14:nvContentPartPr>
            <p14:xfrm>
              <a:off x="11411568" y="1234224"/>
              <a:ext cx="7200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997D352-C197-A93F-6E53-48B20184C5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357928" y="1126224"/>
                <a:ext cx="179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54CF30F-4822-CF90-5040-9418BE79A7F9}"/>
                  </a:ext>
                </a:extLst>
              </p14:cNvPr>
              <p14:cNvContentPartPr/>
              <p14:nvPr/>
            </p14:nvContentPartPr>
            <p14:xfrm>
              <a:off x="7086528" y="822744"/>
              <a:ext cx="81360" cy="9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54CF30F-4822-CF90-5040-9418BE79A7F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32528" y="714744"/>
                <a:ext cx="189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2732182-A733-CBAC-DCC9-84102F215DB7}"/>
                  </a:ext>
                </a:extLst>
              </p14:cNvPr>
              <p14:cNvContentPartPr/>
              <p14:nvPr/>
            </p14:nvContentPartPr>
            <p14:xfrm>
              <a:off x="7086528" y="1545264"/>
              <a:ext cx="100080" cy="9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2732182-A733-CBAC-DCC9-84102F215DB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32528" y="1437624"/>
                <a:ext cx="2077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00E603B-BCB9-C9DB-8E9E-535480F62680}"/>
                  </a:ext>
                </a:extLst>
              </p14:cNvPr>
              <p14:cNvContentPartPr/>
              <p14:nvPr/>
            </p14:nvContentPartPr>
            <p14:xfrm>
              <a:off x="8120808" y="1644984"/>
              <a:ext cx="180360" cy="28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00E603B-BCB9-C9DB-8E9E-535480F6268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66808" y="1537344"/>
                <a:ext cx="2880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4E27EA8-5EB0-5A87-C239-B528E0F1769C}"/>
                  </a:ext>
                </a:extLst>
              </p14:cNvPr>
              <p14:cNvContentPartPr/>
              <p14:nvPr/>
            </p14:nvContentPartPr>
            <p14:xfrm>
              <a:off x="7086528" y="1883664"/>
              <a:ext cx="720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4E27EA8-5EB0-5A87-C239-B528E0F1769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32528" y="1775664"/>
                <a:ext cx="179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D257020-91AA-565F-EEAF-7C0C86C4D6EA}"/>
                  </a:ext>
                </a:extLst>
              </p14:cNvPr>
              <p14:cNvContentPartPr/>
              <p14:nvPr/>
            </p14:nvContentPartPr>
            <p14:xfrm>
              <a:off x="8110368" y="2066544"/>
              <a:ext cx="1821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D257020-91AA-565F-EEAF-7C0C86C4D6E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56728" y="1958544"/>
                <a:ext cx="28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B1669DD-E57F-954D-EF5B-D144C0CEC4B5}"/>
                  </a:ext>
                </a:extLst>
              </p14:cNvPr>
              <p14:cNvContentPartPr/>
              <p14:nvPr/>
            </p14:nvContentPartPr>
            <p14:xfrm>
              <a:off x="7077528" y="2974104"/>
              <a:ext cx="143280" cy="70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B1669DD-E57F-954D-EF5B-D144C0CEC4B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23528" y="2866464"/>
                <a:ext cx="2509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983777-B79B-49E1-8197-53E74449F2AE}"/>
                  </a:ext>
                </a:extLst>
              </p14:cNvPr>
              <p14:cNvContentPartPr/>
              <p14:nvPr/>
            </p14:nvContentPartPr>
            <p14:xfrm>
              <a:off x="8102448" y="2971224"/>
              <a:ext cx="146520" cy="10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983777-B79B-49E1-8197-53E74449F2A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048448" y="2863224"/>
                <a:ext cx="254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BC1BFB3-59A7-45A9-43F5-1583FF44917F}"/>
                  </a:ext>
                </a:extLst>
              </p14:cNvPr>
              <p14:cNvContentPartPr/>
              <p14:nvPr/>
            </p14:nvContentPartPr>
            <p14:xfrm>
              <a:off x="7086528" y="5892984"/>
              <a:ext cx="122400" cy="14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BC1BFB3-59A7-45A9-43F5-1583FF44917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32528" y="5784984"/>
                <a:ext cx="2300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BD86164-AAD3-DDA8-EC11-A45ED352C8C6}"/>
                  </a:ext>
                </a:extLst>
              </p14:cNvPr>
              <p14:cNvContentPartPr/>
              <p14:nvPr/>
            </p14:nvContentPartPr>
            <p14:xfrm>
              <a:off x="8009928" y="5860944"/>
              <a:ext cx="20052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BD86164-AAD3-DDA8-EC11-A45ED352C8C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55928" y="5753304"/>
                <a:ext cx="308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E0FD48F7-E226-92F8-C115-30D8F68CD164}"/>
                  </a:ext>
                </a:extLst>
              </p14:cNvPr>
              <p14:cNvContentPartPr/>
              <p14:nvPr/>
            </p14:nvContentPartPr>
            <p14:xfrm>
              <a:off x="7086528" y="3711744"/>
              <a:ext cx="123840" cy="47160"/>
            </p14:xfrm>
          </p:contentPart>
        </mc:Choice>
        <mc:Fallback xmlns=""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E0FD48F7-E226-92F8-C115-30D8F68CD16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32528" y="3604104"/>
                <a:ext cx="2314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C4D98F69-5CBF-FA53-CBAD-6ADBA9FF0B74}"/>
                  </a:ext>
                </a:extLst>
              </p14:cNvPr>
              <p14:cNvContentPartPr/>
              <p14:nvPr/>
            </p14:nvContentPartPr>
            <p14:xfrm>
              <a:off x="8111808" y="3748824"/>
              <a:ext cx="73080" cy="360"/>
            </p14:xfrm>
          </p:contentPart>
        </mc:Choice>
        <mc:Fallback xmlns=""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C4D98F69-5CBF-FA53-CBAD-6ADBA9FF0B7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57808" y="3640824"/>
                <a:ext cx="180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DB76C4F3-C1BF-C955-7066-E7B922E856D5}"/>
                  </a:ext>
                </a:extLst>
              </p14:cNvPr>
              <p14:cNvContentPartPr/>
              <p14:nvPr/>
            </p14:nvContentPartPr>
            <p14:xfrm>
              <a:off x="7113888" y="4123584"/>
              <a:ext cx="110880" cy="360"/>
            </p14:xfrm>
          </p:contentPart>
        </mc:Choice>
        <mc:Fallback xmlns=""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DB76C4F3-C1BF-C955-7066-E7B922E856D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59888" y="4015944"/>
                <a:ext cx="21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A54A2AA9-3F66-13B5-0B46-073C7E298413}"/>
                  </a:ext>
                </a:extLst>
              </p14:cNvPr>
              <p14:cNvContentPartPr/>
              <p14:nvPr/>
            </p14:nvContentPartPr>
            <p14:xfrm>
              <a:off x="8065008" y="4132224"/>
              <a:ext cx="145440" cy="19080"/>
            </p14:xfrm>
          </p:contentPart>
        </mc:Choice>
        <mc:Fallback xmlns=""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A54A2AA9-3F66-13B5-0B46-073C7E29841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11008" y="4024584"/>
                <a:ext cx="253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2F8BCC14-100D-3C56-9AAA-EBF3BBA42BB5}"/>
                  </a:ext>
                </a:extLst>
              </p14:cNvPr>
              <p14:cNvContentPartPr/>
              <p14:nvPr/>
            </p14:nvContentPartPr>
            <p14:xfrm>
              <a:off x="10369368" y="1928664"/>
              <a:ext cx="79200" cy="10800"/>
            </p14:xfrm>
          </p:contentPart>
        </mc:Choice>
        <mc:Fallback xmlns=""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2F8BCC14-100D-3C56-9AAA-EBF3BBA42BB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315368" y="1821024"/>
                <a:ext cx="1868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9B6B752F-B8DF-4478-59F4-F054BDCF23B7}"/>
                  </a:ext>
                </a:extLst>
              </p14:cNvPr>
              <p14:cNvContentPartPr/>
              <p14:nvPr/>
            </p14:nvContentPartPr>
            <p14:xfrm>
              <a:off x="11402208" y="2049624"/>
              <a:ext cx="92520" cy="13680"/>
            </p14:xfrm>
          </p:contentPart>
        </mc:Choice>
        <mc:Fallback xmlns=""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9B6B752F-B8DF-4478-59F4-F054BDCF23B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348568" y="1941624"/>
                <a:ext cx="2001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ECC9D64B-EFD3-927A-FA5F-11E8E27FA282}"/>
                  </a:ext>
                </a:extLst>
              </p14:cNvPr>
              <p14:cNvContentPartPr/>
              <p14:nvPr/>
            </p14:nvContentPartPr>
            <p14:xfrm>
              <a:off x="10369368" y="804744"/>
              <a:ext cx="172440" cy="2628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ECC9D64B-EFD3-927A-FA5F-11E8E27FA28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15368" y="696744"/>
                <a:ext cx="2800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0704048C-0393-1A70-B88C-7D7279E6EDCE}"/>
                  </a:ext>
                </a:extLst>
              </p14:cNvPr>
              <p14:cNvContentPartPr/>
              <p14:nvPr/>
            </p14:nvContentPartPr>
            <p14:xfrm>
              <a:off x="11376288" y="804744"/>
              <a:ext cx="124560" cy="19080"/>
            </p14:xfrm>
          </p:contentPart>
        </mc:Choice>
        <mc:Fallback xmlns=""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0704048C-0393-1A70-B88C-7D7279E6EDC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322288" y="696744"/>
                <a:ext cx="2322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92C21E4D-B140-2315-B545-8A159C298A69}"/>
                  </a:ext>
                </a:extLst>
              </p14:cNvPr>
              <p14:cNvContentPartPr/>
              <p14:nvPr/>
            </p14:nvContentPartPr>
            <p14:xfrm>
              <a:off x="10360008" y="1590624"/>
              <a:ext cx="129240" cy="1008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92C21E4D-B140-2315-B545-8A159C298A6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306008" y="1482624"/>
                <a:ext cx="236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59EBBA72-976D-762C-47C1-FAFF5236D432}"/>
                  </a:ext>
                </a:extLst>
              </p14:cNvPr>
              <p14:cNvContentPartPr/>
              <p14:nvPr/>
            </p14:nvContentPartPr>
            <p14:xfrm>
              <a:off x="11355768" y="1627344"/>
              <a:ext cx="139320" cy="360"/>
            </p14:xfrm>
          </p:contentPart>
        </mc:Choice>
        <mc:Fallback xmlns=""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59EBBA72-976D-762C-47C1-FAFF5236D43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301768" y="1519704"/>
                <a:ext cx="2469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93EA62A3-458A-711F-F823-AA2113BACC19}"/>
              </a:ext>
            </a:extLst>
          </p:cNvPr>
          <p:cNvSpPr txBox="1"/>
          <p:nvPr/>
        </p:nvSpPr>
        <p:spPr>
          <a:xfrm>
            <a:off x="0" y="899003"/>
            <a:ext cx="63687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ϕcontinuant</a:t>
            </a:r>
            <a:r>
              <a:rPr lang="en-US" dirty="0"/>
              <a:t>(x) :=</a:t>
            </a:r>
          </a:p>
          <a:p>
            <a:r>
              <a:rPr lang="en-US" dirty="0"/>
              <a:t>    IF son(x) THEN </a:t>
            </a:r>
          </a:p>
          <a:p>
            <a:r>
              <a:rPr lang="en-US" dirty="0"/>
              <a:t>        IF manner(x) == [lateral] THEN </a:t>
            </a:r>
          </a:p>
          <a:p>
            <a:r>
              <a:rPr lang="en-US" dirty="0"/>
              <a:t>            IF </a:t>
            </a:r>
            <a:r>
              <a:rPr lang="en-US" dirty="0" err="1"/>
              <a:t>poa</a:t>
            </a:r>
            <a:r>
              <a:rPr lang="en-US" dirty="0"/>
              <a:t>(x) == </a:t>
            </a:r>
            <a:r>
              <a:rPr lang="en-US" dirty="0" err="1"/>
              <a:t>poa</a:t>
            </a:r>
            <a:r>
              <a:rPr lang="en-US" dirty="0"/>
              <a:t>(s(x)) THEN ⊥</a:t>
            </a:r>
          </a:p>
          <a:p>
            <a:r>
              <a:rPr lang="en-US" dirty="0"/>
              <a:t>            ELSE T</a:t>
            </a:r>
          </a:p>
          <a:p>
            <a:r>
              <a:rPr lang="en-US" dirty="0"/>
              <a:t>        ELSE </a:t>
            </a:r>
            <a:r>
              <a:rPr lang="en-US" dirty="0" err="1"/>
              <a:t>cont</a:t>
            </a:r>
            <a:r>
              <a:rPr lang="en-US" dirty="0"/>
              <a:t>(x)</a:t>
            </a:r>
          </a:p>
          <a:p>
            <a:r>
              <a:rPr lang="en-US" dirty="0"/>
              <a:t>    ELSE IF </a:t>
            </a:r>
            <a:r>
              <a:rPr lang="en-US" dirty="0" err="1"/>
              <a:t>voi</a:t>
            </a:r>
            <a:r>
              <a:rPr lang="en-US" dirty="0"/>
              <a:t>(x) THEN</a:t>
            </a:r>
          </a:p>
          <a:p>
            <a:r>
              <a:rPr lang="en-US" dirty="0"/>
              <a:t>        IF ⋉(x) THEN ⊥</a:t>
            </a:r>
          </a:p>
          <a:p>
            <a:r>
              <a:rPr lang="en-US" dirty="0"/>
              <a:t>        ELSE IF </a:t>
            </a:r>
            <a:r>
              <a:rPr lang="en-US" dirty="0" err="1"/>
              <a:t>poa</a:t>
            </a:r>
            <a:r>
              <a:rPr lang="en-US" dirty="0"/>
              <a:t>(x) == </a:t>
            </a:r>
            <a:r>
              <a:rPr lang="en-US" dirty="0" err="1"/>
              <a:t>poa</a:t>
            </a:r>
            <a:r>
              <a:rPr lang="en-US" dirty="0"/>
              <a:t>(p(x)) THEN </a:t>
            </a:r>
            <a:r>
              <a:rPr lang="en-US" dirty="0" err="1"/>
              <a:t>cont</a:t>
            </a:r>
            <a:r>
              <a:rPr lang="en-US" dirty="0"/>
              <a:t>(p(x))</a:t>
            </a:r>
          </a:p>
          <a:p>
            <a:r>
              <a:rPr lang="en-US" dirty="0"/>
              <a:t>        ELSE T</a:t>
            </a:r>
          </a:p>
          <a:p>
            <a:r>
              <a:rPr lang="en-US" dirty="0"/>
              <a:t>    ELSE </a:t>
            </a:r>
            <a:r>
              <a:rPr lang="en-US" dirty="0" err="1"/>
              <a:t>cont</a:t>
            </a:r>
            <a:r>
              <a:rPr lang="en-US" dirty="0"/>
              <a:t>(x)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26" name="Ink 1025">
                <a:extLst>
                  <a:ext uri="{FF2B5EF4-FFF2-40B4-BE49-F238E27FC236}">
                    <a16:creationId xmlns:a16="http://schemas.microsoft.com/office/drawing/2014/main" id="{4332A964-EC39-8759-D0D2-C48618E1C7F6}"/>
                  </a:ext>
                </a:extLst>
              </p14:cNvPr>
              <p14:cNvContentPartPr/>
              <p14:nvPr/>
            </p14:nvContentPartPr>
            <p14:xfrm>
              <a:off x="1763928" y="3026304"/>
              <a:ext cx="119880" cy="360"/>
            </p14:xfrm>
          </p:contentPart>
        </mc:Choice>
        <mc:Fallback xmlns="">
          <p:pic>
            <p:nvPicPr>
              <p:cNvPr id="1026" name="Ink 1025">
                <a:extLst>
                  <a:ext uri="{FF2B5EF4-FFF2-40B4-BE49-F238E27FC236}">
                    <a16:creationId xmlns:a16="http://schemas.microsoft.com/office/drawing/2014/main" id="{4332A964-EC39-8759-D0D2-C48618E1C7F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709928" y="2918664"/>
                <a:ext cx="227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A2FA19FA-FBAE-AF18-7155-EBE8F14EA5F4}"/>
                  </a:ext>
                </a:extLst>
              </p14:cNvPr>
              <p14:cNvContentPartPr/>
              <p14:nvPr/>
            </p14:nvContentPartPr>
            <p14:xfrm>
              <a:off x="1060488" y="2458944"/>
              <a:ext cx="612000" cy="21600"/>
            </p14:xfrm>
          </p:contentPart>
        </mc:Choice>
        <mc:Fallback xmlns=""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A2FA19FA-FBAE-AF18-7155-EBE8F14EA5F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06848" y="2350944"/>
                <a:ext cx="7196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B0CBAF11-EA27-B290-E438-BD857CC050AB}"/>
                  </a:ext>
                </a:extLst>
              </p14:cNvPr>
              <p14:cNvContentPartPr/>
              <p14:nvPr/>
            </p14:nvContentPartPr>
            <p14:xfrm>
              <a:off x="1180368" y="2157984"/>
              <a:ext cx="136800" cy="360"/>
            </p14:xfrm>
          </p:contentPart>
        </mc:Choice>
        <mc:Fallback xmlns=""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B0CBAF11-EA27-B290-E438-BD857CC050A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26368" y="2049984"/>
                <a:ext cx="244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9416F3EE-CD28-3577-A235-41C96AF1499A}"/>
                  </a:ext>
                </a:extLst>
              </p14:cNvPr>
              <p14:cNvContentPartPr/>
              <p14:nvPr/>
            </p14:nvContentPartPr>
            <p14:xfrm>
              <a:off x="1014048" y="3538584"/>
              <a:ext cx="92520" cy="360"/>
            </p14:xfrm>
          </p:contentPart>
        </mc:Choice>
        <mc:Fallback xmlns=""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9416F3EE-CD28-3577-A235-41C96AF149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0048" y="3430584"/>
                <a:ext cx="200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78FED9CD-9EED-D4B3-4EF5-CF1E8899A17E}"/>
                  </a:ext>
                </a:extLst>
              </p14:cNvPr>
              <p14:cNvContentPartPr/>
              <p14:nvPr/>
            </p14:nvContentPartPr>
            <p14:xfrm>
              <a:off x="841248" y="3812904"/>
              <a:ext cx="695160" cy="360"/>
            </p14:xfrm>
          </p:contentPart>
        </mc:Choice>
        <mc:Fallback xmlns=""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78FED9CD-9EED-D4B3-4EF5-CF1E8899A17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87248" y="3704904"/>
                <a:ext cx="802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84C6BECF-36D1-578B-4472-365111136522}"/>
                  </a:ext>
                </a:extLst>
              </p14:cNvPr>
              <p14:cNvContentPartPr/>
              <p14:nvPr/>
            </p14:nvContentPartPr>
            <p14:xfrm>
              <a:off x="3748968" y="3282624"/>
              <a:ext cx="849600" cy="3924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84C6BECF-36D1-578B-4472-36511113652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694968" y="3174624"/>
                <a:ext cx="9572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BE225823-F6FC-DA1D-D1E6-2584BC5FD9AF}"/>
                  </a:ext>
                </a:extLst>
              </p14:cNvPr>
              <p14:cNvContentPartPr/>
              <p14:nvPr/>
            </p14:nvContentPartPr>
            <p14:xfrm>
              <a:off x="3371328" y="1901304"/>
              <a:ext cx="150120" cy="15840"/>
            </p14:xfrm>
          </p:contentPart>
        </mc:Choice>
        <mc:Fallback xmlns=""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BE225823-F6FC-DA1D-D1E6-2584BC5FD9A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317328" y="1793664"/>
                <a:ext cx="257760" cy="23148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 descr="A diagram of a function&#10;&#10;AI-generated content may be incorrect.">
            <a:extLst>
              <a:ext uri="{FF2B5EF4-FFF2-40B4-BE49-F238E27FC236}">
                <a16:creationId xmlns:a16="http://schemas.microsoft.com/office/drawing/2014/main" id="{0FA14B6E-5209-A22B-B5F6-E10DB85496EF}"/>
              </a:ext>
            </a:extLst>
          </p:cNvPr>
          <p:cNvPicPr>
            <a:picLocks noChangeAspect="1"/>
          </p:cNvPicPr>
          <p:nvPr/>
        </p:nvPicPr>
        <p:blipFill>
          <a:blip r:embed="rId1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702" y="2554526"/>
            <a:ext cx="3258780" cy="412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5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8191-90AA-61A6-DF3E-F425CBEA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00C4-5CEE-DBF6-D528-77C71FE8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Does not comply to </a:t>
            </a:r>
            <a:r>
              <a:rPr lang="en-US" b="1" dirty="0" err="1"/>
              <a:t>Underspecification</a:t>
            </a:r>
            <a:r>
              <a:rPr lang="en-US" b="1" dirty="0"/>
              <a:t> Map criteria</a:t>
            </a:r>
          </a:p>
          <a:p>
            <a:r>
              <a:rPr lang="en-US" dirty="0"/>
              <a:t>Note that Nelson &amp; Bakovic’s (2024b) analysis of English coronals does not comply with </a:t>
            </a:r>
            <a:r>
              <a:rPr lang="en-US" dirty="0" err="1"/>
              <a:t>Underspecification</a:t>
            </a:r>
            <a:r>
              <a:rPr lang="en-US" dirty="0"/>
              <a:t> Map criteria</a:t>
            </a:r>
          </a:p>
          <a:p>
            <a:r>
              <a:rPr lang="en-US" dirty="0"/>
              <a:t>“The data from English segmental phonology suggest that “underspecified” features like [Coronal] are in fact always fully specified. Consequently, having late “</a:t>
            </a:r>
            <a:r>
              <a:rPr lang="en-US" dirty="0" err="1"/>
              <a:t>underspecification</a:t>
            </a:r>
            <a:r>
              <a:rPr lang="en-US" dirty="0"/>
              <a:t>” and early “full </a:t>
            </a:r>
            <a:r>
              <a:rPr lang="en-US" dirty="0" err="1"/>
              <a:t>specficiation</a:t>
            </a:r>
            <a:r>
              <a:rPr lang="en-US" dirty="0"/>
              <a:t>” is fully compatible with our approach.”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7F9E1-B70D-8311-3E8B-C40C61C8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99" y="5434814"/>
            <a:ext cx="5476819" cy="926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A802A-580C-C3AD-8AC2-D6A9DCBFB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17" y="5237042"/>
            <a:ext cx="4638983" cy="16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88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9346-4E68-8E4D-4103-C172AC94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I’m confused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91D0-9026-4AE9-648D-4C28B591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Nelson &amp; Bakovic’s (2024b), they don’t identify what the redundancy rule for English [coronal] even is</a:t>
            </a:r>
          </a:p>
          <a:p>
            <a:r>
              <a:rPr lang="en-US" dirty="0"/>
              <a:t>Not sure what it would be for Spanish</a:t>
            </a:r>
          </a:p>
          <a:p>
            <a:pPr lvl="1"/>
            <a:r>
              <a:rPr lang="en-US" dirty="0"/>
              <a:t>[+obstruent, +voice] </a:t>
            </a:r>
            <a:r>
              <a:rPr lang="en-US" dirty="0">
                <a:sym typeface="Wingdings" panose="05000000000000000000" pitchFamily="2" charset="2"/>
              </a:rPr>
              <a:t> [+continuant]? But it’s environmentally restricted</a:t>
            </a:r>
          </a:p>
          <a:p>
            <a:r>
              <a:rPr lang="en-US" dirty="0">
                <a:sym typeface="Wingdings" panose="05000000000000000000" pitchFamily="2" charset="2"/>
              </a:rPr>
              <a:t>Nelson (2024a) doesn’t explain the motivation for the restrictions on the conditionals </a:t>
            </a:r>
            <a:r>
              <a:rPr lang="en-US" i="1" dirty="0">
                <a:sym typeface="Wingdings" panose="05000000000000000000" pitchFamily="2" charset="2"/>
              </a:rPr>
              <a:t>P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i="1" dirty="0">
                <a:sym typeface="Wingdings" panose="05000000000000000000" pitchFamily="2" charset="2"/>
              </a:rPr>
              <a:t>Q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924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B68D-221D-CD48-661B-E83DB992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558C-E6F6-E3C7-7A3A-EBBE1C42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Is there a way to capture “initial position” without explicitly stating it, thus reducing the complexity of the function?</a:t>
            </a:r>
            <a:endParaRPr lang="en-US" dirty="0"/>
          </a:p>
          <a:p>
            <a:r>
              <a:rPr lang="en-US" dirty="0"/>
              <a:t>Colina (2016) proposed that /f/ is underspecified for [continuant] to account for complex onset phonotactic patterns – does the current </a:t>
            </a:r>
            <a:r>
              <a:rPr lang="en-US" dirty="0" err="1"/>
              <a:t>underspecification</a:t>
            </a:r>
            <a:r>
              <a:rPr lang="en-US" dirty="0"/>
              <a:t> map account for those patterns still?</a:t>
            </a:r>
          </a:p>
          <a:p>
            <a:r>
              <a:rPr lang="en-US" dirty="0"/>
              <a:t>Does the current mapping correctly predict [continuant] value for /</a:t>
            </a:r>
            <a:r>
              <a:rPr lang="en-US" sz="28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t͡ʃ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/ ?</a:t>
            </a:r>
          </a:p>
          <a:p>
            <a:r>
              <a:rPr lang="en-US" dirty="0">
                <a:solidFill>
                  <a:schemeClr val="dk1"/>
                </a:solidFill>
              </a:rPr>
              <a:t>/l/ remains tricky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Is there a way to determine if /l/ in a sequence /</a:t>
            </a:r>
            <a:r>
              <a:rPr lang="en-US" dirty="0" err="1">
                <a:solidFill>
                  <a:schemeClr val="dk1"/>
                </a:solidFill>
              </a:rPr>
              <a:t>l</a:t>
            </a:r>
            <a:r>
              <a:rPr lang="en-US" sz="24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ɾ</a:t>
            </a:r>
            <a:r>
              <a:rPr lang="en-US" dirty="0">
                <a:solidFill>
                  <a:schemeClr val="dk1"/>
                </a:solidFill>
              </a:rPr>
              <a:t>/ (e.g., </a:t>
            </a:r>
            <a:r>
              <a:rPr lang="en-US" dirty="0" err="1">
                <a:solidFill>
                  <a:schemeClr val="dk1"/>
                </a:solidFill>
              </a:rPr>
              <a:t>a</a:t>
            </a:r>
            <a:r>
              <a:rPr lang="en-US" b="1" dirty="0" err="1">
                <a:solidFill>
                  <a:schemeClr val="dk1"/>
                </a:solidFill>
              </a:rPr>
              <a:t>lr</a:t>
            </a:r>
            <a:r>
              <a:rPr lang="en-US" dirty="0" err="1">
                <a:solidFill>
                  <a:schemeClr val="dk1"/>
                </a:solidFill>
              </a:rPr>
              <a:t>ededor</a:t>
            </a:r>
            <a:r>
              <a:rPr lang="en-US" dirty="0">
                <a:solidFill>
                  <a:schemeClr val="dk1"/>
                </a:solidFill>
              </a:rPr>
              <a:t> ‘around’) is truly [-continuant], and what are the consequences of such an analysis?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Are there places where… </a:t>
            </a:r>
          </a:p>
          <a:p>
            <a:pPr lvl="2"/>
            <a:r>
              <a:rPr lang="en-US" dirty="0">
                <a:solidFill>
                  <a:schemeClr val="dk1"/>
                </a:solidFill>
              </a:rPr>
              <a:t>/l/ acts as [+continuant] despite sharing </a:t>
            </a:r>
            <a:r>
              <a:rPr lang="en-US" dirty="0" err="1">
                <a:solidFill>
                  <a:schemeClr val="dk1"/>
                </a:solidFill>
              </a:rPr>
              <a:t>PoA</a:t>
            </a:r>
            <a:r>
              <a:rPr lang="en-US" dirty="0">
                <a:solidFill>
                  <a:schemeClr val="dk1"/>
                </a:solidFill>
              </a:rPr>
              <a:t> with following segment?</a:t>
            </a:r>
          </a:p>
          <a:p>
            <a:pPr lvl="2"/>
            <a:r>
              <a:rPr lang="en-US" dirty="0">
                <a:solidFill>
                  <a:schemeClr val="dk1"/>
                </a:solidFill>
              </a:rPr>
              <a:t>/l/ acts as [-continuant] when it doesn’t share </a:t>
            </a:r>
            <a:r>
              <a:rPr lang="en-US" dirty="0" err="1">
                <a:solidFill>
                  <a:schemeClr val="dk1"/>
                </a:solidFill>
              </a:rPr>
              <a:t>PoA</a:t>
            </a:r>
            <a:r>
              <a:rPr lang="en-US" dirty="0">
                <a:solidFill>
                  <a:schemeClr val="dk1"/>
                </a:solidFill>
              </a:rPr>
              <a:t> with following segment?</a:t>
            </a:r>
          </a:p>
          <a:p>
            <a:pPr lvl="1"/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28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BD64-F833-7DE5-598F-5C295E8F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 (in Spanish)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45D7-87E6-F6CF-15CC-8A20E3A0A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dialects with varying spirantization</a:t>
            </a:r>
          </a:p>
          <a:p>
            <a:r>
              <a:rPr lang="en-US" dirty="0"/>
              <a:t>Some varieties (e.g., Honduras, Cuba) are “stop-dominant” (Colina, 2020)</a:t>
            </a:r>
          </a:p>
          <a:p>
            <a:pPr lvl="1"/>
            <a:r>
              <a:rPr lang="en-US" dirty="0"/>
              <a:t>árbol [</a:t>
            </a:r>
            <a:r>
              <a:rPr lang="en-US" dirty="0" err="1"/>
              <a:t>áɾbol</a:t>
            </a:r>
            <a:r>
              <a:rPr lang="en-US" dirty="0"/>
              <a:t>] ‘tree’ </a:t>
            </a:r>
          </a:p>
          <a:p>
            <a:pPr lvl="1"/>
            <a:r>
              <a:rPr lang="en-US" dirty="0"/>
              <a:t>algo [</a:t>
            </a:r>
            <a:r>
              <a:rPr lang="en-US" dirty="0" err="1"/>
              <a:t>álgo</a:t>
            </a:r>
            <a:r>
              <a:rPr lang="en-US" dirty="0"/>
              <a:t>] ‘something’ </a:t>
            </a:r>
          </a:p>
          <a:p>
            <a:pPr lvl="1"/>
            <a:r>
              <a:rPr lang="en-US" dirty="0" err="1"/>
              <a:t>desde</a:t>
            </a:r>
            <a:r>
              <a:rPr lang="en-US" dirty="0"/>
              <a:t> [</a:t>
            </a:r>
            <a:r>
              <a:rPr lang="en-US" dirty="0" err="1"/>
              <a:t>dézde</a:t>
            </a:r>
            <a:r>
              <a:rPr lang="en-US" dirty="0"/>
              <a:t>] ‘since’ </a:t>
            </a:r>
          </a:p>
          <a:p>
            <a:pPr lvl="1"/>
            <a:r>
              <a:rPr lang="en-US" dirty="0" err="1"/>
              <a:t>caigo</a:t>
            </a:r>
            <a:r>
              <a:rPr lang="en-US" dirty="0"/>
              <a:t> [</a:t>
            </a:r>
            <a:r>
              <a:rPr lang="en-US" dirty="0" err="1"/>
              <a:t>kájgo</a:t>
            </a:r>
            <a:r>
              <a:rPr lang="en-US" dirty="0"/>
              <a:t>] ‘I fall’ </a:t>
            </a:r>
          </a:p>
          <a:p>
            <a:r>
              <a:rPr lang="en-US" dirty="0"/>
              <a:t>Can these dialects be modeled by making slight modifications to the current map? </a:t>
            </a:r>
          </a:p>
          <a:p>
            <a:r>
              <a:rPr lang="en-US" dirty="0"/>
              <a:t>Will they result in maps that comply with the </a:t>
            </a:r>
            <a:r>
              <a:rPr lang="en-US" dirty="0" err="1"/>
              <a:t>Underspecification</a:t>
            </a:r>
            <a:r>
              <a:rPr lang="en-US" dirty="0"/>
              <a:t> Map criteria?</a:t>
            </a:r>
          </a:p>
        </p:txBody>
      </p:sp>
    </p:spTree>
    <p:extLst>
      <p:ext uri="{BB962C8B-B14F-4D97-AF65-F5344CB8AC3E}">
        <p14:creationId xmlns:p14="http://schemas.microsoft.com/office/powerpoint/2010/main" val="3483593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2FAE-058E-264E-3A34-B8F99EE4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 (in BMRS)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7996-0C87-C9F0-49A1-11972E9D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propose that these computations are cognitive processes? Do these computations account for both production and perception?</a:t>
            </a:r>
          </a:p>
          <a:p>
            <a:r>
              <a:rPr lang="en-US" b="1" dirty="0"/>
              <a:t>Is this a falsifiable framework if we propose it represents cognitive processes?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12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85C6-5654-DD10-6A96-F935F3D0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 (in BMRS)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0655F-D388-70CE-22C2-D6281FA6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BMRS seems to predict that listeners process phonological information </a:t>
            </a:r>
            <a:r>
              <a:rPr lang="en-US" i="1" dirty="0"/>
              <a:t>incrementally</a:t>
            </a:r>
            <a:endParaRPr lang="en-US" dirty="0"/>
          </a:p>
          <a:p>
            <a:pPr lvl="1"/>
            <a:r>
              <a:rPr lang="en-US" dirty="0"/>
              <a:t>Hypothesis A (BMRS): As soon as (phonological) information is available, it is processed</a:t>
            </a:r>
          </a:p>
          <a:p>
            <a:pPr lvl="1"/>
            <a:r>
              <a:rPr lang="en-US" dirty="0"/>
              <a:t>Alternative Hypothesis: (Phonological) information is not processed incrementally</a:t>
            </a:r>
          </a:p>
          <a:p>
            <a:r>
              <a:rPr lang="en-US" dirty="0"/>
              <a:t>Testing grounds: (Navajo) consonant harmony</a:t>
            </a:r>
          </a:p>
          <a:p>
            <a:r>
              <a:rPr lang="en-US" dirty="0"/>
              <a:t>EEG proposal:</a:t>
            </a:r>
          </a:p>
          <a:p>
            <a:pPr lvl="1"/>
            <a:r>
              <a:rPr lang="en-US" dirty="0"/>
              <a:t>When exposed to nonce words with unmatching coronals separated by more and more segments, does processing time of second coronal take longer as a function of number of segments?</a:t>
            </a:r>
          </a:p>
          <a:p>
            <a:pPr lvl="2"/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ʃ</a:t>
            </a:r>
            <a:r>
              <a:rPr lang="en-US" i="1" dirty="0" err="1">
                <a:solidFill>
                  <a:srgbClr val="202122"/>
                </a:solidFill>
                <a:latin typeface="Arial" panose="020B0604020202020204" pitchFamily="34" charset="0"/>
              </a:rPr>
              <a:t>X</a:t>
            </a:r>
            <a:r>
              <a:rPr lang="en-US" dirty="0" err="1">
                <a:solidFill>
                  <a:srgbClr val="000000"/>
                </a:solidFill>
                <a:latin typeface="Charis SIL"/>
              </a:rPr>
              <a:t>z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(as opposed to grammatical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ʃ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ʒ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2"/>
            <a:r>
              <a:rPr lang="en-US" dirty="0"/>
              <a:t>2.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ʃ</a:t>
            </a:r>
            <a:r>
              <a:rPr lang="en-US" dirty="0" err="1"/>
              <a:t>XXXX</a:t>
            </a:r>
            <a:r>
              <a:rPr lang="en-US" dirty="0" err="1">
                <a:solidFill>
                  <a:srgbClr val="000000"/>
                </a:solidFill>
                <a:latin typeface="Charis SIL"/>
              </a:rPr>
              <a:t>z</a:t>
            </a:r>
            <a:endParaRPr lang="en-US" dirty="0">
              <a:solidFill>
                <a:srgbClr val="000000"/>
              </a:solidFill>
              <a:latin typeface="Charis SIL"/>
            </a:endParaRPr>
          </a:p>
          <a:p>
            <a:pPr lvl="2"/>
            <a:r>
              <a:rPr lang="en-US" dirty="0"/>
              <a:t>3.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ʃXXXXXXXXz</a:t>
            </a:r>
            <a:endParaRPr lang="en-US" b="0" i="0" dirty="0">
              <a:solidFill>
                <a:srgbClr val="000000"/>
              </a:solidFill>
              <a:effectLst/>
              <a:latin typeface="Charis SIL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haris SIL"/>
              </a:rPr>
              <a:t>etc</a:t>
            </a:r>
            <a:r>
              <a:rPr lang="en-US" dirty="0">
                <a:solidFill>
                  <a:srgbClr val="000000"/>
                </a:solidFill>
                <a:latin typeface="Charis SIL"/>
              </a:rPr>
              <a:t>…</a:t>
            </a:r>
            <a:endParaRPr lang="en-US" dirty="0"/>
          </a:p>
          <a:p>
            <a:pPr lvl="1"/>
            <a:r>
              <a:rPr lang="en-US" dirty="0"/>
              <a:t>Evidence for BMRS: Processing time does not take longer (the harmony is </a:t>
            </a:r>
            <a:r>
              <a:rPr lang="en-US" i="1" dirty="0"/>
              <a:t>local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Evidence against BMRS: Processing time takes longer (the harmony is </a:t>
            </a:r>
            <a:r>
              <a:rPr lang="en-US" i="1" dirty="0"/>
              <a:t>not </a:t>
            </a:r>
            <a:r>
              <a:rPr lang="en-US" dirty="0"/>
              <a:t>local?)</a:t>
            </a:r>
          </a:p>
        </p:txBody>
      </p:sp>
    </p:spTree>
    <p:extLst>
      <p:ext uri="{BB962C8B-B14F-4D97-AF65-F5344CB8AC3E}">
        <p14:creationId xmlns:p14="http://schemas.microsoft.com/office/powerpoint/2010/main" val="3946380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EC42-65CB-676A-3979-6E6063CC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 (in BMRS)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C79E-F1D5-E9BE-13D5-E978CCC0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more “complicated” decision trees reflected in cognitive processing times?</a:t>
            </a:r>
          </a:p>
          <a:p>
            <a:pPr lvl="1"/>
            <a:r>
              <a:rPr lang="en-US" dirty="0"/>
              <a:t>E.g., the proposed mapping for Spanish spirantization has more nested expressions that the Russian mapping</a:t>
            </a:r>
          </a:p>
          <a:p>
            <a:r>
              <a:rPr lang="en-US" dirty="0"/>
              <a:t>Is there a “limit” to the number of nested expressions?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7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69AB-8661-B40F-F871-D80128C2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Underspecification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2643-0D78-647B-AC01-FA23969A7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4118"/>
            <a:ext cx="5157787" cy="823912"/>
          </a:xfrm>
        </p:spPr>
        <p:txBody>
          <a:bodyPr>
            <a:noAutofit/>
          </a:bodyPr>
          <a:lstStyle/>
          <a:p>
            <a:r>
              <a:rPr lang="en-US" dirty="0"/>
              <a:t>Traditional View (</a:t>
            </a:r>
            <a:r>
              <a:rPr lang="en-US" dirty="0" err="1"/>
              <a:t>Archangeli</a:t>
            </a:r>
            <a:r>
              <a:rPr lang="en-US" dirty="0"/>
              <a:t>, 1988)</a:t>
            </a:r>
          </a:p>
          <a:p>
            <a:r>
              <a:rPr lang="en-US" dirty="0"/>
              <a:t>(Representation &amp; Computational)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6D2E9-043E-BD52-F248-73CE09FE2A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Segments are bundles of features…</a:t>
            </a:r>
          </a:p>
          <a:p>
            <a:pPr lvl="1"/>
            <a:r>
              <a:rPr lang="en-US" b="1" dirty="0"/>
              <a:t>{+, 0} (privative)</a:t>
            </a:r>
          </a:p>
          <a:p>
            <a:pPr lvl="1"/>
            <a:r>
              <a:rPr lang="en-US" b="1" dirty="0"/>
              <a:t>{+, -}  (full binary)</a:t>
            </a:r>
          </a:p>
          <a:p>
            <a:pPr lvl="1"/>
            <a:r>
              <a:rPr lang="en-US" b="1" dirty="0"/>
              <a:t>{+, -, 0} (contrastive)</a:t>
            </a:r>
          </a:p>
          <a:p>
            <a:r>
              <a:rPr lang="en-US" b="1" dirty="0"/>
              <a:t>Redundancy rules </a:t>
            </a:r>
            <a:r>
              <a:rPr lang="en-US" dirty="0"/>
              <a:t>fill in missing features</a:t>
            </a:r>
          </a:p>
          <a:p>
            <a:r>
              <a:rPr lang="en-US" dirty="0"/>
              <a:t>Grammar </a:t>
            </a:r>
            <a:r>
              <a:rPr lang="en-US" b="1" dirty="0"/>
              <a:t>distinguishes</a:t>
            </a:r>
            <a:r>
              <a:rPr lang="en-US" dirty="0"/>
              <a:t> between specified &amp;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1879412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4CAC-83F3-495D-33C1-1D2E020A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99AE-DD94-AC0D-70F9-5AE2EBE66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Underspecification</a:t>
            </a:r>
            <a:r>
              <a:rPr lang="en-US" dirty="0"/>
              <a:t> Map” allows us to capture unique behavior without </a:t>
            </a:r>
            <a:r>
              <a:rPr lang="en-US" dirty="0" err="1"/>
              <a:t>criss-crossing</a:t>
            </a:r>
            <a:r>
              <a:rPr lang="en-US" dirty="0"/>
              <a:t> between representational and computational knowledge</a:t>
            </a:r>
          </a:p>
          <a:p>
            <a:r>
              <a:rPr lang="en-US" dirty="0"/>
              <a:t>We can assign </a:t>
            </a:r>
            <a:r>
              <a:rPr lang="en-US" dirty="0" err="1"/>
              <a:t>continuancy</a:t>
            </a:r>
            <a:r>
              <a:rPr lang="en-US" dirty="0"/>
              <a:t> to “underspecified” segments without ever actually referring to the segment’s </a:t>
            </a:r>
            <a:r>
              <a:rPr lang="en-US" dirty="0" err="1"/>
              <a:t>continuancy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93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1E84-0E85-8605-61B3-C4A33724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EEEA-BC55-9B49-3E01-3B7F1719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marR="0" indent="-457200">
              <a:lnSpc>
                <a:spcPct val="120000"/>
              </a:lnSpc>
              <a:buNone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Archangeli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D. (1988). Aspects of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underspecification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theory.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Phonology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(2), 183-207.</a:t>
            </a:r>
          </a:p>
          <a:p>
            <a:pPr marL="457200" marR="0" indent="-457200">
              <a:lnSpc>
                <a:spcPct val="120000"/>
              </a:lnSpc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Avery, P., &amp; Rice, K. (1989). Segment structure and coronal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underspecification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Phonology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(2), 179-200.</a:t>
            </a:r>
          </a:p>
          <a:p>
            <a:pPr marL="457200" marR="0" indent="-457200">
              <a:lnSpc>
                <a:spcPct val="120000"/>
              </a:lnSpc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Chandlee, J., &amp; Jardine, A. (2021). Computational universals in linguistic theory: Using recursive programs for phonological analysis.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97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(3), 485-519.</a:t>
            </a:r>
          </a:p>
          <a:p>
            <a:pPr marL="457200" marR="0" indent="-457200">
              <a:lnSpc>
                <a:spcPct val="120000"/>
              </a:lnSpc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Colina, S. (2013). Galician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geada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 defense of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underspecification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Optimality Theory. Lingua, 133, 84–100. </a:t>
            </a:r>
          </a:p>
          <a:p>
            <a:pPr marL="457200" marR="0" indent="-457200">
              <a:lnSpc>
                <a:spcPct val="120000"/>
              </a:lnSpc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Colina, S. (2016). On onset clusters in Spanish: Voiced obstruent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underspecification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/f/.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syllable and stress: Studies in honor of James W. Harris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107-38.</a:t>
            </a:r>
          </a:p>
          <a:p>
            <a:pPr marL="457200" marR="0" indent="-457200">
              <a:lnSpc>
                <a:spcPct val="120000"/>
              </a:lnSpc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Colina, S. (2020). Spirantization in Spanish: The role of the underlying representation. Linguistics, 58(1), 1–35.</a:t>
            </a:r>
          </a:p>
          <a:p>
            <a:pPr marL="457200" marR="0" indent="-457200">
              <a:lnSpc>
                <a:spcPct val="120000"/>
              </a:lnSpc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González, C. (2009, November).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Continuancy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resonance in Spanish. In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Selected Proceedings of the 11th Hispanic Linguistics Symposium. Somerville, MA: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Cascadilla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Proceedings Project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(pp. 196-206).</a:t>
            </a:r>
          </a:p>
          <a:p>
            <a:pPr marL="457200" marR="0" indent="-457200">
              <a:lnSpc>
                <a:spcPct val="120000"/>
              </a:lnSpc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Marotta, G. (2008). Lenition in Tuscan Italian (gorgia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toscana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Lenition and fortition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235-270.</a:t>
            </a:r>
          </a:p>
          <a:p>
            <a:pPr marL="457200" marR="0" indent="-457200">
              <a:lnSpc>
                <a:spcPct val="120000"/>
              </a:lnSpc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Nelson, S. (2022, February). A model theoretic perspective on phonological feature systems. In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Proceedings of the Society for Computation in Linguistics 2022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(pp. 1-10).</a:t>
            </a:r>
          </a:p>
          <a:p>
            <a:pPr marL="457200" marR="0" indent="-457200">
              <a:lnSpc>
                <a:spcPct val="120000"/>
              </a:lnSpc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Nelson, S., &amp; Baković, E. (2024a).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Underspecification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Without Underspecified Representations.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Proceedings of the Society for Computation in Linguistics (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SCiL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352-356.</a:t>
            </a:r>
          </a:p>
          <a:p>
            <a:pPr marL="0" marR="0" indent="0">
              <a:lnSpc>
                <a:spcPct val="120000"/>
              </a:lnSpc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Nelson, S., &amp; Baković, E. (2024b). Computation Clarifies Mixed Specification Behavior of Coronals in English.</a:t>
            </a:r>
          </a:p>
        </p:txBody>
      </p:sp>
    </p:spTree>
    <p:extLst>
      <p:ext uri="{BB962C8B-B14F-4D97-AF65-F5344CB8AC3E}">
        <p14:creationId xmlns:p14="http://schemas.microsoft.com/office/powerpoint/2010/main" val="196378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6CEC4-5A8C-4BAF-D252-0F0543A71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A598-A115-6904-2D17-1B683283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Underspecification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2E76-F0FD-D376-C122-1C44F7713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Traditional View (</a:t>
            </a:r>
            <a:r>
              <a:rPr lang="en-US" dirty="0" err="1"/>
              <a:t>Archangeli</a:t>
            </a:r>
            <a:r>
              <a:rPr lang="en-US" dirty="0"/>
              <a:t>, 1988)</a:t>
            </a:r>
          </a:p>
          <a:p>
            <a:r>
              <a:rPr lang="en-US" dirty="0"/>
              <a:t>(Representation &amp; Computational)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D2D64-5F7C-FB16-9B69-B73D38CDA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Segments are bundles of features…</a:t>
            </a:r>
          </a:p>
          <a:p>
            <a:pPr lvl="1"/>
            <a:r>
              <a:rPr lang="en-US" b="1" dirty="0"/>
              <a:t>{+, 0} (privative)</a:t>
            </a:r>
          </a:p>
          <a:p>
            <a:pPr lvl="1"/>
            <a:r>
              <a:rPr lang="en-US" b="1" dirty="0"/>
              <a:t>{+, -}  (full binary)</a:t>
            </a:r>
          </a:p>
          <a:p>
            <a:pPr lvl="1"/>
            <a:r>
              <a:rPr lang="en-US" b="1" dirty="0"/>
              <a:t>{+, -, 0} (contrastive)</a:t>
            </a:r>
          </a:p>
          <a:p>
            <a:r>
              <a:rPr lang="en-US" b="1" dirty="0"/>
              <a:t>Redundancy rules </a:t>
            </a:r>
            <a:r>
              <a:rPr lang="en-US" dirty="0"/>
              <a:t>fill in missing features</a:t>
            </a:r>
          </a:p>
          <a:p>
            <a:r>
              <a:rPr lang="en-US" dirty="0"/>
              <a:t>Grammar </a:t>
            </a:r>
            <a:r>
              <a:rPr lang="en-US" b="1" dirty="0"/>
              <a:t>distinguishes</a:t>
            </a:r>
            <a:r>
              <a:rPr lang="en-US" dirty="0"/>
              <a:t> between specified &amp; default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BC51B-D738-7AE1-E6F8-4AE2E23D2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4887" y="115887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5630B-B871-5D6C-DE98-1A255C44A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7575" y="2006599"/>
            <a:ext cx="6022976" cy="418306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Ternary</a:t>
            </a:r>
            <a:r>
              <a:rPr lang="en-US" dirty="0"/>
              <a:t> distinctions from binary features (</a:t>
            </a:r>
            <a:r>
              <a:rPr lang="en-US" dirty="0" err="1"/>
              <a:t>Archangeli</a:t>
            </a:r>
            <a:r>
              <a:rPr lang="en-US" dirty="0"/>
              <a:t>, 1988)</a:t>
            </a:r>
          </a:p>
          <a:p>
            <a:r>
              <a:rPr lang="en-US" b="1" dirty="0"/>
              <a:t>Ad-hoc</a:t>
            </a:r>
            <a:r>
              <a:rPr lang="en-US" dirty="0"/>
              <a:t> rule-based mechanisms to fill in features (Nelson, 2022)</a:t>
            </a:r>
          </a:p>
          <a:p>
            <a:r>
              <a:rPr lang="en-US" dirty="0"/>
              <a:t>Supposedly underspecified features are required </a:t>
            </a:r>
            <a:r>
              <a:rPr lang="en-US" b="1" dirty="0"/>
              <a:t>lexically</a:t>
            </a:r>
            <a:r>
              <a:rPr lang="en-US" dirty="0"/>
              <a:t> </a:t>
            </a:r>
            <a:r>
              <a:rPr lang="en-US" b="1" dirty="0"/>
              <a:t>and post-lexically </a:t>
            </a:r>
            <a:r>
              <a:rPr lang="en-US" dirty="0"/>
              <a:t>(Nelson &amp; Bakovic, 2024b)</a:t>
            </a:r>
          </a:p>
          <a:p>
            <a:pPr lvl="1"/>
            <a:r>
              <a:rPr lang="en-US" dirty="0"/>
              <a:t>Lexical: </a:t>
            </a:r>
            <a:r>
              <a:rPr lang="en-US" dirty="0" err="1"/>
              <a:t>advi</a:t>
            </a:r>
            <a:r>
              <a:rPr lang="en-US" dirty="0"/>
              <a:t>[s]e ~ </a:t>
            </a:r>
            <a:r>
              <a:rPr lang="en-US" dirty="0" err="1"/>
              <a:t>advi</a:t>
            </a:r>
            <a:r>
              <a:rPr lang="en-US" dirty="0"/>
              <a:t>[z]</a:t>
            </a:r>
            <a:r>
              <a:rPr lang="en-US" dirty="0" err="1"/>
              <a:t>ory</a:t>
            </a:r>
            <a:r>
              <a:rPr lang="en-US" dirty="0"/>
              <a:t>, but re[f] ~ re[f]er</a:t>
            </a:r>
          </a:p>
          <a:p>
            <a:pPr lvl="1"/>
            <a:r>
              <a:rPr lang="en-US" dirty="0"/>
              <a:t>Post-lexical (Avery &amp; Rice, 1989): 	</a:t>
            </a:r>
          </a:p>
          <a:p>
            <a:pPr marL="457200" lvl="1" indent="0">
              <a:buNone/>
            </a:pPr>
            <a:r>
              <a:rPr lang="en-US" dirty="0"/>
              <a:t>	e.g.,		</a:t>
            </a:r>
            <a:r>
              <a:rPr lang="en-US" b="1" dirty="0"/>
              <a:t>BUT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[m] [p]ort Jefferson	</a:t>
            </a:r>
            <a:r>
              <a:rPr lang="en-US" dirty="0" err="1">
                <a:solidFill>
                  <a:srgbClr val="000000"/>
                </a:solidFill>
                <a:latin typeface="Charis SIL"/>
              </a:rPr>
              <a:t>fro</a:t>
            </a:r>
            <a:r>
              <a:rPr lang="en-US" dirty="0">
                <a:solidFill>
                  <a:srgbClr val="000000"/>
                </a:solidFill>
                <a:latin typeface="Charis SIL"/>
              </a:rPr>
              <a:t>[m] [p]ort Jefferson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[</a:t>
            </a:r>
            <a:r>
              <a:rPr lang="en-US" b="0" i="0" dirty="0">
                <a:solidFill>
                  <a:srgbClr val="000000"/>
                </a:solidFill>
                <a:effectLst/>
                <a:latin typeface="Charis SIL"/>
              </a:rPr>
              <a:t>ŋ] [k]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haris SIL"/>
              </a:rPr>
              <a:t>anada</a:t>
            </a:r>
            <a:r>
              <a:rPr lang="en-US" b="0" i="0" dirty="0">
                <a:solidFill>
                  <a:srgbClr val="000000"/>
                </a:solidFill>
                <a:effectLst/>
                <a:latin typeface="Charis SIL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haris SIL"/>
              </a:rPr>
              <a:t>fro</a:t>
            </a:r>
            <a:r>
              <a:rPr lang="en-US" dirty="0">
                <a:solidFill>
                  <a:srgbClr val="000000"/>
                </a:solidFill>
                <a:latin typeface="Charis SIL"/>
              </a:rPr>
              <a:t>[m] [k]</a:t>
            </a:r>
            <a:r>
              <a:rPr lang="en-US" dirty="0" err="1">
                <a:solidFill>
                  <a:srgbClr val="000000"/>
                </a:solidFill>
                <a:latin typeface="Charis SIL"/>
              </a:rPr>
              <a:t>anada</a:t>
            </a:r>
            <a:endParaRPr lang="en-US" b="0" i="0" dirty="0">
              <a:solidFill>
                <a:srgbClr val="000000"/>
              </a:solidFill>
              <a:effectLst/>
              <a:latin typeface="Charis SIL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haris SIL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haris SIL"/>
              </a:rPr>
              <a:t>i</a:t>
            </a:r>
            <a:r>
              <a:rPr lang="en-US" dirty="0">
                <a:solidFill>
                  <a:srgbClr val="000000"/>
                </a:solidFill>
                <a:latin typeface="Charis SIL"/>
              </a:rPr>
              <a:t>[n] [t]</a:t>
            </a:r>
            <a:r>
              <a:rPr lang="en-US" dirty="0" err="1">
                <a:solidFill>
                  <a:srgbClr val="000000"/>
                </a:solidFill>
                <a:latin typeface="Charis SIL"/>
              </a:rPr>
              <a:t>acoma</a:t>
            </a:r>
            <a:r>
              <a:rPr lang="en-US" dirty="0">
                <a:solidFill>
                  <a:srgbClr val="000000"/>
                </a:solidFill>
                <a:latin typeface="Charis SIL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haris SIL"/>
              </a:rPr>
              <a:t>fro</a:t>
            </a:r>
            <a:r>
              <a:rPr lang="en-US" dirty="0">
                <a:solidFill>
                  <a:srgbClr val="000000"/>
                </a:solidFill>
                <a:latin typeface="Charis SIL"/>
              </a:rPr>
              <a:t>[m] [t]</a:t>
            </a:r>
            <a:r>
              <a:rPr lang="en-US" dirty="0" err="1">
                <a:solidFill>
                  <a:srgbClr val="000000"/>
                </a:solidFill>
                <a:latin typeface="Charis SIL"/>
              </a:rPr>
              <a:t>acoma</a:t>
            </a:r>
            <a:endParaRPr lang="en-US" b="1" dirty="0">
              <a:solidFill>
                <a:srgbClr val="000000"/>
              </a:solidFill>
              <a:latin typeface="Charis SIL"/>
            </a:endParaRPr>
          </a:p>
        </p:txBody>
      </p:sp>
    </p:spTree>
    <p:extLst>
      <p:ext uri="{BB962C8B-B14F-4D97-AF65-F5344CB8AC3E}">
        <p14:creationId xmlns:p14="http://schemas.microsoft.com/office/powerpoint/2010/main" val="315881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AA9E2-FB19-B1FF-5476-917F9D80B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3F08-0AA6-AB69-6228-DB2F207B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Underspecification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951F3-82D4-C7F0-AEE7-DD3AF632A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Alternative Hypothesis (Nelson &amp; Bakovic, 2024)</a:t>
            </a:r>
          </a:p>
          <a:p>
            <a:r>
              <a:rPr lang="en-US" dirty="0"/>
              <a:t>(Computational only)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D6E3F-BAD7-CD21-4DC7-EB70912CB1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Segments are bundles of features </a:t>
            </a:r>
            <a:r>
              <a:rPr lang="en-US" b="1" dirty="0"/>
              <a:t>{+,-}</a:t>
            </a:r>
          </a:p>
          <a:p>
            <a:r>
              <a:rPr lang="en-US" dirty="0"/>
              <a:t>Segments only contain </a:t>
            </a:r>
            <a:r>
              <a:rPr lang="en-US" b="1" dirty="0"/>
              <a:t>contrastive features</a:t>
            </a:r>
          </a:p>
          <a:p>
            <a:r>
              <a:rPr lang="en-US" dirty="0"/>
              <a:t>Segments are not “missing” features, they simply aren’t relevant for contrast</a:t>
            </a:r>
          </a:p>
          <a:p>
            <a:r>
              <a:rPr lang="en-US" dirty="0"/>
              <a:t>Grammar is </a:t>
            </a:r>
            <a:r>
              <a:rPr lang="en-US" b="1" dirty="0"/>
              <a:t>minimal</a:t>
            </a:r>
          </a:p>
          <a:p>
            <a:r>
              <a:rPr lang="en-US" b="1" dirty="0"/>
              <a:t>Logical mapping</a:t>
            </a:r>
            <a:r>
              <a:rPr lang="en-US" dirty="0"/>
              <a:t> defines feature realization</a:t>
            </a:r>
            <a:endParaRPr lang="en-US" b="1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178109-86C9-7BFD-D087-CF7C36536791}"/>
              </a:ext>
            </a:extLst>
          </p:cNvPr>
          <p:cNvSpPr txBox="1">
            <a:spLocks/>
          </p:cNvSpPr>
          <p:nvPr/>
        </p:nvSpPr>
        <p:spPr>
          <a:xfrm>
            <a:off x="644716" y="1851851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Traditional View (</a:t>
            </a:r>
            <a:r>
              <a:rPr lang="en-US" dirty="0" err="1"/>
              <a:t>Archangeli</a:t>
            </a:r>
            <a:r>
              <a:rPr lang="en-US" dirty="0"/>
              <a:t>, 1988)</a:t>
            </a:r>
          </a:p>
          <a:p>
            <a:r>
              <a:rPr lang="en-US" dirty="0"/>
              <a:t>(Representation &amp; Computational)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24DDD6A-CE57-CB2D-8983-BED980A8114B}"/>
              </a:ext>
            </a:extLst>
          </p:cNvPr>
          <p:cNvSpPr txBox="1">
            <a:spLocks/>
          </p:cNvSpPr>
          <p:nvPr/>
        </p:nvSpPr>
        <p:spPr>
          <a:xfrm>
            <a:off x="644716" y="2675763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Segments are bundles of features…</a:t>
            </a:r>
          </a:p>
          <a:p>
            <a:pPr lvl="1"/>
            <a:r>
              <a:rPr lang="en-US" b="1"/>
              <a:t>{+, 0} (privative)</a:t>
            </a:r>
          </a:p>
          <a:p>
            <a:pPr lvl="1"/>
            <a:r>
              <a:rPr lang="en-US" b="1"/>
              <a:t>{+, -}  (full binary)</a:t>
            </a:r>
          </a:p>
          <a:p>
            <a:pPr lvl="1"/>
            <a:r>
              <a:rPr lang="en-US" b="1"/>
              <a:t>{+, -, 0} (contrastive)</a:t>
            </a:r>
          </a:p>
          <a:p>
            <a:r>
              <a:rPr lang="en-US" b="1"/>
              <a:t>Redundancy rules </a:t>
            </a:r>
            <a:r>
              <a:rPr lang="en-US"/>
              <a:t>fill in missing features</a:t>
            </a:r>
          </a:p>
          <a:p>
            <a:r>
              <a:rPr lang="en-US"/>
              <a:t>Grammar </a:t>
            </a:r>
            <a:r>
              <a:rPr lang="en-US" b="1"/>
              <a:t>distinguishes</a:t>
            </a:r>
            <a:r>
              <a:rPr lang="en-US"/>
              <a:t> between specified &amp; default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7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EEE6-A6D0-69E4-954F-63DB4A6F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the logical mapping…?</a:t>
            </a:r>
          </a:p>
        </p:txBody>
      </p:sp>
    </p:spTree>
    <p:extLst>
      <p:ext uri="{BB962C8B-B14F-4D97-AF65-F5344CB8AC3E}">
        <p14:creationId xmlns:p14="http://schemas.microsoft.com/office/powerpoint/2010/main" val="114485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5542-6C5E-E168-9267-2FC93FE1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Monadic Recursive Schemes (BMRS) (Chandlee &amp; Jardine, 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1143-51FC-9A2C-7EF1-8B0BBE7E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Boolean: </a:t>
            </a:r>
            <a:r>
              <a:rPr lang="en-US" dirty="0"/>
              <a:t>+/- truth values</a:t>
            </a:r>
          </a:p>
          <a:p>
            <a:r>
              <a:rPr lang="en-US" b="1" dirty="0"/>
              <a:t>Monadic: </a:t>
            </a:r>
            <a:r>
              <a:rPr lang="en-US" dirty="0"/>
              <a:t>Each predicate in system applies to only one element at a time e.g., </a:t>
            </a:r>
            <a:r>
              <a:rPr lang="en-US" dirty="0" err="1"/>
              <a:t>voi</a:t>
            </a:r>
            <a:r>
              <a:rPr lang="en-US" dirty="0"/>
              <a:t>(x), NOT </a:t>
            </a:r>
            <a:r>
              <a:rPr lang="en-US" dirty="0" err="1"/>
              <a:t>voi</a:t>
            </a:r>
            <a:r>
              <a:rPr lang="en-US" dirty="0"/>
              <a:t>(x, y)</a:t>
            </a:r>
          </a:p>
          <a:p>
            <a:r>
              <a:rPr lang="en-US" b="1" dirty="0"/>
              <a:t>Recursive</a:t>
            </a:r>
            <a:r>
              <a:rPr lang="en-US" dirty="0"/>
              <a:t>: Applies same operation repeatedly and refers to itself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245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CCDC-FFB2-DF15-CADB-E4A62A0F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Russian voicing function (Nelson &amp; Bakovic, 2024a)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0832-1672-BE7C-0127-42792A07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Sonorants</a:t>
            </a:r>
            <a:r>
              <a:rPr lang="en-US" dirty="0"/>
              <a:t> are traditionally analyzed as underspecified for VOICE</a:t>
            </a:r>
          </a:p>
          <a:p>
            <a:r>
              <a:rPr lang="en-US" dirty="0"/>
              <a:t>Russian has </a:t>
            </a:r>
            <a:r>
              <a:rPr lang="en-US" b="1" dirty="0"/>
              <a:t>regressive voicing </a:t>
            </a:r>
            <a:r>
              <a:rPr lang="en-US" dirty="0"/>
              <a:t>of adjacent </a:t>
            </a:r>
            <a:r>
              <a:rPr lang="en-US" b="1" dirty="0" err="1"/>
              <a:t>obstruents</a:t>
            </a:r>
            <a:r>
              <a:rPr lang="en-US" dirty="0"/>
              <a:t> e.g.,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tn</a:t>
            </a:r>
            <a:r>
              <a:rPr lang="en-US" dirty="0"/>
              <a:t>/ </a:t>
            </a:r>
            <a:r>
              <a:rPr lang="en-US" dirty="0">
                <a:sym typeface="Wingdings" panose="05000000000000000000" pitchFamily="2" charset="2"/>
              </a:rPr>
              <a:t> [</a:t>
            </a:r>
            <a:r>
              <a:rPr lang="en-US" dirty="0" err="1">
                <a:sym typeface="Wingdings" panose="05000000000000000000" pitchFamily="2" charset="2"/>
              </a:rPr>
              <a:t>tn</a:t>
            </a:r>
            <a:r>
              <a:rPr lang="en-US" dirty="0"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/ta/  [ta]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en-US" dirty="0">
                <a:sym typeface="Wingdings" panose="05000000000000000000" pitchFamily="2" charset="2"/>
              </a:rPr>
              <a:t>b/  [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d</a:t>
            </a:r>
            <a:r>
              <a:rPr lang="en-US" dirty="0" err="1"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v</a:t>
            </a:r>
            <a:r>
              <a:rPr lang="en-US" dirty="0" err="1"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/  [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US" dirty="0" err="1"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3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F4ADE-9D58-C962-89E5-F004C156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84B2-9C90-9277-7F26-CD3EE0A2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Russian voicing function (Nelson &amp; Bakovic, 2024a)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76D0-FAC7-C366-B2FD-0E392D9D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ϕ</a:t>
            </a:r>
            <a:r>
              <a:rPr lang="en-US" baseline="-25000" dirty="0"/>
              <a:t>voi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:=</a:t>
            </a:r>
          </a:p>
          <a:p>
            <a:pPr marL="0" indent="0">
              <a:buNone/>
            </a:pPr>
            <a:r>
              <a:rPr lang="en-US" dirty="0"/>
              <a:t>	IF son(</a:t>
            </a:r>
            <a:r>
              <a:rPr lang="en-US" i="1" dirty="0"/>
              <a:t>x</a:t>
            </a:r>
            <a:r>
              <a:rPr lang="en-US" dirty="0"/>
              <a:t>) THEN ⊤ </a:t>
            </a:r>
          </a:p>
          <a:p>
            <a:pPr marL="0" indent="0">
              <a:buNone/>
            </a:pPr>
            <a:r>
              <a:rPr lang="en-US" dirty="0"/>
              <a:t>		ELSE IF son(s(</a:t>
            </a:r>
            <a:r>
              <a:rPr lang="en-US" i="1" dirty="0"/>
              <a:t>x</a:t>
            </a:r>
            <a:r>
              <a:rPr lang="en-US" dirty="0"/>
              <a:t>)) THEN </a:t>
            </a:r>
            <a:r>
              <a:rPr lang="en-US" dirty="0" err="1"/>
              <a:t>voi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		ELSE </a:t>
            </a:r>
            <a:r>
              <a:rPr lang="en-US" dirty="0" err="1"/>
              <a:t>voi</a:t>
            </a:r>
            <a:r>
              <a:rPr lang="en-US" dirty="0"/>
              <a:t>(s(</a:t>
            </a:r>
            <a:r>
              <a:rPr lang="en-US" i="1" dirty="0"/>
              <a:t>x</a:t>
            </a:r>
            <a:r>
              <a:rPr lang="en-US" dirty="0"/>
              <a:t>))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FD1D4-55F1-BDA3-3945-4691EA4E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3411"/>
            <a:ext cx="7273849" cy="2569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95AE0-DF35-7908-0365-A48D4049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19" y="3548566"/>
            <a:ext cx="5937281" cy="16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2498</Words>
  <Application>Microsoft Office PowerPoint</Application>
  <PresentationFormat>Widescreen</PresentationFormat>
  <Paragraphs>289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Charis SIL</vt:lpstr>
      <vt:lpstr>Wingdings</vt:lpstr>
      <vt:lpstr>Office Theme</vt:lpstr>
      <vt:lpstr>Underspecification in BMRS: Evidence from Spanish Spirantization</vt:lpstr>
      <vt:lpstr>Phonological Knowledge</vt:lpstr>
      <vt:lpstr>Underspecification</vt:lpstr>
      <vt:lpstr>Underspecification</vt:lpstr>
      <vt:lpstr>Underspecification</vt:lpstr>
      <vt:lpstr>So what’s the logical mapping…?</vt:lpstr>
      <vt:lpstr>Boolean Monadic Recursive Schemes (BMRS) (Chandlee &amp; Jardine, 2021)</vt:lpstr>
      <vt:lpstr>Russian voicing function (Nelson &amp; Bakovic, 2024a)</vt:lpstr>
      <vt:lpstr>Russian voicing function (Nelson &amp; Bakovic, 2024a)</vt:lpstr>
      <vt:lpstr>Underspecification Maps (Nelson &amp; Bakovic, 2024a)</vt:lpstr>
      <vt:lpstr>Underspecification Maps (Nelson &amp; Bakovic, 2024a)</vt:lpstr>
      <vt:lpstr>Underspecification Maps (Nelson &amp; Bakovic, 2024a)</vt:lpstr>
      <vt:lpstr>Underspecification Maps (Nelson &amp; Bakovic, 2024a)</vt:lpstr>
      <vt:lpstr>Underspecification Maps (Nelson &amp; Bakovic, 2024a)</vt:lpstr>
      <vt:lpstr>What’s been done so far?</vt:lpstr>
      <vt:lpstr>Going forward…</vt:lpstr>
      <vt:lpstr>Spanish Spirantization (Colina, 2020)</vt:lpstr>
      <vt:lpstr>[continuant] Underspecification in Spanish (Colina, 2016)</vt:lpstr>
      <vt:lpstr>Spanish Spirantization</vt:lpstr>
      <vt:lpstr>Decision Tree for Spanish [continuant]</vt:lpstr>
      <vt:lpstr>Spanish Continuant Function</vt:lpstr>
      <vt:lpstr>Spanish Continuant Function</vt:lpstr>
      <vt:lpstr>Discussion</vt:lpstr>
      <vt:lpstr>What I’m confused about…</vt:lpstr>
      <vt:lpstr>Remaining Issues</vt:lpstr>
      <vt:lpstr>Future Direction (in Spanish)</vt:lpstr>
      <vt:lpstr>Future Direction (in BMRS)</vt:lpstr>
      <vt:lpstr>Future Direction (in BMRS)</vt:lpstr>
      <vt:lpstr>Future Direction (in BMRS)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Esposito</dc:creator>
  <cp:lastModifiedBy>Robert Esposito</cp:lastModifiedBy>
  <cp:revision>28</cp:revision>
  <dcterms:created xsi:type="dcterms:W3CDTF">2025-04-22T17:26:07Z</dcterms:created>
  <dcterms:modified xsi:type="dcterms:W3CDTF">2025-05-04T07:01:03Z</dcterms:modified>
</cp:coreProperties>
</file>