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69" r:id="rId14"/>
    <p:sldId id="272" r:id="rId15"/>
    <p:sldId id="277" r:id="rId16"/>
    <p:sldId id="278" r:id="rId17"/>
    <p:sldId id="273" r:id="rId18"/>
    <p:sldId id="274" r:id="rId19"/>
    <p:sldId id="276" r:id="rId20"/>
    <p:sldId id="280" r:id="rId21"/>
    <p:sldId id="279" r:id="rId22"/>
    <p:sldId id="281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57CB-4C3C-2AED-B13D-F3274ACB4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C41FD-D8CA-1601-730E-7A2831607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440B-970F-A4C8-901F-AB9C1116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6691-EBDB-42A0-8972-C99045C37F0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23A8A-DC66-8B96-D133-D938A38F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43C72-6C57-96A1-167B-70BE06CC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E1EE-F125-41FB-892A-A5A361B0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2AD1-075B-94E3-26D7-D23E3B7B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FE945-BB6C-F5C2-8858-F3C6246BE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BAB57-B1AC-AFF8-14F6-2E23175B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6691-EBDB-42A0-8972-C99045C37F0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4D357-E97F-66C4-7496-3BFDF423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79A8-552C-083E-0DD1-8B5429EE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E1EE-F125-41FB-892A-A5A361B0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5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85EA2-F504-D4B5-8FAB-40AC6AEDE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4C65E-B757-78F0-6AFF-C41CA41CB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695B4-3188-4BE0-5AA7-2404BFC7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6691-EBDB-42A0-8972-C99045C37F0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EA2D5-890B-13F2-F386-BF7C6485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8CE19-5DB5-AEA9-EF56-7C1D9EE0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E1EE-F125-41FB-892A-A5A361B0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3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571F-C3E5-33EA-A54D-A55B71EC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363E-2896-CEEC-CDF2-F64C8AB5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94BC7-4DEC-A701-C18E-4358A855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6691-EBDB-42A0-8972-C99045C37F0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FBDD9-AFCE-11BE-C9B8-708D97D9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21E45-5AA8-E7F9-59A1-20AC052F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E1EE-F125-41FB-892A-A5A361B0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A077-51DC-F61F-4A7E-29152DCA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8BC60-DC4E-A7A9-DF2D-3C92B9A08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83095-CF02-7D51-C297-B7D5EBEF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6691-EBDB-42A0-8972-C99045C37F0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D4340-47D6-189D-3409-40DA3D03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4D171-FDDE-024E-FCD4-EBC2D258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E1EE-F125-41FB-892A-A5A361B0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A72E-1C90-984E-9390-37C708E1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2CDF1-C024-CAFA-85A1-FEFAC6DD9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B1618-B0B6-188A-9763-6859BA51F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76EC3-D46E-4EAB-367E-19877A77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6691-EBDB-42A0-8972-C99045C37F0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ED21B-2CAF-BA67-15E3-531C2CE9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B8E32-402A-E172-A086-07503F27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E1EE-F125-41FB-892A-A5A361B0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2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0A46-14B7-A85E-EA98-7A8B13AF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4E516-5DCD-5336-1730-DCDBF83C4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91FEA-E364-A8E5-D7A4-CE0FA06DD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5D523-B061-46E3-45CB-CF55C622C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43740-B88D-57B0-8EDD-49AA9AEC4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502EC-A456-20CA-C062-549D618B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6691-EBDB-42A0-8972-C99045C37F0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B9691-53D0-546E-7E08-D64A7C99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766E4-D626-4B63-31E0-1CF0C2D1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E1EE-F125-41FB-892A-A5A361B0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0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E4B1-E95A-037B-E9EE-E04F9448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4457B-15EE-BB68-C7CE-BDC7F0A2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6691-EBDB-42A0-8972-C99045C37F0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0EF9A-455F-9927-4F4E-4A9EF196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85F3A-E055-3EC0-8C80-F372CE4E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E1EE-F125-41FB-892A-A5A361B0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7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B61DE-3C68-2EF1-EE8B-A5809F3E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6691-EBDB-42A0-8972-C99045C37F0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EAF08-FF69-74D8-AAA0-AF95DFD5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1A2C7-F271-4E45-B079-80218820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E1EE-F125-41FB-892A-A5A361B0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AEC7-AD32-BD28-EA24-B6CA30B7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F44D6-08AD-869B-2A03-8B920EF6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BEAC5-5094-ABAC-3679-FACD43350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C6D1B-B6A7-ECF2-C4A0-8B27B276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6691-EBDB-42A0-8972-C99045C37F0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041B6-CACF-27CA-3C31-7739866E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81A4E-665B-CFE6-889B-4DB81B57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E1EE-F125-41FB-892A-A5A361B0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8921-FF5F-B80F-1B35-316BEEF8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11115-EFDA-D628-9B12-EE1F850E8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E4586-B6DB-8BD7-B120-DFE5561FD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8E33E-FC6B-7656-C30A-5A0B5D17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6691-EBDB-42A0-8972-C99045C37F0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FB0C1-9986-1AF7-5B52-0BAB367C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8841D-620C-8131-AA15-B7375F96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E1EE-F125-41FB-892A-A5A361B0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1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88057-73CA-FDB4-F24D-A268762E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FF643-2EBA-6F37-CA89-365C9A05A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307FE-8BE9-C092-F1E7-7BB29379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06691-EBDB-42A0-8972-C99045C37F0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D90C-1E74-6E38-587F-CC303AE7D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84575-AF26-C141-222B-87BE1304E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05E1EE-F125-41FB-892A-A5A361B0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5.png"/><Relationship Id="rId5" Type="http://schemas.microsoft.com/office/2007/relationships/media" Target="../media/media3.wav"/><Relationship Id="rId10" Type="http://schemas.openxmlformats.org/officeDocument/2006/relationships/image" Target="../media/image4.png"/><Relationship Id="rId4" Type="http://schemas.openxmlformats.org/officeDocument/2006/relationships/audio" Target="../media/media2.wav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F5ED-9770-841A-313D-10AE91A7F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</a:t>
            </a:r>
            <a:r>
              <a:rPr lang="es-ES" dirty="0"/>
              <a:t>¿Es una pregunta?</a:t>
            </a:r>
            <a:r>
              <a:rPr lang="en-US" dirty="0"/>
              <a:t>”: An ERP Study on the Perception of Early Intonational Cues in Spanish Learners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22C46-43F7-0F1E-40D0-926CDC08A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Esposito</a:t>
            </a:r>
          </a:p>
          <a:p>
            <a:r>
              <a:rPr lang="en-US" dirty="0"/>
              <a:t>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203952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B845-7871-57E8-638F-F72CF76B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&amp; L2 Early Intonation Cues in Spanish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556D-C149-1540-955B-0035C85F6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 (2007) found that L1 Spanish </a:t>
            </a:r>
            <a:r>
              <a:rPr lang="en-US" i="1" dirty="0"/>
              <a:t>can</a:t>
            </a:r>
            <a:r>
              <a:rPr lang="en-US" dirty="0"/>
              <a:t> use the first pitch accent to determine sentence modality</a:t>
            </a:r>
          </a:p>
          <a:p>
            <a:r>
              <a:rPr lang="en-US" dirty="0" err="1"/>
              <a:t>Bedialauneta</a:t>
            </a:r>
            <a:r>
              <a:rPr lang="en-US" dirty="0"/>
              <a:t> </a:t>
            </a:r>
            <a:r>
              <a:rPr lang="en-US" dirty="0" err="1"/>
              <a:t>Txurruka</a:t>
            </a:r>
            <a:r>
              <a:rPr lang="en-US" dirty="0"/>
              <a:t> (2023) found that L2 Spanish (&gt;5 years learning experience) relied on “universal tendencies” of interrogation i.e., final rise or fall</a:t>
            </a:r>
          </a:p>
          <a:p>
            <a:pPr lvl="1"/>
            <a:r>
              <a:rPr lang="en-US" dirty="0"/>
              <a:t>Didn’t report specific information or proficiency on participants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7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6C0A-C6D4-7BE5-7F7E-BBD68107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7952-5122-A920-3F80-AE23C77E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RQ1: Are Spanish learners sensitive to early intonational cues that signal if an utterance is a declarative or absolute interrogative?</a:t>
            </a:r>
          </a:p>
          <a:p>
            <a:pPr lvl="1"/>
            <a:r>
              <a:rPr lang="en-US" dirty="0"/>
              <a:t>i.e., do incongruous pitch accents result in N400?</a:t>
            </a:r>
          </a:p>
          <a:p>
            <a:r>
              <a:rPr lang="en-US" dirty="0"/>
              <a:t>RQ2: Is sensitivity to early intonational cues modulated by proficiency?</a:t>
            </a:r>
          </a:p>
          <a:p>
            <a:pPr lvl="1"/>
            <a:r>
              <a:rPr lang="en-US" dirty="0"/>
              <a:t>i.e., do incongruous pitch accents result in N400 only for higher proficiency individuals?</a:t>
            </a:r>
          </a:p>
        </p:txBody>
      </p:sp>
    </p:spTree>
    <p:extLst>
      <p:ext uri="{BB962C8B-B14F-4D97-AF65-F5344CB8AC3E}">
        <p14:creationId xmlns:p14="http://schemas.microsoft.com/office/powerpoint/2010/main" val="143731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AFAF-3E55-6291-73E3-02F3DE67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D9E5-75BF-F066-215F-EF650AB69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RQ1: Associative Learning theory (</a:t>
            </a:r>
            <a:r>
              <a:rPr lang="en-US" dirty="0" err="1"/>
              <a:t>Kamin</a:t>
            </a:r>
            <a:r>
              <a:rPr lang="en-US" dirty="0"/>
              <a:t>, 1969) posits that L2 Spanish would have difficulty associating more than one cue with sentence modality, so it would be expected that an N400 would not be elicited on the </a:t>
            </a:r>
            <a:r>
              <a:rPr lang="en-US" i="1" dirty="0"/>
              <a:t>second </a:t>
            </a:r>
            <a:r>
              <a:rPr lang="en-US" dirty="0"/>
              <a:t>pitch accent</a:t>
            </a:r>
          </a:p>
          <a:p>
            <a:r>
              <a:rPr lang="en-US" dirty="0"/>
              <a:t>RQ2: As proficiency increases, L2 speakers exhibit more L1-like processing – we would expect higher proficiency individuals to be more sensitive to additional intonational cues of sentence modality, and thus the incongruous first pitch accent would elicit an N400 on the </a:t>
            </a:r>
            <a:r>
              <a:rPr lang="en-US" i="1" dirty="0"/>
              <a:t>second </a:t>
            </a:r>
            <a:r>
              <a:rPr lang="en-US" dirty="0"/>
              <a:t>pitch accent</a:t>
            </a:r>
          </a:p>
        </p:txBody>
      </p:sp>
    </p:spTree>
    <p:extLst>
      <p:ext uri="{BB962C8B-B14F-4D97-AF65-F5344CB8AC3E}">
        <p14:creationId xmlns:p14="http://schemas.microsoft.com/office/powerpoint/2010/main" val="337737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6D61-5E22-9A0B-9BAA-0C683798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ED952-AF0F-624D-0CF8-CAF7B84EF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 participants (14 females)</a:t>
            </a:r>
          </a:p>
          <a:p>
            <a:r>
              <a:rPr lang="en-US" dirty="0"/>
              <a:t>Age range = 18 to 28</a:t>
            </a:r>
          </a:p>
          <a:p>
            <a:r>
              <a:rPr lang="en-US" dirty="0"/>
              <a:t>Proficiency measured with DELE, divided categorically into two groups (intermediate and high proficiency)</a:t>
            </a:r>
          </a:p>
        </p:txBody>
      </p:sp>
    </p:spTree>
    <p:extLst>
      <p:ext uri="{BB962C8B-B14F-4D97-AF65-F5344CB8AC3E}">
        <p14:creationId xmlns:p14="http://schemas.microsoft.com/office/powerpoint/2010/main" val="230479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3338-72D1-2B87-20D3-5B1F2E18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Two-Alternative Forced Choice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F9C7-971E-40FE-C009-1B2B0C40A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versions</a:t>
            </a:r>
          </a:p>
          <a:p>
            <a:r>
              <a:rPr lang="en-US" dirty="0"/>
              <a:t>Condition X Sentence Type X First Pitch Accent Peak</a:t>
            </a:r>
          </a:p>
          <a:p>
            <a:r>
              <a:rPr lang="en-US" dirty="0"/>
              <a:t>20 items per condition, 80 target items total</a:t>
            </a:r>
          </a:p>
          <a:p>
            <a:r>
              <a:rPr lang="en-US" dirty="0"/>
              <a:t>160 filler items (2:3 ~ </a:t>
            </a:r>
            <a:r>
              <a:rPr lang="en-US" dirty="0" err="1"/>
              <a:t>filler:target</a:t>
            </a:r>
            <a:r>
              <a:rPr lang="en-US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62B7E0-2A79-A488-EC50-7D8CCA0A9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59295"/>
              </p:ext>
            </p:extLst>
          </p:nvPr>
        </p:nvGraphicFramePr>
        <p:xfrm>
          <a:off x="838200" y="4439833"/>
          <a:ext cx="10515601" cy="91440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274286">
                  <a:extLst>
                    <a:ext uri="{9D8B030D-6E8A-4147-A177-3AD203B41FA5}">
                      <a16:colId xmlns:a16="http://schemas.microsoft.com/office/drawing/2014/main" val="322940881"/>
                    </a:ext>
                  </a:extLst>
                </a:gridCol>
                <a:gridCol w="2274286">
                  <a:extLst>
                    <a:ext uri="{9D8B030D-6E8A-4147-A177-3AD203B41FA5}">
                      <a16:colId xmlns:a16="http://schemas.microsoft.com/office/drawing/2014/main" val="2579449133"/>
                    </a:ext>
                  </a:extLst>
                </a:gridCol>
                <a:gridCol w="3520168">
                  <a:extLst>
                    <a:ext uri="{9D8B030D-6E8A-4147-A177-3AD203B41FA5}">
                      <a16:colId xmlns:a16="http://schemas.microsoft.com/office/drawing/2014/main" val="286642220"/>
                    </a:ext>
                  </a:extLst>
                </a:gridCol>
                <a:gridCol w="2446861">
                  <a:extLst>
                    <a:ext uri="{9D8B030D-6E8A-4147-A177-3AD203B41FA5}">
                      <a16:colId xmlns:a16="http://schemas.microsoft.com/office/drawing/2014/main" val="3544690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Condition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Early Cue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Sentence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First Pitch Accent Peak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56233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absolute interrogative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info-seeking absolute interrogative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original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6166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declarative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info-seeking absolute interrogative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lowered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2480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Declarative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braod focus declarative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original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1582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absolute interrogative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braod focus declarative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heightened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21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94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CDF3-240D-DD6A-F928-D355BE3B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3074-FBEC-B50F-6F1F-25237633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L1 Spanish recorded 160 utterances</a:t>
            </a:r>
          </a:p>
          <a:p>
            <a:pPr lvl="1"/>
            <a:r>
              <a:rPr lang="en-US" dirty="0"/>
              <a:t>80 declaratives, 80 matching interrogatives</a:t>
            </a:r>
          </a:p>
          <a:p>
            <a:r>
              <a:rPr lang="en-US" dirty="0"/>
              <a:t>First pitch accent manipulated in </a:t>
            </a:r>
            <a:r>
              <a:rPr lang="en-US" dirty="0" err="1"/>
              <a:t>Praat</a:t>
            </a:r>
            <a:r>
              <a:rPr lang="en-US" dirty="0"/>
              <a:t> to match the first pitch accent of corresponding utterance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8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924F-6E35-D5D7-40A1-085EE227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06353" cy="881615"/>
          </a:xfrm>
        </p:spPr>
        <p:txBody>
          <a:bodyPr/>
          <a:lstStyle/>
          <a:p>
            <a:r>
              <a:rPr lang="en-US" dirty="0"/>
              <a:t>Stimuli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2CED8D02-5F4C-738E-1B9B-A126655C0C5E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 bwMode="auto">
          <a:xfrm>
            <a:off x="229291" y="659958"/>
            <a:ext cx="6152847" cy="28483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D7B7B2EA-BDB1-9457-09CC-06ABDA228EB8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 bwMode="auto">
          <a:xfrm>
            <a:off x="2547041" y="3543805"/>
            <a:ext cx="7097918" cy="331419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F9A9C93A-A35B-B4F6-9473-F7972DB3559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 bwMode="auto">
          <a:xfrm>
            <a:off x="6096000" y="860115"/>
            <a:ext cx="5866709" cy="25688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D8BF37-D44C-3918-F8F0-041DC607141F}"/>
              </a:ext>
            </a:extLst>
          </p:cNvPr>
          <p:cNvSpPr/>
          <p:nvPr/>
        </p:nvSpPr>
        <p:spPr>
          <a:xfrm>
            <a:off x="1632857" y="1968759"/>
            <a:ext cx="1119674" cy="88161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99972-4ACA-5EBD-E7AA-DB131AC5A044}"/>
              </a:ext>
            </a:extLst>
          </p:cNvPr>
          <p:cNvSpPr/>
          <p:nvPr/>
        </p:nvSpPr>
        <p:spPr>
          <a:xfrm>
            <a:off x="7378267" y="1955348"/>
            <a:ext cx="1119674" cy="88161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E9C063-7EE8-09EC-C0A4-52028B707B75}"/>
              </a:ext>
            </a:extLst>
          </p:cNvPr>
          <p:cNvSpPr/>
          <p:nvPr/>
        </p:nvSpPr>
        <p:spPr>
          <a:xfrm>
            <a:off x="4202532" y="4814415"/>
            <a:ext cx="1356295" cy="105223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andalusian_match_declarative-broad-focus_Ana-lleva-el-abrigo">
            <a:hlinkClick r:id="" action="ppaction://media"/>
            <a:extLst>
              <a:ext uri="{FF2B5EF4-FFF2-40B4-BE49-F238E27FC236}">
                <a16:creationId xmlns:a16="http://schemas.microsoft.com/office/drawing/2014/main" id="{340D3FA3-2B69-50CD-3092-60952311C5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988336" y="2532163"/>
            <a:ext cx="609600" cy="609600"/>
          </a:xfrm>
          <a:prstGeom prst="rect">
            <a:avLst/>
          </a:prstGeom>
        </p:spPr>
      </p:pic>
      <p:pic>
        <p:nvPicPr>
          <p:cNvPr id="11" name="andalusian_match_interrogative-total-yn_Ana-lleva-el-abrigo">
            <a:hlinkClick r:id="" action="ppaction://media"/>
            <a:extLst>
              <a:ext uri="{FF2B5EF4-FFF2-40B4-BE49-F238E27FC236}">
                <a16:creationId xmlns:a16="http://schemas.microsoft.com/office/drawing/2014/main" id="{D236C5C2-676C-703C-BF8F-78F422523EE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0559143" y="2396155"/>
            <a:ext cx="609600" cy="609600"/>
          </a:xfrm>
          <a:prstGeom prst="rect">
            <a:avLst/>
          </a:prstGeom>
        </p:spPr>
      </p:pic>
      <p:pic>
        <p:nvPicPr>
          <p:cNvPr id="13" name="manipulated_p1-q_base-d">
            <a:hlinkClick r:id="" action="ppaction://media"/>
            <a:extLst>
              <a:ext uri="{FF2B5EF4-FFF2-40B4-BE49-F238E27FC236}">
                <a16:creationId xmlns:a16="http://schemas.microsoft.com/office/drawing/2014/main" id="{EEFE7867-B7D6-9161-4271-8C1EE753C4F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101578" y="569308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19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34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23F5-2E73-D5A2-4972-D323A0A7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E3A5-4F6F-2486-6EDF-BC15A21AC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trained to respond to each item using keyboard 0 = not a question, 1 = is a question</a:t>
            </a:r>
          </a:p>
          <a:p>
            <a:r>
              <a:rPr lang="en-US" dirty="0"/>
              <a:t>Response keys counterbalanced </a:t>
            </a:r>
            <a:r>
              <a:rPr lang="en-US" dirty="0" err="1"/>
              <a:t>pseudorandomly</a:t>
            </a:r>
            <a:endParaRPr lang="en-US" dirty="0"/>
          </a:p>
          <a:p>
            <a:r>
              <a:rPr lang="en-US" dirty="0"/>
              <a:t>All participants received the same 32 training items (8 items per condition)</a:t>
            </a:r>
          </a:p>
          <a:p>
            <a:r>
              <a:rPr lang="en-US" dirty="0"/>
              <a:t>Once the trials began, interval between stimuli varied between 2.5 and 5.0 s</a:t>
            </a:r>
          </a:p>
          <a:p>
            <a:r>
              <a:rPr lang="en-US" dirty="0"/>
              <a:t>Every 30 items, participants took a 3-5 min break</a:t>
            </a:r>
          </a:p>
        </p:txBody>
      </p:sp>
    </p:spTree>
    <p:extLst>
      <p:ext uri="{BB962C8B-B14F-4D97-AF65-F5344CB8AC3E}">
        <p14:creationId xmlns:p14="http://schemas.microsoft.com/office/powerpoint/2010/main" val="11934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Decoding the neural representations of digital humans' emotional faces in  stereo- versus monoscopic viewing conditions – a stu">
            <a:extLst>
              <a:ext uri="{FF2B5EF4-FFF2-40B4-BE49-F238E27FC236}">
                <a16:creationId xmlns:a16="http://schemas.microsoft.com/office/drawing/2014/main" id="{B3FA4153-A4AE-D4C0-0664-2DE783C3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68" y="71198"/>
            <a:ext cx="7987004" cy="671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398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Decoding the neural representations of digital humans' emotional faces in  stereo- versus monoscopic viewing conditions – a stu">
            <a:extLst>
              <a:ext uri="{FF2B5EF4-FFF2-40B4-BE49-F238E27FC236}">
                <a16:creationId xmlns:a16="http://schemas.microsoft.com/office/drawing/2014/main" id="{B3FA4153-A4AE-D4C0-0664-2DE783C3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68" y="71198"/>
            <a:ext cx="7987004" cy="671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manipulated_p1-q_base-d">
            <a:hlinkClick r:id="" action="ppaction://media"/>
            <a:extLst>
              <a:ext uri="{FF2B5EF4-FFF2-40B4-BE49-F238E27FC236}">
                <a16:creationId xmlns:a16="http://schemas.microsoft.com/office/drawing/2014/main" id="{50635FC4-C96F-49EC-15F4-CA36DF1C04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32953" y="569387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8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EBD4-9664-7FFA-E667-350459E1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CAA9-5098-4074-6C40-3BFFCC7E2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Spanish declaratives and absolute interrogatives are disambiguated only at the level of intonation</a:t>
            </a:r>
          </a:p>
          <a:p>
            <a:r>
              <a:rPr lang="en-US" dirty="0"/>
              <a:t>Traditionally, the final F0 movement is analyzed as determining sentence modality (Tom</a:t>
            </a:r>
            <a:r>
              <a:rPr lang="es-ES" dirty="0" err="1"/>
              <a:t>ás</a:t>
            </a:r>
            <a:r>
              <a:rPr lang="es-ES" dirty="0"/>
              <a:t> </a:t>
            </a:r>
            <a:r>
              <a:rPr lang="es-ES" dirty="0" err="1"/>
              <a:t>Navrro</a:t>
            </a:r>
            <a:r>
              <a:rPr lang="es-ES" dirty="0"/>
              <a:t>, 1944)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8ABF12-517A-23EB-4F65-FD6F319CB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70361"/>
              </p:ext>
            </p:extLst>
          </p:nvPr>
        </p:nvGraphicFramePr>
        <p:xfrm>
          <a:off x="3119437" y="4001294"/>
          <a:ext cx="5953125" cy="85344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509082">
                  <a:extLst>
                    <a:ext uri="{9D8B030D-6E8A-4147-A177-3AD203B41FA5}">
                      <a16:colId xmlns:a16="http://schemas.microsoft.com/office/drawing/2014/main" val="2932252617"/>
                    </a:ext>
                  </a:extLst>
                </a:gridCol>
                <a:gridCol w="1902866">
                  <a:extLst>
                    <a:ext uri="{9D8B030D-6E8A-4147-A177-3AD203B41FA5}">
                      <a16:colId xmlns:a16="http://schemas.microsoft.com/office/drawing/2014/main" val="2195059008"/>
                    </a:ext>
                  </a:extLst>
                </a:gridCol>
                <a:gridCol w="2541177">
                  <a:extLst>
                    <a:ext uri="{9D8B030D-6E8A-4147-A177-3AD203B41FA5}">
                      <a16:colId xmlns:a16="http://schemas.microsoft.com/office/drawing/2014/main" val="169178228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Sentence Type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Spanish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English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3093850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declarative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Mariano habla del tiempo.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Mariano talks about the weather.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82616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absolute interrogative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¿Mariano habla del tiempo?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Does Mariano talk about the weather?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68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37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lain Black Question Mark transparent PNG - StickPNG">
            <a:extLst>
              <a:ext uri="{FF2B5EF4-FFF2-40B4-BE49-F238E27FC236}">
                <a16:creationId xmlns:a16="http://schemas.microsoft.com/office/drawing/2014/main" id="{7A367081-31BD-0276-8987-54A6BE08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038" y="2743200"/>
            <a:ext cx="1173256" cy="117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34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C403-17FF-2FCF-807F-FC623953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B4565-FB0D-CD1B-6DCC-A2E29FB1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make the stimuli and in line with Face (2007)</a:t>
            </a:r>
          </a:p>
          <a:p>
            <a:r>
              <a:rPr lang="en-US" dirty="0"/>
              <a:t>Include L1 Spanish to make sure they have a neurocognitive difference in processing</a:t>
            </a:r>
          </a:p>
          <a:p>
            <a:r>
              <a:rPr lang="en-US" dirty="0"/>
              <a:t>Include a language experience component (e.g., study abroad experience?)</a:t>
            </a:r>
          </a:p>
        </p:txBody>
      </p:sp>
    </p:spTree>
    <p:extLst>
      <p:ext uri="{BB962C8B-B14F-4D97-AF65-F5344CB8AC3E}">
        <p14:creationId xmlns:p14="http://schemas.microsoft.com/office/powerpoint/2010/main" val="1260763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0907-5658-5D20-5901-2152D080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A86E-83B3-CA8A-CAA7-A33F76BF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19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622A-F8AD-67BA-A006-B04EDDB4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5CDA-2002-E88E-6FDD-2AEBEEB5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2527B4-4B6E-461F-8C02-5894DB2D88B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323" y="1690688"/>
            <a:ext cx="1215467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Arvaniti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A., &amp; Fletcher, J. (2020).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autosegmental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-metrical theory of intonational phonology.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Bedialauneta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Txurruka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I. (2023). Perception of Spanish declarative questions and statements by L2 Spanish speakers. In R.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Skarnitzl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J.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Volín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(Eds.),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 of the 20th International Congress of Phonetic Sciences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(pp. 2591–2596).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Guarant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International.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Face, T. L. (2007). The role of intonational cues in the perception of declaratives and absolute interrogatives in Castilian Spanish.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Experimental Phonetics, 16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185–225.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Ganga, R., Ge, H.,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Struiksma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 E., Yip, V., &amp; Chen, A. (2024). Prosodic processing in sentences with ‘only’ in L1 and L2 English.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Studies in Second Language Acquisition, 46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(2), 478–503.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L. J. (1969). Selective association and conditioning.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Fundamental issues in associative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(pp. 42–64).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Li, J. (2018). Temporal hierarchy of intonation and tone processing in Mandarin Chinese.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Navarro, T. (1944).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de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entonación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española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Colección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Málaga.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Prieto, P. (2015). Intonational meaning.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Wiley Interdisciplinary Reviews: Cognitive Science, 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(4), 371–381. </a:t>
            </a:r>
          </a:p>
        </p:txBody>
      </p:sp>
    </p:spTree>
    <p:extLst>
      <p:ext uri="{BB962C8B-B14F-4D97-AF65-F5344CB8AC3E}">
        <p14:creationId xmlns:p14="http://schemas.microsoft.com/office/powerpoint/2010/main" val="352596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E0EA-5A93-4160-625F-30E7A1CB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6877-93C9-AB17-35A7-65FAFBF5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Face</a:t>
            </a:r>
            <a:r>
              <a:rPr lang="es-ES" dirty="0"/>
              <a:t> (2007) </a:t>
            </a:r>
            <a:r>
              <a:rPr lang="es-ES" dirty="0" err="1"/>
              <a:t>used</a:t>
            </a:r>
            <a:r>
              <a:rPr lang="es-ES" dirty="0"/>
              <a:t> a </a:t>
            </a:r>
            <a:r>
              <a:rPr lang="es-ES" dirty="0" err="1"/>
              <a:t>gating</a:t>
            </a:r>
            <a:r>
              <a:rPr lang="es-ES" dirty="0"/>
              <a:t> </a:t>
            </a:r>
            <a:r>
              <a:rPr lang="es-ES" dirty="0" err="1"/>
              <a:t>experiment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show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pitch </a:t>
            </a:r>
            <a:r>
              <a:rPr lang="es-ES" dirty="0" err="1"/>
              <a:t>accent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as a </a:t>
            </a:r>
            <a:r>
              <a:rPr lang="en-US" dirty="0"/>
              <a:t>“secondary cue” to determine sentence modality</a:t>
            </a:r>
          </a:p>
          <a:p>
            <a:r>
              <a:rPr lang="en-US" dirty="0"/>
              <a:t>Do L2 Spanish make use of this early cue as well?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2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2B5F-D1F6-777E-0EEA-A124A491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BBD1-C496-E463-004A-0061FBA43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languages have intonation (</a:t>
            </a:r>
            <a:r>
              <a:rPr lang="en-US" dirty="0" err="1"/>
              <a:t>Arvaniti</a:t>
            </a:r>
            <a:r>
              <a:rPr lang="en-US" dirty="0"/>
              <a:t> &amp; Fletcher, 2020)</a:t>
            </a:r>
          </a:p>
          <a:p>
            <a:r>
              <a:rPr lang="en-US" dirty="0"/>
              <a:t>Encodes </a:t>
            </a:r>
            <a:r>
              <a:rPr lang="en-US" dirty="0" err="1"/>
              <a:t>semantico</a:t>
            </a:r>
            <a:r>
              <a:rPr lang="en-US" dirty="0"/>
              <a:t>-pragmatic information </a:t>
            </a:r>
          </a:p>
          <a:p>
            <a:pPr lvl="1"/>
            <a:r>
              <a:rPr lang="en-US" dirty="0"/>
              <a:t>e.g., speech act marking, information status, belief status, politeness, and </a:t>
            </a:r>
            <a:r>
              <a:rPr lang="en-US" b="1" dirty="0"/>
              <a:t>sentence modality </a:t>
            </a:r>
            <a:r>
              <a:rPr lang="en-US" dirty="0"/>
              <a:t>(Prieto, 2015)</a:t>
            </a:r>
          </a:p>
          <a:p>
            <a:r>
              <a:rPr lang="en-US" dirty="0"/>
              <a:t>L1 Mandarin speakers integrate intonational cues temporally early in the speech stream, before lexical tone (Li, 2018)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2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4987-1D47-9BA5-26B2-6CC33B89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Intonation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D3B4-BB9F-EDC9-B598-CED6521D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Magne</a:t>
            </a:r>
            <a:r>
              <a:rPr lang="en-US" dirty="0"/>
              <a:t> et al. (2005) investigated anomalous pitch movements in L1 French question-answer dialogues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B29A41-4838-4B62-585A-4B5D03103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0282"/>
              </p:ext>
            </p:extLst>
          </p:nvPr>
        </p:nvGraphicFramePr>
        <p:xfrm>
          <a:off x="2074752" y="2693244"/>
          <a:ext cx="8042496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624">
                  <a:extLst>
                    <a:ext uri="{9D8B030D-6E8A-4147-A177-3AD203B41FA5}">
                      <a16:colId xmlns:a16="http://schemas.microsoft.com/office/drawing/2014/main" val="3135613170"/>
                    </a:ext>
                  </a:extLst>
                </a:gridCol>
                <a:gridCol w="2010624">
                  <a:extLst>
                    <a:ext uri="{9D8B030D-6E8A-4147-A177-3AD203B41FA5}">
                      <a16:colId xmlns:a16="http://schemas.microsoft.com/office/drawing/2014/main" val="3927698458"/>
                    </a:ext>
                  </a:extLst>
                </a:gridCol>
                <a:gridCol w="2010624">
                  <a:extLst>
                    <a:ext uri="{9D8B030D-6E8A-4147-A177-3AD203B41FA5}">
                      <a16:colId xmlns:a16="http://schemas.microsoft.com/office/drawing/2014/main" val="1613465677"/>
                    </a:ext>
                  </a:extLst>
                </a:gridCol>
                <a:gridCol w="2010624">
                  <a:extLst>
                    <a:ext uri="{9D8B030D-6E8A-4147-A177-3AD203B41FA5}">
                      <a16:colId xmlns:a16="http://schemas.microsoft.com/office/drawing/2014/main" val="1023273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5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Felicitous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 he give his </a:t>
                      </a:r>
                      <a:r>
                        <a:rPr lang="en-US" dirty="0" err="1"/>
                        <a:t>fianc</a:t>
                      </a:r>
                      <a:r>
                        <a:rPr lang="es-ES" dirty="0" err="1"/>
                        <a:t>ée</a:t>
                      </a:r>
                      <a:r>
                        <a:rPr lang="es-ES" dirty="0"/>
                        <a:t> a ring 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 a </a:t>
                      </a:r>
                      <a:r>
                        <a:rPr lang="es-ES" dirty="0" err="1"/>
                        <a:t>bracelet</a:t>
                      </a:r>
                      <a:r>
                        <a:rPr lang="es-ES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 gave a </a:t>
                      </a:r>
                      <a:r>
                        <a:rPr lang="en-US" b="1" i="1" dirty="0"/>
                        <a:t>ring</a:t>
                      </a:r>
                      <a:r>
                        <a:rPr lang="en-US" i="0" dirty="0"/>
                        <a:t> to his </a:t>
                      </a:r>
                      <a:r>
                        <a:rPr lang="en-US" i="0" dirty="0" err="1"/>
                        <a:t>fianc</a:t>
                      </a:r>
                      <a:r>
                        <a:rPr lang="es-ES" i="0" dirty="0" err="1"/>
                        <a:t>ée</a:t>
                      </a:r>
                      <a:r>
                        <a:rPr lang="es-ES" i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2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Felicitous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 he give a ring to his fiancée or his sister?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 gave a </a:t>
                      </a:r>
                      <a:r>
                        <a:rPr lang="en-US" b="1" i="1" dirty="0"/>
                        <a:t>ring</a:t>
                      </a:r>
                      <a:r>
                        <a:rPr lang="en-US" i="1" dirty="0"/>
                        <a:t> </a:t>
                      </a:r>
                      <a:r>
                        <a:rPr lang="en-US" i="0" dirty="0"/>
                        <a:t>to his </a:t>
                      </a:r>
                      <a:r>
                        <a:rPr lang="en-US" i="0" dirty="0" err="1"/>
                        <a:t>fianc</a:t>
                      </a:r>
                      <a:r>
                        <a:rPr lang="es-ES" i="0" dirty="0" err="1"/>
                        <a:t>ée</a:t>
                      </a:r>
                      <a:r>
                        <a:rPr lang="es-ES" i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3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Infelicitous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Did he give his </a:t>
                      </a:r>
                      <a:r>
                        <a:rPr lang="en-US" dirty="0" err="1"/>
                        <a:t>fianc</a:t>
                      </a:r>
                      <a:r>
                        <a:rPr lang="es-ES" dirty="0" err="1"/>
                        <a:t>ée</a:t>
                      </a:r>
                      <a:r>
                        <a:rPr lang="es-ES" dirty="0"/>
                        <a:t> a ring 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 a </a:t>
                      </a:r>
                      <a:r>
                        <a:rPr lang="es-ES" dirty="0" err="1"/>
                        <a:t>bracelet</a:t>
                      </a:r>
                      <a:r>
                        <a:rPr lang="es-ES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He </a:t>
                      </a:r>
                      <a:r>
                        <a:rPr lang="es-ES" dirty="0" err="1"/>
                        <a:t>gave</a:t>
                      </a:r>
                      <a:r>
                        <a:rPr lang="es-ES" dirty="0"/>
                        <a:t> a ring </a:t>
                      </a:r>
                      <a:r>
                        <a:rPr lang="es-ES" dirty="0" err="1"/>
                        <a:t>to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his</a:t>
                      </a:r>
                      <a:r>
                        <a:rPr lang="es-ES" dirty="0"/>
                        <a:t> </a:t>
                      </a:r>
                      <a:r>
                        <a:rPr lang="es-ES" b="1" i="1" dirty="0" err="1"/>
                        <a:t>fiancée</a:t>
                      </a:r>
                      <a:r>
                        <a:rPr lang="en-US" i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80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Infelicitous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Did he give a ring to his </a:t>
                      </a:r>
                      <a:r>
                        <a:rPr lang="en-US" dirty="0" err="1"/>
                        <a:t>fianc</a:t>
                      </a:r>
                      <a:r>
                        <a:rPr lang="es-ES" dirty="0" err="1"/>
                        <a:t>ée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his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sister</a:t>
                      </a:r>
                      <a:r>
                        <a:rPr lang="es-ES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 gave a ring to his </a:t>
                      </a:r>
                      <a:r>
                        <a:rPr lang="es-ES" b="1" i="1" dirty="0" err="1"/>
                        <a:t>fiancée</a:t>
                      </a:r>
                      <a:r>
                        <a:rPr lang="en-US" i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8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42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10C2-AF03-4C18-2A71-27B14D38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Intonation Processing (</a:t>
            </a:r>
            <a:r>
              <a:rPr lang="en-US" dirty="0" err="1"/>
              <a:t>Magne</a:t>
            </a:r>
            <a:r>
              <a:rPr lang="en-US" dirty="0"/>
              <a:t> et al., 2005)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A60478-C9CB-3405-5194-1DC4E19CC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45971"/>
              </p:ext>
            </p:extLst>
          </p:nvPr>
        </p:nvGraphicFramePr>
        <p:xfrm>
          <a:off x="838200" y="1403286"/>
          <a:ext cx="10044065" cy="405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813">
                  <a:extLst>
                    <a:ext uri="{9D8B030D-6E8A-4147-A177-3AD203B41FA5}">
                      <a16:colId xmlns:a16="http://schemas.microsoft.com/office/drawing/2014/main" val="3135613170"/>
                    </a:ext>
                  </a:extLst>
                </a:gridCol>
                <a:gridCol w="2008813">
                  <a:extLst>
                    <a:ext uri="{9D8B030D-6E8A-4147-A177-3AD203B41FA5}">
                      <a16:colId xmlns:a16="http://schemas.microsoft.com/office/drawing/2014/main" val="3927698458"/>
                    </a:ext>
                  </a:extLst>
                </a:gridCol>
                <a:gridCol w="2008813">
                  <a:extLst>
                    <a:ext uri="{9D8B030D-6E8A-4147-A177-3AD203B41FA5}">
                      <a16:colId xmlns:a16="http://schemas.microsoft.com/office/drawing/2014/main" val="1613465677"/>
                    </a:ext>
                  </a:extLst>
                </a:gridCol>
                <a:gridCol w="2008813">
                  <a:extLst>
                    <a:ext uri="{9D8B030D-6E8A-4147-A177-3AD203B41FA5}">
                      <a16:colId xmlns:a16="http://schemas.microsoft.com/office/drawing/2014/main" val="1023273594"/>
                    </a:ext>
                  </a:extLst>
                </a:gridCol>
                <a:gridCol w="2008813">
                  <a:extLst>
                    <a:ext uri="{9D8B030D-6E8A-4147-A177-3AD203B41FA5}">
                      <a16:colId xmlns:a16="http://schemas.microsoft.com/office/drawing/2014/main" val="2960067520"/>
                    </a:ext>
                  </a:extLst>
                </a:gridCol>
              </a:tblGrid>
              <a:tr h="368311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Elicited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56975"/>
                  </a:ext>
                </a:extLst>
              </a:tr>
              <a:tr h="9207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Felicitous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 he give his </a:t>
                      </a:r>
                      <a:r>
                        <a:rPr lang="en-US" dirty="0" err="1"/>
                        <a:t>fianc</a:t>
                      </a:r>
                      <a:r>
                        <a:rPr lang="es-ES" dirty="0" err="1"/>
                        <a:t>ée</a:t>
                      </a:r>
                      <a:r>
                        <a:rPr lang="es-ES" dirty="0"/>
                        <a:t> a ring 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 a </a:t>
                      </a:r>
                      <a:r>
                        <a:rPr lang="es-ES" dirty="0" err="1"/>
                        <a:t>bracelet</a:t>
                      </a:r>
                      <a:r>
                        <a:rPr lang="es-ES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 gave a </a:t>
                      </a:r>
                      <a:r>
                        <a:rPr lang="en-US" b="1" i="1" dirty="0"/>
                        <a:t>ring</a:t>
                      </a:r>
                      <a:r>
                        <a:rPr lang="en-US" i="0" dirty="0"/>
                        <a:t> to his </a:t>
                      </a:r>
                      <a:r>
                        <a:rPr lang="en-US" i="0" dirty="0" err="1"/>
                        <a:t>fianc</a:t>
                      </a:r>
                      <a:r>
                        <a:rPr lang="es-ES" i="0" dirty="0" err="1"/>
                        <a:t>ée</a:t>
                      </a:r>
                      <a:r>
                        <a:rPr lang="es-ES" i="0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22350"/>
                  </a:ext>
                </a:extLst>
              </a:tr>
              <a:tr h="9207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Felicitous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 he give a ring to his fiancée or his sister?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 gave a </a:t>
                      </a:r>
                      <a:r>
                        <a:rPr lang="en-US" b="0" i="0" dirty="0"/>
                        <a:t>ring</a:t>
                      </a:r>
                      <a:r>
                        <a:rPr lang="en-US" i="1" dirty="0"/>
                        <a:t> </a:t>
                      </a:r>
                      <a:r>
                        <a:rPr lang="en-US" i="0" dirty="0"/>
                        <a:t>to his </a:t>
                      </a:r>
                      <a:r>
                        <a:rPr lang="en-US" b="1" i="1" dirty="0" err="1"/>
                        <a:t>fianc</a:t>
                      </a:r>
                      <a:r>
                        <a:rPr lang="es-ES" b="1" i="1" dirty="0" err="1"/>
                        <a:t>ée</a:t>
                      </a:r>
                      <a:r>
                        <a:rPr lang="es-ES" i="0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32186"/>
                  </a:ext>
                </a:extLst>
              </a:tr>
              <a:tr h="9207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Infelicitous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Did he give a ring to his </a:t>
                      </a:r>
                      <a:r>
                        <a:rPr lang="en-US" dirty="0" err="1"/>
                        <a:t>fianc</a:t>
                      </a:r>
                      <a:r>
                        <a:rPr lang="es-ES" dirty="0" err="1"/>
                        <a:t>ée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his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sister</a:t>
                      </a:r>
                      <a:r>
                        <a:rPr lang="es-ES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 gave a </a:t>
                      </a:r>
                      <a:r>
                        <a:rPr lang="en-US" b="1" i="1" dirty="0"/>
                        <a:t>ring</a:t>
                      </a:r>
                      <a:r>
                        <a:rPr lang="en-US" dirty="0"/>
                        <a:t> to his </a:t>
                      </a:r>
                      <a:r>
                        <a:rPr lang="es-ES" b="0" i="0" dirty="0" err="1"/>
                        <a:t>fiancée</a:t>
                      </a:r>
                      <a:r>
                        <a:rPr lang="en-US" i="0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P3a and P3b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800330"/>
                  </a:ext>
                </a:extLst>
              </a:tr>
              <a:tr h="9207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Infelicitous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Did he give his </a:t>
                      </a:r>
                      <a:r>
                        <a:rPr lang="en-US" dirty="0" err="1"/>
                        <a:t>fianc</a:t>
                      </a:r>
                      <a:r>
                        <a:rPr lang="es-ES" dirty="0" err="1"/>
                        <a:t>ée</a:t>
                      </a:r>
                      <a:r>
                        <a:rPr lang="es-ES" dirty="0"/>
                        <a:t> a ring 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 a </a:t>
                      </a:r>
                      <a:r>
                        <a:rPr lang="es-ES" dirty="0" err="1"/>
                        <a:t>bracelet</a:t>
                      </a:r>
                      <a:r>
                        <a:rPr lang="es-ES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He </a:t>
                      </a:r>
                      <a:r>
                        <a:rPr lang="es-ES" dirty="0" err="1"/>
                        <a:t>gave</a:t>
                      </a:r>
                      <a:r>
                        <a:rPr lang="es-ES" dirty="0"/>
                        <a:t> a ring </a:t>
                      </a:r>
                      <a:r>
                        <a:rPr lang="es-ES" dirty="0" err="1"/>
                        <a:t>to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his</a:t>
                      </a:r>
                      <a:r>
                        <a:rPr lang="es-ES" dirty="0"/>
                        <a:t> </a:t>
                      </a:r>
                      <a:r>
                        <a:rPr lang="es-ES" b="1" i="1" dirty="0" err="1"/>
                        <a:t>fiancée</a:t>
                      </a:r>
                      <a:r>
                        <a:rPr lang="en-US" i="0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803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5FB74C-6192-3A0A-A0D8-71F9D3BB1F2A}"/>
              </a:ext>
            </a:extLst>
          </p:cNvPr>
          <p:cNvSpPr txBox="1"/>
          <p:nvPr/>
        </p:nvSpPr>
        <p:spPr>
          <a:xfrm>
            <a:off x="838200" y="5549030"/>
            <a:ext cx="5257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P3a = novel and surprising event</a:t>
            </a:r>
          </a:p>
          <a:p>
            <a:r>
              <a:rPr lang="en-US" dirty="0"/>
              <a:t>P3b = surprising and task-relevant event</a:t>
            </a:r>
          </a:p>
          <a:p>
            <a:r>
              <a:rPr lang="en-US" dirty="0"/>
              <a:t>N400 = semantic processing and integration of word meaning in sentence or discourse contexts</a:t>
            </a:r>
          </a:p>
        </p:txBody>
      </p:sp>
    </p:spTree>
    <p:extLst>
      <p:ext uri="{BB962C8B-B14F-4D97-AF65-F5344CB8AC3E}">
        <p14:creationId xmlns:p14="http://schemas.microsoft.com/office/powerpoint/2010/main" val="300564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CD21-700B-5EAC-6247-6237BC5C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Intonation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2DE9-E23D-9E38-8893-D5671E96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Ganga et al. (2024) investigated L1 Dutch L2 English using EEG</a:t>
            </a:r>
          </a:p>
          <a:p>
            <a:r>
              <a:rPr lang="en-US" dirty="0"/>
              <a:t>Acquisition of English </a:t>
            </a:r>
            <a:r>
              <a:rPr lang="en-US" i="1" dirty="0"/>
              <a:t>only</a:t>
            </a:r>
            <a:r>
              <a:rPr lang="en-US" dirty="0"/>
              <a:t> and coupled pitch accent</a:t>
            </a:r>
          </a:p>
          <a:p>
            <a:r>
              <a:rPr lang="en-US" dirty="0"/>
              <a:t>English “only” remains pre-verbal, whereas Dutch moves </a:t>
            </a:r>
            <a:r>
              <a:rPr lang="en-US" i="1" dirty="0" err="1"/>
              <a:t>alleen</a:t>
            </a:r>
            <a:r>
              <a:rPr lang="en-US" i="1" dirty="0"/>
              <a:t> </a:t>
            </a:r>
            <a:r>
              <a:rPr lang="en-US" dirty="0"/>
              <a:t>immediately left of focused element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AADD2D-ED59-FF60-BA40-649132E52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59116"/>
              </p:ext>
            </p:extLst>
          </p:nvPr>
        </p:nvGraphicFramePr>
        <p:xfrm>
          <a:off x="838200" y="3784283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687591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422369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04847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7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Object-focus (non-adjacent)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is only throwing the </a:t>
                      </a:r>
                      <a:r>
                        <a:rPr lang="en-US" b="1" i="1" dirty="0"/>
                        <a:t>ball</a:t>
                      </a:r>
                      <a:r>
                        <a:rPr lang="en-US" b="0" i="0" dirty="0"/>
                        <a:t>, not throwing the pen.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55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Verb-focus (adjacent)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is only</a:t>
                      </a:r>
                      <a:r>
                        <a:rPr lang="en-US" b="1" i="1" u="none" dirty="0"/>
                        <a:t> throwing</a:t>
                      </a:r>
                      <a:r>
                        <a:rPr lang="en-US" b="1" i="0" u="none" dirty="0"/>
                        <a:t> </a:t>
                      </a:r>
                      <a:r>
                        <a:rPr lang="en-US" b="0" i="0" u="none" dirty="0"/>
                        <a:t>the ball, not kicking the ball.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9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Verb-focus (adjacent)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heb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alleen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een</a:t>
                      </a:r>
                      <a:r>
                        <a:rPr lang="en-US" dirty="0"/>
                        <a:t> </a:t>
                      </a:r>
                      <a:r>
                        <a:rPr lang="en-US" b="1" i="1" dirty="0" err="1"/>
                        <a:t>appel</a:t>
                      </a:r>
                      <a:r>
                        <a:rPr lang="en-US" b="0" i="0" dirty="0"/>
                        <a:t> </a:t>
                      </a:r>
                      <a:r>
                        <a:rPr lang="en-US" b="0" i="0" dirty="0" err="1"/>
                        <a:t>gegeten</a:t>
                      </a:r>
                      <a:r>
                        <a:rPr lang="en-US" b="0" i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3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Object-focus (adjacent)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heb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appel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alleen</a:t>
                      </a:r>
                      <a:r>
                        <a:rPr lang="en-US" dirty="0"/>
                        <a:t> </a:t>
                      </a:r>
                      <a:r>
                        <a:rPr lang="en-US" b="1" i="1" u="none" dirty="0" err="1"/>
                        <a:t>gegeten</a:t>
                      </a:r>
                      <a:r>
                        <a:rPr lang="en-US" b="1" i="1" u="none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572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84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742-B8B4-0669-8112-2EDB08C6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Intonation Processing (Ganga et al., 2024)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D9400B-9563-F5F6-0157-719CAE80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added </a:t>
            </a:r>
            <a:r>
              <a:rPr lang="en-US" i="1" dirty="0"/>
              <a:t>context</a:t>
            </a:r>
            <a:r>
              <a:rPr lang="en-US" dirty="0"/>
              <a:t> to half of the stimuli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object accentuation (i.e., non-adjacent </a:t>
            </a:r>
            <a:r>
              <a:rPr lang="en-US" i="1" dirty="0"/>
              <a:t>only</a:t>
            </a:r>
            <a:r>
              <a:rPr lang="en-US" dirty="0"/>
              <a:t>), L1 and L2 performed similarly </a:t>
            </a:r>
            <a:r>
              <a:rPr lang="en-US" dirty="0">
                <a:sym typeface="Wingdings" panose="05000000000000000000" pitchFamily="2" charset="2"/>
              </a:rPr>
              <a:t> elicited N400-like component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BF33ED-30A9-C85C-D703-BA46E002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380" y="2505660"/>
            <a:ext cx="7813240" cy="215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0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845D-5D2C-2445-61B1-52944EEE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Learning theory (</a:t>
            </a:r>
            <a:r>
              <a:rPr lang="en-US" dirty="0" err="1"/>
              <a:t>Kamin</a:t>
            </a:r>
            <a:r>
              <a:rPr lang="en-US" dirty="0"/>
              <a:t>, 1969)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2DA7-CAE6-B351-EA50-CF29920C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individual learns particular stimulus-outcome situation, later stimulus that maps to same outcome are more difficult to acquire</a:t>
            </a:r>
          </a:p>
          <a:p>
            <a:r>
              <a:rPr lang="en-US" dirty="0"/>
              <a:t>E.g., if L2 Spanish learn that final rise = question, final fall = statement, they will have difficulty associating other cues to sentence modality</a:t>
            </a:r>
          </a:p>
        </p:txBody>
      </p:sp>
    </p:spTree>
    <p:extLst>
      <p:ext uri="{BB962C8B-B14F-4D97-AF65-F5344CB8AC3E}">
        <p14:creationId xmlns:p14="http://schemas.microsoft.com/office/powerpoint/2010/main" val="178644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1321</Words>
  <Application>Microsoft Office PowerPoint</Application>
  <PresentationFormat>Widescreen</PresentationFormat>
  <Paragraphs>176</Paragraphs>
  <Slides>23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Cambria</vt:lpstr>
      <vt:lpstr>Times New Roman</vt:lpstr>
      <vt:lpstr>Wingdings</vt:lpstr>
      <vt:lpstr>Office Theme</vt:lpstr>
      <vt:lpstr>“¿Es una pregunta?”: An ERP Study on the Perception of Early Intonational Cues in Spanish Learners</vt:lpstr>
      <vt:lpstr>Introduction</vt:lpstr>
      <vt:lpstr>Introduction</vt:lpstr>
      <vt:lpstr>Intonation</vt:lpstr>
      <vt:lpstr>L1 Intonation Processing</vt:lpstr>
      <vt:lpstr>L1 Intonation Processing (Magne et al., 2005)</vt:lpstr>
      <vt:lpstr>L2 Intonation Processing</vt:lpstr>
      <vt:lpstr>L2 Intonation Processing (Ganga et al., 2024)</vt:lpstr>
      <vt:lpstr>Associative Learning theory (Kamin, 1969)</vt:lpstr>
      <vt:lpstr>L1 &amp; L2 Early Intonation Cues in Spanish</vt:lpstr>
      <vt:lpstr>Research Questions</vt:lpstr>
      <vt:lpstr>Hypotheses</vt:lpstr>
      <vt:lpstr>Participants</vt:lpstr>
      <vt:lpstr>Two-Alternative Forced Choice Task</vt:lpstr>
      <vt:lpstr>Stimuli</vt:lpstr>
      <vt:lpstr>Stimuli</vt:lpstr>
      <vt:lpstr>Procedure</vt:lpstr>
      <vt:lpstr>PowerPoint Presentation</vt:lpstr>
      <vt:lpstr>PowerPoint Presentation</vt:lpstr>
      <vt:lpstr>PowerPoint Presentation</vt:lpstr>
      <vt:lpstr>Future Direction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Esposito</dc:creator>
  <cp:lastModifiedBy>Robert Esposito</cp:lastModifiedBy>
  <cp:revision>2</cp:revision>
  <dcterms:created xsi:type="dcterms:W3CDTF">2024-12-08T01:42:11Z</dcterms:created>
  <dcterms:modified xsi:type="dcterms:W3CDTF">2024-12-08T04:22:33Z</dcterms:modified>
</cp:coreProperties>
</file>