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9" r:id="rId4"/>
    <p:sldId id="278" r:id="rId5"/>
    <p:sldId id="275" r:id="rId6"/>
    <p:sldId id="277" r:id="rId7"/>
    <p:sldId id="267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80" autoAdjust="0"/>
  </p:normalViewPr>
  <p:slideViewPr>
    <p:cSldViewPr snapToGrid="0" showGuides="1">
      <p:cViewPr varScale="1">
        <p:scale>
          <a:sx n="58" d="100"/>
          <a:sy n="58" d="100"/>
        </p:scale>
        <p:origin x="1116" y="7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B0578-1320-4987-B324-04911F6B153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37C2-C760-42A3-A7B1-55405085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1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 measured w/ </a:t>
            </a:r>
            <a:r>
              <a:rPr lang="en-US" dirty="0" err="1"/>
              <a:t>lextale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937C2-C760-42A3-A7B1-554050854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2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320 exp sentences minimum</a:t>
            </a:r>
          </a:p>
          <a:p>
            <a:r>
              <a:rPr lang="en-US" dirty="0"/>
              <a:t>8 practice sentences, randomization is same for all participants.</a:t>
            </a:r>
          </a:p>
          <a:p>
            <a:r>
              <a:rPr lang="en-US" dirty="0"/>
              <a:t>Randomize exp uniquely for each part.</a:t>
            </a:r>
          </a:p>
          <a:p>
            <a:r>
              <a:rPr lang="en-US" dirty="0"/>
              <a:t>2 versions.</a:t>
            </a:r>
          </a:p>
          <a:p>
            <a:r>
              <a:rPr lang="en-US" dirty="0"/>
              <a:t>Latin square in both versions.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937C2-C760-42A3-A7B1-5540508546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68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mention limitations – wrap up effects.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937C2-C760-42A3-A7B1-5540508546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1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F51C-EFB6-B23F-72B0-C500ECEFF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9BBB2-6098-CEE5-8C19-74838B6D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FF56B-BC0B-A5A8-FEAF-D960D41E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2DC-05AA-4CF0-BAFD-A4CD16D7802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9B99C-B434-126D-4960-0A65F2B6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D0BC4-5BC6-B71D-185A-09EB0833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6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4258-5E23-BD5F-FF7A-31D260F3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3C765-314F-9389-2906-8CDC5CE83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B2539-C3F2-8C4F-A173-13EA44B9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2DC-05AA-4CF0-BAFD-A4CD16D7802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F6F0C-B189-CD7E-26B6-EA66DECA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5640-FE96-79FD-B17A-B9EEDDC5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7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5B30F-F4A7-4294-8FC7-5F934148F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AC5FA-D935-5952-1AB6-345842555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138EE-E2DF-03E0-5F55-65BCC7EE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2DC-05AA-4CF0-BAFD-A4CD16D7802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41712-F568-2637-D8CC-A87A5632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03C5-5F36-CECD-D8C4-E8F59CF4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5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306C-8AF8-8C70-0F30-1409C70E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FA9F4-397D-960C-5E11-D3004A06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6DCCC-B595-3DD1-6CF0-5FFB4206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2DC-05AA-4CF0-BAFD-A4CD16D7802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C5A50-7AEC-0CCC-8C40-8DDB3D51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32F1-9589-5667-7328-C96474A4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9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189E-1F69-8A92-A060-E1BDF88F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A4CE2-404E-147B-F8EF-110A88198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B7CFB-439F-8837-DA12-7EEDC3F9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2DC-05AA-4CF0-BAFD-A4CD16D7802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155F-DCB1-AF24-1B27-DDD39328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64B55-F734-9D8E-6EF8-D709DF2B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1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702D-A4DD-DC59-AC81-866B55BC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DB3B-53FB-CF5D-DC25-2FDFFCC58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1664B-9CAF-909A-EB0A-77AFE5F8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45FE7-05D0-4045-5460-4C905C95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2DC-05AA-4CF0-BAFD-A4CD16D7802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C6AD1-34F1-B944-6B4B-1FF8B888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EB1CF-D9FB-2843-2F7B-CD09C3C1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2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6D77-C537-68C2-CA75-EC0394D8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E9865-93A6-888B-0912-D241BBFA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45438-79B7-D1F6-2538-F171EE56C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D56AA-F53D-F4C7-26E6-FFE9B9074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5AA18-3DDE-7A63-8DF6-34EA7CA19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5EDF7-B58D-5DAE-6922-D05BE805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2DC-05AA-4CF0-BAFD-A4CD16D7802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E82B8-F213-9517-4098-7CA4DFD1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E78F0-B377-5E26-9DF2-6595C848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0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EB92-8205-E690-4CD6-9B4CB27B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7B094-68E4-AEFF-97C5-92F3774E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2DC-05AA-4CF0-BAFD-A4CD16D7802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4B456-1CFA-11F3-0D5C-3F5BD38C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B1F16-9504-C613-F463-E67CEF1F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9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5B726-8655-C6AE-D62B-FDFA0307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2DC-05AA-4CF0-BAFD-A4CD16D7802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2F9FC-63EF-8E51-20FE-E75955DE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47446-ADBF-9584-FEAB-C1B855BB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5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24E9-7398-43F6-8DCA-F1362E11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37C5D-1F65-1C8B-5A95-B44ECEBE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103AC-8B33-5B53-EC89-275999787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D6C75-F195-7B14-E2F3-CC1D9FA3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2DC-05AA-4CF0-BAFD-A4CD16D7802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3B21C-C6FE-F603-36A6-AC76E0F1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25BE9-C5A8-959A-15E5-3D5D0B6A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2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9FF9-6A44-5094-13D4-026221BB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C47A7-602C-0879-619A-506DBDE8F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043D5-2D1B-9241-F313-085E7A615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2286A-3DB6-5844-1261-8DDAD916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2DC-05AA-4CF0-BAFD-A4CD16D7802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CBFB8-1F29-AA1C-F217-F91516C3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B9C68-A2A1-BE22-C7CD-4CFBC3C8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6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BE677-88D9-6772-7DB7-C7745F13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6E197-90DC-7036-EAC8-582FB23B8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D5B21-FE9D-4A42-AC6D-83F51A2E5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A512DC-05AA-4CF0-BAFD-A4CD16D7802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B6B6A-CF06-7306-8C9C-7B8885DA6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C35C-17B2-385E-4A70-D333C78D1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7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0890-863E-98B9-D4B9-07A7EAF0B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Empathy Conditions ERP Responses in Late Bilinguals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58050-CA5D-8E95-C662-8098C9573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Esposito</a:t>
            </a:r>
          </a:p>
        </p:txBody>
      </p:sp>
    </p:spTree>
    <p:extLst>
      <p:ext uri="{BB962C8B-B14F-4D97-AF65-F5344CB8AC3E}">
        <p14:creationId xmlns:p14="http://schemas.microsoft.com/office/powerpoint/2010/main" val="16267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95DD-C680-2533-1FB6-F81CD2BAA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10804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3BB0-C73D-C2D3-B621-3156D2F3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97141-239E-BD41-9281-783BCA1B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low, intermediate, and high proficiency L1 English L2 Spanish late bilinguals</a:t>
            </a:r>
          </a:p>
          <a:p>
            <a:r>
              <a:rPr lang="en-US" dirty="0"/>
              <a:t>Empathy quotient test</a:t>
            </a:r>
          </a:p>
          <a:p>
            <a:r>
              <a:rPr lang="en-US" dirty="0"/>
              <a:t>Working memory test</a:t>
            </a:r>
          </a:p>
        </p:txBody>
      </p:sp>
    </p:spTree>
    <p:extLst>
      <p:ext uri="{BB962C8B-B14F-4D97-AF65-F5344CB8AC3E}">
        <p14:creationId xmlns:p14="http://schemas.microsoft.com/office/powerpoint/2010/main" val="4549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1C9F-7D72-1BEB-956E-33A946AE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Empathy Quotient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10901C-8143-E64D-FDFC-9C7D175A5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13779"/>
            <a:ext cx="12253890" cy="4479096"/>
          </a:xfrm>
        </p:spPr>
      </p:pic>
    </p:spTree>
    <p:extLst>
      <p:ext uri="{BB962C8B-B14F-4D97-AF65-F5344CB8AC3E}">
        <p14:creationId xmlns:p14="http://schemas.microsoft.com/office/powerpoint/2010/main" val="141783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A6C6-71E8-F38D-8ED5-9A1CCCF8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Stimuli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5759FFD-3CEC-3804-8C06-C6B719183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137582"/>
              </p:ext>
            </p:extLst>
          </p:nvPr>
        </p:nvGraphicFramePr>
        <p:xfrm>
          <a:off x="1043404" y="1473712"/>
          <a:ext cx="10105192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298">
                  <a:extLst>
                    <a:ext uri="{9D8B030D-6E8A-4147-A177-3AD203B41FA5}">
                      <a16:colId xmlns:a16="http://schemas.microsoft.com/office/drawing/2014/main" val="1286187069"/>
                    </a:ext>
                  </a:extLst>
                </a:gridCol>
                <a:gridCol w="2526298">
                  <a:extLst>
                    <a:ext uri="{9D8B030D-6E8A-4147-A177-3AD203B41FA5}">
                      <a16:colId xmlns:a16="http://schemas.microsoft.com/office/drawing/2014/main" val="44828741"/>
                    </a:ext>
                  </a:extLst>
                </a:gridCol>
                <a:gridCol w="2526298">
                  <a:extLst>
                    <a:ext uri="{9D8B030D-6E8A-4147-A177-3AD203B41FA5}">
                      <a16:colId xmlns:a16="http://schemas.microsoft.com/office/drawing/2014/main" val="1899404413"/>
                    </a:ext>
                  </a:extLst>
                </a:gridCol>
                <a:gridCol w="2526298">
                  <a:extLst>
                    <a:ext uri="{9D8B030D-6E8A-4147-A177-3AD203B41FA5}">
                      <a16:colId xmlns:a16="http://schemas.microsoft.com/office/drawing/2014/main" val="2144751778"/>
                    </a:ext>
                  </a:extLst>
                </a:gridCol>
              </a:tblGrid>
              <a:tr h="700589">
                <a:tc>
                  <a:txBody>
                    <a:bodyPr/>
                    <a:lstStyle/>
                    <a:p>
                      <a:r>
                        <a:rPr lang="en-US" sz="2800" dirty="0"/>
                        <a:t>Sentence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Spanish (stimuli)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8232"/>
                  </a:ext>
                </a:extLst>
              </a:tr>
              <a:tr h="820766">
                <a:tc>
                  <a:txBody>
                    <a:bodyPr/>
                    <a:lstStyle/>
                    <a:p>
                      <a:r>
                        <a:rPr lang="en-US" sz="2800" dirty="0"/>
                        <a:t>Broad focus declarative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Ana </a:t>
                      </a:r>
                      <a:r>
                        <a:rPr lang="en-US" sz="2800" dirty="0" err="1"/>
                        <a:t>lleva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el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abrigo</a:t>
                      </a:r>
                      <a:r>
                        <a:rPr lang="en-US" sz="28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L% or H%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915690"/>
                  </a:ext>
                </a:extLst>
              </a:tr>
              <a:tr h="820766">
                <a:tc>
                  <a:txBody>
                    <a:bodyPr/>
                    <a:lstStyle/>
                    <a:p>
                      <a:r>
                        <a:rPr lang="en-US" sz="2800" dirty="0"/>
                        <a:t>Narrow focus declarative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(A: Qu</a:t>
                      </a:r>
                      <a:r>
                        <a:rPr lang="es-ES" sz="2800" dirty="0"/>
                        <a:t>é lleva Ana?</a:t>
                      </a:r>
                      <a:r>
                        <a:rPr lang="en-US" sz="2800" dirty="0"/>
                        <a:t>) Ana </a:t>
                      </a:r>
                      <a:r>
                        <a:rPr lang="en-US" sz="2800" dirty="0" err="1"/>
                        <a:t>lleva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el</a:t>
                      </a:r>
                      <a:r>
                        <a:rPr lang="en-US" sz="2800" dirty="0"/>
                        <a:t> Abrigo.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L% or H%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22155"/>
                  </a:ext>
                </a:extLst>
              </a:tr>
              <a:tr h="820766">
                <a:tc>
                  <a:txBody>
                    <a:bodyPr/>
                    <a:lstStyle/>
                    <a:p>
                      <a:r>
                        <a:rPr lang="en-US" sz="2800" dirty="0"/>
                        <a:t>Partial </a:t>
                      </a:r>
                      <a:r>
                        <a:rPr lang="en-US" sz="2800" dirty="0" err="1"/>
                        <a:t>wh</a:t>
                      </a:r>
                      <a:r>
                        <a:rPr lang="en-US" sz="2800" dirty="0"/>
                        <a:t>-question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¿Por qué ama la navidad?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L% or H%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98121"/>
                  </a:ext>
                </a:extLst>
              </a:tr>
              <a:tr h="710319">
                <a:tc>
                  <a:txBody>
                    <a:bodyPr/>
                    <a:lstStyle/>
                    <a:p>
                      <a:r>
                        <a:rPr lang="en-US" sz="2800" dirty="0"/>
                        <a:t>Absolute interrogative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/>
                        <a:t>¿Ana lleva el abrigo?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L% or H%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75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29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4499-41F7-ED42-9D3C-4EE57267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98FD-92E2-A3F4-8F58-2FC81998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sentence types X 2 boundary tones = 8 conditions</a:t>
            </a:r>
          </a:p>
          <a:p>
            <a:r>
              <a:rPr lang="en-US" dirty="0"/>
              <a:t>8 practice sentences per condition</a:t>
            </a:r>
          </a:p>
          <a:p>
            <a:r>
              <a:rPr lang="en-US" dirty="0"/>
              <a:t>40 items per condition, 320 items total</a:t>
            </a:r>
          </a:p>
        </p:txBody>
      </p:sp>
    </p:spTree>
    <p:extLst>
      <p:ext uri="{BB962C8B-B14F-4D97-AF65-F5344CB8AC3E}">
        <p14:creationId xmlns:p14="http://schemas.microsoft.com/office/powerpoint/2010/main" val="277641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5B61-FC17-1CE3-9B6A-3B7D05C9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618-D168-041D-A494-B971FA0DE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Fixation cross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sym typeface="Wingdings" panose="05000000000000000000" pitchFamily="2" charset="2"/>
              </a:rPr>
              <a:t>Audio stimulus </a:t>
            </a:r>
          </a:p>
          <a:p>
            <a:r>
              <a:rPr lang="en-US" dirty="0">
                <a:sym typeface="Wingdings" panose="05000000000000000000" pitchFamily="2" charset="2"/>
              </a:rPr>
              <a:t>On screen: “</a:t>
            </a:r>
            <a:r>
              <a:rPr lang="es-ES" dirty="0">
                <a:sym typeface="Wingdings" panose="05000000000000000000" pitchFamily="2" charset="2"/>
              </a:rPr>
              <a:t>¿</a:t>
            </a:r>
            <a:r>
              <a:rPr lang="en-US" dirty="0">
                <a:sym typeface="Wingdings" panose="05000000000000000000" pitchFamily="2" charset="2"/>
              </a:rPr>
              <a:t>Es </a:t>
            </a:r>
            <a:r>
              <a:rPr lang="en-US" dirty="0" err="1">
                <a:sym typeface="Wingdings" panose="05000000000000000000" pitchFamily="2" charset="2"/>
              </a:rPr>
              <a:t>una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pregunta</a:t>
            </a:r>
            <a:r>
              <a:rPr lang="en-US" dirty="0">
                <a:sym typeface="Wingdings" panose="05000000000000000000" pitchFamily="2" charset="2"/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20821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FCC3FB-557C-B316-E678-BC01E9DAE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244" y="0"/>
            <a:ext cx="8152108" cy="6870205"/>
          </a:xfrm>
          <a:prstGeom prst="rect">
            <a:avLst/>
          </a:prstGeom>
        </p:spPr>
      </p:pic>
      <p:pic>
        <p:nvPicPr>
          <p:cNvPr id="5" name="data_stimuli_sounds_andalusian_match_declarative-broad-focus_Ana-lleva-el-abrigo">
            <a:hlinkClick r:id="" action="ppaction://media"/>
            <a:extLst>
              <a:ext uri="{FF2B5EF4-FFF2-40B4-BE49-F238E27FC236}">
                <a16:creationId xmlns:a16="http://schemas.microsoft.com/office/drawing/2014/main" id="{74F88029-92D6-8757-3CE8-16EA2BEAF5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5281" y="39649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8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9CE96-23A6-770A-A3A4-7E83CD8D3FFA}"/>
              </a:ext>
            </a:extLst>
          </p:cNvPr>
          <p:cNvSpPr txBox="1"/>
          <p:nvPr/>
        </p:nvSpPr>
        <p:spPr>
          <a:xfrm>
            <a:off x="4377933" y="3136612"/>
            <a:ext cx="3436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¿Es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/>
              <a:t>pregunta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685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205</Words>
  <Application>Microsoft Office PowerPoint</Application>
  <PresentationFormat>Widescreen</PresentationFormat>
  <Paragraphs>48</Paragraphs>
  <Slides>9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Empathy Conditions ERP Responses in Late Bilinguals</vt:lpstr>
      <vt:lpstr>Methods</vt:lpstr>
      <vt:lpstr>Participants</vt:lpstr>
      <vt:lpstr>Empathy Quotient</vt:lpstr>
      <vt:lpstr>Stimuli</vt:lpstr>
      <vt:lpstr>Stimuli</vt:lpstr>
      <vt:lpstr>Stimuli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Esposito</dc:creator>
  <cp:lastModifiedBy>Robert Esposito</cp:lastModifiedBy>
  <cp:revision>7</cp:revision>
  <dcterms:created xsi:type="dcterms:W3CDTF">2024-11-15T16:03:01Z</dcterms:created>
  <dcterms:modified xsi:type="dcterms:W3CDTF">2024-11-18T14:48:10Z</dcterms:modified>
</cp:coreProperties>
</file>