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9"/>
  </p:notesMasterIdLst>
  <p:sldIdLst>
    <p:sldId id="256" r:id="rId2"/>
    <p:sldId id="257" r:id="rId3"/>
    <p:sldId id="270" r:id="rId4"/>
    <p:sldId id="259" r:id="rId5"/>
    <p:sldId id="258" r:id="rId6"/>
    <p:sldId id="282" r:id="rId7"/>
    <p:sldId id="266" r:id="rId8"/>
    <p:sldId id="280" r:id="rId9"/>
    <p:sldId id="281" r:id="rId10"/>
    <p:sldId id="271" r:id="rId11"/>
    <p:sldId id="272" r:id="rId12"/>
    <p:sldId id="273" r:id="rId13"/>
    <p:sldId id="275" r:id="rId14"/>
    <p:sldId id="276" r:id="rId15"/>
    <p:sldId id="277" r:id="rId16"/>
    <p:sldId id="274" r:id="rId17"/>
    <p:sldId id="279" r:id="rId18"/>
    <p:sldId id="278" r:id="rId19"/>
    <p:sldId id="284" r:id="rId20"/>
    <p:sldId id="261" r:id="rId21"/>
    <p:sldId id="286" r:id="rId22"/>
    <p:sldId id="260" r:id="rId23"/>
    <p:sldId id="285" r:id="rId24"/>
    <p:sldId id="288" r:id="rId25"/>
    <p:sldId id="291" r:id="rId26"/>
    <p:sldId id="290" r:id="rId27"/>
    <p:sldId id="292" r:id="rId28"/>
    <p:sldId id="289" r:id="rId29"/>
    <p:sldId id="293" r:id="rId30"/>
    <p:sldId id="264" r:id="rId31"/>
    <p:sldId id="295" r:id="rId32"/>
    <p:sldId id="294" r:id="rId33"/>
    <p:sldId id="296" r:id="rId34"/>
    <p:sldId id="297" r:id="rId35"/>
    <p:sldId id="298" r:id="rId36"/>
    <p:sldId id="269" r:id="rId37"/>
    <p:sldId id="265"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6" d="100"/>
          <a:sy n="96" d="100"/>
        </p:scale>
        <p:origin x="102" y="3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94BF142-D5A3-48C8-BD7A-EF949CAA7527}" type="doc">
      <dgm:prSet loTypeId="urn:microsoft.com/office/officeart/2005/8/layout/radial4" loCatId="relationship" qsTypeId="urn:microsoft.com/office/officeart/2005/8/quickstyle/simple1" qsCatId="simple" csTypeId="urn:microsoft.com/office/officeart/2005/8/colors/accent1_2" csCatId="accent1" phldr="1"/>
      <dgm:spPr/>
      <dgm:t>
        <a:bodyPr/>
        <a:lstStyle/>
        <a:p>
          <a:endParaRPr lang="en-US"/>
        </a:p>
      </dgm:t>
    </dgm:pt>
    <dgm:pt modelId="{D60E7EB4-22CA-486A-B24B-7476A0998C75}">
      <dgm:prSet phldrT="[Text]"/>
      <dgm:spPr/>
      <dgm:t>
        <a:bodyPr/>
        <a:lstStyle/>
        <a:p>
          <a:r>
            <a:rPr lang="en-US" dirty="0"/>
            <a:t>politeness strategy</a:t>
          </a:r>
        </a:p>
      </dgm:t>
    </dgm:pt>
    <dgm:pt modelId="{A3DD2CD4-7A68-4833-85D8-BC653EF37AFD}" type="parTrans" cxnId="{C6FEF9CA-A4C2-44A3-8647-039D8205A42C}">
      <dgm:prSet/>
      <dgm:spPr/>
      <dgm:t>
        <a:bodyPr/>
        <a:lstStyle/>
        <a:p>
          <a:endParaRPr lang="en-US"/>
        </a:p>
      </dgm:t>
    </dgm:pt>
    <dgm:pt modelId="{9E8F68A6-5330-4139-8589-3150CC0AF796}" type="sibTrans" cxnId="{C6FEF9CA-A4C2-44A3-8647-039D8205A42C}">
      <dgm:prSet/>
      <dgm:spPr/>
      <dgm:t>
        <a:bodyPr/>
        <a:lstStyle/>
        <a:p>
          <a:endParaRPr lang="en-US"/>
        </a:p>
      </dgm:t>
    </dgm:pt>
    <dgm:pt modelId="{C0E903FE-5A7D-4A9F-8C74-9F11BBFE678E}">
      <dgm:prSet phldrT="[Text]"/>
      <dgm:spPr/>
      <dgm:t>
        <a:bodyPr/>
        <a:lstStyle/>
        <a:p>
          <a:r>
            <a:rPr lang="en-US" dirty="0"/>
            <a:t>power</a:t>
          </a:r>
        </a:p>
      </dgm:t>
    </dgm:pt>
    <dgm:pt modelId="{41279B64-B2A8-4B11-9849-8BC92FFD9343}" type="parTrans" cxnId="{451E11AA-4FBC-4780-B740-F690E03814E0}">
      <dgm:prSet/>
      <dgm:spPr/>
      <dgm:t>
        <a:bodyPr/>
        <a:lstStyle/>
        <a:p>
          <a:endParaRPr lang="en-US"/>
        </a:p>
      </dgm:t>
    </dgm:pt>
    <dgm:pt modelId="{8057B926-2A7B-4DCF-8245-254C5CADFBEB}" type="sibTrans" cxnId="{451E11AA-4FBC-4780-B740-F690E03814E0}">
      <dgm:prSet/>
      <dgm:spPr/>
      <dgm:t>
        <a:bodyPr/>
        <a:lstStyle/>
        <a:p>
          <a:endParaRPr lang="en-US"/>
        </a:p>
      </dgm:t>
    </dgm:pt>
    <dgm:pt modelId="{35393588-63DA-432C-BEF5-63061C9DE72A}">
      <dgm:prSet phldrT="[Text]"/>
      <dgm:spPr/>
      <dgm:t>
        <a:bodyPr/>
        <a:lstStyle/>
        <a:p>
          <a:r>
            <a:rPr lang="en-US" dirty="0"/>
            <a:t>social distance</a:t>
          </a:r>
        </a:p>
      </dgm:t>
    </dgm:pt>
    <dgm:pt modelId="{99C858FE-62FD-4B4F-82DF-59C75ED54410}" type="parTrans" cxnId="{A2A2F241-A598-4E6C-B29E-1625A363E8ED}">
      <dgm:prSet/>
      <dgm:spPr/>
      <dgm:t>
        <a:bodyPr/>
        <a:lstStyle/>
        <a:p>
          <a:endParaRPr lang="en-US"/>
        </a:p>
      </dgm:t>
    </dgm:pt>
    <dgm:pt modelId="{AE0F7B3F-4905-452C-BE3F-40EE5C0840E2}" type="sibTrans" cxnId="{A2A2F241-A598-4E6C-B29E-1625A363E8ED}">
      <dgm:prSet/>
      <dgm:spPr/>
      <dgm:t>
        <a:bodyPr/>
        <a:lstStyle/>
        <a:p>
          <a:endParaRPr lang="en-US"/>
        </a:p>
      </dgm:t>
    </dgm:pt>
    <dgm:pt modelId="{D5E7CFDF-7C13-442F-A0EF-F0B5D64208DA}">
      <dgm:prSet phldrT="[Text]"/>
      <dgm:spPr/>
      <dgm:t>
        <a:bodyPr/>
        <a:lstStyle/>
        <a:p>
          <a:r>
            <a:rPr lang="en-US" dirty="0"/>
            <a:t>level of imposition of request</a:t>
          </a:r>
        </a:p>
      </dgm:t>
    </dgm:pt>
    <dgm:pt modelId="{D5A6C7AA-A147-41F1-B7F2-7D6E9EE692D1}" type="parTrans" cxnId="{68550F68-B3FF-4034-A629-53D74D8CD40A}">
      <dgm:prSet/>
      <dgm:spPr/>
      <dgm:t>
        <a:bodyPr/>
        <a:lstStyle/>
        <a:p>
          <a:endParaRPr lang="en-US"/>
        </a:p>
      </dgm:t>
    </dgm:pt>
    <dgm:pt modelId="{2D76F16A-1BCE-430F-BE6C-CE62552C0235}" type="sibTrans" cxnId="{68550F68-B3FF-4034-A629-53D74D8CD40A}">
      <dgm:prSet/>
      <dgm:spPr/>
      <dgm:t>
        <a:bodyPr/>
        <a:lstStyle/>
        <a:p>
          <a:endParaRPr lang="en-US"/>
        </a:p>
      </dgm:t>
    </dgm:pt>
    <dgm:pt modelId="{665B4D3B-1246-495F-8D50-30C56F11F80A}" type="pres">
      <dgm:prSet presAssocID="{894BF142-D5A3-48C8-BD7A-EF949CAA7527}" presName="cycle" presStyleCnt="0">
        <dgm:presLayoutVars>
          <dgm:chMax val="1"/>
          <dgm:dir/>
          <dgm:animLvl val="ctr"/>
          <dgm:resizeHandles val="exact"/>
        </dgm:presLayoutVars>
      </dgm:prSet>
      <dgm:spPr/>
    </dgm:pt>
    <dgm:pt modelId="{2750A017-AFC9-49B8-B1F9-438B96173A7F}" type="pres">
      <dgm:prSet presAssocID="{D60E7EB4-22CA-486A-B24B-7476A0998C75}" presName="centerShape" presStyleLbl="node0" presStyleIdx="0" presStyleCnt="1"/>
      <dgm:spPr/>
    </dgm:pt>
    <dgm:pt modelId="{0786C143-3864-4B32-A605-A58FDBC9320A}" type="pres">
      <dgm:prSet presAssocID="{41279B64-B2A8-4B11-9849-8BC92FFD9343}" presName="parTrans" presStyleLbl="bgSibTrans2D1" presStyleIdx="0" presStyleCnt="3"/>
      <dgm:spPr/>
    </dgm:pt>
    <dgm:pt modelId="{477DA640-6665-4912-BB7E-2280AA212FA0}" type="pres">
      <dgm:prSet presAssocID="{C0E903FE-5A7D-4A9F-8C74-9F11BBFE678E}" presName="node" presStyleLbl="node1" presStyleIdx="0" presStyleCnt="3">
        <dgm:presLayoutVars>
          <dgm:bulletEnabled val="1"/>
        </dgm:presLayoutVars>
      </dgm:prSet>
      <dgm:spPr/>
    </dgm:pt>
    <dgm:pt modelId="{6A2A9316-191B-447F-82DF-8D21CBE2D995}" type="pres">
      <dgm:prSet presAssocID="{99C858FE-62FD-4B4F-82DF-59C75ED54410}" presName="parTrans" presStyleLbl="bgSibTrans2D1" presStyleIdx="1" presStyleCnt="3"/>
      <dgm:spPr/>
    </dgm:pt>
    <dgm:pt modelId="{2B47C46B-A62F-4E0A-B48E-30552056A400}" type="pres">
      <dgm:prSet presAssocID="{35393588-63DA-432C-BEF5-63061C9DE72A}" presName="node" presStyleLbl="node1" presStyleIdx="1" presStyleCnt="3">
        <dgm:presLayoutVars>
          <dgm:bulletEnabled val="1"/>
        </dgm:presLayoutVars>
      </dgm:prSet>
      <dgm:spPr/>
    </dgm:pt>
    <dgm:pt modelId="{264619F2-E92B-4750-96E9-54F4C9BFCD98}" type="pres">
      <dgm:prSet presAssocID="{D5A6C7AA-A147-41F1-B7F2-7D6E9EE692D1}" presName="parTrans" presStyleLbl="bgSibTrans2D1" presStyleIdx="2" presStyleCnt="3"/>
      <dgm:spPr/>
    </dgm:pt>
    <dgm:pt modelId="{0C86F5AF-256F-4046-A893-F2E453FC79D1}" type="pres">
      <dgm:prSet presAssocID="{D5E7CFDF-7C13-442F-A0EF-F0B5D64208DA}" presName="node" presStyleLbl="node1" presStyleIdx="2" presStyleCnt="3">
        <dgm:presLayoutVars>
          <dgm:bulletEnabled val="1"/>
        </dgm:presLayoutVars>
      </dgm:prSet>
      <dgm:spPr/>
    </dgm:pt>
  </dgm:ptLst>
  <dgm:cxnLst>
    <dgm:cxn modelId="{3EFBA500-28A4-4085-9AF5-AB490972E82A}" type="presOf" srcId="{99C858FE-62FD-4B4F-82DF-59C75ED54410}" destId="{6A2A9316-191B-447F-82DF-8D21CBE2D995}" srcOrd="0" destOrd="0" presId="urn:microsoft.com/office/officeart/2005/8/layout/radial4"/>
    <dgm:cxn modelId="{FEB0FD1D-AA52-4057-8DC7-5203986FB7B9}" type="presOf" srcId="{35393588-63DA-432C-BEF5-63061C9DE72A}" destId="{2B47C46B-A62F-4E0A-B48E-30552056A400}" srcOrd="0" destOrd="0" presId="urn:microsoft.com/office/officeart/2005/8/layout/radial4"/>
    <dgm:cxn modelId="{A2A2F241-A598-4E6C-B29E-1625A363E8ED}" srcId="{D60E7EB4-22CA-486A-B24B-7476A0998C75}" destId="{35393588-63DA-432C-BEF5-63061C9DE72A}" srcOrd="1" destOrd="0" parTransId="{99C858FE-62FD-4B4F-82DF-59C75ED54410}" sibTransId="{AE0F7B3F-4905-452C-BE3F-40EE5C0840E2}"/>
    <dgm:cxn modelId="{68550F68-B3FF-4034-A629-53D74D8CD40A}" srcId="{D60E7EB4-22CA-486A-B24B-7476A0998C75}" destId="{D5E7CFDF-7C13-442F-A0EF-F0B5D64208DA}" srcOrd="2" destOrd="0" parTransId="{D5A6C7AA-A147-41F1-B7F2-7D6E9EE692D1}" sibTransId="{2D76F16A-1BCE-430F-BE6C-CE62552C0235}"/>
    <dgm:cxn modelId="{1D47C978-E681-44D2-A4B8-691F8AD5217E}" type="presOf" srcId="{894BF142-D5A3-48C8-BD7A-EF949CAA7527}" destId="{665B4D3B-1246-495F-8D50-30C56F11F80A}" srcOrd="0" destOrd="0" presId="urn:microsoft.com/office/officeart/2005/8/layout/radial4"/>
    <dgm:cxn modelId="{8F7CA259-80C3-4A73-AC23-F4F37711927D}" type="presOf" srcId="{C0E903FE-5A7D-4A9F-8C74-9F11BBFE678E}" destId="{477DA640-6665-4912-BB7E-2280AA212FA0}" srcOrd="0" destOrd="0" presId="urn:microsoft.com/office/officeart/2005/8/layout/radial4"/>
    <dgm:cxn modelId="{FA8E6A93-EA12-4B7A-919A-0FECD88BBAF1}" type="presOf" srcId="{41279B64-B2A8-4B11-9849-8BC92FFD9343}" destId="{0786C143-3864-4B32-A605-A58FDBC9320A}" srcOrd="0" destOrd="0" presId="urn:microsoft.com/office/officeart/2005/8/layout/radial4"/>
    <dgm:cxn modelId="{9EE6139B-23D1-428A-846A-FE6D061AA003}" type="presOf" srcId="{D5E7CFDF-7C13-442F-A0EF-F0B5D64208DA}" destId="{0C86F5AF-256F-4046-A893-F2E453FC79D1}" srcOrd="0" destOrd="0" presId="urn:microsoft.com/office/officeart/2005/8/layout/radial4"/>
    <dgm:cxn modelId="{451E11AA-4FBC-4780-B740-F690E03814E0}" srcId="{D60E7EB4-22CA-486A-B24B-7476A0998C75}" destId="{C0E903FE-5A7D-4A9F-8C74-9F11BBFE678E}" srcOrd="0" destOrd="0" parTransId="{41279B64-B2A8-4B11-9849-8BC92FFD9343}" sibTransId="{8057B926-2A7B-4DCF-8245-254C5CADFBEB}"/>
    <dgm:cxn modelId="{BFD564C4-52D4-4456-BEE5-15B253C665FD}" type="presOf" srcId="{D5A6C7AA-A147-41F1-B7F2-7D6E9EE692D1}" destId="{264619F2-E92B-4750-96E9-54F4C9BFCD98}" srcOrd="0" destOrd="0" presId="urn:microsoft.com/office/officeart/2005/8/layout/radial4"/>
    <dgm:cxn modelId="{C6FEF9CA-A4C2-44A3-8647-039D8205A42C}" srcId="{894BF142-D5A3-48C8-BD7A-EF949CAA7527}" destId="{D60E7EB4-22CA-486A-B24B-7476A0998C75}" srcOrd="0" destOrd="0" parTransId="{A3DD2CD4-7A68-4833-85D8-BC653EF37AFD}" sibTransId="{9E8F68A6-5330-4139-8589-3150CC0AF796}"/>
    <dgm:cxn modelId="{04BAC0F3-F825-48CF-AADF-57BD4FFB67F0}" type="presOf" srcId="{D60E7EB4-22CA-486A-B24B-7476A0998C75}" destId="{2750A017-AFC9-49B8-B1F9-438B96173A7F}" srcOrd="0" destOrd="0" presId="urn:microsoft.com/office/officeart/2005/8/layout/radial4"/>
    <dgm:cxn modelId="{09885685-01D1-4641-A03C-8061E2E946D5}" type="presParOf" srcId="{665B4D3B-1246-495F-8D50-30C56F11F80A}" destId="{2750A017-AFC9-49B8-B1F9-438B96173A7F}" srcOrd="0" destOrd="0" presId="urn:microsoft.com/office/officeart/2005/8/layout/radial4"/>
    <dgm:cxn modelId="{7CE8761D-0CAD-4959-878F-65BAAFE73C09}" type="presParOf" srcId="{665B4D3B-1246-495F-8D50-30C56F11F80A}" destId="{0786C143-3864-4B32-A605-A58FDBC9320A}" srcOrd="1" destOrd="0" presId="urn:microsoft.com/office/officeart/2005/8/layout/radial4"/>
    <dgm:cxn modelId="{6D513769-BB09-435B-94E4-D608015350E8}" type="presParOf" srcId="{665B4D3B-1246-495F-8D50-30C56F11F80A}" destId="{477DA640-6665-4912-BB7E-2280AA212FA0}" srcOrd="2" destOrd="0" presId="urn:microsoft.com/office/officeart/2005/8/layout/radial4"/>
    <dgm:cxn modelId="{C20E7619-E9A3-4C85-8B29-0E32FD6ACB32}" type="presParOf" srcId="{665B4D3B-1246-495F-8D50-30C56F11F80A}" destId="{6A2A9316-191B-447F-82DF-8D21CBE2D995}" srcOrd="3" destOrd="0" presId="urn:microsoft.com/office/officeart/2005/8/layout/radial4"/>
    <dgm:cxn modelId="{E0C3A79A-190C-4742-A59A-94A452D8A4AF}" type="presParOf" srcId="{665B4D3B-1246-495F-8D50-30C56F11F80A}" destId="{2B47C46B-A62F-4E0A-B48E-30552056A400}" srcOrd="4" destOrd="0" presId="urn:microsoft.com/office/officeart/2005/8/layout/radial4"/>
    <dgm:cxn modelId="{FED65089-D50A-48A0-92BA-6C04A0B4EADC}" type="presParOf" srcId="{665B4D3B-1246-495F-8D50-30C56F11F80A}" destId="{264619F2-E92B-4750-96E9-54F4C9BFCD98}" srcOrd="5" destOrd="0" presId="urn:microsoft.com/office/officeart/2005/8/layout/radial4"/>
    <dgm:cxn modelId="{FC5EE02D-36F1-494F-91E7-48CD698D70F9}" type="presParOf" srcId="{665B4D3B-1246-495F-8D50-30C56F11F80A}" destId="{0C86F5AF-256F-4046-A893-F2E453FC79D1}" srcOrd="6" destOrd="0" presId="urn:microsoft.com/office/officeart/2005/8/layout/radial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64680B3-0046-4125-8BDD-CC1C91EB0751}" type="doc">
      <dgm:prSet loTypeId="urn:microsoft.com/office/officeart/2005/8/layout/cycle4" loCatId="matrix" qsTypeId="urn:microsoft.com/office/officeart/2005/8/quickstyle/simple1" qsCatId="simple" csTypeId="urn:microsoft.com/office/officeart/2005/8/colors/accent1_2" csCatId="accent1" phldr="1"/>
      <dgm:spPr/>
      <dgm:t>
        <a:bodyPr/>
        <a:lstStyle/>
        <a:p>
          <a:endParaRPr lang="en-US"/>
        </a:p>
      </dgm:t>
    </dgm:pt>
    <dgm:pt modelId="{9B4A35EE-B720-459B-B62B-1AA1F9FB3244}">
      <dgm:prSet phldrT="[Text]"/>
      <dgm:spPr/>
      <dgm:t>
        <a:bodyPr/>
        <a:lstStyle/>
        <a:p>
          <a:pPr>
            <a:buNone/>
          </a:pPr>
          <a:r>
            <a:rPr lang="en-US" dirty="0">
              <a:effectLst/>
              <a:latin typeface="Times New Roman" panose="02020603050405020304" pitchFamily="18" charset="0"/>
              <a:ea typeface="Cambria" panose="02040503050406030204" pitchFamily="18" charset="0"/>
              <a:cs typeface="Times New Roman" panose="02020603050405020304" pitchFamily="18" charset="0"/>
            </a:rPr>
            <a:t>The inventory and distribution of categorical phonological elements</a:t>
          </a:r>
          <a:endParaRPr lang="en-US" dirty="0"/>
        </a:p>
      </dgm:t>
    </dgm:pt>
    <dgm:pt modelId="{9B85D3FE-6317-407E-97C2-2057493637AA}" type="parTrans" cxnId="{42A8BEDC-3D64-405C-A94A-5FC0E59C96EC}">
      <dgm:prSet/>
      <dgm:spPr/>
      <dgm:t>
        <a:bodyPr/>
        <a:lstStyle/>
        <a:p>
          <a:endParaRPr lang="en-US"/>
        </a:p>
      </dgm:t>
    </dgm:pt>
    <dgm:pt modelId="{709A04BD-E921-48EB-AB94-2AE76ED37370}" type="sibTrans" cxnId="{42A8BEDC-3D64-405C-A94A-5FC0E59C96EC}">
      <dgm:prSet/>
      <dgm:spPr/>
      <dgm:t>
        <a:bodyPr/>
        <a:lstStyle/>
        <a:p>
          <a:endParaRPr lang="en-US"/>
        </a:p>
      </dgm:t>
    </dgm:pt>
    <dgm:pt modelId="{8413A02F-E2A8-427C-B849-F90D9C5DC273}">
      <dgm:prSet/>
      <dgm:spPr/>
      <dgm:t>
        <a:bodyPr/>
        <a:lstStyle/>
        <a:p>
          <a:r>
            <a:rPr lang="en-US" dirty="0">
              <a:effectLst/>
              <a:latin typeface="Times New Roman" panose="02020603050405020304" pitchFamily="18" charset="0"/>
              <a:ea typeface="Cambria" panose="02040503050406030204" pitchFamily="18" charset="0"/>
              <a:cs typeface="Times New Roman" panose="02020603050405020304" pitchFamily="18" charset="0"/>
            </a:rPr>
            <a:t>The phonetic implementation of these categorical elements</a:t>
          </a:r>
        </a:p>
      </dgm:t>
    </dgm:pt>
    <dgm:pt modelId="{81BF9790-927B-4C3D-ADDE-8E0A4A17D081}" type="parTrans" cxnId="{6D11EC54-329B-4A60-9BCB-5C71AECA0628}">
      <dgm:prSet/>
      <dgm:spPr/>
      <dgm:t>
        <a:bodyPr/>
        <a:lstStyle/>
        <a:p>
          <a:endParaRPr lang="en-US"/>
        </a:p>
      </dgm:t>
    </dgm:pt>
    <dgm:pt modelId="{5D7A5B57-204B-4393-8466-E2DDD47E7A6A}" type="sibTrans" cxnId="{6D11EC54-329B-4A60-9BCB-5C71AECA0628}">
      <dgm:prSet/>
      <dgm:spPr/>
      <dgm:t>
        <a:bodyPr/>
        <a:lstStyle/>
        <a:p>
          <a:endParaRPr lang="en-US"/>
        </a:p>
      </dgm:t>
    </dgm:pt>
    <dgm:pt modelId="{60BF5826-088A-4489-95DC-83FBB66632E0}">
      <dgm:prSet/>
      <dgm:spPr/>
      <dgm:t>
        <a:bodyPr/>
        <a:lstStyle/>
        <a:p>
          <a:r>
            <a:rPr lang="en-US" dirty="0">
              <a:effectLst/>
              <a:latin typeface="Times New Roman" panose="02020603050405020304" pitchFamily="18" charset="0"/>
              <a:ea typeface="Cambria" panose="02040503050406030204" pitchFamily="18" charset="0"/>
              <a:cs typeface="Times New Roman" panose="02020603050405020304" pitchFamily="18" charset="0"/>
            </a:rPr>
            <a:t>The functionality of the categorical elements of tunes</a:t>
          </a:r>
        </a:p>
      </dgm:t>
    </dgm:pt>
    <dgm:pt modelId="{53C50B1D-C789-4BDA-953F-23D582DBF79F}" type="parTrans" cxnId="{05A26A92-339C-4618-B7AC-4827C47A81C4}">
      <dgm:prSet/>
      <dgm:spPr/>
      <dgm:t>
        <a:bodyPr/>
        <a:lstStyle/>
        <a:p>
          <a:endParaRPr lang="en-US"/>
        </a:p>
      </dgm:t>
    </dgm:pt>
    <dgm:pt modelId="{C27E2C39-8F83-473C-A0CD-041311BE2934}" type="sibTrans" cxnId="{05A26A92-339C-4618-B7AC-4827C47A81C4}">
      <dgm:prSet/>
      <dgm:spPr/>
      <dgm:t>
        <a:bodyPr/>
        <a:lstStyle/>
        <a:p>
          <a:endParaRPr lang="en-US"/>
        </a:p>
      </dgm:t>
    </dgm:pt>
    <dgm:pt modelId="{83443255-9BBF-4103-9898-BC7EC75708AC}">
      <dgm:prSet/>
      <dgm:spPr/>
      <dgm:t>
        <a:bodyPr/>
        <a:lstStyle/>
        <a:p>
          <a:r>
            <a:rPr lang="en-US" dirty="0">
              <a:effectLst/>
              <a:latin typeface="Times New Roman" panose="02020603050405020304" pitchFamily="18" charset="0"/>
              <a:ea typeface="Cambria" panose="02040503050406030204" pitchFamily="18" charset="0"/>
              <a:cs typeface="Times New Roman" panose="02020603050405020304" pitchFamily="18" charset="0"/>
            </a:rPr>
            <a:t>The frequency of use of the categorical elements</a:t>
          </a:r>
        </a:p>
      </dgm:t>
    </dgm:pt>
    <dgm:pt modelId="{CC1BF0CB-D8CA-46CA-93B0-3CA7B76F0233}" type="parTrans" cxnId="{3449DDAE-7A3C-47A3-9ED5-F3BE83E3456F}">
      <dgm:prSet/>
      <dgm:spPr/>
      <dgm:t>
        <a:bodyPr/>
        <a:lstStyle/>
        <a:p>
          <a:endParaRPr lang="en-US"/>
        </a:p>
      </dgm:t>
    </dgm:pt>
    <dgm:pt modelId="{7AEEB3DE-7F18-47A4-AF68-B825A5BCAA8D}" type="sibTrans" cxnId="{3449DDAE-7A3C-47A3-9ED5-F3BE83E3456F}">
      <dgm:prSet/>
      <dgm:spPr/>
      <dgm:t>
        <a:bodyPr/>
        <a:lstStyle/>
        <a:p>
          <a:endParaRPr lang="en-US"/>
        </a:p>
      </dgm:t>
    </dgm:pt>
    <dgm:pt modelId="{1CAE5609-9ABA-4351-BB50-190A19076DCF}">
      <dgm:prSet phldrT="[Text]"/>
      <dgm:spPr/>
      <dgm:t>
        <a:bodyPr/>
        <a:lstStyle/>
        <a:p>
          <a:pPr>
            <a:buNone/>
          </a:pPr>
          <a:r>
            <a:rPr lang="en-US" dirty="0">
              <a:effectLst/>
              <a:latin typeface="Times New Roman" panose="02020603050405020304" pitchFamily="18" charset="0"/>
              <a:ea typeface="Cambria" panose="02040503050406030204" pitchFamily="18" charset="0"/>
              <a:cs typeface="Times New Roman" panose="02020603050405020304" pitchFamily="18" charset="0"/>
            </a:rPr>
            <a:t>systemic</a:t>
          </a:r>
          <a:endParaRPr lang="en-US" dirty="0"/>
        </a:p>
      </dgm:t>
    </dgm:pt>
    <dgm:pt modelId="{8AE55841-06A4-45DC-8CFC-3456274AF7BF}" type="parTrans" cxnId="{00A3F5DD-97CF-46F9-A1D1-E39F75F35206}">
      <dgm:prSet/>
      <dgm:spPr/>
      <dgm:t>
        <a:bodyPr/>
        <a:lstStyle/>
        <a:p>
          <a:endParaRPr lang="en-US"/>
        </a:p>
      </dgm:t>
    </dgm:pt>
    <dgm:pt modelId="{CD947ED4-52FA-4ACE-BFB7-E5437A7EFE54}" type="sibTrans" cxnId="{00A3F5DD-97CF-46F9-A1D1-E39F75F35206}">
      <dgm:prSet/>
      <dgm:spPr/>
      <dgm:t>
        <a:bodyPr/>
        <a:lstStyle/>
        <a:p>
          <a:endParaRPr lang="en-US"/>
        </a:p>
      </dgm:t>
    </dgm:pt>
    <dgm:pt modelId="{5360E0A5-C493-410F-88A2-CBD26255368E}">
      <dgm:prSet/>
      <dgm:spPr/>
      <dgm:t>
        <a:bodyPr/>
        <a:lstStyle/>
        <a:p>
          <a:pPr>
            <a:buFont typeface="Arial" panose="020B0604020202020204" pitchFamily="34" charset="0"/>
            <a:buNone/>
          </a:pPr>
          <a:r>
            <a:rPr lang="en-US" dirty="0" err="1">
              <a:effectLst/>
              <a:latin typeface="Times New Roman" panose="02020603050405020304" pitchFamily="18" charset="0"/>
              <a:ea typeface="Cambria" panose="02040503050406030204" pitchFamily="18" charset="0"/>
              <a:cs typeface="Times New Roman" panose="02020603050405020304" pitchFamily="18" charset="0"/>
            </a:rPr>
            <a:t>realizational</a:t>
          </a:r>
          <a:endParaRPr lang="en-US" dirty="0">
            <a:effectLst/>
            <a:latin typeface="Times New Roman" panose="02020603050405020304" pitchFamily="18" charset="0"/>
            <a:ea typeface="Cambria" panose="02040503050406030204" pitchFamily="18" charset="0"/>
            <a:cs typeface="Times New Roman" panose="02020603050405020304" pitchFamily="18" charset="0"/>
          </a:endParaRPr>
        </a:p>
      </dgm:t>
    </dgm:pt>
    <dgm:pt modelId="{3A3D7C61-5F60-42E7-84C3-6213FAAEB3F5}" type="parTrans" cxnId="{C37B6CC4-8144-4CFA-8445-E46A2EAB9987}">
      <dgm:prSet/>
      <dgm:spPr/>
      <dgm:t>
        <a:bodyPr/>
        <a:lstStyle/>
        <a:p>
          <a:endParaRPr lang="en-US"/>
        </a:p>
      </dgm:t>
    </dgm:pt>
    <dgm:pt modelId="{1876B539-7B85-4098-A4BE-940E2EE2AE27}" type="sibTrans" cxnId="{C37B6CC4-8144-4CFA-8445-E46A2EAB9987}">
      <dgm:prSet/>
      <dgm:spPr/>
      <dgm:t>
        <a:bodyPr/>
        <a:lstStyle/>
        <a:p>
          <a:endParaRPr lang="en-US"/>
        </a:p>
      </dgm:t>
    </dgm:pt>
    <dgm:pt modelId="{1FC6DEC2-DC3F-4B9B-A84C-24554FD88F9F}">
      <dgm:prSet/>
      <dgm:spPr/>
      <dgm:t>
        <a:bodyPr/>
        <a:lstStyle/>
        <a:p>
          <a:pPr>
            <a:buNone/>
          </a:pPr>
          <a:r>
            <a:rPr lang="en-US" dirty="0">
              <a:effectLst/>
              <a:latin typeface="Times New Roman" panose="02020603050405020304" pitchFamily="18" charset="0"/>
              <a:ea typeface="Cambria" panose="02040503050406030204" pitchFamily="18" charset="0"/>
              <a:cs typeface="Times New Roman" panose="02020603050405020304" pitchFamily="18" charset="0"/>
            </a:rPr>
            <a:t>semantic</a:t>
          </a:r>
        </a:p>
      </dgm:t>
    </dgm:pt>
    <dgm:pt modelId="{6C5BC1A3-99B7-4C26-B310-77D9E9F14C1B}" type="parTrans" cxnId="{20AFD656-4280-418C-A4E6-4628FF6C5B20}">
      <dgm:prSet/>
      <dgm:spPr/>
      <dgm:t>
        <a:bodyPr/>
        <a:lstStyle/>
        <a:p>
          <a:endParaRPr lang="en-US"/>
        </a:p>
      </dgm:t>
    </dgm:pt>
    <dgm:pt modelId="{F0752AC0-0F13-4FF5-BD57-983E75DC0988}" type="sibTrans" cxnId="{20AFD656-4280-418C-A4E6-4628FF6C5B20}">
      <dgm:prSet/>
      <dgm:spPr/>
      <dgm:t>
        <a:bodyPr/>
        <a:lstStyle/>
        <a:p>
          <a:endParaRPr lang="en-US"/>
        </a:p>
      </dgm:t>
    </dgm:pt>
    <dgm:pt modelId="{64E8E758-CE0B-4EFD-93D1-2B804BB9CB4D}">
      <dgm:prSet/>
      <dgm:spPr/>
      <dgm:t>
        <a:bodyPr/>
        <a:lstStyle/>
        <a:p>
          <a:pPr>
            <a:buNone/>
          </a:pPr>
          <a:r>
            <a:rPr lang="en-US" dirty="0">
              <a:effectLst/>
              <a:latin typeface="Times New Roman" panose="02020603050405020304" pitchFamily="18" charset="0"/>
              <a:ea typeface="Cambria" panose="02040503050406030204" pitchFamily="18" charset="0"/>
              <a:cs typeface="Times New Roman" panose="02020603050405020304" pitchFamily="18" charset="0"/>
            </a:rPr>
            <a:t>frequency</a:t>
          </a:r>
        </a:p>
      </dgm:t>
    </dgm:pt>
    <dgm:pt modelId="{48A8B78C-0904-4103-B7CC-AC3EA290AB9C}" type="parTrans" cxnId="{97F874C9-B2DD-49EB-8D98-51DF7228F8A0}">
      <dgm:prSet/>
      <dgm:spPr/>
      <dgm:t>
        <a:bodyPr/>
        <a:lstStyle/>
        <a:p>
          <a:endParaRPr lang="en-US"/>
        </a:p>
      </dgm:t>
    </dgm:pt>
    <dgm:pt modelId="{7490E5B3-0C81-461E-B350-276FBE52AEAB}" type="sibTrans" cxnId="{97F874C9-B2DD-49EB-8D98-51DF7228F8A0}">
      <dgm:prSet/>
      <dgm:spPr/>
      <dgm:t>
        <a:bodyPr/>
        <a:lstStyle/>
        <a:p>
          <a:endParaRPr lang="en-US"/>
        </a:p>
      </dgm:t>
    </dgm:pt>
    <dgm:pt modelId="{534D3685-D282-4971-8DDC-14DFA6E6E30C}" type="pres">
      <dgm:prSet presAssocID="{064680B3-0046-4125-8BDD-CC1C91EB0751}" presName="cycleMatrixDiagram" presStyleCnt="0">
        <dgm:presLayoutVars>
          <dgm:chMax val="1"/>
          <dgm:dir/>
          <dgm:animLvl val="lvl"/>
          <dgm:resizeHandles val="exact"/>
        </dgm:presLayoutVars>
      </dgm:prSet>
      <dgm:spPr/>
    </dgm:pt>
    <dgm:pt modelId="{4430F1F3-C9D3-49FB-912E-02900EC0C1AF}" type="pres">
      <dgm:prSet presAssocID="{064680B3-0046-4125-8BDD-CC1C91EB0751}" presName="children" presStyleCnt="0"/>
      <dgm:spPr/>
    </dgm:pt>
    <dgm:pt modelId="{66E7A3D8-9553-4CE7-9A22-B06A01B2E929}" type="pres">
      <dgm:prSet presAssocID="{064680B3-0046-4125-8BDD-CC1C91EB0751}" presName="child1group" presStyleCnt="0"/>
      <dgm:spPr/>
    </dgm:pt>
    <dgm:pt modelId="{0675DA4F-0057-4EAA-8703-2977DBEC6EFE}" type="pres">
      <dgm:prSet presAssocID="{064680B3-0046-4125-8BDD-CC1C91EB0751}" presName="child1" presStyleLbl="bgAcc1" presStyleIdx="0" presStyleCnt="4"/>
      <dgm:spPr/>
    </dgm:pt>
    <dgm:pt modelId="{65BC6601-91F6-4FBC-BEAA-46431753BD07}" type="pres">
      <dgm:prSet presAssocID="{064680B3-0046-4125-8BDD-CC1C91EB0751}" presName="child1Text" presStyleLbl="bgAcc1" presStyleIdx="0" presStyleCnt="4">
        <dgm:presLayoutVars>
          <dgm:bulletEnabled val="1"/>
        </dgm:presLayoutVars>
      </dgm:prSet>
      <dgm:spPr/>
    </dgm:pt>
    <dgm:pt modelId="{ADFD6138-5833-4844-92F2-83621A4CB06B}" type="pres">
      <dgm:prSet presAssocID="{064680B3-0046-4125-8BDD-CC1C91EB0751}" presName="child2group" presStyleCnt="0"/>
      <dgm:spPr/>
    </dgm:pt>
    <dgm:pt modelId="{0D05D7A4-2676-4BBD-AC4F-45803BD8C61F}" type="pres">
      <dgm:prSet presAssocID="{064680B3-0046-4125-8BDD-CC1C91EB0751}" presName="child2" presStyleLbl="bgAcc1" presStyleIdx="1" presStyleCnt="4"/>
      <dgm:spPr/>
    </dgm:pt>
    <dgm:pt modelId="{F939988F-440F-4D47-9C04-8D3427E2B1A3}" type="pres">
      <dgm:prSet presAssocID="{064680B3-0046-4125-8BDD-CC1C91EB0751}" presName="child2Text" presStyleLbl="bgAcc1" presStyleIdx="1" presStyleCnt="4">
        <dgm:presLayoutVars>
          <dgm:bulletEnabled val="1"/>
        </dgm:presLayoutVars>
      </dgm:prSet>
      <dgm:spPr/>
    </dgm:pt>
    <dgm:pt modelId="{8EFB88C0-A23A-44F6-B220-5C89BFD2C410}" type="pres">
      <dgm:prSet presAssocID="{064680B3-0046-4125-8BDD-CC1C91EB0751}" presName="child3group" presStyleCnt="0"/>
      <dgm:spPr/>
    </dgm:pt>
    <dgm:pt modelId="{69A37459-1BF8-4AE4-B67B-F9159E7C4FE5}" type="pres">
      <dgm:prSet presAssocID="{064680B3-0046-4125-8BDD-CC1C91EB0751}" presName="child3" presStyleLbl="bgAcc1" presStyleIdx="2" presStyleCnt="4"/>
      <dgm:spPr/>
    </dgm:pt>
    <dgm:pt modelId="{7C6B0A14-3B2A-41FF-8CE3-C5AEC677B841}" type="pres">
      <dgm:prSet presAssocID="{064680B3-0046-4125-8BDD-CC1C91EB0751}" presName="child3Text" presStyleLbl="bgAcc1" presStyleIdx="2" presStyleCnt="4">
        <dgm:presLayoutVars>
          <dgm:bulletEnabled val="1"/>
        </dgm:presLayoutVars>
      </dgm:prSet>
      <dgm:spPr/>
    </dgm:pt>
    <dgm:pt modelId="{DB3CCC13-EFAF-4CE9-80E6-D0B3357111E7}" type="pres">
      <dgm:prSet presAssocID="{064680B3-0046-4125-8BDD-CC1C91EB0751}" presName="child4group" presStyleCnt="0"/>
      <dgm:spPr/>
    </dgm:pt>
    <dgm:pt modelId="{5FB01AF7-031A-4802-B85A-3D8FBD318E52}" type="pres">
      <dgm:prSet presAssocID="{064680B3-0046-4125-8BDD-CC1C91EB0751}" presName="child4" presStyleLbl="bgAcc1" presStyleIdx="3" presStyleCnt="4"/>
      <dgm:spPr/>
    </dgm:pt>
    <dgm:pt modelId="{2552A873-74F5-4B20-89D1-372BC6B6142B}" type="pres">
      <dgm:prSet presAssocID="{064680B3-0046-4125-8BDD-CC1C91EB0751}" presName="child4Text" presStyleLbl="bgAcc1" presStyleIdx="3" presStyleCnt="4">
        <dgm:presLayoutVars>
          <dgm:bulletEnabled val="1"/>
        </dgm:presLayoutVars>
      </dgm:prSet>
      <dgm:spPr/>
    </dgm:pt>
    <dgm:pt modelId="{100285F2-BDB5-48AE-9A88-02A77CB6E7A9}" type="pres">
      <dgm:prSet presAssocID="{064680B3-0046-4125-8BDD-CC1C91EB0751}" presName="childPlaceholder" presStyleCnt="0"/>
      <dgm:spPr/>
    </dgm:pt>
    <dgm:pt modelId="{A8C1BCB1-1099-4D12-AF5B-61BD3289C673}" type="pres">
      <dgm:prSet presAssocID="{064680B3-0046-4125-8BDD-CC1C91EB0751}" presName="circle" presStyleCnt="0"/>
      <dgm:spPr/>
    </dgm:pt>
    <dgm:pt modelId="{4A28DB1C-BD9F-4E95-9C9B-34CBDF263305}" type="pres">
      <dgm:prSet presAssocID="{064680B3-0046-4125-8BDD-CC1C91EB0751}" presName="quadrant1" presStyleLbl="node1" presStyleIdx="0" presStyleCnt="4">
        <dgm:presLayoutVars>
          <dgm:chMax val="1"/>
          <dgm:bulletEnabled val="1"/>
        </dgm:presLayoutVars>
      </dgm:prSet>
      <dgm:spPr/>
    </dgm:pt>
    <dgm:pt modelId="{51AF78A3-CD53-4856-9C20-46DCD7460841}" type="pres">
      <dgm:prSet presAssocID="{064680B3-0046-4125-8BDD-CC1C91EB0751}" presName="quadrant2" presStyleLbl="node1" presStyleIdx="1" presStyleCnt="4">
        <dgm:presLayoutVars>
          <dgm:chMax val="1"/>
          <dgm:bulletEnabled val="1"/>
        </dgm:presLayoutVars>
      </dgm:prSet>
      <dgm:spPr/>
    </dgm:pt>
    <dgm:pt modelId="{1B6EAB92-285D-4AB1-A3E2-3B18A396A066}" type="pres">
      <dgm:prSet presAssocID="{064680B3-0046-4125-8BDD-CC1C91EB0751}" presName="quadrant3" presStyleLbl="node1" presStyleIdx="2" presStyleCnt="4">
        <dgm:presLayoutVars>
          <dgm:chMax val="1"/>
          <dgm:bulletEnabled val="1"/>
        </dgm:presLayoutVars>
      </dgm:prSet>
      <dgm:spPr/>
    </dgm:pt>
    <dgm:pt modelId="{4CFF11DE-045E-4CE6-AAB0-E0C85F477B7A}" type="pres">
      <dgm:prSet presAssocID="{064680B3-0046-4125-8BDD-CC1C91EB0751}" presName="quadrant4" presStyleLbl="node1" presStyleIdx="3" presStyleCnt="4">
        <dgm:presLayoutVars>
          <dgm:chMax val="1"/>
          <dgm:bulletEnabled val="1"/>
        </dgm:presLayoutVars>
      </dgm:prSet>
      <dgm:spPr/>
    </dgm:pt>
    <dgm:pt modelId="{90D9B6DA-1420-4B30-B8F7-B095340135A0}" type="pres">
      <dgm:prSet presAssocID="{064680B3-0046-4125-8BDD-CC1C91EB0751}" presName="quadrantPlaceholder" presStyleCnt="0"/>
      <dgm:spPr/>
    </dgm:pt>
    <dgm:pt modelId="{5206248A-3E4E-44A2-BBC5-EDFB3FE45669}" type="pres">
      <dgm:prSet presAssocID="{064680B3-0046-4125-8BDD-CC1C91EB0751}" presName="center1" presStyleLbl="fgShp" presStyleIdx="0" presStyleCnt="2"/>
      <dgm:spPr/>
    </dgm:pt>
    <dgm:pt modelId="{3A0840C7-5DB6-4870-AFE8-C87C11DC2C93}" type="pres">
      <dgm:prSet presAssocID="{064680B3-0046-4125-8BDD-CC1C91EB0751}" presName="center2" presStyleLbl="fgShp" presStyleIdx="1" presStyleCnt="2"/>
      <dgm:spPr/>
    </dgm:pt>
  </dgm:ptLst>
  <dgm:cxnLst>
    <dgm:cxn modelId="{465F4A01-D63C-4B31-9297-0C1544A8FBB3}" type="presOf" srcId="{5360E0A5-C493-410F-88A2-CBD26255368E}" destId="{0D05D7A4-2676-4BBD-AC4F-45803BD8C61F}" srcOrd="0" destOrd="0" presId="urn:microsoft.com/office/officeart/2005/8/layout/cycle4"/>
    <dgm:cxn modelId="{B58F290F-B3F8-4FDC-A901-ACB8B150D6EB}" type="presOf" srcId="{1FC6DEC2-DC3F-4B9B-A84C-24554FD88F9F}" destId="{7C6B0A14-3B2A-41FF-8CE3-C5AEC677B841}" srcOrd="1" destOrd="0" presId="urn:microsoft.com/office/officeart/2005/8/layout/cycle4"/>
    <dgm:cxn modelId="{F737972B-8B08-4DDB-927A-B5706CC29439}" type="presOf" srcId="{64E8E758-CE0B-4EFD-93D1-2B804BB9CB4D}" destId="{2552A873-74F5-4B20-89D1-372BC6B6142B}" srcOrd="1" destOrd="0" presId="urn:microsoft.com/office/officeart/2005/8/layout/cycle4"/>
    <dgm:cxn modelId="{7DC5DA30-5410-48F7-BC12-4AAF6CEE26A5}" type="presOf" srcId="{64E8E758-CE0B-4EFD-93D1-2B804BB9CB4D}" destId="{5FB01AF7-031A-4802-B85A-3D8FBD318E52}" srcOrd="0" destOrd="0" presId="urn:microsoft.com/office/officeart/2005/8/layout/cycle4"/>
    <dgm:cxn modelId="{E61A3B43-F3DC-4052-B6D2-9640C249BDF7}" type="presOf" srcId="{83443255-9BBF-4103-9898-BC7EC75708AC}" destId="{4CFF11DE-045E-4CE6-AAB0-E0C85F477B7A}" srcOrd="0" destOrd="0" presId="urn:microsoft.com/office/officeart/2005/8/layout/cycle4"/>
    <dgm:cxn modelId="{BF6F0F68-4281-49D4-B657-2EA82BA838DE}" type="presOf" srcId="{9B4A35EE-B720-459B-B62B-1AA1F9FB3244}" destId="{4A28DB1C-BD9F-4E95-9C9B-34CBDF263305}" srcOrd="0" destOrd="0" presId="urn:microsoft.com/office/officeart/2005/8/layout/cycle4"/>
    <dgm:cxn modelId="{86E9DB68-17FC-4633-B7BD-D863300CA029}" type="presOf" srcId="{1FC6DEC2-DC3F-4B9B-A84C-24554FD88F9F}" destId="{69A37459-1BF8-4AE4-B67B-F9159E7C4FE5}" srcOrd="0" destOrd="0" presId="urn:microsoft.com/office/officeart/2005/8/layout/cycle4"/>
    <dgm:cxn modelId="{8BB6974A-6F56-4EAF-BA05-DBD4FC41DAF1}" type="presOf" srcId="{1CAE5609-9ABA-4351-BB50-190A19076DCF}" destId="{65BC6601-91F6-4FBC-BEAA-46431753BD07}" srcOrd="1" destOrd="0" presId="urn:microsoft.com/office/officeart/2005/8/layout/cycle4"/>
    <dgm:cxn modelId="{CCC9FD4B-037B-4102-B756-858D715EDBE6}" type="presOf" srcId="{5360E0A5-C493-410F-88A2-CBD26255368E}" destId="{F939988F-440F-4D47-9C04-8D3427E2B1A3}" srcOrd="1" destOrd="0" presId="urn:microsoft.com/office/officeart/2005/8/layout/cycle4"/>
    <dgm:cxn modelId="{6D11EC54-329B-4A60-9BCB-5C71AECA0628}" srcId="{064680B3-0046-4125-8BDD-CC1C91EB0751}" destId="{8413A02F-E2A8-427C-B849-F90D9C5DC273}" srcOrd="1" destOrd="0" parTransId="{81BF9790-927B-4C3D-ADDE-8E0A4A17D081}" sibTransId="{5D7A5B57-204B-4393-8466-E2DDD47E7A6A}"/>
    <dgm:cxn modelId="{20AFD656-4280-418C-A4E6-4628FF6C5B20}" srcId="{60BF5826-088A-4489-95DC-83FBB66632E0}" destId="{1FC6DEC2-DC3F-4B9B-A84C-24554FD88F9F}" srcOrd="0" destOrd="0" parTransId="{6C5BC1A3-99B7-4C26-B310-77D9E9F14C1B}" sibTransId="{F0752AC0-0F13-4FF5-BD57-983E75DC0988}"/>
    <dgm:cxn modelId="{5D12AB7A-1830-4CEB-AED4-ABA35F367E05}" type="presOf" srcId="{8413A02F-E2A8-427C-B849-F90D9C5DC273}" destId="{51AF78A3-CD53-4856-9C20-46DCD7460841}" srcOrd="0" destOrd="0" presId="urn:microsoft.com/office/officeart/2005/8/layout/cycle4"/>
    <dgm:cxn modelId="{2F334283-498A-4771-A4AE-096F6110BDE2}" type="presOf" srcId="{60BF5826-088A-4489-95DC-83FBB66632E0}" destId="{1B6EAB92-285D-4AB1-A3E2-3B18A396A066}" srcOrd="0" destOrd="0" presId="urn:microsoft.com/office/officeart/2005/8/layout/cycle4"/>
    <dgm:cxn modelId="{05A26A92-339C-4618-B7AC-4827C47A81C4}" srcId="{064680B3-0046-4125-8BDD-CC1C91EB0751}" destId="{60BF5826-088A-4489-95DC-83FBB66632E0}" srcOrd="2" destOrd="0" parTransId="{53C50B1D-C789-4BDA-953F-23D582DBF79F}" sibTransId="{C27E2C39-8F83-473C-A0CD-041311BE2934}"/>
    <dgm:cxn modelId="{3449DDAE-7A3C-47A3-9ED5-F3BE83E3456F}" srcId="{064680B3-0046-4125-8BDD-CC1C91EB0751}" destId="{83443255-9BBF-4103-9898-BC7EC75708AC}" srcOrd="3" destOrd="0" parTransId="{CC1BF0CB-D8CA-46CA-93B0-3CA7B76F0233}" sibTransId="{7AEEB3DE-7F18-47A4-AF68-B825A5BCAA8D}"/>
    <dgm:cxn modelId="{C37B6CC4-8144-4CFA-8445-E46A2EAB9987}" srcId="{8413A02F-E2A8-427C-B849-F90D9C5DC273}" destId="{5360E0A5-C493-410F-88A2-CBD26255368E}" srcOrd="0" destOrd="0" parTransId="{3A3D7C61-5F60-42E7-84C3-6213FAAEB3F5}" sibTransId="{1876B539-7B85-4098-A4BE-940E2EE2AE27}"/>
    <dgm:cxn modelId="{2BF6C8C4-D5D3-4B83-B7C6-AA95691CD588}" type="presOf" srcId="{064680B3-0046-4125-8BDD-CC1C91EB0751}" destId="{534D3685-D282-4971-8DDC-14DFA6E6E30C}" srcOrd="0" destOrd="0" presId="urn:microsoft.com/office/officeart/2005/8/layout/cycle4"/>
    <dgm:cxn modelId="{97F874C9-B2DD-49EB-8D98-51DF7228F8A0}" srcId="{83443255-9BBF-4103-9898-BC7EC75708AC}" destId="{64E8E758-CE0B-4EFD-93D1-2B804BB9CB4D}" srcOrd="0" destOrd="0" parTransId="{48A8B78C-0904-4103-B7CC-AC3EA290AB9C}" sibTransId="{7490E5B3-0C81-461E-B350-276FBE52AEAB}"/>
    <dgm:cxn modelId="{42A8BEDC-3D64-405C-A94A-5FC0E59C96EC}" srcId="{064680B3-0046-4125-8BDD-CC1C91EB0751}" destId="{9B4A35EE-B720-459B-B62B-1AA1F9FB3244}" srcOrd="0" destOrd="0" parTransId="{9B85D3FE-6317-407E-97C2-2057493637AA}" sibTransId="{709A04BD-E921-48EB-AB94-2AE76ED37370}"/>
    <dgm:cxn modelId="{00A3F5DD-97CF-46F9-A1D1-E39F75F35206}" srcId="{9B4A35EE-B720-459B-B62B-1AA1F9FB3244}" destId="{1CAE5609-9ABA-4351-BB50-190A19076DCF}" srcOrd="0" destOrd="0" parTransId="{8AE55841-06A4-45DC-8CFC-3456274AF7BF}" sibTransId="{CD947ED4-52FA-4ACE-BFB7-E5437A7EFE54}"/>
    <dgm:cxn modelId="{613B6FEA-77FA-47FB-A122-1E8F9D6DBD34}" type="presOf" srcId="{1CAE5609-9ABA-4351-BB50-190A19076DCF}" destId="{0675DA4F-0057-4EAA-8703-2977DBEC6EFE}" srcOrd="0" destOrd="0" presId="urn:microsoft.com/office/officeart/2005/8/layout/cycle4"/>
    <dgm:cxn modelId="{457429A8-C0F1-49DF-B829-4C51B683F6A2}" type="presParOf" srcId="{534D3685-D282-4971-8DDC-14DFA6E6E30C}" destId="{4430F1F3-C9D3-49FB-912E-02900EC0C1AF}" srcOrd="0" destOrd="0" presId="urn:microsoft.com/office/officeart/2005/8/layout/cycle4"/>
    <dgm:cxn modelId="{934E3B0E-AFE5-487A-A561-F14930D18FA8}" type="presParOf" srcId="{4430F1F3-C9D3-49FB-912E-02900EC0C1AF}" destId="{66E7A3D8-9553-4CE7-9A22-B06A01B2E929}" srcOrd="0" destOrd="0" presId="urn:microsoft.com/office/officeart/2005/8/layout/cycle4"/>
    <dgm:cxn modelId="{35158EBD-3E5F-44AE-ABE6-1921A73F3478}" type="presParOf" srcId="{66E7A3D8-9553-4CE7-9A22-B06A01B2E929}" destId="{0675DA4F-0057-4EAA-8703-2977DBEC6EFE}" srcOrd="0" destOrd="0" presId="urn:microsoft.com/office/officeart/2005/8/layout/cycle4"/>
    <dgm:cxn modelId="{3DB329A1-8B3E-4F56-BA2C-173F94F86388}" type="presParOf" srcId="{66E7A3D8-9553-4CE7-9A22-B06A01B2E929}" destId="{65BC6601-91F6-4FBC-BEAA-46431753BD07}" srcOrd="1" destOrd="0" presId="urn:microsoft.com/office/officeart/2005/8/layout/cycle4"/>
    <dgm:cxn modelId="{17A03DF5-D632-42BB-890A-2D5070124F6F}" type="presParOf" srcId="{4430F1F3-C9D3-49FB-912E-02900EC0C1AF}" destId="{ADFD6138-5833-4844-92F2-83621A4CB06B}" srcOrd="1" destOrd="0" presId="urn:microsoft.com/office/officeart/2005/8/layout/cycle4"/>
    <dgm:cxn modelId="{7B314250-E386-4D53-8DA3-9FBD7E622609}" type="presParOf" srcId="{ADFD6138-5833-4844-92F2-83621A4CB06B}" destId="{0D05D7A4-2676-4BBD-AC4F-45803BD8C61F}" srcOrd="0" destOrd="0" presId="urn:microsoft.com/office/officeart/2005/8/layout/cycle4"/>
    <dgm:cxn modelId="{AE39A085-9586-44F0-BAFC-47F75ECEB452}" type="presParOf" srcId="{ADFD6138-5833-4844-92F2-83621A4CB06B}" destId="{F939988F-440F-4D47-9C04-8D3427E2B1A3}" srcOrd="1" destOrd="0" presId="urn:microsoft.com/office/officeart/2005/8/layout/cycle4"/>
    <dgm:cxn modelId="{A010D2F5-28BE-491A-A741-10DE315996DF}" type="presParOf" srcId="{4430F1F3-C9D3-49FB-912E-02900EC0C1AF}" destId="{8EFB88C0-A23A-44F6-B220-5C89BFD2C410}" srcOrd="2" destOrd="0" presId="urn:microsoft.com/office/officeart/2005/8/layout/cycle4"/>
    <dgm:cxn modelId="{D81B2135-5D16-4B63-98EA-292981D62BDC}" type="presParOf" srcId="{8EFB88C0-A23A-44F6-B220-5C89BFD2C410}" destId="{69A37459-1BF8-4AE4-B67B-F9159E7C4FE5}" srcOrd="0" destOrd="0" presId="urn:microsoft.com/office/officeart/2005/8/layout/cycle4"/>
    <dgm:cxn modelId="{243E963F-62B9-47B2-B8E1-3E6EC26B3F06}" type="presParOf" srcId="{8EFB88C0-A23A-44F6-B220-5C89BFD2C410}" destId="{7C6B0A14-3B2A-41FF-8CE3-C5AEC677B841}" srcOrd="1" destOrd="0" presId="urn:microsoft.com/office/officeart/2005/8/layout/cycle4"/>
    <dgm:cxn modelId="{9B97F4F9-7EEE-4E8A-A744-38C8CB0B2944}" type="presParOf" srcId="{4430F1F3-C9D3-49FB-912E-02900EC0C1AF}" destId="{DB3CCC13-EFAF-4CE9-80E6-D0B3357111E7}" srcOrd="3" destOrd="0" presId="urn:microsoft.com/office/officeart/2005/8/layout/cycle4"/>
    <dgm:cxn modelId="{1062CBF7-8569-4581-932B-1C3000350D6B}" type="presParOf" srcId="{DB3CCC13-EFAF-4CE9-80E6-D0B3357111E7}" destId="{5FB01AF7-031A-4802-B85A-3D8FBD318E52}" srcOrd="0" destOrd="0" presId="urn:microsoft.com/office/officeart/2005/8/layout/cycle4"/>
    <dgm:cxn modelId="{833DE68A-8F42-4AE0-A93E-31272E8BB74A}" type="presParOf" srcId="{DB3CCC13-EFAF-4CE9-80E6-D0B3357111E7}" destId="{2552A873-74F5-4B20-89D1-372BC6B6142B}" srcOrd="1" destOrd="0" presId="urn:microsoft.com/office/officeart/2005/8/layout/cycle4"/>
    <dgm:cxn modelId="{44E10354-CFB0-4B36-B9A0-647330C80C17}" type="presParOf" srcId="{4430F1F3-C9D3-49FB-912E-02900EC0C1AF}" destId="{100285F2-BDB5-48AE-9A88-02A77CB6E7A9}" srcOrd="4" destOrd="0" presId="urn:microsoft.com/office/officeart/2005/8/layout/cycle4"/>
    <dgm:cxn modelId="{B807DC2D-D944-46E9-8500-29A946BB1D45}" type="presParOf" srcId="{534D3685-D282-4971-8DDC-14DFA6E6E30C}" destId="{A8C1BCB1-1099-4D12-AF5B-61BD3289C673}" srcOrd="1" destOrd="0" presId="urn:microsoft.com/office/officeart/2005/8/layout/cycle4"/>
    <dgm:cxn modelId="{E66E786F-673B-4A54-BAF5-BB22EB45C3F8}" type="presParOf" srcId="{A8C1BCB1-1099-4D12-AF5B-61BD3289C673}" destId="{4A28DB1C-BD9F-4E95-9C9B-34CBDF263305}" srcOrd="0" destOrd="0" presId="urn:microsoft.com/office/officeart/2005/8/layout/cycle4"/>
    <dgm:cxn modelId="{949C9BAA-59A4-4454-A362-C3214022F56C}" type="presParOf" srcId="{A8C1BCB1-1099-4D12-AF5B-61BD3289C673}" destId="{51AF78A3-CD53-4856-9C20-46DCD7460841}" srcOrd="1" destOrd="0" presId="urn:microsoft.com/office/officeart/2005/8/layout/cycle4"/>
    <dgm:cxn modelId="{57D2EF76-0B3B-416C-9F69-64A5869F2627}" type="presParOf" srcId="{A8C1BCB1-1099-4D12-AF5B-61BD3289C673}" destId="{1B6EAB92-285D-4AB1-A3E2-3B18A396A066}" srcOrd="2" destOrd="0" presId="urn:microsoft.com/office/officeart/2005/8/layout/cycle4"/>
    <dgm:cxn modelId="{B4F7016A-9B74-423C-9117-1C9317EE90F8}" type="presParOf" srcId="{A8C1BCB1-1099-4D12-AF5B-61BD3289C673}" destId="{4CFF11DE-045E-4CE6-AAB0-E0C85F477B7A}" srcOrd="3" destOrd="0" presId="urn:microsoft.com/office/officeart/2005/8/layout/cycle4"/>
    <dgm:cxn modelId="{28B18172-9088-4673-93DB-29C466C9B3BE}" type="presParOf" srcId="{A8C1BCB1-1099-4D12-AF5B-61BD3289C673}" destId="{90D9B6DA-1420-4B30-B8F7-B095340135A0}" srcOrd="4" destOrd="0" presId="urn:microsoft.com/office/officeart/2005/8/layout/cycle4"/>
    <dgm:cxn modelId="{ED841DBF-0BC5-4D23-8095-AACA3EA73B6D}" type="presParOf" srcId="{534D3685-D282-4971-8DDC-14DFA6E6E30C}" destId="{5206248A-3E4E-44A2-BBC5-EDFB3FE45669}" srcOrd="2" destOrd="0" presId="urn:microsoft.com/office/officeart/2005/8/layout/cycle4"/>
    <dgm:cxn modelId="{9219C7E9-C4E7-45E7-86D9-F2D0D9AF6049}" type="presParOf" srcId="{534D3685-D282-4971-8DDC-14DFA6E6E30C}" destId="{3A0840C7-5DB6-4870-AFE8-C87C11DC2C93}" srcOrd="3" destOrd="0" presId="urn:microsoft.com/office/officeart/2005/8/layout/cycle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64680B3-0046-4125-8BDD-CC1C91EB0751}" type="doc">
      <dgm:prSet loTypeId="urn:microsoft.com/office/officeart/2005/8/layout/cycle4" loCatId="matrix" qsTypeId="urn:microsoft.com/office/officeart/2005/8/quickstyle/simple1" qsCatId="simple" csTypeId="urn:microsoft.com/office/officeart/2005/8/colors/accent1_2" csCatId="accent1" phldr="1"/>
      <dgm:spPr/>
      <dgm:t>
        <a:bodyPr/>
        <a:lstStyle/>
        <a:p>
          <a:endParaRPr lang="en-US"/>
        </a:p>
      </dgm:t>
    </dgm:pt>
    <dgm:pt modelId="{9B4A35EE-B720-459B-B62B-1AA1F9FB3244}">
      <dgm:prSet phldrT="[Text]"/>
      <dgm:spPr/>
      <dgm:t>
        <a:bodyPr/>
        <a:lstStyle/>
        <a:p>
          <a:pPr>
            <a:buNone/>
          </a:pPr>
          <a:r>
            <a:rPr lang="en-US" dirty="0"/>
            <a:t>L+</a:t>
          </a:r>
          <a:r>
            <a:rPr lang="es-ES" dirty="0"/>
            <a:t>¡</a:t>
          </a:r>
          <a:r>
            <a:rPr lang="en-US" dirty="0"/>
            <a:t>H* and L+H* exist in EN &amp; ES</a:t>
          </a:r>
        </a:p>
      </dgm:t>
    </dgm:pt>
    <dgm:pt modelId="{9B85D3FE-6317-407E-97C2-2057493637AA}" type="parTrans" cxnId="{42A8BEDC-3D64-405C-A94A-5FC0E59C96EC}">
      <dgm:prSet/>
      <dgm:spPr/>
      <dgm:t>
        <a:bodyPr/>
        <a:lstStyle/>
        <a:p>
          <a:endParaRPr lang="en-US"/>
        </a:p>
      </dgm:t>
    </dgm:pt>
    <dgm:pt modelId="{709A04BD-E921-48EB-AB94-2AE76ED37370}" type="sibTrans" cxnId="{42A8BEDC-3D64-405C-A94A-5FC0E59C96EC}">
      <dgm:prSet/>
      <dgm:spPr/>
      <dgm:t>
        <a:bodyPr/>
        <a:lstStyle/>
        <a:p>
          <a:endParaRPr lang="en-US"/>
        </a:p>
      </dgm:t>
    </dgm:pt>
    <dgm:pt modelId="{8413A02F-E2A8-427C-B849-F90D9C5DC273}">
      <dgm:prSet/>
      <dgm:spPr/>
      <dgm:t>
        <a:bodyPr/>
        <a:lstStyle/>
        <a:p>
          <a:r>
            <a:rPr lang="es-ES" dirty="0">
              <a:effectLst/>
              <a:latin typeface="Times New Roman" panose="02020603050405020304" pitchFamily="18" charset="0"/>
              <a:ea typeface="Cambria" panose="02040503050406030204" pitchFamily="18" charset="0"/>
              <a:cs typeface="Times New Roman" panose="02020603050405020304" pitchFamily="18" charset="0"/>
            </a:rPr>
            <a:t>L</a:t>
          </a:r>
          <a:r>
            <a:rPr lang="en-US" dirty="0">
              <a:effectLst/>
              <a:latin typeface="Times New Roman" panose="02020603050405020304" pitchFamily="18" charset="0"/>
              <a:ea typeface="Cambria" panose="02040503050406030204" pitchFamily="18" charset="0"/>
              <a:cs typeface="Times New Roman" panose="02020603050405020304" pitchFamily="18" charset="0"/>
            </a:rPr>
            <a:t>+¡H* and L+H* are realized similarly in EN &amp; ES</a:t>
          </a:r>
        </a:p>
      </dgm:t>
    </dgm:pt>
    <dgm:pt modelId="{81BF9790-927B-4C3D-ADDE-8E0A4A17D081}" type="parTrans" cxnId="{6D11EC54-329B-4A60-9BCB-5C71AECA0628}">
      <dgm:prSet/>
      <dgm:spPr/>
      <dgm:t>
        <a:bodyPr/>
        <a:lstStyle/>
        <a:p>
          <a:endParaRPr lang="en-US"/>
        </a:p>
      </dgm:t>
    </dgm:pt>
    <dgm:pt modelId="{5D7A5B57-204B-4393-8466-E2DDD47E7A6A}" type="sibTrans" cxnId="{6D11EC54-329B-4A60-9BCB-5C71AECA0628}">
      <dgm:prSet/>
      <dgm:spPr/>
      <dgm:t>
        <a:bodyPr/>
        <a:lstStyle/>
        <a:p>
          <a:endParaRPr lang="en-US"/>
        </a:p>
      </dgm:t>
    </dgm:pt>
    <dgm:pt modelId="{60BF5826-088A-4489-95DC-83FBB66632E0}">
      <dgm:prSet/>
      <dgm:spPr/>
      <dgm:t>
        <a:bodyPr/>
        <a:lstStyle/>
        <a:p>
          <a:r>
            <a:rPr lang="en-US" b="1" dirty="0">
              <a:effectLst/>
              <a:latin typeface="Times New Roman" panose="02020603050405020304" pitchFamily="18" charset="0"/>
              <a:ea typeface="Cambria" panose="02040503050406030204" pitchFamily="18" charset="0"/>
              <a:cs typeface="Times New Roman" panose="02020603050405020304" pitchFamily="18" charset="0"/>
            </a:rPr>
            <a:t>!!! L+</a:t>
          </a:r>
          <a:r>
            <a:rPr lang="es-ES" b="1" dirty="0">
              <a:effectLst/>
              <a:latin typeface="Times New Roman" panose="02020603050405020304" pitchFamily="18" charset="0"/>
              <a:ea typeface="Cambria" panose="02040503050406030204" pitchFamily="18" charset="0"/>
              <a:cs typeface="Times New Roman" panose="02020603050405020304" pitchFamily="18" charset="0"/>
            </a:rPr>
            <a:t>¡</a:t>
          </a:r>
          <a:r>
            <a:rPr lang="en-US" b="1" dirty="0">
              <a:effectLst/>
              <a:latin typeface="Times New Roman" panose="02020603050405020304" pitchFamily="18" charset="0"/>
              <a:ea typeface="Cambria" panose="02040503050406030204" pitchFamily="18" charset="0"/>
              <a:cs typeface="Times New Roman" panose="02020603050405020304" pitchFamily="18" charset="0"/>
            </a:rPr>
            <a:t>H* is polite in EN, but impolite in ES !!!</a:t>
          </a:r>
        </a:p>
      </dgm:t>
    </dgm:pt>
    <dgm:pt modelId="{53C50B1D-C789-4BDA-953F-23D582DBF79F}" type="parTrans" cxnId="{05A26A92-339C-4618-B7AC-4827C47A81C4}">
      <dgm:prSet/>
      <dgm:spPr/>
      <dgm:t>
        <a:bodyPr/>
        <a:lstStyle/>
        <a:p>
          <a:endParaRPr lang="en-US"/>
        </a:p>
      </dgm:t>
    </dgm:pt>
    <dgm:pt modelId="{C27E2C39-8F83-473C-A0CD-041311BE2934}" type="sibTrans" cxnId="{05A26A92-339C-4618-B7AC-4827C47A81C4}">
      <dgm:prSet/>
      <dgm:spPr/>
      <dgm:t>
        <a:bodyPr/>
        <a:lstStyle/>
        <a:p>
          <a:endParaRPr lang="en-US"/>
        </a:p>
      </dgm:t>
    </dgm:pt>
    <dgm:pt modelId="{83443255-9BBF-4103-9898-BC7EC75708AC}">
      <dgm:prSet/>
      <dgm:spPr/>
      <dgm:t>
        <a:bodyPr/>
        <a:lstStyle/>
        <a:p>
          <a:r>
            <a:rPr lang="en-US" dirty="0">
              <a:effectLst/>
              <a:latin typeface="Times New Roman" panose="02020603050405020304" pitchFamily="18" charset="0"/>
              <a:ea typeface="Cambria" panose="02040503050406030204" pitchFamily="18" charset="0"/>
              <a:cs typeface="Times New Roman" panose="02020603050405020304" pitchFamily="18" charset="0"/>
            </a:rPr>
            <a:t>Not entirely clear how to quantify…</a:t>
          </a:r>
        </a:p>
      </dgm:t>
    </dgm:pt>
    <dgm:pt modelId="{CC1BF0CB-D8CA-46CA-93B0-3CA7B76F0233}" type="parTrans" cxnId="{3449DDAE-7A3C-47A3-9ED5-F3BE83E3456F}">
      <dgm:prSet/>
      <dgm:spPr/>
      <dgm:t>
        <a:bodyPr/>
        <a:lstStyle/>
        <a:p>
          <a:endParaRPr lang="en-US"/>
        </a:p>
      </dgm:t>
    </dgm:pt>
    <dgm:pt modelId="{7AEEB3DE-7F18-47A4-AF68-B825A5BCAA8D}" type="sibTrans" cxnId="{3449DDAE-7A3C-47A3-9ED5-F3BE83E3456F}">
      <dgm:prSet/>
      <dgm:spPr/>
      <dgm:t>
        <a:bodyPr/>
        <a:lstStyle/>
        <a:p>
          <a:endParaRPr lang="en-US"/>
        </a:p>
      </dgm:t>
    </dgm:pt>
    <dgm:pt modelId="{1CAE5609-9ABA-4351-BB50-190A19076DCF}">
      <dgm:prSet phldrT="[Text]"/>
      <dgm:spPr/>
      <dgm:t>
        <a:bodyPr/>
        <a:lstStyle/>
        <a:p>
          <a:pPr>
            <a:buNone/>
          </a:pPr>
          <a:r>
            <a:rPr lang="en-US" dirty="0">
              <a:effectLst/>
              <a:latin typeface="Times New Roman" panose="02020603050405020304" pitchFamily="18" charset="0"/>
              <a:ea typeface="Cambria" panose="02040503050406030204" pitchFamily="18" charset="0"/>
              <a:cs typeface="Times New Roman" panose="02020603050405020304" pitchFamily="18" charset="0"/>
            </a:rPr>
            <a:t>Systemic: The inventory and distribution of categorical phonological elements</a:t>
          </a:r>
          <a:endParaRPr lang="en-US" dirty="0"/>
        </a:p>
      </dgm:t>
    </dgm:pt>
    <dgm:pt modelId="{8AE55841-06A4-45DC-8CFC-3456274AF7BF}" type="parTrans" cxnId="{00A3F5DD-97CF-46F9-A1D1-E39F75F35206}">
      <dgm:prSet/>
      <dgm:spPr/>
      <dgm:t>
        <a:bodyPr/>
        <a:lstStyle/>
        <a:p>
          <a:endParaRPr lang="en-US"/>
        </a:p>
      </dgm:t>
    </dgm:pt>
    <dgm:pt modelId="{CD947ED4-52FA-4ACE-BFB7-E5437A7EFE54}" type="sibTrans" cxnId="{00A3F5DD-97CF-46F9-A1D1-E39F75F35206}">
      <dgm:prSet/>
      <dgm:spPr/>
      <dgm:t>
        <a:bodyPr/>
        <a:lstStyle/>
        <a:p>
          <a:endParaRPr lang="en-US"/>
        </a:p>
      </dgm:t>
    </dgm:pt>
    <dgm:pt modelId="{5360E0A5-C493-410F-88A2-CBD26255368E}">
      <dgm:prSet/>
      <dgm:spPr/>
      <dgm:t>
        <a:bodyPr/>
        <a:lstStyle/>
        <a:p>
          <a:pPr>
            <a:buFont typeface="Arial" panose="020B0604020202020204" pitchFamily="34" charset="0"/>
            <a:buNone/>
          </a:pPr>
          <a:r>
            <a:rPr lang="en-US" dirty="0" err="1">
              <a:effectLst/>
              <a:latin typeface="Times New Roman" panose="02020603050405020304" pitchFamily="18" charset="0"/>
              <a:ea typeface="Cambria" panose="02040503050406030204" pitchFamily="18" charset="0"/>
              <a:cs typeface="Times New Roman" panose="02020603050405020304" pitchFamily="18" charset="0"/>
            </a:rPr>
            <a:t>Realizational</a:t>
          </a:r>
          <a:r>
            <a:rPr lang="en-US" dirty="0">
              <a:effectLst/>
              <a:latin typeface="Times New Roman" panose="02020603050405020304" pitchFamily="18" charset="0"/>
              <a:ea typeface="Cambria" panose="02040503050406030204" pitchFamily="18" charset="0"/>
              <a:cs typeface="Times New Roman" panose="02020603050405020304" pitchFamily="18" charset="0"/>
            </a:rPr>
            <a:t>: The phonetic implementation of these categorical elements</a:t>
          </a:r>
        </a:p>
      </dgm:t>
    </dgm:pt>
    <dgm:pt modelId="{3A3D7C61-5F60-42E7-84C3-6213FAAEB3F5}" type="parTrans" cxnId="{C37B6CC4-8144-4CFA-8445-E46A2EAB9987}">
      <dgm:prSet/>
      <dgm:spPr/>
      <dgm:t>
        <a:bodyPr/>
        <a:lstStyle/>
        <a:p>
          <a:endParaRPr lang="en-US"/>
        </a:p>
      </dgm:t>
    </dgm:pt>
    <dgm:pt modelId="{1876B539-7B85-4098-A4BE-940E2EE2AE27}" type="sibTrans" cxnId="{C37B6CC4-8144-4CFA-8445-E46A2EAB9987}">
      <dgm:prSet/>
      <dgm:spPr/>
      <dgm:t>
        <a:bodyPr/>
        <a:lstStyle/>
        <a:p>
          <a:endParaRPr lang="en-US"/>
        </a:p>
      </dgm:t>
    </dgm:pt>
    <dgm:pt modelId="{1FC6DEC2-DC3F-4B9B-A84C-24554FD88F9F}">
      <dgm:prSet/>
      <dgm:spPr/>
      <dgm:t>
        <a:bodyPr/>
        <a:lstStyle/>
        <a:p>
          <a:pPr>
            <a:buNone/>
          </a:pPr>
          <a:r>
            <a:rPr lang="en-US" dirty="0">
              <a:effectLst/>
              <a:latin typeface="Times New Roman" panose="02020603050405020304" pitchFamily="18" charset="0"/>
              <a:ea typeface="Cambria" panose="02040503050406030204" pitchFamily="18" charset="0"/>
              <a:cs typeface="Times New Roman" panose="02020603050405020304" pitchFamily="18" charset="0"/>
            </a:rPr>
            <a:t>   Semantic: The functionality of the categorical elements of tunes</a:t>
          </a:r>
        </a:p>
      </dgm:t>
    </dgm:pt>
    <dgm:pt modelId="{6C5BC1A3-99B7-4C26-B310-77D9E9F14C1B}" type="parTrans" cxnId="{20AFD656-4280-418C-A4E6-4628FF6C5B20}">
      <dgm:prSet/>
      <dgm:spPr/>
      <dgm:t>
        <a:bodyPr/>
        <a:lstStyle/>
        <a:p>
          <a:endParaRPr lang="en-US"/>
        </a:p>
      </dgm:t>
    </dgm:pt>
    <dgm:pt modelId="{F0752AC0-0F13-4FF5-BD57-983E75DC0988}" type="sibTrans" cxnId="{20AFD656-4280-418C-A4E6-4628FF6C5B20}">
      <dgm:prSet/>
      <dgm:spPr/>
      <dgm:t>
        <a:bodyPr/>
        <a:lstStyle/>
        <a:p>
          <a:endParaRPr lang="en-US"/>
        </a:p>
      </dgm:t>
    </dgm:pt>
    <dgm:pt modelId="{64E8E758-CE0B-4EFD-93D1-2B804BB9CB4D}">
      <dgm:prSet/>
      <dgm:spPr/>
      <dgm:t>
        <a:bodyPr/>
        <a:lstStyle/>
        <a:p>
          <a:pPr>
            <a:buNone/>
          </a:pPr>
          <a:r>
            <a:rPr lang="en-US" dirty="0">
              <a:effectLst/>
              <a:latin typeface="Times New Roman" panose="02020603050405020304" pitchFamily="18" charset="0"/>
              <a:ea typeface="Cambria" panose="02040503050406030204" pitchFamily="18" charset="0"/>
              <a:cs typeface="Times New Roman" panose="02020603050405020304" pitchFamily="18" charset="0"/>
            </a:rPr>
            <a:t>Frequency: The frequency of use of the categorical elements</a:t>
          </a:r>
        </a:p>
      </dgm:t>
    </dgm:pt>
    <dgm:pt modelId="{48A8B78C-0904-4103-B7CC-AC3EA290AB9C}" type="parTrans" cxnId="{97F874C9-B2DD-49EB-8D98-51DF7228F8A0}">
      <dgm:prSet/>
      <dgm:spPr/>
      <dgm:t>
        <a:bodyPr/>
        <a:lstStyle/>
        <a:p>
          <a:endParaRPr lang="en-US"/>
        </a:p>
      </dgm:t>
    </dgm:pt>
    <dgm:pt modelId="{7490E5B3-0C81-461E-B350-276FBE52AEAB}" type="sibTrans" cxnId="{97F874C9-B2DD-49EB-8D98-51DF7228F8A0}">
      <dgm:prSet/>
      <dgm:spPr/>
      <dgm:t>
        <a:bodyPr/>
        <a:lstStyle/>
        <a:p>
          <a:endParaRPr lang="en-US"/>
        </a:p>
      </dgm:t>
    </dgm:pt>
    <dgm:pt modelId="{534D3685-D282-4971-8DDC-14DFA6E6E30C}" type="pres">
      <dgm:prSet presAssocID="{064680B3-0046-4125-8BDD-CC1C91EB0751}" presName="cycleMatrixDiagram" presStyleCnt="0">
        <dgm:presLayoutVars>
          <dgm:chMax val="1"/>
          <dgm:dir/>
          <dgm:animLvl val="lvl"/>
          <dgm:resizeHandles val="exact"/>
        </dgm:presLayoutVars>
      </dgm:prSet>
      <dgm:spPr/>
    </dgm:pt>
    <dgm:pt modelId="{4430F1F3-C9D3-49FB-912E-02900EC0C1AF}" type="pres">
      <dgm:prSet presAssocID="{064680B3-0046-4125-8BDD-CC1C91EB0751}" presName="children" presStyleCnt="0"/>
      <dgm:spPr/>
    </dgm:pt>
    <dgm:pt modelId="{66E7A3D8-9553-4CE7-9A22-B06A01B2E929}" type="pres">
      <dgm:prSet presAssocID="{064680B3-0046-4125-8BDD-CC1C91EB0751}" presName="child1group" presStyleCnt="0"/>
      <dgm:spPr/>
    </dgm:pt>
    <dgm:pt modelId="{0675DA4F-0057-4EAA-8703-2977DBEC6EFE}" type="pres">
      <dgm:prSet presAssocID="{064680B3-0046-4125-8BDD-CC1C91EB0751}" presName="child1" presStyleLbl="bgAcc1" presStyleIdx="0" presStyleCnt="4"/>
      <dgm:spPr/>
    </dgm:pt>
    <dgm:pt modelId="{65BC6601-91F6-4FBC-BEAA-46431753BD07}" type="pres">
      <dgm:prSet presAssocID="{064680B3-0046-4125-8BDD-CC1C91EB0751}" presName="child1Text" presStyleLbl="bgAcc1" presStyleIdx="0" presStyleCnt="4">
        <dgm:presLayoutVars>
          <dgm:bulletEnabled val="1"/>
        </dgm:presLayoutVars>
      </dgm:prSet>
      <dgm:spPr/>
    </dgm:pt>
    <dgm:pt modelId="{ADFD6138-5833-4844-92F2-83621A4CB06B}" type="pres">
      <dgm:prSet presAssocID="{064680B3-0046-4125-8BDD-CC1C91EB0751}" presName="child2group" presStyleCnt="0"/>
      <dgm:spPr/>
    </dgm:pt>
    <dgm:pt modelId="{0D05D7A4-2676-4BBD-AC4F-45803BD8C61F}" type="pres">
      <dgm:prSet presAssocID="{064680B3-0046-4125-8BDD-CC1C91EB0751}" presName="child2" presStyleLbl="bgAcc1" presStyleIdx="1" presStyleCnt="4"/>
      <dgm:spPr/>
    </dgm:pt>
    <dgm:pt modelId="{F939988F-440F-4D47-9C04-8D3427E2B1A3}" type="pres">
      <dgm:prSet presAssocID="{064680B3-0046-4125-8BDD-CC1C91EB0751}" presName="child2Text" presStyleLbl="bgAcc1" presStyleIdx="1" presStyleCnt="4">
        <dgm:presLayoutVars>
          <dgm:bulletEnabled val="1"/>
        </dgm:presLayoutVars>
      </dgm:prSet>
      <dgm:spPr/>
    </dgm:pt>
    <dgm:pt modelId="{8EFB88C0-A23A-44F6-B220-5C89BFD2C410}" type="pres">
      <dgm:prSet presAssocID="{064680B3-0046-4125-8BDD-CC1C91EB0751}" presName="child3group" presStyleCnt="0"/>
      <dgm:spPr/>
    </dgm:pt>
    <dgm:pt modelId="{69A37459-1BF8-4AE4-B67B-F9159E7C4FE5}" type="pres">
      <dgm:prSet presAssocID="{064680B3-0046-4125-8BDD-CC1C91EB0751}" presName="child3" presStyleLbl="bgAcc1" presStyleIdx="2" presStyleCnt="4"/>
      <dgm:spPr/>
    </dgm:pt>
    <dgm:pt modelId="{7C6B0A14-3B2A-41FF-8CE3-C5AEC677B841}" type="pres">
      <dgm:prSet presAssocID="{064680B3-0046-4125-8BDD-CC1C91EB0751}" presName="child3Text" presStyleLbl="bgAcc1" presStyleIdx="2" presStyleCnt="4">
        <dgm:presLayoutVars>
          <dgm:bulletEnabled val="1"/>
        </dgm:presLayoutVars>
      </dgm:prSet>
      <dgm:spPr/>
    </dgm:pt>
    <dgm:pt modelId="{DB3CCC13-EFAF-4CE9-80E6-D0B3357111E7}" type="pres">
      <dgm:prSet presAssocID="{064680B3-0046-4125-8BDD-CC1C91EB0751}" presName="child4group" presStyleCnt="0"/>
      <dgm:spPr/>
    </dgm:pt>
    <dgm:pt modelId="{5FB01AF7-031A-4802-B85A-3D8FBD318E52}" type="pres">
      <dgm:prSet presAssocID="{064680B3-0046-4125-8BDD-CC1C91EB0751}" presName="child4" presStyleLbl="bgAcc1" presStyleIdx="3" presStyleCnt="4"/>
      <dgm:spPr/>
    </dgm:pt>
    <dgm:pt modelId="{2552A873-74F5-4B20-89D1-372BC6B6142B}" type="pres">
      <dgm:prSet presAssocID="{064680B3-0046-4125-8BDD-CC1C91EB0751}" presName="child4Text" presStyleLbl="bgAcc1" presStyleIdx="3" presStyleCnt="4">
        <dgm:presLayoutVars>
          <dgm:bulletEnabled val="1"/>
        </dgm:presLayoutVars>
      </dgm:prSet>
      <dgm:spPr/>
    </dgm:pt>
    <dgm:pt modelId="{100285F2-BDB5-48AE-9A88-02A77CB6E7A9}" type="pres">
      <dgm:prSet presAssocID="{064680B3-0046-4125-8BDD-CC1C91EB0751}" presName="childPlaceholder" presStyleCnt="0"/>
      <dgm:spPr/>
    </dgm:pt>
    <dgm:pt modelId="{A8C1BCB1-1099-4D12-AF5B-61BD3289C673}" type="pres">
      <dgm:prSet presAssocID="{064680B3-0046-4125-8BDD-CC1C91EB0751}" presName="circle" presStyleCnt="0"/>
      <dgm:spPr/>
    </dgm:pt>
    <dgm:pt modelId="{4A28DB1C-BD9F-4E95-9C9B-34CBDF263305}" type="pres">
      <dgm:prSet presAssocID="{064680B3-0046-4125-8BDD-CC1C91EB0751}" presName="quadrant1" presStyleLbl="node1" presStyleIdx="0" presStyleCnt="4">
        <dgm:presLayoutVars>
          <dgm:chMax val="1"/>
          <dgm:bulletEnabled val="1"/>
        </dgm:presLayoutVars>
      </dgm:prSet>
      <dgm:spPr/>
    </dgm:pt>
    <dgm:pt modelId="{51AF78A3-CD53-4856-9C20-46DCD7460841}" type="pres">
      <dgm:prSet presAssocID="{064680B3-0046-4125-8BDD-CC1C91EB0751}" presName="quadrant2" presStyleLbl="node1" presStyleIdx="1" presStyleCnt="4">
        <dgm:presLayoutVars>
          <dgm:chMax val="1"/>
          <dgm:bulletEnabled val="1"/>
        </dgm:presLayoutVars>
      </dgm:prSet>
      <dgm:spPr/>
    </dgm:pt>
    <dgm:pt modelId="{1B6EAB92-285D-4AB1-A3E2-3B18A396A066}" type="pres">
      <dgm:prSet presAssocID="{064680B3-0046-4125-8BDD-CC1C91EB0751}" presName="quadrant3" presStyleLbl="node1" presStyleIdx="2" presStyleCnt="4">
        <dgm:presLayoutVars>
          <dgm:chMax val="1"/>
          <dgm:bulletEnabled val="1"/>
        </dgm:presLayoutVars>
      </dgm:prSet>
      <dgm:spPr/>
    </dgm:pt>
    <dgm:pt modelId="{4CFF11DE-045E-4CE6-AAB0-E0C85F477B7A}" type="pres">
      <dgm:prSet presAssocID="{064680B3-0046-4125-8BDD-CC1C91EB0751}" presName="quadrant4" presStyleLbl="node1" presStyleIdx="3" presStyleCnt="4">
        <dgm:presLayoutVars>
          <dgm:chMax val="1"/>
          <dgm:bulletEnabled val="1"/>
        </dgm:presLayoutVars>
      </dgm:prSet>
      <dgm:spPr/>
    </dgm:pt>
    <dgm:pt modelId="{90D9B6DA-1420-4B30-B8F7-B095340135A0}" type="pres">
      <dgm:prSet presAssocID="{064680B3-0046-4125-8BDD-CC1C91EB0751}" presName="quadrantPlaceholder" presStyleCnt="0"/>
      <dgm:spPr/>
    </dgm:pt>
    <dgm:pt modelId="{5206248A-3E4E-44A2-BBC5-EDFB3FE45669}" type="pres">
      <dgm:prSet presAssocID="{064680B3-0046-4125-8BDD-CC1C91EB0751}" presName="center1" presStyleLbl="fgShp" presStyleIdx="0" presStyleCnt="2"/>
      <dgm:spPr/>
    </dgm:pt>
    <dgm:pt modelId="{3A0840C7-5DB6-4870-AFE8-C87C11DC2C93}" type="pres">
      <dgm:prSet presAssocID="{064680B3-0046-4125-8BDD-CC1C91EB0751}" presName="center2" presStyleLbl="fgShp" presStyleIdx="1" presStyleCnt="2"/>
      <dgm:spPr/>
    </dgm:pt>
  </dgm:ptLst>
  <dgm:cxnLst>
    <dgm:cxn modelId="{465F4A01-D63C-4B31-9297-0C1544A8FBB3}" type="presOf" srcId="{5360E0A5-C493-410F-88A2-CBD26255368E}" destId="{0D05D7A4-2676-4BBD-AC4F-45803BD8C61F}" srcOrd="0" destOrd="0" presId="urn:microsoft.com/office/officeart/2005/8/layout/cycle4"/>
    <dgm:cxn modelId="{B58F290F-B3F8-4FDC-A901-ACB8B150D6EB}" type="presOf" srcId="{1FC6DEC2-DC3F-4B9B-A84C-24554FD88F9F}" destId="{7C6B0A14-3B2A-41FF-8CE3-C5AEC677B841}" srcOrd="1" destOrd="0" presId="urn:microsoft.com/office/officeart/2005/8/layout/cycle4"/>
    <dgm:cxn modelId="{F737972B-8B08-4DDB-927A-B5706CC29439}" type="presOf" srcId="{64E8E758-CE0B-4EFD-93D1-2B804BB9CB4D}" destId="{2552A873-74F5-4B20-89D1-372BC6B6142B}" srcOrd="1" destOrd="0" presId="urn:microsoft.com/office/officeart/2005/8/layout/cycle4"/>
    <dgm:cxn modelId="{7DC5DA30-5410-48F7-BC12-4AAF6CEE26A5}" type="presOf" srcId="{64E8E758-CE0B-4EFD-93D1-2B804BB9CB4D}" destId="{5FB01AF7-031A-4802-B85A-3D8FBD318E52}" srcOrd="0" destOrd="0" presId="urn:microsoft.com/office/officeart/2005/8/layout/cycle4"/>
    <dgm:cxn modelId="{E61A3B43-F3DC-4052-B6D2-9640C249BDF7}" type="presOf" srcId="{83443255-9BBF-4103-9898-BC7EC75708AC}" destId="{4CFF11DE-045E-4CE6-AAB0-E0C85F477B7A}" srcOrd="0" destOrd="0" presId="urn:microsoft.com/office/officeart/2005/8/layout/cycle4"/>
    <dgm:cxn modelId="{BF6F0F68-4281-49D4-B657-2EA82BA838DE}" type="presOf" srcId="{9B4A35EE-B720-459B-B62B-1AA1F9FB3244}" destId="{4A28DB1C-BD9F-4E95-9C9B-34CBDF263305}" srcOrd="0" destOrd="0" presId="urn:microsoft.com/office/officeart/2005/8/layout/cycle4"/>
    <dgm:cxn modelId="{86E9DB68-17FC-4633-B7BD-D863300CA029}" type="presOf" srcId="{1FC6DEC2-DC3F-4B9B-A84C-24554FD88F9F}" destId="{69A37459-1BF8-4AE4-B67B-F9159E7C4FE5}" srcOrd="0" destOrd="0" presId="urn:microsoft.com/office/officeart/2005/8/layout/cycle4"/>
    <dgm:cxn modelId="{8BB6974A-6F56-4EAF-BA05-DBD4FC41DAF1}" type="presOf" srcId="{1CAE5609-9ABA-4351-BB50-190A19076DCF}" destId="{65BC6601-91F6-4FBC-BEAA-46431753BD07}" srcOrd="1" destOrd="0" presId="urn:microsoft.com/office/officeart/2005/8/layout/cycle4"/>
    <dgm:cxn modelId="{CCC9FD4B-037B-4102-B756-858D715EDBE6}" type="presOf" srcId="{5360E0A5-C493-410F-88A2-CBD26255368E}" destId="{F939988F-440F-4D47-9C04-8D3427E2B1A3}" srcOrd="1" destOrd="0" presId="urn:microsoft.com/office/officeart/2005/8/layout/cycle4"/>
    <dgm:cxn modelId="{6D11EC54-329B-4A60-9BCB-5C71AECA0628}" srcId="{064680B3-0046-4125-8BDD-CC1C91EB0751}" destId="{8413A02F-E2A8-427C-B849-F90D9C5DC273}" srcOrd="1" destOrd="0" parTransId="{81BF9790-927B-4C3D-ADDE-8E0A4A17D081}" sibTransId="{5D7A5B57-204B-4393-8466-E2DDD47E7A6A}"/>
    <dgm:cxn modelId="{20AFD656-4280-418C-A4E6-4628FF6C5B20}" srcId="{60BF5826-088A-4489-95DC-83FBB66632E0}" destId="{1FC6DEC2-DC3F-4B9B-A84C-24554FD88F9F}" srcOrd="0" destOrd="0" parTransId="{6C5BC1A3-99B7-4C26-B310-77D9E9F14C1B}" sibTransId="{F0752AC0-0F13-4FF5-BD57-983E75DC0988}"/>
    <dgm:cxn modelId="{5D12AB7A-1830-4CEB-AED4-ABA35F367E05}" type="presOf" srcId="{8413A02F-E2A8-427C-B849-F90D9C5DC273}" destId="{51AF78A3-CD53-4856-9C20-46DCD7460841}" srcOrd="0" destOrd="0" presId="urn:microsoft.com/office/officeart/2005/8/layout/cycle4"/>
    <dgm:cxn modelId="{2F334283-498A-4771-A4AE-096F6110BDE2}" type="presOf" srcId="{60BF5826-088A-4489-95DC-83FBB66632E0}" destId="{1B6EAB92-285D-4AB1-A3E2-3B18A396A066}" srcOrd="0" destOrd="0" presId="urn:microsoft.com/office/officeart/2005/8/layout/cycle4"/>
    <dgm:cxn modelId="{05A26A92-339C-4618-B7AC-4827C47A81C4}" srcId="{064680B3-0046-4125-8BDD-CC1C91EB0751}" destId="{60BF5826-088A-4489-95DC-83FBB66632E0}" srcOrd="2" destOrd="0" parTransId="{53C50B1D-C789-4BDA-953F-23D582DBF79F}" sibTransId="{C27E2C39-8F83-473C-A0CD-041311BE2934}"/>
    <dgm:cxn modelId="{3449DDAE-7A3C-47A3-9ED5-F3BE83E3456F}" srcId="{064680B3-0046-4125-8BDD-CC1C91EB0751}" destId="{83443255-9BBF-4103-9898-BC7EC75708AC}" srcOrd="3" destOrd="0" parTransId="{CC1BF0CB-D8CA-46CA-93B0-3CA7B76F0233}" sibTransId="{7AEEB3DE-7F18-47A4-AF68-B825A5BCAA8D}"/>
    <dgm:cxn modelId="{C37B6CC4-8144-4CFA-8445-E46A2EAB9987}" srcId="{8413A02F-E2A8-427C-B849-F90D9C5DC273}" destId="{5360E0A5-C493-410F-88A2-CBD26255368E}" srcOrd="0" destOrd="0" parTransId="{3A3D7C61-5F60-42E7-84C3-6213FAAEB3F5}" sibTransId="{1876B539-7B85-4098-A4BE-940E2EE2AE27}"/>
    <dgm:cxn modelId="{2BF6C8C4-D5D3-4B83-B7C6-AA95691CD588}" type="presOf" srcId="{064680B3-0046-4125-8BDD-CC1C91EB0751}" destId="{534D3685-D282-4971-8DDC-14DFA6E6E30C}" srcOrd="0" destOrd="0" presId="urn:microsoft.com/office/officeart/2005/8/layout/cycle4"/>
    <dgm:cxn modelId="{97F874C9-B2DD-49EB-8D98-51DF7228F8A0}" srcId="{83443255-9BBF-4103-9898-BC7EC75708AC}" destId="{64E8E758-CE0B-4EFD-93D1-2B804BB9CB4D}" srcOrd="0" destOrd="0" parTransId="{48A8B78C-0904-4103-B7CC-AC3EA290AB9C}" sibTransId="{7490E5B3-0C81-461E-B350-276FBE52AEAB}"/>
    <dgm:cxn modelId="{42A8BEDC-3D64-405C-A94A-5FC0E59C96EC}" srcId="{064680B3-0046-4125-8BDD-CC1C91EB0751}" destId="{9B4A35EE-B720-459B-B62B-1AA1F9FB3244}" srcOrd="0" destOrd="0" parTransId="{9B85D3FE-6317-407E-97C2-2057493637AA}" sibTransId="{709A04BD-E921-48EB-AB94-2AE76ED37370}"/>
    <dgm:cxn modelId="{00A3F5DD-97CF-46F9-A1D1-E39F75F35206}" srcId="{9B4A35EE-B720-459B-B62B-1AA1F9FB3244}" destId="{1CAE5609-9ABA-4351-BB50-190A19076DCF}" srcOrd="0" destOrd="0" parTransId="{8AE55841-06A4-45DC-8CFC-3456274AF7BF}" sibTransId="{CD947ED4-52FA-4ACE-BFB7-E5437A7EFE54}"/>
    <dgm:cxn modelId="{613B6FEA-77FA-47FB-A122-1E8F9D6DBD34}" type="presOf" srcId="{1CAE5609-9ABA-4351-BB50-190A19076DCF}" destId="{0675DA4F-0057-4EAA-8703-2977DBEC6EFE}" srcOrd="0" destOrd="0" presId="urn:microsoft.com/office/officeart/2005/8/layout/cycle4"/>
    <dgm:cxn modelId="{457429A8-C0F1-49DF-B829-4C51B683F6A2}" type="presParOf" srcId="{534D3685-D282-4971-8DDC-14DFA6E6E30C}" destId="{4430F1F3-C9D3-49FB-912E-02900EC0C1AF}" srcOrd="0" destOrd="0" presId="urn:microsoft.com/office/officeart/2005/8/layout/cycle4"/>
    <dgm:cxn modelId="{934E3B0E-AFE5-487A-A561-F14930D18FA8}" type="presParOf" srcId="{4430F1F3-C9D3-49FB-912E-02900EC0C1AF}" destId="{66E7A3D8-9553-4CE7-9A22-B06A01B2E929}" srcOrd="0" destOrd="0" presId="urn:microsoft.com/office/officeart/2005/8/layout/cycle4"/>
    <dgm:cxn modelId="{35158EBD-3E5F-44AE-ABE6-1921A73F3478}" type="presParOf" srcId="{66E7A3D8-9553-4CE7-9A22-B06A01B2E929}" destId="{0675DA4F-0057-4EAA-8703-2977DBEC6EFE}" srcOrd="0" destOrd="0" presId="urn:microsoft.com/office/officeart/2005/8/layout/cycle4"/>
    <dgm:cxn modelId="{3DB329A1-8B3E-4F56-BA2C-173F94F86388}" type="presParOf" srcId="{66E7A3D8-9553-4CE7-9A22-B06A01B2E929}" destId="{65BC6601-91F6-4FBC-BEAA-46431753BD07}" srcOrd="1" destOrd="0" presId="urn:microsoft.com/office/officeart/2005/8/layout/cycle4"/>
    <dgm:cxn modelId="{17A03DF5-D632-42BB-890A-2D5070124F6F}" type="presParOf" srcId="{4430F1F3-C9D3-49FB-912E-02900EC0C1AF}" destId="{ADFD6138-5833-4844-92F2-83621A4CB06B}" srcOrd="1" destOrd="0" presId="urn:microsoft.com/office/officeart/2005/8/layout/cycle4"/>
    <dgm:cxn modelId="{7B314250-E386-4D53-8DA3-9FBD7E622609}" type="presParOf" srcId="{ADFD6138-5833-4844-92F2-83621A4CB06B}" destId="{0D05D7A4-2676-4BBD-AC4F-45803BD8C61F}" srcOrd="0" destOrd="0" presId="urn:microsoft.com/office/officeart/2005/8/layout/cycle4"/>
    <dgm:cxn modelId="{AE39A085-9586-44F0-BAFC-47F75ECEB452}" type="presParOf" srcId="{ADFD6138-5833-4844-92F2-83621A4CB06B}" destId="{F939988F-440F-4D47-9C04-8D3427E2B1A3}" srcOrd="1" destOrd="0" presId="urn:microsoft.com/office/officeart/2005/8/layout/cycle4"/>
    <dgm:cxn modelId="{A010D2F5-28BE-491A-A741-10DE315996DF}" type="presParOf" srcId="{4430F1F3-C9D3-49FB-912E-02900EC0C1AF}" destId="{8EFB88C0-A23A-44F6-B220-5C89BFD2C410}" srcOrd="2" destOrd="0" presId="urn:microsoft.com/office/officeart/2005/8/layout/cycle4"/>
    <dgm:cxn modelId="{D81B2135-5D16-4B63-98EA-292981D62BDC}" type="presParOf" srcId="{8EFB88C0-A23A-44F6-B220-5C89BFD2C410}" destId="{69A37459-1BF8-4AE4-B67B-F9159E7C4FE5}" srcOrd="0" destOrd="0" presId="urn:microsoft.com/office/officeart/2005/8/layout/cycle4"/>
    <dgm:cxn modelId="{243E963F-62B9-47B2-B8E1-3E6EC26B3F06}" type="presParOf" srcId="{8EFB88C0-A23A-44F6-B220-5C89BFD2C410}" destId="{7C6B0A14-3B2A-41FF-8CE3-C5AEC677B841}" srcOrd="1" destOrd="0" presId="urn:microsoft.com/office/officeart/2005/8/layout/cycle4"/>
    <dgm:cxn modelId="{9B97F4F9-7EEE-4E8A-A744-38C8CB0B2944}" type="presParOf" srcId="{4430F1F3-C9D3-49FB-912E-02900EC0C1AF}" destId="{DB3CCC13-EFAF-4CE9-80E6-D0B3357111E7}" srcOrd="3" destOrd="0" presId="urn:microsoft.com/office/officeart/2005/8/layout/cycle4"/>
    <dgm:cxn modelId="{1062CBF7-8569-4581-932B-1C3000350D6B}" type="presParOf" srcId="{DB3CCC13-EFAF-4CE9-80E6-D0B3357111E7}" destId="{5FB01AF7-031A-4802-B85A-3D8FBD318E52}" srcOrd="0" destOrd="0" presId="urn:microsoft.com/office/officeart/2005/8/layout/cycle4"/>
    <dgm:cxn modelId="{833DE68A-8F42-4AE0-A93E-31272E8BB74A}" type="presParOf" srcId="{DB3CCC13-EFAF-4CE9-80E6-D0B3357111E7}" destId="{2552A873-74F5-4B20-89D1-372BC6B6142B}" srcOrd="1" destOrd="0" presId="urn:microsoft.com/office/officeart/2005/8/layout/cycle4"/>
    <dgm:cxn modelId="{44E10354-CFB0-4B36-B9A0-647330C80C17}" type="presParOf" srcId="{4430F1F3-C9D3-49FB-912E-02900EC0C1AF}" destId="{100285F2-BDB5-48AE-9A88-02A77CB6E7A9}" srcOrd="4" destOrd="0" presId="urn:microsoft.com/office/officeart/2005/8/layout/cycle4"/>
    <dgm:cxn modelId="{B807DC2D-D944-46E9-8500-29A946BB1D45}" type="presParOf" srcId="{534D3685-D282-4971-8DDC-14DFA6E6E30C}" destId="{A8C1BCB1-1099-4D12-AF5B-61BD3289C673}" srcOrd="1" destOrd="0" presId="urn:microsoft.com/office/officeart/2005/8/layout/cycle4"/>
    <dgm:cxn modelId="{E66E786F-673B-4A54-BAF5-BB22EB45C3F8}" type="presParOf" srcId="{A8C1BCB1-1099-4D12-AF5B-61BD3289C673}" destId="{4A28DB1C-BD9F-4E95-9C9B-34CBDF263305}" srcOrd="0" destOrd="0" presId="urn:microsoft.com/office/officeart/2005/8/layout/cycle4"/>
    <dgm:cxn modelId="{949C9BAA-59A4-4454-A362-C3214022F56C}" type="presParOf" srcId="{A8C1BCB1-1099-4D12-AF5B-61BD3289C673}" destId="{51AF78A3-CD53-4856-9C20-46DCD7460841}" srcOrd="1" destOrd="0" presId="urn:microsoft.com/office/officeart/2005/8/layout/cycle4"/>
    <dgm:cxn modelId="{57D2EF76-0B3B-416C-9F69-64A5869F2627}" type="presParOf" srcId="{A8C1BCB1-1099-4D12-AF5B-61BD3289C673}" destId="{1B6EAB92-285D-4AB1-A3E2-3B18A396A066}" srcOrd="2" destOrd="0" presId="urn:microsoft.com/office/officeart/2005/8/layout/cycle4"/>
    <dgm:cxn modelId="{B4F7016A-9B74-423C-9117-1C9317EE90F8}" type="presParOf" srcId="{A8C1BCB1-1099-4D12-AF5B-61BD3289C673}" destId="{4CFF11DE-045E-4CE6-AAB0-E0C85F477B7A}" srcOrd="3" destOrd="0" presId="urn:microsoft.com/office/officeart/2005/8/layout/cycle4"/>
    <dgm:cxn modelId="{28B18172-9088-4673-93DB-29C466C9B3BE}" type="presParOf" srcId="{A8C1BCB1-1099-4D12-AF5B-61BD3289C673}" destId="{90D9B6DA-1420-4B30-B8F7-B095340135A0}" srcOrd="4" destOrd="0" presId="urn:microsoft.com/office/officeart/2005/8/layout/cycle4"/>
    <dgm:cxn modelId="{ED841DBF-0BC5-4D23-8095-AACA3EA73B6D}" type="presParOf" srcId="{534D3685-D282-4971-8DDC-14DFA6E6E30C}" destId="{5206248A-3E4E-44A2-BBC5-EDFB3FE45669}" srcOrd="2" destOrd="0" presId="urn:microsoft.com/office/officeart/2005/8/layout/cycle4"/>
    <dgm:cxn modelId="{9219C7E9-C4E7-45E7-86D9-F2D0D9AF6049}" type="presParOf" srcId="{534D3685-D282-4971-8DDC-14DFA6E6E30C}" destId="{3A0840C7-5DB6-4870-AFE8-C87C11DC2C93}" srcOrd="3" destOrd="0" presId="urn:microsoft.com/office/officeart/2005/8/layout/cycle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71D95FC-D4BE-47B6-BD47-059E1C13FCBB}" type="doc">
      <dgm:prSet loTypeId="urn:microsoft.com/office/officeart/2005/8/layout/vList5" loCatId="list" qsTypeId="urn:microsoft.com/office/officeart/2005/8/quickstyle/simple1" qsCatId="simple" csTypeId="urn:microsoft.com/office/officeart/2005/8/colors/colorful2" csCatId="colorful" phldr="1"/>
      <dgm:spPr/>
      <dgm:t>
        <a:bodyPr/>
        <a:lstStyle/>
        <a:p>
          <a:endParaRPr lang="en-US"/>
        </a:p>
      </dgm:t>
    </dgm:pt>
    <dgm:pt modelId="{95D08DFA-0FD0-47B7-847C-B7A08242BEA7}">
      <dgm:prSet phldrT="[Text]"/>
      <dgm:spPr/>
      <dgm:t>
        <a:bodyPr/>
        <a:lstStyle/>
        <a:p>
          <a:r>
            <a:rPr lang="en-US" dirty="0"/>
            <a:t>1. Do pitch accents map categorically to the independent variables power, social distance, and level of imposition of request (Brown &amp; Levinson, 1987)?</a:t>
          </a:r>
        </a:p>
      </dgm:t>
    </dgm:pt>
    <dgm:pt modelId="{03E4FE1A-1A79-4EB1-B1BD-5E776AD53FDB}" type="parTrans" cxnId="{1392FF25-F341-472D-801A-2B2B0D74C7A5}">
      <dgm:prSet/>
      <dgm:spPr/>
      <dgm:t>
        <a:bodyPr/>
        <a:lstStyle/>
        <a:p>
          <a:endParaRPr lang="en-US"/>
        </a:p>
      </dgm:t>
    </dgm:pt>
    <dgm:pt modelId="{DB7C22EF-5C3E-42FD-B316-8738C7D1D1D3}" type="sibTrans" cxnId="{1392FF25-F341-472D-801A-2B2B0D74C7A5}">
      <dgm:prSet/>
      <dgm:spPr/>
      <dgm:t>
        <a:bodyPr/>
        <a:lstStyle/>
        <a:p>
          <a:endParaRPr lang="en-US"/>
        </a:p>
      </dgm:t>
    </dgm:pt>
    <dgm:pt modelId="{04C644AB-C5CD-4415-A929-9D6D495CD968}">
      <dgm:prSet phldrT="[Text]"/>
      <dgm:spPr/>
      <dgm:t>
        <a:bodyPr/>
        <a:lstStyle/>
        <a:p>
          <a:r>
            <a:rPr lang="en-US" dirty="0"/>
            <a:t>3. What pitch accents do L1 General American English L2 Spanish learners use for requests in Spanish?</a:t>
          </a:r>
        </a:p>
      </dgm:t>
    </dgm:pt>
    <dgm:pt modelId="{AB7837E8-0E6D-4167-A1AB-FC62F513DD4B}" type="parTrans" cxnId="{6FBE2F65-08B1-4323-AD2E-AEE3AD112CDA}">
      <dgm:prSet/>
      <dgm:spPr/>
      <dgm:t>
        <a:bodyPr/>
        <a:lstStyle/>
        <a:p>
          <a:endParaRPr lang="en-US"/>
        </a:p>
      </dgm:t>
    </dgm:pt>
    <dgm:pt modelId="{23EE3C72-6D00-4AFA-B61F-9170373927E9}" type="sibTrans" cxnId="{6FBE2F65-08B1-4323-AD2E-AEE3AD112CDA}">
      <dgm:prSet/>
      <dgm:spPr/>
      <dgm:t>
        <a:bodyPr/>
        <a:lstStyle/>
        <a:p>
          <a:endParaRPr lang="en-US"/>
        </a:p>
      </dgm:t>
    </dgm:pt>
    <dgm:pt modelId="{65AB3073-8BB3-4668-9FB1-DAEA01891CFA}">
      <dgm:prSet phldrT="[Text]"/>
      <dgm:spPr/>
      <dgm:t>
        <a:bodyPr/>
        <a:lstStyle/>
        <a:p>
          <a:r>
            <a:rPr lang="en-US" dirty="0"/>
            <a:t>Based on the analysis of L1 UK English L2 Spanish by </a:t>
          </a:r>
          <a:r>
            <a:rPr lang="en-US" dirty="0" err="1"/>
            <a:t>Astruc</a:t>
          </a:r>
          <a:r>
            <a:rPr lang="en-US" dirty="0"/>
            <a:t> &amp; Mar </a:t>
          </a:r>
          <a:r>
            <a:rPr lang="en-US" dirty="0" err="1"/>
            <a:t>Vanrell</a:t>
          </a:r>
          <a:r>
            <a:rPr lang="en-US" dirty="0"/>
            <a:t> (2016), we expect there to be L1-L2 transfer of pitch contours, such that L1 English pitch contours will be used in the L2 Spanish.</a:t>
          </a:r>
        </a:p>
      </dgm:t>
    </dgm:pt>
    <dgm:pt modelId="{5E09C37D-AAC1-4EC0-B962-5FF9DD4284CE}" type="parTrans" cxnId="{B8B67B46-C3CF-466E-AB7E-855F001A1347}">
      <dgm:prSet/>
      <dgm:spPr/>
      <dgm:t>
        <a:bodyPr/>
        <a:lstStyle/>
        <a:p>
          <a:endParaRPr lang="en-US"/>
        </a:p>
      </dgm:t>
    </dgm:pt>
    <dgm:pt modelId="{74AD16D0-D63B-4C7D-9116-519B93AF942D}" type="sibTrans" cxnId="{B8B67B46-C3CF-466E-AB7E-855F001A1347}">
      <dgm:prSet/>
      <dgm:spPr/>
      <dgm:t>
        <a:bodyPr/>
        <a:lstStyle/>
        <a:p>
          <a:endParaRPr lang="en-US"/>
        </a:p>
      </dgm:t>
    </dgm:pt>
    <dgm:pt modelId="{F1C3AC00-C029-4006-B97D-E07186041158}">
      <dgm:prSet phldrT="[Text]"/>
      <dgm:spPr/>
      <dgm:t>
        <a:bodyPr/>
        <a:lstStyle/>
        <a:p>
          <a:r>
            <a:rPr lang="en-US" dirty="0"/>
            <a:t>Due to insufficient previous data in L2 Spanish, we must rely on L1 Spanish research to inform our hypothesis. </a:t>
          </a:r>
          <a:r>
            <a:rPr lang="en-US" dirty="0" err="1"/>
            <a:t>Astruc</a:t>
          </a:r>
          <a:r>
            <a:rPr lang="en-US" dirty="0"/>
            <a:t> &amp; Mar </a:t>
          </a:r>
          <a:r>
            <a:rPr lang="en-US" dirty="0" err="1"/>
            <a:t>Vanrell</a:t>
          </a:r>
          <a:r>
            <a:rPr lang="en-US" dirty="0"/>
            <a:t> (2016) reported that in their L1 corpus, only the level of imposition of the request presented a categorical usage of pitch accent, and so we expect here similar results: power and social distance will not categorically map to pitch accents, but level of imposition of request will.</a:t>
          </a:r>
        </a:p>
      </dgm:t>
    </dgm:pt>
    <dgm:pt modelId="{1E11C5AD-6930-4130-AF67-7D593124CC18}" type="parTrans" cxnId="{4DBBEE12-A105-4373-9921-5DFFFC7F0A9A}">
      <dgm:prSet/>
      <dgm:spPr/>
      <dgm:t>
        <a:bodyPr/>
        <a:lstStyle/>
        <a:p>
          <a:endParaRPr lang="en-US"/>
        </a:p>
      </dgm:t>
    </dgm:pt>
    <dgm:pt modelId="{427B1D98-C156-4B71-94E7-1359A6119344}" type="sibTrans" cxnId="{4DBBEE12-A105-4373-9921-5DFFFC7F0A9A}">
      <dgm:prSet/>
      <dgm:spPr/>
      <dgm:t>
        <a:bodyPr/>
        <a:lstStyle/>
        <a:p>
          <a:endParaRPr lang="en-US"/>
        </a:p>
      </dgm:t>
    </dgm:pt>
    <dgm:pt modelId="{9D27C3B3-3F74-45C2-AF2E-7076C9A538D0}">
      <dgm:prSet phldrT="[Text]"/>
      <dgm:spPr/>
      <dgm:t>
        <a:bodyPr/>
        <a:lstStyle/>
        <a:p>
          <a:r>
            <a:rPr lang="en-US" dirty="0"/>
            <a:t>2. Does higher pitch correlate with higher politeness (</a:t>
          </a:r>
          <a:r>
            <a:rPr lang="en-US" dirty="0" err="1"/>
            <a:t>Ohala</a:t>
          </a:r>
          <a:r>
            <a:rPr lang="en-US" dirty="0"/>
            <a:t>, 1983)?</a:t>
          </a:r>
        </a:p>
      </dgm:t>
    </dgm:pt>
    <dgm:pt modelId="{B913C2B1-F6AF-4E3D-BB23-1C48DE9E1873}" type="parTrans" cxnId="{019CE30E-E446-4CD9-AD93-452C744A0AA4}">
      <dgm:prSet/>
      <dgm:spPr/>
      <dgm:t>
        <a:bodyPr/>
        <a:lstStyle/>
        <a:p>
          <a:endParaRPr lang="en-US"/>
        </a:p>
      </dgm:t>
    </dgm:pt>
    <dgm:pt modelId="{DFF1265E-067F-428F-9999-7DF33E5EC256}" type="sibTrans" cxnId="{019CE30E-E446-4CD9-AD93-452C744A0AA4}">
      <dgm:prSet/>
      <dgm:spPr/>
      <dgm:t>
        <a:bodyPr/>
        <a:lstStyle/>
        <a:p>
          <a:endParaRPr lang="en-US"/>
        </a:p>
      </dgm:t>
    </dgm:pt>
    <dgm:pt modelId="{78FB44CC-194E-4398-B972-2E8FDB92F5C2}">
      <dgm:prSet phldrT="[Text]"/>
      <dgm:spPr/>
      <dgm:t>
        <a:bodyPr/>
        <a:lstStyle/>
        <a:p>
          <a:r>
            <a:rPr lang="en-US" dirty="0"/>
            <a:t>This question will be examined quantitatively in two ways. First, the mean pitch of the utterance will be examined, and then the mean pitch of the final boundary tone. These two measures have been chosen due to their salience in the speech stream. Informed by the Frequency Code, we expect higher pitch to be associated with higher degree of politeness.</a:t>
          </a:r>
        </a:p>
      </dgm:t>
    </dgm:pt>
    <dgm:pt modelId="{24C6A345-FAED-41B2-9D13-E23A9DE110BE}" type="parTrans" cxnId="{3A5F1C9E-880A-465B-998F-109A2E9EC687}">
      <dgm:prSet/>
      <dgm:spPr/>
      <dgm:t>
        <a:bodyPr/>
        <a:lstStyle/>
        <a:p>
          <a:endParaRPr lang="en-US"/>
        </a:p>
      </dgm:t>
    </dgm:pt>
    <dgm:pt modelId="{BBD2ACB2-D562-4328-8278-AEB64FF9A963}" type="sibTrans" cxnId="{3A5F1C9E-880A-465B-998F-109A2E9EC687}">
      <dgm:prSet/>
      <dgm:spPr/>
      <dgm:t>
        <a:bodyPr/>
        <a:lstStyle/>
        <a:p>
          <a:endParaRPr lang="en-US"/>
        </a:p>
      </dgm:t>
    </dgm:pt>
    <dgm:pt modelId="{DBD4D5C0-8C64-40E3-ABBB-8FB597EB0302}" type="pres">
      <dgm:prSet presAssocID="{871D95FC-D4BE-47B6-BD47-059E1C13FCBB}" presName="Name0" presStyleCnt="0">
        <dgm:presLayoutVars>
          <dgm:dir/>
          <dgm:animLvl val="lvl"/>
          <dgm:resizeHandles val="exact"/>
        </dgm:presLayoutVars>
      </dgm:prSet>
      <dgm:spPr/>
    </dgm:pt>
    <dgm:pt modelId="{E937BD63-9D31-4B30-B5F4-DEE621AA0943}" type="pres">
      <dgm:prSet presAssocID="{95D08DFA-0FD0-47B7-847C-B7A08242BEA7}" presName="linNode" presStyleCnt="0"/>
      <dgm:spPr/>
    </dgm:pt>
    <dgm:pt modelId="{808684B7-E1E4-40A7-AECB-AB71D39C3A34}" type="pres">
      <dgm:prSet presAssocID="{95D08DFA-0FD0-47B7-847C-B7A08242BEA7}" presName="parentText" presStyleLbl="node1" presStyleIdx="0" presStyleCnt="3">
        <dgm:presLayoutVars>
          <dgm:chMax val="1"/>
          <dgm:bulletEnabled val="1"/>
        </dgm:presLayoutVars>
      </dgm:prSet>
      <dgm:spPr/>
    </dgm:pt>
    <dgm:pt modelId="{D7350D04-657F-4270-8728-24C96D700D03}" type="pres">
      <dgm:prSet presAssocID="{95D08DFA-0FD0-47B7-847C-B7A08242BEA7}" presName="descendantText" presStyleLbl="alignAccFollowNode1" presStyleIdx="0" presStyleCnt="3">
        <dgm:presLayoutVars>
          <dgm:bulletEnabled val="1"/>
        </dgm:presLayoutVars>
      </dgm:prSet>
      <dgm:spPr/>
    </dgm:pt>
    <dgm:pt modelId="{AA74F5AC-8F11-4C2B-8A16-EF3DD0C4CFCE}" type="pres">
      <dgm:prSet presAssocID="{DB7C22EF-5C3E-42FD-B316-8738C7D1D1D3}" presName="sp" presStyleCnt="0"/>
      <dgm:spPr/>
    </dgm:pt>
    <dgm:pt modelId="{AE398F5E-7458-4D15-ACC6-7C11B4EE462C}" type="pres">
      <dgm:prSet presAssocID="{9D27C3B3-3F74-45C2-AF2E-7076C9A538D0}" presName="linNode" presStyleCnt="0"/>
      <dgm:spPr/>
    </dgm:pt>
    <dgm:pt modelId="{C1AEBD34-F385-4B74-8D4F-6A0F2E3AE3C5}" type="pres">
      <dgm:prSet presAssocID="{9D27C3B3-3F74-45C2-AF2E-7076C9A538D0}" presName="parentText" presStyleLbl="node1" presStyleIdx="1" presStyleCnt="3">
        <dgm:presLayoutVars>
          <dgm:chMax val="1"/>
          <dgm:bulletEnabled val="1"/>
        </dgm:presLayoutVars>
      </dgm:prSet>
      <dgm:spPr/>
    </dgm:pt>
    <dgm:pt modelId="{9D9FF418-0F9F-49B4-8E36-AC6962D40CF9}" type="pres">
      <dgm:prSet presAssocID="{9D27C3B3-3F74-45C2-AF2E-7076C9A538D0}" presName="descendantText" presStyleLbl="alignAccFollowNode1" presStyleIdx="1" presStyleCnt="3">
        <dgm:presLayoutVars>
          <dgm:bulletEnabled val="1"/>
        </dgm:presLayoutVars>
      </dgm:prSet>
      <dgm:spPr/>
    </dgm:pt>
    <dgm:pt modelId="{7CF77AD1-CDE6-4B98-BFB7-8C821B5A8827}" type="pres">
      <dgm:prSet presAssocID="{DFF1265E-067F-428F-9999-7DF33E5EC256}" presName="sp" presStyleCnt="0"/>
      <dgm:spPr/>
    </dgm:pt>
    <dgm:pt modelId="{F9FA589F-DB13-4EB6-B361-531BAC58650C}" type="pres">
      <dgm:prSet presAssocID="{04C644AB-C5CD-4415-A929-9D6D495CD968}" presName="linNode" presStyleCnt="0"/>
      <dgm:spPr/>
    </dgm:pt>
    <dgm:pt modelId="{102D72FD-847A-4FEE-AAE1-EF87530AE45F}" type="pres">
      <dgm:prSet presAssocID="{04C644AB-C5CD-4415-A929-9D6D495CD968}" presName="parentText" presStyleLbl="node1" presStyleIdx="2" presStyleCnt="3">
        <dgm:presLayoutVars>
          <dgm:chMax val="1"/>
          <dgm:bulletEnabled val="1"/>
        </dgm:presLayoutVars>
      </dgm:prSet>
      <dgm:spPr/>
    </dgm:pt>
    <dgm:pt modelId="{21454837-963D-42BA-B1C9-1F3B4D2142DF}" type="pres">
      <dgm:prSet presAssocID="{04C644AB-C5CD-4415-A929-9D6D495CD968}" presName="descendantText" presStyleLbl="alignAccFollowNode1" presStyleIdx="2" presStyleCnt="3">
        <dgm:presLayoutVars>
          <dgm:bulletEnabled val="1"/>
        </dgm:presLayoutVars>
      </dgm:prSet>
      <dgm:spPr/>
    </dgm:pt>
  </dgm:ptLst>
  <dgm:cxnLst>
    <dgm:cxn modelId="{021B870C-FEEA-4873-9DA6-FD8C531A3BAA}" type="presOf" srcId="{78FB44CC-194E-4398-B972-2E8FDB92F5C2}" destId="{9D9FF418-0F9F-49B4-8E36-AC6962D40CF9}" srcOrd="0" destOrd="0" presId="urn:microsoft.com/office/officeart/2005/8/layout/vList5"/>
    <dgm:cxn modelId="{019CE30E-E446-4CD9-AD93-452C744A0AA4}" srcId="{871D95FC-D4BE-47B6-BD47-059E1C13FCBB}" destId="{9D27C3B3-3F74-45C2-AF2E-7076C9A538D0}" srcOrd="1" destOrd="0" parTransId="{B913C2B1-F6AF-4E3D-BB23-1C48DE9E1873}" sibTransId="{DFF1265E-067F-428F-9999-7DF33E5EC256}"/>
    <dgm:cxn modelId="{34C8A912-1091-4FC3-B8E5-462FA67B4A3E}" type="presOf" srcId="{04C644AB-C5CD-4415-A929-9D6D495CD968}" destId="{102D72FD-847A-4FEE-AAE1-EF87530AE45F}" srcOrd="0" destOrd="0" presId="urn:microsoft.com/office/officeart/2005/8/layout/vList5"/>
    <dgm:cxn modelId="{4DBBEE12-A105-4373-9921-5DFFFC7F0A9A}" srcId="{04C644AB-C5CD-4415-A929-9D6D495CD968}" destId="{F1C3AC00-C029-4006-B97D-E07186041158}" srcOrd="0" destOrd="0" parTransId="{1E11C5AD-6930-4130-AF67-7D593124CC18}" sibTransId="{427B1D98-C156-4B71-94E7-1359A6119344}"/>
    <dgm:cxn modelId="{E074351F-1F78-4AD4-B0B6-F7E63CF1378A}" type="presOf" srcId="{871D95FC-D4BE-47B6-BD47-059E1C13FCBB}" destId="{DBD4D5C0-8C64-40E3-ABBB-8FB597EB0302}" srcOrd="0" destOrd="0" presId="urn:microsoft.com/office/officeart/2005/8/layout/vList5"/>
    <dgm:cxn modelId="{1392FF25-F341-472D-801A-2B2B0D74C7A5}" srcId="{871D95FC-D4BE-47B6-BD47-059E1C13FCBB}" destId="{95D08DFA-0FD0-47B7-847C-B7A08242BEA7}" srcOrd="0" destOrd="0" parTransId="{03E4FE1A-1A79-4EB1-B1BD-5E776AD53FDB}" sibTransId="{DB7C22EF-5C3E-42FD-B316-8738C7D1D1D3}"/>
    <dgm:cxn modelId="{9C41B12A-B9AC-4FBB-93C3-56C4EF83483D}" type="presOf" srcId="{9D27C3B3-3F74-45C2-AF2E-7076C9A538D0}" destId="{C1AEBD34-F385-4B74-8D4F-6A0F2E3AE3C5}" srcOrd="0" destOrd="0" presId="urn:microsoft.com/office/officeart/2005/8/layout/vList5"/>
    <dgm:cxn modelId="{6F4FDD3A-4C48-456C-AA09-F3ABC8839B84}" type="presOf" srcId="{F1C3AC00-C029-4006-B97D-E07186041158}" destId="{21454837-963D-42BA-B1C9-1F3B4D2142DF}" srcOrd="0" destOrd="0" presId="urn:microsoft.com/office/officeart/2005/8/layout/vList5"/>
    <dgm:cxn modelId="{6FBE2F65-08B1-4323-AD2E-AEE3AD112CDA}" srcId="{871D95FC-D4BE-47B6-BD47-059E1C13FCBB}" destId="{04C644AB-C5CD-4415-A929-9D6D495CD968}" srcOrd="2" destOrd="0" parTransId="{AB7837E8-0E6D-4167-A1AB-FC62F513DD4B}" sibTransId="{23EE3C72-6D00-4AFA-B61F-9170373927E9}"/>
    <dgm:cxn modelId="{B8B67B46-C3CF-466E-AB7E-855F001A1347}" srcId="{95D08DFA-0FD0-47B7-847C-B7A08242BEA7}" destId="{65AB3073-8BB3-4668-9FB1-DAEA01891CFA}" srcOrd="0" destOrd="0" parTransId="{5E09C37D-AAC1-4EC0-B962-5FF9DD4284CE}" sibTransId="{74AD16D0-D63B-4C7D-9116-519B93AF942D}"/>
    <dgm:cxn modelId="{65669759-3162-4521-A580-7D08713811D3}" type="presOf" srcId="{65AB3073-8BB3-4668-9FB1-DAEA01891CFA}" destId="{D7350D04-657F-4270-8728-24C96D700D03}" srcOrd="0" destOrd="0" presId="urn:microsoft.com/office/officeart/2005/8/layout/vList5"/>
    <dgm:cxn modelId="{3A5F1C9E-880A-465B-998F-109A2E9EC687}" srcId="{9D27C3B3-3F74-45C2-AF2E-7076C9A538D0}" destId="{78FB44CC-194E-4398-B972-2E8FDB92F5C2}" srcOrd="0" destOrd="0" parTransId="{24C6A345-FAED-41B2-9D13-E23A9DE110BE}" sibTransId="{BBD2ACB2-D562-4328-8278-AEB64FF9A963}"/>
    <dgm:cxn modelId="{FC40CFFC-FF0B-45BB-93EF-C1765B8430A5}" type="presOf" srcId="{95D08DFA-0FD0-47B7-847C-B7A08242BEA7}" destId="{808684B7-E1E4-40A7-AECB-AB71D39C3A34}" srcOrd="0" destOrd="0" presId="urn:microsoft.com/office/officeart/2005/8/layout/vList5"/>
    <dgm:cxn modelId="{2774C245-2898-42EF-8C70-B83F8ACA1DBF}" type="presParOf" srcId="{DBD4D5C0-8C64-40E3-ABBB-8FB597EB0302}" destId="{E937BD63-9D31-4B30-B5F4-DEE621AA0943}" srcOrd="0" destOrd="0" presId="urn:microsoft.com/office/officeart/2005/8/layout/vList5"/>
    <dgm:cxn modelId="{FF803598-732B-4625-AF32-2A150B43A18C}" type="presParOf" srcId="{E937BD63-9D31-4B30-B5F4-DEE621AA0943}" destId="{808684B7-E1E4-40A7-AECB-AB71D39C3A34}" srcOrd="0" destOrd="0" presId="urn:microsoft.com/office/officeart/2005/8/layout/vList5"/>
    <dgm:cxn modelId="{A7719B3E-224C-492C-A51C-0CF9DA96B09E}" type="presParOf" srcId="{E937BD63-9D31-4B30-B5F4-DEE621AA0943}" destId="{D7350D04-657F-4270-8728-24C96D700D03}" srcOrd="1" destOrd="0" presId="urn:microsoft.com/office/officeart/2005/8/layout/vList5"/>
    <dgm:cxn modelId="{A4AC20E6-A872-44BD-9753-C43025484164}" type="presParOf" srcId="{DBD4D5C0-8C64-40E3-ABBB-8FB597EB0302}" destId="{AA74F5AC-8F11-4C2B-8A16-EF3DD0C4CFCE}" srcOrd="1" destOrd="0" presId="urn:microsoft.com/office/officeart/2005/8/layout/vList5"/>
    <dgm:cxn modelId="{D108AAD7-9A70-4A8E-96EF-CEA3CE6F2A82}" type="presParOf" srcId="{DBD4D5C0-8C64-40E3-ABBB-8FB597EB0302}" destId="{AE398F5E-7458-4D15-ACC6-7C11B4EE462C}" srcOrd="2" destOrd="0" presId="urn:microsoft.com/office/officeart/2005/8/layout/vList5"/>
    <dgm:cxn modelId="{DA975E8F-8E35-4790-A383-3D8F93026BA9}" type="presParOf" srcId="{AE398F5E-7458-4D15-ACC6-7C11B4EE462C}" destId="{C1AEBD34-F385-4B74-8D4F-6A0F2E3AE3C5}" srcOrd="0" destOrd="0" presId="urn:microsoft.com/office/officeart/2005/8/layout/vList5"/>
    <dgm:cxn modelId="{2B5D97EE-DC2B-4AFD-8943-E8C14FF2B1FD}" type="presParOf" srcId="{AE398F5E-7458-4D15-ACC6-7C11B4EE462C}" destId="{9D9FF418-0F9F-49B4-8E36-AC6962D40CF9}" srcOrd="1" destOrd="0" presId="urn:microsoft.com/office/officeart/2005/8/layout/vList5"/>
    <dgm:cxn modelId="{76FF4843-B23E-48E5-92D2-71EF84EFCB78}" type="presParOf" srcId="{DBD4D5C0-8C64-40E3-ABBB-8FB597EB0302}" destId="{7CF77AD1-CDE6-4B98-BFB7-8C821B5A8827}" srcOrd="3" destOrd="0" presId="urn:microsoft.com/office/officeart/2005/8/layout/vList5"/>
    <dgm:cxn modelId="{BA3582F6-CB5C-4894-AE74-BE1EE094F159}" type="presParOf" srcId="{DBD4D5C0-8C64-40E3-ABBB-8FB597EB0302}" destId="{F9FA589F-DB13-4EB6-B361-531BAC58650C}" srcOrd="4" destOrd="0" presId="urn:microsoft.com/office/officeart/2005/8/layout/vList5"/>
    <dgm:cxn modelId="{C5E86A65-1A05-4836-A6DD-273A7F9CACF2}" type="presParOf" srcId="{F9FA589F-DB13-4EB6-B361-531BAC58650C}" destId="{102D72FD-847A-4FEE-AAE1-EF87530AE45F}" srcOrd="0" destOrd="0" presId="urn:microsoft.com/office/officeart/2005/8/layout/vList5"/>
    <dgm:cxn modelId="{F0EDCE32-BF5F-450F-B7FA-E6B37FE46C38}" type="presParOf" srcId="{F9FA589F-DB13-4EB6-B361-531BAC58650C}" destId="{21454837-963D-42BA-B1C9-1F3B4D2142DF}"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406FA79-9712-462C-AC79-17CE97A21E1E}" type="doc">
      <dgm:prSet loTypeId="urn:microsoft.com/office/officeart/2005/8/layout/vList5" loCatId="list" qsTypeId="urn:microsoft.com/office/officeart/2005/8/quickstyle/simple1" qsCatId="simple" csTypeId="urn:microsoft.com/office/officeart/2005/8/colors/colorful2" csCatId="colorful"/>
      <dgm:spPr/>
      <dgm:t>
        <a:bodyPr/>
        <a:lstStyle/>
        <a:p>
          <a:endParaRPr lang="en-US"/>
        </a:p>
      </dgm:t>
    </dgm:pt>
    <dgm:pt modelId="{8DE8E7FA-8F54-474C-A92E-58B7D5646FC0}">
      <dgm:prSet/>
      <dgm:spPr/>
      <dgm:t>
        <a:bodyPr/>
        <a:lstStyle/>
        <a:p>
          <a:r>
            <a:rPr lang="en-US"/>
            <a:t>L1 English L2 Spanish learners (ages </a:t>
          </a:r>
          <a:r>
            <a:rPr lang="en-US" i="1"/>
            <a:t>x</a:t>
          </a:r>
          <a:r>
            <a:rPr lang="en-US"/>
            <a:t> to </a:t>
          </a:r>
          <a:r>
            <a:rPr lang="en-US" i="1"/>
            <a:t>y</a:t>
          </a:r>
          <a:r>
            <a:rPr lang="en-US"/>
            <a:t>, mean = </a:t>
          </a:r>
          <a:r>
            <a:rPr lang="en-US" i="1"/>
            <a:t>mean</a:t>
          </a:r>
          <a:r>
            <a:rPr lang="en-US"/>
            <a:t>, sd = </a:t>
          </a:r>
          <a:r>
            <a:rPr lang="en-US" i="1"/>
            <a:t>sd</a:t>
          </a:r>
          <a:r>
            <a:rPr lang="en-US"/>
            <a:t>)</a:t>
          </a:r>
        </a:p>
      </dgm:t>
    </dgm:pt>
    <dgm:pt modelId="{4BC2432B-C3A6-4185-8331-202A68B3D190}" type="parTrans" cxnId="{A2AE0226-CDE7-410E-8CF6-9297E7676540}">
      <dgm:prSet/>
      <dgm:spPr/>
      <dgm:t>
        <a:bodyPr/>
        <a:lstStyle/>
        <a:p>
          <a:endParaRPr lang="en-US"/>
        </a:p>
      </dgm:t>
    </dgm:pt>
    <dgm:pt modelId="{C8C45CB9-49BF-4018-8136-81A8173953C3}" type="sibTrans" cxnId="{A2AE0226-CDE7-410E-8CF6-9297E7676540}">
      <dgm:prSet/>
      <dgm:spPr/>
      <dgm:t>
        <a:bodyPr/>
        <a:lstStyle/>
        <a:p>
          <a:endParaRPr lang="en-US"/>
        </a:p>
      </dgm:t>
    </dgm:pt>
    <dgm:pt modelId="{4ACA79CE-101E-405C-9E4A-0215DB47301E}">
      <dgm:prSet/>
      <dgm:spPr/>
      <dgm:t>
        <a:bodyPr/>
        <a:lstStyle/>
        <a:p>
          <a:r>
            <a:rPr lang="en-US"/>
            <a:t>Proficiency measured by LexTALE-ESP (Izura et al., 2014)</a:t>
          </a:r>
        </a:p>
      </dgm:t>
    </dgm:pt>
    <dgm:pt modelId="{4BDB1D68-83B2-46EE-8677-EAB23664E55A}" type="parTrans" cxnId="{79FB3473-1838-4AA9-9846-F3F4A3AF9169}">
      <dgm:prSet/>
      <dgm:spPr/>
      <dgm:t>
        <a:bodyPr/>
        <a:lstStyle/>
        <a:p>
          <a:endParaRPr lang="en-US"/>
        </a:p>
      </dgm:t>
    </dgm:pt>
    <dgm:pt modelId="{80F94AE2-6859-446F-B028-67414EB1A1F4}" type="sibTrans" cxnId="{79FB3473-1838-4AA9-9846-F3F4A3AF9169}">
      <dgm:prSet/>
      <dgm:spPr/>
      <dgm:t>
        <a:bodyPr/>
        <a:lstStyle/>
        <a:p>
          <a:endParaRPr lang="en-US"/>
        </a:p>
      </dgm:t>
    </dgm:pt>
    <dgm:pt modelId="{1147B937-6981-4B43-A3AD-34612EED53A9}">
      <dgm:prSet/>
      <dgm:spPr/>
      <dgm:t>
        <a:bodyPr/>
        <a:lstStyle/>
        <a:p>
          <a:r>
            <a:rPr lang="en-US" i="1"/>
            <a:t>n </a:t>
          </a:r>
          <a:r>
            <a:rPr lang="en-US"/>
            <a:t>medium proficiency</a:t>
          </a:r>
        </a:p>
      </dgm:t>
    </dgm:pt>
    <dgm:pt modelId="{A0911A41-9EB0-4133-BFC5-0BE3A715BE42}" type="parTrans" cxnId="{A4B8BCE5-D8F8-4569-A94B-230897B00AF0}">
      <dgm:prSet/>
      <dgm:spPr/>
      <dgm:t>
        <a:bodyPr/>
        <a:lstStyle/>
        <a:p>
          <a:endParaRPr lang="en-US"/>
        </a:p>
      </dgm:t>
    </dgm:pt>
    <dgm:pt modelId="{DDED3D71-5A4A-4BF0-B284-FA3022000C5C}" type="sibTrans" cxnId="{A4B8BCE5-D8F8-4569-A94B-230897B00AF0}">
      <dgm:prSet/>
      <dgm:spPr/>
      <dgm:t>
        <a:bodyPr/>
        <a:lstStyle/>
        <a:p>
          <a:endParaRPr lang="en-US"/>
        </a:p>
      </dgm:t>
    </dgm:pt>
    <dgm:pt modelId="{68146B54-5EC0-44E3-A005-A86D8628B66A}">
      <dgm:prSet/>
      <dgm:spPr/>
      <dgm:t>
        <a:bodyPr/>
        <a:lstStyle/>
        <a:p>
          <a:r>
            <a:rPr lang="en-US" i="1"/>
            <a:t>n</a:t>
          </a:r>
          <a:r>
            <a:rPr lang="en-US"/>
            <a:t> high proficiency</a:t>
          </a:r>
        </a:p>
      </dgm:t>
    </dgm:pt>
    <dgm:pt modelId="{41D1F21C-DF36-4C50-ADE5-7302DE6651E8}" type="parTrans" cxnId="{7DA4C080-F394-4C4C-B170-676E4A14C5EA}">
      <dgm:prSet/>
      <dgm:spPr/>
      <dgm:t>
        <a:bodyPr/>
        <a:lstStyle/>
        <a:p>
          <a:endParaRPr lang="en-US"/>
        </a:p>
      </dgm:t>
    </dgm:pt>
    <dgm:pt modelId="{2A612E2C-75E8-403A-A454-60214CDE95E1}" type="sibTrans" cxnId="{7DA4C080-F394-4C4C-B170-676E4A14C5EA}">
      <dgm:prSet/>
      <dgm:spPr/>
      <dgm:t>
        <a:bodyPr/>
        <a:lstStyle/>
        <a:p>
          <a:endParaRPr lang="en-US"/>
        </a:p>
      </dgm:t>
    </dgm:pt>
    <dgm:pt modelId="{3FAA7482-A69D-4CDF-9E2F-CF014508A43E}" type="pres">
      <dgm:prSet presAssocID="{9406FA79-9712-462C-AC79-17CE97A21E1E}" presName="Name0" presStyleCnt="0">
        <dgm:presLayoutVars>
          <dgm:dir/>
          <dgm:animLvl val="lvl"/>
          <dgm:resizeHandles val="exact"/>
        </dgm:presLayoutVars>
      </dgm:prSet>
      <dgm:spPr/>
    </dgm:pt>
    <dgm:pt modelId="{64119CC4-7C4D-457C-A05F-58BDDF33E83B}" type="pres">
      <dgm:prSet presAssocID="{8DE8E7FA-8F54-474C-A92E-58B7D5646FC0}" presName="linNode" presStyleCnt="0"/>
      <dgm:spPr/>
    </dgm:pt>
    <dgm:pt modelId="{42BBF172-BED9-4C6B-A74F-0813EBE059A2}" type="pres">
      <dgm:prSet presAssocID="{8DE8E7FA-8F54-474C-A92E-58B7D5646FC0}" presName="parentText" presStyleLbl="node1" presStyleIdx="0" presStyleCnt="2">
        <dgm:presLayoutVars>
          <dgm:chMax val="1"/>
          <dgm:bulletEnabled val="1"/>
        </dgm:presLayoutVars>
      </dgm:prSet>
      <dgm:spPr/>
    </dgm:pt>
    <dgm:pt modelId="{DED4E641-23AB-4D6A-A0EB-E1EBAA847DEC}" type="pres">
      <dgm:prSet presAssocID="{C8C45CB9-49BF-4018-8136-81A8173953C3}" presName="sp" presStyleCnt="0"/>
      <dgm:spPr/>
    </dgm:pt>
    <dgm:pt modelId="{1F620DFE-B3A4-40F5-9AFC-184173D50911}" type="pres">
      <dgm:prSet presAssocID="{4ACA79CE-101E-405C-9E4A-0215DB47301E}" presName="linNode" presStyleCnt="0"/>
      <dgm:spPr/>
    </dgm:pt>
    <dgm:pt modelId="{049223A0-D4BD-4FC1-BB2D-132FCF9D3691}" type="pres">
      <dgm:prSet presAssocID="{4ACA79CE-101E-405C-9E4A-0215DB47301E}" presName="parentText" presStyleLbl="node1" presStyleIdx="1" presStyleCnt="2">
        <dgm:presLayoutVars>
          <dgm:chMax val="1"/>
          <dgm:bulletEnabled val="1"/>
        </dgm:presLayoutVars>
      </dgm:prSet>
      <dgm:spPr/>
    </dgm:pt>
    <dgm:pt modelId="{BC3D1F73-A6B3-46F9-8145-C17F68BFFB8F}" type="pres">
      <dgm:prSet presAssocID="{4ACA79CE-101E-405C-9E4A-0215DB47301E}" presName="descendantText" presStyleLbl="alignAccFollowNode1" presStyleIdx="0" presStyleCnt="1">
        <dgm:presLayoutVars>
          <dgm:bulletEnabled val="1"/>
        </dgm:presLayoutVars>
      </dgm:prSet>
      <dgm:spPr/>
    </dgm:pt>
  </dgm:ptLst>
  <dgm:cxnLst>
    <dgm:cxn modelId="{1D51100E-C838-41E5-BFF0-428BC84EB2F6}" type="presOf" srcId="{8DE8E7FA-8F54-474C-A92E-58B7D5646FC0}" destId="{42BBF172-BED9-4C6B-A74F-0813EBE059A2}" srcOrd="0" destOrd="0" presId="urn:microsoft.com/office/officeart/2005/8/layout/vList5"/>
    <dgm:cxn modelId="{A2AE0226-CDE7-410E-8CF6-9297E7676540}" srcId="{9406FA79-9712-462C-AC79-17CE97A21E1E}" destId="{8DE8E7FA-8F54-474C-A92E-58B7D5646FC0}" srcOrd="0" destOrd="0" parTransId="{4BC2432B-C3A6-4185-8331-202A68B3D190}" sibTransId="{C8C45CB9-49BF-4018-8136-81A8173953C3}"/>
    <dgm:cxn modelId="{79FB3473-1838-4AA9-9846-F3F4A3AF9169}" srcId="{9406FA79-9712-462C-AC79-17CE97A21E1E}" destId="{4ACA79CE-101E-405C-9E4A-0215DB47301E}" srcOrd="1" destOrd="0" parTransId="{4BDB1D68-83B2-46EE-8677-EAB23664E55A}" sibTransId="{80F94AE2-6859-446F-B028-67414EB1A1F4}"/>
    <dgm:cxn modelId="{7DA4C080-F394-4C4C-B170-676E4A14C5EA}" srcId="{4ACA79CE-101E-405C-9E4A-0215DB47301E}" destId="{68146B54-5EC0-44E3-A005-A86D8628B66A}" srcOrd="1" destOrd="0" parTransId="{41D1F21C-DF36-4C50-ADE5-7302DE6651E8}" sibTransId="{2A612E2C-75E8-403A-A454-60214CDE95E1}"/>
    <dgm:cxn modelId="{A42AC392-F491-4EBA-9D49-3385F2DFBD16}" type="presOf" srcId="{68146B54-5EC0-44E3-A005-A86D8628B66A}" destId="{BC3D1F73-A6B3-46F9-8145-C17F68BFFB8F}" srcOrd="0" destOrd="1" presId="urn:microsoft.com/office/officeart/2005/8/layout/vList5"/>
    <dgm:cxn modelId="{B751DED1-AFF2-4A39-9D6C-FA90F7F3745F}" type="presOf" srcId="{9406FA79-9712-462C-AC79-17CE97A21E1E}" destId="{3FAA7482-A69D-4CDF-9E2F-CF014508A43E}" srcOrd="0" destOrd="0" presId="urn:microsoft.com/office/officeart/2005/8/layout/vList5"/>
    <dgm:cxn modelId="{D94DA1D4-B77A-4C72-ABC8-1901D5530C11}" type="presOf" srcId="{1147B937-6981-4B43-A3AD-34612EED53A9}" destId="{BC3D1F73-A6B3-46F9-8145-C17F68BFFB8F}" srcOrd="0" destOrd="0" presId="urn:microsoft.com/office/officeart/2005/8/layout/vList5"/>
    <dgm:cxn modelId="{A4B8BCE5-D8F8-4569-A94B-230897B00AF0}" srcId="{4ACA79CE-101E-405C-9E4A-0215DB47301E}" destId="{1147B937-6981-4B43-A3AD-34612EED53A9}" srcOrd="0" destOrd="0" parTransId="{A0911A41-9EB0-4133-BFC5-0BE3A715BE42}" sibTransId="{DDED3D71-5A4A-4BF0-B284-FA3022000C5C}"/>
    <dgm:cxn modelId="{2AE12DF3-BCD2-4697-ABBC-9260D342337B}" type="presOf" srcId="{4ACA79CE-101E-405C-9E4A-0215DB47301E}" destId="{049223A0-D4BD-4FC1-BB2D-132FCF9D3691}" srcOrd="0" destOrd="0" presId="urn:microsoft.com/office/officeart/2005/8/layout/vList5"/>
    <dgm:cxn modelId="{B01F345E-CD79-4C10-B03B-A10C1D04B343}" type="presParOf" srcId="{3FAA7482-A69D-4CDF-9E2F-CF014508A43E}" destId="{64119CC4-7C4D-457C-A05F-58BDDF33E83B}" srcOrd="0" destOrd="0" presId="urn:microsoft.com/office/officeart/2005/8/layout/vList5"/>
    <dgm:cxn modelId="{E531689C-DF99-4C81-92DF-50B5BBA13BF8}" type="presParOf" srcId="{64119CC4-7C4D-457C-A05F-58BDDF33E83B}" destId="{42BBF172-BED9-4C6B-A74F-0813EBE059A2}" srcOrd="0" destOrd="0" presId="urn:microsoft.com/office/officeart/2005/8/layout/vList5"/>
    <dgm:cxn modelId="{6C081318-FC98-49EA-ADA2-AEAD0B4E16D9}" type="presParOf" srcId="{3FAA7482-A69D-4CDF-9E2F-CF014508A43E}" destId="{DED4E641-23AB-4D6A-A0EB-E1EBAA847DEC}" srcOrd="1" destOrd="0" presId="urn:microsoft.com/office/officeart/2005/8/layout/vList5"/>
    <dgm:cxn modelId="{81D98342-0410-4121-8867-E358DEE80746}" type="presParOf" srcId="{3FAA7482-A69D-4CDF-9E2F-CF014508A43E}" destId="{1F620DFE-B3A4-40F5-9AFC-184173D50911}" srcOrd="2" destOrd="0" presId="urn:microsoft.com/office/officeart/2005/8/layout/vList5"/>
    <dgm:cxn modelId="{A6F4B925-436A-43AA-AD32-E68B40E5C421}" type="presParOf" srcId="{1F620DFE-B3A4-40F5-9AFC-184173D50911}" destId="{049223A0-D4BD-4FC1-BB2D-132FCF9D3691}" srcOrd="0" destOrd="0" presId="urn:microsoft.com/office/officeart/2005/8/layout/vList5"/>
    <dgm:cxn modelId="{05F48699-D261-484C-9C2D-0615E2FD711A}" type="presParOf" srcId="{1F620DFE-B3A4-40F5-9AFC-184173D50911}" destId="{BC3D1F73-A6B3-46F9-8145-C17F68BFFB8F}"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6501F3CF-B87F-43FD-93F7-7F3585964EAF}" type="doc">
      <dgm:prSet loTypeId="urn:microsoft.com/office/officeart/2005/8/layout/hList1" loCatId="list" qsTypeId="urn:microsoft.com/office/officeart/2005/8/quickstyle/simple1" qsCatId="simple" csTypeId="urn:microsoft.com/office/officeart/2005/8/colors/colorful2" csCatId="colorful"/>
      <dgm:spPr/>
      <dgm:t>
        <a:bodyPr/>
        <a:lstStyle/>
        <a:p>
          <a:endParaRPr lang="en-US"/>
        </a:p>
      </dgm:t>
    </dgm:pt>
    <dgm:pt modelId="{1D130EA4-3301-4269-B3E3-3689F992B566}">
      <dgm:prSet custT="1"/>
      <dgm:spPr/>
      <dgm:t>
        <a:bodyPr/>
        <a:lstStyle/>
        <a:p>
          <a:r>
            <a:rPr lang="es-ES" sz="1800" dirty="0"/>
            <a:t>[-</a:t>
          </a:r>
          <a:r>
            <a:rPr lang="es-ES" sz="1800" dirty="0" err="1"/>
            <a:t>Power</a:t>
          </a:r>
          <a:r>
            <a:rPr lang="es-ES" sz="1800" dirty="0"/>
            <a:t>, -Social </a:t>
          </a:r>
          <a:r>
            <a:rPr lang="es-ES" sz="1800" dirty="0" err="1"/>
            <a:t>Distance</a:t>
          </a:r>
          <a:r>
            <a:rPr lang="es-ES" sz="1800" dirty="0"/>
            <a:t>, -</a:t>
          </a:r>
          <a:r>
            <a:rPr lang="es-ES" sz="1800" dirty="0" err="1"/>
            <a:t>Level</a:t>
          </a:r>
          <a:r>
            <a:rPr lang="es-ES" sz="1800" dirty="0"/>
            <a:t> </a:t>
          </a:r>
          <a:r>
            <a:rPr lang="es-ES" sz="1800" dirty="0" err="1"/>
            <a:t>of</a:t>
          </a:r>
          <a:r>
            <a:rPr lang="es-ES" sz="1800" dirty="0"/>
            <a:t> </a:t>
          </a:r>
          <a:r>
            <a:rPr lang="es-ES" sz="1800" dirty="0" err="1"/>
            <a:t>Imposition</a:t>
          </a:r>
          <a:r>
            <a:rPr lang="es-ES" sz="1800" dirty="0"/>
            <a:t>]</a:t>
          </a:r>
          <a:endParaRPr lang="en-US" sz="1800" dirty="0"/>
        </a:p>
      </dgm:t>
    </dgm:pt>
    <dgm:pt modelId="{FD315361-1903-48C3-B605-B05B0573AA1A}" type="parTrans" cxnId="{9B4C0AF3-BDB3-4888-89BC-5F19B0F8D3C5}">
      <dgm:prSet/>
      <dgm:spPr/>
      <dgm:t>
        <a:bodyPr/>
        <a:lstStyle/>
        <a:p>
          <a:endParaRPr lang="en-US"/>
        </a:p>
      </dgm:t>
    </dgm:pt>
    <dgm:pt modelId="{24DA5663-DE92-49A5-B0F9-DDD48AA45654}" type="sibTrans" cxnId="{9B4C0AF3-BDB3-4888-89BC-5F19B0F8D3C5}">
      <dgm:prSet/>
      <dgm:spPr/>
      <dgm:t>
        <a:bodyPr/>
        <a:lstStyle/>
        <a:p>
          <a:endParaRPr lang="en-US"/>
        </a:p>
      </dgm:t>
    </dgm:pt>
    <dgm:pt modelId="{BFB516F4-87F5-4467-ADE3-B28E8174D1DE}">
      <dgm:prSet/>
      <dgm:spPr/>
      <dgm:t>
        <a:bodyPr/>
        <a:lstStyle/>
        <a:p>
          <a:r>
            <a:rPr lang="es-ES" dirty="0"/>
            <a:t>Imagina que estás en casa con tu hermana. Tienes hambre y ves unas bananas al lado de tu hermana. ¿Qué le dirías?</a:t>
          </a:r>
          <a:endParaRPr lang="en-US" dirty="0"/>
        </a:p>
      </dgm:t>
    </dgm:pt>
    <dgm:pt modelId="{C769D1BE-7825-4780-91F0-815B039E5E1B}" type="parTrans" cxnId="{5E8F08D4-F4FB-448C-B21D-28377D36645F}">
      <dgm:prSet/>
      <dgm:spPr/>
      <dgm:t>
        <a:bodyPr/>
        <a:lstStyle/>
        <a:p>
          <a:endParaRPr lang="en-US"/>
        </a:p>
      </dgm:t>
    </dgm:pt>
    <dgm:pt modelId="{F434F190-0CA3-479F-894F-62120C11D0CE}" type="sibTrans" cxnId="{5E8F08D4-F4FB-448C-B21D-28377D36645F}">
      <dgm:prSet/>
      <dgm:spPr/>
      <dgm:t>
        <a:bodyPr/>
        <a:lstStyle/>
        <a:p>
          <a:endParaRPr lang="en-US"/>
        </a:p>
      </dgm:t>
    </dgm:pt>
    <dgm:pt modelId="{3B3C95A1-3E1D-4267-B2C7-6FC33438CCCE}">
      <dgm:prSet custT="1"/>
      <dgm:spPr/>
      <dgm:t>
        <a:bodyPr/>
        <a:lstStyle/>
        <a:p>
          <a:r>
            <a:rPr lang="en-US" sz="1800" dirty="0"/>
            <a:t>[+Power, +Social Distance, +Level of Imposition]</a:t>
          </a:r>
        </a:p>
      </dgm:t>
    </dgm:pt>
    <dgm:pt modelId="{E6D5101D-5EF6-4F04-B8F1-C8DC5D46D3B7}" type="parTrans" cxnId="{515D9742-8D98-44C0-91F9-B412D94C7A4D}">
      <dgm:prSet/>
      <dgm:spPr/>
      <dgm:t>
        <a:bodyPr/>
        <a:lstStyle/>
        <a:p>
          <a:endParaRPr lang="en-US"/>
        </a:p>
      </dgm:t>
    </dgm:pt>
    <dgm:pt modelId="{B85B070A-D7F8-4B2A-87C4-473771A816CD}" type="sibTrans" cxnId="{515D9742-8D98-44C0-91F9-B412D94C7A4D}">
      <dgm:prSet/>
      <dgm:spPr/>
      <dgm:t>
        <a:bodyPr/>
        <a:lstStyle/>
        <a:p>
          <a:endParaRPr lang="en-US"/>
        </a:p>
      </dgm:t>
    </dgm:pt>
    <dgm:pt modelId="{B47118AD-9D6C-4EBE-8472-7FC7A9AC015B}">
      <dgm:prSet/>
      <dgm:spPr/>
      <dgm:t>
        <a:bodyPr/>
        <a:lstStyle/>
        <a:p>
          <a:r>
            <a:rPr lang="es-ES"/>
            <a:t>Imagina que tienes una reunión con tu consejera, una profesora a la que no conoces bien. Quieres dejar una clase, pero la fecha límite ya ha pasado. Aunque sabes que es mucho pedir, quieres intentarlo. ¿Qué le dirías?</a:t>
          </a:r>
          <a:endParaRPr lang="en-US"/>
        </a:p>
      </dgm:t>
    </dgm:pt>
    <dgm:pt modelId="{2E25A0DE-E241-4CE3-8121-F8779596FB2D}" type="parTrans" cxnId="{242A5278-55DB-480F-86A9-4E8E9FC8403E}">
      <dgm:prSet/>
      <dgm:spPr/>
      <dgm:t>
        <a:bodyPr/>
        <a:lstStyle/>
        <a:p>
          <a:endParaRPr lang="en-US"/>
        </a:p>
      </dgm:t>
    </dgm:pt>
    <dgm:pt modelId="{07F80B8A-84D8-4839-92F7-B921F8569AEC}" type="sibTrans" cxnId="{242A5278-55DB-480F-86A9-4E8E9FC8403E}">
      <dgm:prSet/>
      <dgm:spPr/>
      <dgm:t>
        <a:bodyPr/>
        <a:lstStyle/>
        <a:p>
          <a:endParaRPr lang="en-US"/>
        </a:p>
      </dgm:t>
    </dgm:pt>
    <dgm:pt modelId="{F629FB63-DBA6-45BB-8F14-76EA9520F748}" type="pres">
      <dgm:prSet presAssocID="{6501F3CF-B87F-43FD-93F7-7F3585964EAF}" presName="Name0" presStyleCnt="0">
        <dgm:presLayoutVars>
          <dgm:dir/>
          <dgm:animLvl val="lvl"/>
          <dgm:resizeHandles val="exact"/>
        </dgm:presLayoutVars>
      </dgm:prSet>
      <dgm:spPr/>
    </dgm:pt>
    <dgm:pt modelId="{58E80A86-655C-42B9-9E94-11EBCEDD7AE5}" type="pres">
      <dgm:prSet presAssocID="{1D130EA4-3301-4269-B3E3-3689F992B566}" presName="composite" presStyleCnt="0"/>
      <dgm:spPr/>
    </dgm:pt>
    <dgm:pt modelId="{7E79CC56-8530-4E45-AEE0-484834388815}" type="pres">
      <dgm:prSet presAssocID="{1D130EA4-3301-4269-B3E3-3689F992B566}" presName="parTx" presStyleLbl="alignNode1" presStyleIdx="0" presStyleCnt="2">
        <dgm:presLayoutVars>
          <dgm:chMax val="0"/>
          <dgm:chPref val="0"/>
          <dgm:bulletEnabled val="1"/>
        </dgm:presLayoutVars>
      </dgm:prSet>
      <dgm:spPr/>
    </dgm:pt>
    <dgm:pt modelId="{6DF7E828-F599-4723-90F2-311FDD8AFFD6}" type="pres">
      <dgm:prSet presAssocID="{1D130EA4-3301-4269-B3E3-3689F992B566}" presName="desTx" presStyleLbl="alignAccFollowNode1" presStyleIdx="0" presStyleCnt="2">
        <dgm:presLayoutVars>
          <dgm:bulletEnabled val="1"/>
        </dgm:presLayoutVars>
      </dgm:prSet>
      <dgm:spPr/>
    </dgm:pt>
    <dgm:pt modelId="{5E769E8F-2D10-4FD3-B264-3F7BD29EF68B}" type="pres">
      <dgm:prSet presAssocID="{24DA5663-DE92-49A5-B0F9-DDD48AA45654}" presName="space" presStyleCnt="0"/>
      <dgm:spPr/>
    </dgm:pt>
    <dgm:pt modelId="{E1E981CE-48DA-4075-B826-CF169988D4D9}" type="pres">
      <dgm:prSet presAssocID="{3B3C95A1-3E1D-4267-B2C7-6FC33438CCCE}" presName="composite" presStyleCnt="0"/>
      <dgm:spPr/>
    </dgm:pt>
    <dgm:pt modelId="{9F8CDD16-6863-41B2-8DB9-8B6B1D1C96D6}" type="pres">
      <dgm:prSet presAssocID="{3B3C95A1-3E1D-4267-B2C7-6FC33438CCCE}" presName="parTx" presStyleLbl="alignNode1" presStyleIdx="1" presStyleCnt="2">
        <dgm:presLayoutVars>
          <dgm:chMax val="0"/>
          <dgm:chPref val="0"/>
          <dgm:bulletEnabled val="1"/>
        </dgm:presLayoutVars>
      </dgm:prSet>
      <dgm:spPr/>
    </dgm:pt>
    <dgm:pt modelId="{ADA95328-67C5-4DBE-BE30-C0FC97264327}" type="pres">
      <dgm:prSet presAssocID="{3B3C95A1-3E1D-4267-B2C7-6FC33438CCCE}" presName="desTx" presStyleLbl="alignAccFollowNode1" presStyleIdx="1" presStyleCnt="2">
        <dgm:presLayoutVars>
          <dgm:bulletEnabled val="1"/>
        </dgm:presLayoutVars>
      </dgm:prSet>
      <dgm:spPr/>
    </dgm:pt>
  </dgm:ptLst>
  <dgm:cxnLst>
    <dgm:cxn modelId="{515D9742-8D98-44C0-91F9-B412D94C7A4D}" srcId="{6501F3CF-B87F-43FD-93F7-7F3585964EAF}" destId="{3B3C95A1-3E1D-4267-B2C7-6FC33438CCCE}" srcOrd="1" destOrd="0" parTransId="{E6D5101D-5EF6-4F04-B8F1-C8DC5D46D3B7}" sibTransId="{B85B070A-D7F8-4B2A-87C4-473771A816CD}"/>
    <dgm:cxn modelId="{0F300867-F122-4092-B741-BD89BF7F4F54}" type="presOf" srcId="{3B3C95A1-3E1D-4267-B2C7-6FC33438CCCE}" destId="{9F8CDD16-6863-41B2-8DB9-8B6B1D1C96D6}" srcOrd="0" destOrd="0" presId="urn:microsoft.com/office/officeart/2005/8/layout/hList1"/>
    <dgm:cxn modelId="{1BB6CD67-40B2-4B81-B494-058CA9240C60}" type="presOf" srcId="{B47118AD-9D6C-4EBE-8472-7FC7A9AC015B}" destId="{ADA95328-67C5-4DBE-BE30-C0FC97264327}" srcOrd="0" destOrd="0" presId="urn:microsoft.com/office/officeart/2005/8/layout/hList1"/>
    <dgm:cxn modelId="{CBEFB055-C98E-4980-8BD7-1AB6D9B9993E}" type="presOf" srcId="{6501F3CF-B87F-43FD-93F7-7F3585964EAF}" destId="{F629FB63-DBA6-45BB-8F14-76EA9520F748}" srcOrd="0" destOrd="0" presId="urn:microsoft.com/office/officeart/2005/8/layout/hList1"/>
    <dgm:cxn modelId="{19EEF675-5C8B-4498-9027-39DC71D41E27}" type="presOf" srcId="{1D130EA4-3301-4269-B3E3-3689F992B566}" destId="{7E79CC56-8530-4E45-AEE0-484834388815}" srcOrd="0" destOrd="0" presId="urn:microsoft.com/office/officeart/2005/8/layout/hList1"/>
    <dgm:cxn modelId="{242A5278-55DB-480F-86A9-4E8E9FC8403E}" srcId="{3B3C95A1-3E1D-4267-B2C7-6FC33438CCCE}" destId="{B47118AD-9D6C-4EBE-8472-7FC7A9AC015B}" srcOrd="0" destOrd="0" parTransId="{2E25A0DE-E241-4CE3-8121-F8779596FB2D}" sibTransId="{07F80B8A-84D8-4839-92F7-B921F8569AEC}"/>
    <dgm:cxn modelId="{02B44CB6-745A-45EF-AA22-A251A5FA32CC}" type="presOf" srcId="{BFB516F4-87F5-4467-ADE3-B28E8174D1DE}" destId="{6DF7E828-F599-4723-90F2-311FDD8AFFD6}" srcOrd="0" destOrd="0" presId="urn:microsoft.com/office/officeart/2005/8/layout/hList1"/>
    <dgm:cxn modelId="{5E8F08D4-F4FB-448C-B21D-28377D36645F}" srcId="{1D130EA4-3301-4269-B3E3-3689F992B566}" destId="{BFB516F4-87F5-4467-ADE3-B28E8174D1DE}" srcOrd="0" destOrd="0" parTransId="{C769D1BE-7825-4780-91F0-815B039E5E1B}" sibTransId="{F434F190-0CA3-479F-894F-62120C11D0CE}"/>
    <dgm:cxn modelId="{9B4C0AF3-BDB3-4888-89BC-5F19B0F8D3C5}" srcId="{6501F3CF-B87F-43FD-93F7-7F3585964EAF}" destId="{1D130EA4-3301-4269-B3E3-3689F992B566}" srcOrd="0" destOrd="0" parTransId="{FD315361-1903-48C3-B605-B05B0573AA1A}" sibTransId="{24DA5663-DE92-49A5-B0F9-DDD48AA45654}"/>
    <dgm:cxn modelId="{EE9CB00E-CB50-4D98-90EC-30C7F8AA7D82}" type="presParOf" srcId="{F629FB63-DBA6-45BB-8F14-76EA9520F748}" destId="{58E80A86-655C-42B9-9E94-11EBCEDD7AE5}" srcOrd="0" destOrd="0" presId="urn:microsoft.com/office/officeart/2005/8/layout/hList1"/>
    <dgm:cxn modelId="{95D4A962-183B-493B-B89D-00148C82F6FE}" type="presParOf" srcId="{58E80A86-655C-42B9-9E94-11EBCEDD7AE5}" destId="{7E79CC56-8530-4E45-AEE0-484834388815}" srcOrd="0" destOrd="0" presId="urn:microsoft.com/office/officeart/2005/8/layout/hList1"/>
    <dgm:cxn modelId="{BBEA5D39-1E3C-4713-BE08-5F89C3780F44}" type="presParOf" srcId="{58E80A86-655C-42B9-9E94-11EBCEDD7AE5}" destId="{6DF7E828-F599-4723-90F2-311FDD8AFFD6}" srcOrd="1" destOrd="0" presId="urn:microsoft.com/office/officeart/2005/8/layout/hList1"/>
    <dgm:cxn modelId="{9E6517EB-3758-4603-93EC-16A361673840}" type="presParOf" srcId="{F629FB63-DBA6-45BB-8F14-76EA9520F748}" destId="{5E769E8F-2D10-4FD3-B264-3F7BD29EF68B}" srcOrd="1" destOrd="0" presId="urn:microsoft.com/office/officeart/2005/8/layout/hList1"/>
    <dgm:cxn modelId="{E3285F20-818B-411F-8330-D3F4D8647874}" type="presParOf" srcId="{F629FB63-DBA6-45BB-8F14-76EA9520F748}" destId="{E1E981CE-48DA-4075-B826-CF169988D4D9}" srcOrd="2" destOrd="0" presId="urn:microsoft.com/office/officeart/2005/8/layout/hList1"/>
    <dgm:cxn modelId="{EF3B12E0-33DE-46AB-B9A6-1909506DCF7A}" type="presParOf" srcId="{E1E981CE-48DA-4075-B826-CF169988D4D9}" destId="{9F8CDD16-6863-41B2-8DB9-8B6B1D1C96D6}" srcOrd="0" destOrd="0" presId="urn:microsoft.com/office/officeart/2005/8/layout/hList1"/>
    <dgm:cxn modelId="{C7C18173-95DE-437A-B376-615A309D21B9}" type="presParOf" srcId="{E1E981CE-48DA-4075-B826-CF169988D4D9}" destId="{ADA95328-67C5-4DBE-BE30-C0FC97264327}"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750A017-AFC9-49B8-B1F9-438B96173A7F}">
      <dsp:nvSpPr>
        <dsp:cNvPr id="0" name=""/>
        <dsp:cNvSpPr/>
      </dsp:nvSpPr>
      <dsp:spPr>
        <a:xfrm>
          <a:off x="2874010" y="3036805"/>
          <a:ext cx="2379980" cy="2379980"/>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sz="2800" kern="1200" dirty="0"/>
            <a:t>politeness strategy</a:t>
          </a:r>
        </a:p>
      </dsp:txBody>
      <dsp:txXfrm>
        <a:off x="3222550" y="3385345"/>
        <a:ext cx="1682900" cy="1682900"/>
      </dsp:txXfrm>
    </dsp:sp>
    <dsp:sp modelId="{0786C143-3864-4B32-A605-A58FDBC9320A}">
      <dsp:nvSpPr>
        <dsp:cNvPr id="0" name=""/>
        <dsp:cNvSpPr/>
      </dsp:nvSpPr>
      <dsp:spPr>
        <a:xfrm rot="12900000">
          <a:off x="1161933" y="2560481"/>
          <a:ext cx="2013351" cy="678294"/>
        </a:xfrm>
        <a:prstGeom prst="lef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477DA640-6665-4912-BB7E-2280AA212FA0}">
      <dsp:nvSpPr>
        <dsp:cNvPr id="0" name=""/>
        <dsp:cNvSpPr/>
      </dsp:nvSpPr>
      <dsp:spPr>
        <a:xfrm>
          <a:off x="213498" y="1417830"/>
          <a:ext cx="2260981" cy="1808784"/>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1511300">
            <a:lnSpc>
              <a:spcPct val="90000"/>
            </a:lnSpc>
            <a:spcBef>
              <a:spcPct val="0"/>
            </a:spcBef>
            <a:spcAft>
              <a:spcPct val="35000"/>
            </a:spcAft>
            <a:buNone/>
          </a:pPr>
          <a:r>
            <a:rPr lang="en-US" sz="3400" kern="1200" dirty="0"/>
            <a:t>power</a:t>
          </a:r>
        </a:p>
      </dsp:txBody>
      <dsp:txXfrm>
        <a:off x="266475" y="1470807"/>
        <a:ext cx="2155027" cy="1702830"/>
      </dsp:txXfrm>
    </dsp:sp>
    <dsp:sp modelId="{6A2A9316-191B-447F-82DF-8D21CBE2D995}">
      <dsp:nvSpPr>
        <dsp:cNvPr id="0" name=""/>
        <dsp:cNvSpPr/>
      </dsp:nvSpPr>
      <dsp:spPr>
        <a:xfrm rot="16200000">
          <a:off x="3057324" y="1573802"/>
          <a:ext cx="2013351" cy="678294"/>
        </a:xfrm>
        <a:prstGeom prst="lef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2B47C46B-A62F-4E0A-B48E-30552056A400}">
      <dsp:nvSpPr>
        <dsp:cNvPr id="0" name=""/>
        <dsp:cNvSpPr/>
      </dsp:nvSpPr>
      <dsp:spPr>
        <a:xfrm>
          <a:off x="2933509" y="1881"/>
          <a:ext cx="2260981" cy="1808784"/>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1511300">
            <a:lnSpc>
              <a:spcPct val="90000"/>
            </a:lnSpc>
            <a:spcBef>
              <a:spcPct val="0"/>
            </a:spcBef>
            <a:spcAft>
              <a:spcPct val="35000"/>
            </a:spcAft>
            <a:buNone/>
          </a:pPr>
          <a:r>
            <a:rPr lang="en-US" sz="3400" kern="1200" dirty="0"/>
            <a:t>social distance</a:t>
          </a:r>
        </a:p>
      </dsp:txBody>
      <dsp:txXfrm>
        <a:off x="2986486" y="54858"/>
        <a:ext cx="2155027" cy="1702830"/>
      </dsp:txXfrm>
    </dsp:sp>
    <dsp:sp modelId="{264619F2-E92B-4750-96E9-54F4C9BFCD98}">
      <dsp:nvSpPr>
        <dsp:cNvPr id="0" name=""/>
        <dsp:cNvSpPr/>
      </dsp:nvSpPr>
      <dsp:spPr>
        <a:xfrm rot="19500000">
          <a:off x="4952715" y="2560481"/>
          <a:ext cx="2013351" cy="678294"/>
        </a:xfrm>
        <a:prstGeom prst="lef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0C86F5AF-256F-4046-A893-F2E453FC79D1}">
      <dsp:nvSpPr>
        <dsp:cNvPr id="0" name=""/>
        <dsp:cNvSpPr/>
      </dsp:nvSpPr>
      <dsp:spPr>
        <a:xfrm>
          <a:off x="5653520" y="1417830"/>
          <a:ext cx="2260981" cy="1808784"/>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1511300">
            <a:lnSpc>
              <a:spcPct val="90000"/>
            </a:lnSpc>
            <a:spcBef>
              <a:spcPct val="0"/>
            </a:spcBef>
            <a:spcAft>
              <a:spcPct val="35000"/>
            </a:spcAft>
            <a:buNone/>
          </a:pPr>
          <a:r>
            <a:rPr lang="en-US" sz="3400" kern="1200" dirty="0"/>
            <a:t>level of imposition of request</a:t>
          </a:r>
        </a:p>
      </dsp:txBody>
      <dsp:txXfrm>
        <a:off x="5706497" y="1470807"/>
        <a:ext cx="2155027" cy="170283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9A37459-1BF8-4AE4-B67B-F9159E7C4FE5}">
      <dsp:nvSpPr>
        <dsp:cNvPr id="0" name=""/>
        <dsp:cNvSpPr/>
      </dsp:nvSpPr>
      <dsp:spPr>
        <a:xfrm>
          <a:off x="4909312" y="3684693"/>
          <a:ext cx="2676821" cy="1733973"/>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228600" lvl="1" indent="-228600" algn="l" defTabSz="1066800">
            <a:lnSpc>
              <a:spcPct val="90000"/>
            </a:lnSpc>
            <a:spcBef>
              <a:spcPct val="0"/>
            </a:spcBef>
            <a:spcAft>
              <a:spcPct val="15000"/>
            </a:spcAft>
            <a:buNone/>
          </a:pPr>
          <a:r>
            <a:rPr lang="en-US" sz="2400" kern="1200" dirty="0">
              <a:effectLst/>
              <a:latin typeface="Times New Roman" panose="02020603050405020304" pitchFamily="18" charset="0"/>
              <a:ea typeface="Cambria" panose="02040503050406030204" pitchFamily="18" charset="0"/>
              <a:cs typeface="Times New Roman" panose="02020603050405020304" pitchFamily="18" charset="0"/>
            </a:rPr>
            <a:t>semantic</a:t>
          </a:r>
        </a:p>
      </dsp:txBody>
      <dsp:txXfrm>
        <a:off x="5750448" y="4156276"/>
        <a:ext cx="1797595" cy="1224300"/>
      </dsp:txXfrm>
    </dsp:sp>
    <dsp:sp modelId="{5FB01AF7-031A-4802-B85A-3D8FBD318E52}">
      <dsp:nvSpPr>
        <dsp:cNvPr id="0" name=""/>
        <dsp:cNvSpPr/>
      </dsp:nvSpPr>
      <dsp:spPr>
        <a:xfrm>
          <a:off x="541866" y="3684693"/>
          <a:ext cx="2676821" cy="1733973"/>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228600" lvl="1" indent="-228600" algn="l" defTabSz="1066800">
            <a:lnSpc>
              <a:spcPct val="90000"/>
            </a:lnSpc>
            <a:spcBef>
              <a:spcPct val="0"/>
            </a:spcBef>
            <a:spcAft>
              <a:spcPct val="15000"/>
            </a:spcAft>
            <a:buNone/>
          </a:pPr>
          <a:r>
            <a:rPr lang="en-US" sz="2400" kern="1200" dirty="0">
              <a:effectLst/>
              <a:latin typeface="Times New Roman" panose="02020603050405020304" pitchFamily="18" charset="0"/>
              <a:ea typeface="Cambria" panose="02040503050406030204" pitchFamily="18" charset="0"/>
              <a:cs typeface="Times New Roman" panose="02020603050405020304" pitchFamily="18" charset="0"/>
            </a:rPr>
            <a:t>frequency</a:t>
          </a:r>
        </a:p>
      </dsp:txBody>
      <dsp:txXfrm>
        <a:off x="579956" y="4156276"/>
        <a:ext cx="1797595" cy="1224300"/>
      </dsp:txXfrm>
    </dsp:sp>
    <dsp:sp modelId="{0D05D7A4-2676-4BBD-AC4F-45803BD8C61F}">
      <dsp:nvSpPr>
        <dsp:cNvPr id="0" name=""/>
        <dsp:cNvSpPr/>
      </dsp:nvSpPr>
      <dsp:spPr>
        <a:xfrm>
          <a:off x="4909312" y="0"/>
          <a:ext cx="2676821" cy="1733973"/>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228600" lvl="1" indent="-228600" algn="l" defTabSz="1066800">
            <a:lnSpc>
              <a:spcPct val="90000"/>
            </a:lnSpc>
            <a:spcBef>
              <a:spcPct val="0"/>
            </a:spcBef>
            <a:spcAft>
              <a:spcPct val="15000"/>
            </a:spcAft>
            <a:buFont typeface="Arial" panose="020B0604020202020204" pitchFamily="34" charset="0"/>
            <a:buNone/>
          </a:pPr>
          <a:r>
            <a:rPr lang="en-US" sz="2400" kern="1200" dirty="0" err="1">
              <a:effectLst/>
              <a:latin typeface="Times New Roman" panose="02020603050405020304" pitchFamily="18" charset="0"/>
              <a:ea typeface="Cambria" panose="02040503050406030204" pitchFamily="18" charset="0"/>
              <a:cs typeface="Times New Roman" panose="02020603050405020304" pitchFamily="18" charset="0"/>
            </a:rPr>
            <a:t>realizational</a:t>
          </a:r>
          <a:endParaRPr lang="en-US" sz="2400" kern="1200" dirty="0">
            <a:effectLst/>
            <a:latin typeface="Times New Roman" panose="02020603050405020304" pitchFamily="18" charset="0"/>
            <a:ea typeface="Cambria" panose="02040503050406030204" pitchFamily="18" charset="0"/>
            <a:cs typeface="Times New Roman" panose="02020603050405020304" pitchFamily="18" charset="0"/>
          </a:endParaRPr>
        </a:p>
      </dsp:txBody>
      <dsp:txXfrm>
        <a:off x="5750448" y="38090"/>
        <a:ext cx="1797595" cy="1224300"/>
      </dsp:txXfrm>
    </dsp:sp>
    <dsp:sp modelId="{0675DA4F-0057-4EAA-8703-2977DBEC6EFE}">
      <dsp:nvSpPr>
        <dsp:cNvPr id="0" name=""/>
        <dsp:cNvSpPr/>
      </dsp:nvSpPr>
      <dsp:spPr>
        <a:xfrm>
          <a:off x="541866" y="0"/>
          <a:ext cx="2676821" cy="1733973"/>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228600" lvl="1" indent="-228600" algn="l" defTabSz="1066800">
            <a:lnSpc>
              <a:spcPct val="90000"/>
            </a:lnSpc>
            <a:spcBef>
              <a:spcPct val="0"/>
            </a:spcBef>
            <a:spcAft>
              <a:spcPct val="15000"/>
            </a:spcAft>
            <a:buNone/>
          </a:pPr>
          <a:r>
            <a:rPr lang="en-US" sz="2400" kern="1200" dirty="0">
              <a:effectLst/>
              <a:latin typeface="Times New Roman" panose="02020603050405020304" pitchFamily="18" charset="0"/>
              <a:ea typeface="Cambria" panose="02040503050406030204" pitchFamily="18" charset="0"/>
              <a:cs typeface="Times New Roman" panose="02020603050405020304" pitchFamily="18" charset="0"/>
            </a:rPr>
            <a:t>systemic</a:t>
          </a:r>
          <a:endParaRPr lang="en-US" sz="2400" kern="1200" dirty="0"/>
        </a:p>
      </dsp:txBody>
      <dsp:txXfrm>
        <a:off x="579956" y="38090"/>
        <a:ext cx="1797595" cy="1224300"/>
      </dsp:txXfrm>
    </dsp:sp>
    <dsp:sp modelId="{4A28DB1C-BD9F-4E95-9C9B-34CBDF263305}">
      <dsp:nvSpPr>
        <dsp:cNvPr id="0" name=""/>
        <dsp:cNvSpPr/>
      </dsp:nvSpPr>
      <dsp:spPr>
        <a:xfrm>
          <a:off x="1663530" y="308864"/>
          <a:ext cx="2346282" cy="2346282"/>
        </a:xfrm>
        <a:prstGeom prst="pieWedg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120904" numCol="1" spcCol="1270" anchor="ctr" anchorCtr="0">
          <a:noAutofit/>
        </a:bodyPr>
        <a:lstStyle/>
        <a:p>
          <a:pPr marL="0" lvl="0" indent="0" algn="ctr" defTabSz="755650">
            <a:lnSpc>
              <a:spcPct val="90000"/>
            </a:lnSpc>
            <a:spcBef>
              <a:spcPct val="0"/>
            </a:spcBef>
            <a:spcAft>
              <a:spcPct val="35000"/>
            </a:spcAft>
            <a:buNone/>
          </a:pPr>
          <a:r>
            <a:rPr lang="en-US" sz="1700" kern="1200" dirty="0">
              <a:effectLst/>
              <a:latin typeface="Times New Roman" panose="02020603050405020304" pitchFamily="18" charset="0"/>
              <a:ea typeface="Cambria" panose="02040503050406030204" pitchFamily="18" charset="0"/>
              <a:cs typeface="Times New Roman" panose="02020603050405020304" pitchFamily="18" charset="0"/>
            </a:rPr>
            <a:t>The inventory and distribution of categorical phonological elements</a:t>
          </a:r>
          <a:endParaRPr lang="en-US" sz="1700" kern="1200" dirty="0"/>
        </a:p>
      </dsp:txBody>
      <dsp:txXfrm>
        <a:off x="2350740" y="996074"/>
        <a:ext cx="1659072" cy="1659072"/>
      </dsp:txXfrm>
    </dsp:sp>
    <dsp:sp modelId="{51AF78A3-CD53-4856-9C20-46DCD7460841}">
      <dsp:nvSpPr>
        <dsp:cNvPr id="0" name=""/>
        <dsp:cNvSpPr/>
      </dsp:nvSpPr>
      <dsp:spPr>
        <a:xfrm rot="5400000">
          <a:off x="4118186" y="308864"/>
          <a:ext cx="2346282" cy="2346282"/>
        </a:xfrm>
        <a:prstGeom prst="pieWedg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120904" numCol="1" spcCol="1270" anchor="ctr" anchorCtr="0">
          <a:noAutofit/>
        </a:bodyPr>
        <a:lstStyle/>
        <a:p>
          <a:pPr marL="0" lvl="0" indent="0" algn="ctr" defTabSz="755650">
            <a:lnSpc>
              <a:spcPct val="90000"/>
            </a:lnSpc>
            <a:spcBef>
              <a:spcPct val="0"/>
            </a:spcBef>
            <a:spcAft>
              <a:spcPct val="35000"/>
            </a:spcAft>
            <a:buNone/>
          </a:pPr>
          <a:r>
            <a:rPr lang="en-US" sz="1700" kern="1200" dirty="0">
              <a:effectLst/>
              <a:latin typeface="Times New Roman" panose="02020603050405020304" pitchFamily="18" charset="0"/>
              <a:ea typeface="Cambria" panose="02040503050406030204" pitchFamily="18" charset="0"/>
              <a:cs typeface="Times New Roman" panose="02020603050405020304" pitchFamily="18" charset="0"/>
            </a:rPr>
            <a:t>The phonetic implementation of these categorical elements</a:t>
          </a:r>
        </a:p>
      </dsp:txBody>
      <dsp:txXfrm rot="-5400000">
        <a:off x="4118186" y="996074"/>
        <a:ext cx="1659072" cy="1659072"/>
      </dsp:txXfrm>
    </dsp:sp>
    <dsp:sp modelId="{1B6EAB92-285D-4AB1-A3E2-3B18A396A066}">
      <dsp:nvSpPr>
        <dsp:cNvPr id="0" name=""/>
        <dsp:cNvSpPr/>
      </dsp:nvSpPr>
      <dsp:spPr>
        <a:xfrm rot="10800000">
          <a:off x="4118186" y="2763520"/>
          <a:ext cx="2346282" cy="2346282"/>
        </a:xfrm>
        <a:prstGeom prst="pieWedg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120904" numCol="1" spcCol="1270" anchor="ctr" anchorCtr="0">
          <a:noAutofit/>
        </a:bodyPr>
        <a:lstStyle/>
        <a:p>
          <a:pPr marL="0" lvl="0" indent="0" algn="ctr" defTabSz="755650">
            <a:lnSpc>
              <a:spcPct val="90000"/>
            </a:lnSpc>
            <a:spcBef>
              <a:spcPct val="0"/>
            </a:spcBef>
            <a:spcAft>
              <a:spcPct val="35000"/>
            </a:spcAft>
            <a:buNone/>
          </a:pPr>
          <a:r>
            <a:rPr lang="en-US" sz="1700" kern="1200" dirty="0">
              <a:effectLst/>
              <a:latin typeface="Times New Roman" panose="02020603050405020304" pitchFamily="18" charset="0"/>
              <a:ea typeface="Cambria" panose="02040503050406030204" pitchFamily="18" charset="0"/>
              <a:cs typeface="Times New Roman" panose="02020603050405020304" pitchFamily="18" charset="0"/>
            </a:rPr>
            <a:t>The functionality of the categorical elements of tunes</a:t>
          </a:r>
        </a:p>
      </dsp:txBody>
      <dsp:txXfrm rot="10800000">
        <a:off x="4118186" y="2763520"/>
        <a:ext cx="1659072" cy="1659072"/>
      </dsp:txXfrm>
    </dsp:sp>
    <dsp:sp modelId="{4CFF11DE-045E-4CE6-AAB0-E0C85F477B7A}">
      <dsp:nvSpPr>
        <dsp:cNvPr id="0" name=""/>
        <dsp:cNvSpPr/>
      </dsp:nvSpPr>
      <dsp:spPr>
        <a:xfrm rot="16200000">
          <a:off x="1663530" y="2763520"/>
          <a:ext cx="2346282" cy="2346282"/>
        </a:xfrm>
        <a:prstGeom prst="pieWedg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120904" numCol="1" spcCol="1270" anchor="ctr" anchorCtr="0">
          <a:noAutofit/>
        </a:bodyPr>
        <a:lstStyle/>
        <a:p>
          <a:pPr marL="0" lvl="0" indent="0" algn="ctr" defTabSz="755650">
            <a:lnSpc>
              <a:spcPct val="90000"/>
            </a:lnSpc>
            <a:spcBef>
              <a:spcPct val="0"/>
            </a:spcBef>
            <a:spcAft>
              <a:spcPct val="35000"/>
            </a:spcAft>
            <a:buNone/>
          </a:pPr>
          <a:r>
            <a:rPr lang="en-US" sz="1700" kern="1200" dirty="0">
              <a:effectLst/>
              <a:latin typeface="Times New Roman" panose="02020603050405020304" pitchFamily="18" charset="0"/>
              <a:ea typeface="Cambria" panose="02040503050406030204" pitchFamily="18" charset="0"/>
              <a:cs typeface="Times New Roman" panose="02020603050405020304" pitchFamily="18" charset="0"/>
            </a:rPr>
            <a:t>The frequency of use of the categorical elements</a:t>
          </a:r>
        </a:p>
      </dsp:txBody>
      <dsp:txXfrm rot="5400000">
        <a:off x="2350740" y="2763520"/>
        <a:ext cx="1659072" cy="1659072"/>
      </dsp:txXfrm>
    </dsp:sp>
    <dsp:sp modelId="{5206248A-3E4E-44A2-BBC5-EDFB3FE45669}">
      <dsp:nvSpPr>
        <dsp:cNvPr id="0" name=""/>
        <dsp:cNvSpPr/>
      </dsp:nvSpPr>
      <dsp:spPr>
        <a:xfrm>
          <a:off x="3658954" y="2221653"/>
          <a:ext cx="810090" cy="704426"/>
        </a:xfrm>
        <a:prstGeom prst="circularArrow">
          <a:avLst/>
        </a:prstGeom>
        <a:solidFill>
          <a:schemeClr val="accent1">
            <a:tint val="60000"/>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A0840C7-5DB6-4870-AFE8-C87C11DC2C93}">
      <dsp:nvSpPr>
        <dsp:cNvPr id="0" name=""/>
        <dsp:cNvSpPr/>
      </dsp:nvSpPr>
      <dsp:spPr>
        <a:xfrm rot="10800000">
          <a:off x="3658954" y="2492586"/>
          <a:ext cx="810090" cy="704426"/>
        </a:xfrm>
        <a:prstGeom prst="circularArrow">
          <a:avLst/>
        </a:prstGeom>
        <a:solidFill>
          <a:schemeClr val="accent1">
            <a:tint val="60000"/>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9A37459-1BF8-4AE4-B67B-F9159E7C4FE5}">
      <dsp:nvSpPr>
        <dsp:cNvPr id="0" name=""/>
        <dsp:cNvSpPr/>
      </dsp:nvSpPr>
      <dsp:spPr>
        <a:xfrm>
          <a:off x="4909312" y="3684693"/>
          <a:ext cx="2676821" cy="1733973"/>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t" anchorCtr="0">
          <a:noAutofit/>
        </a:bodyPr>
        <a:lstStyle/>
        <a:p>
          <a:pPr marL="114300" lvl="1" indent="-114300" algn="l" defTabSz="577850">
            <a:lnSpc>
              <a:spcPct val="90000"/>
            </a:lnSpc>
            <a:spcBef>
              <a:spcPct val="0"/>
            </a:spcBef>
            <a:spcAft>
              <a:spcPct val="15000"/>
            </a:spcAft>
            <a:buNone/>
          </a:pPr>
          <a:r>
            <a:rPr lang="en-US" sz="1300" kern="1200" dirty="0">
              <a:effectLst/>
              <a:latin typeface="Times New Roman" panose="02020603050405020304" pitchFamily="18" charset="0"/>
              <a:ea typeface="Cambria" panose="02040503050406030204" pitchFamily="18" charset="0"/>
              <a:cs typeface="Times New Roman" panose="02020603050405020304" pitchFamily="18" charset="0"/>
            </a:rPr>
            <a:t>   Semantic: The functionality of the categorical elements of tunes</a:t>
          </a:r>
        </a:p>
      </dsp:txBody>
      <dsp:txXfrm>
        <a:off x="5750448" y="4156276"/>
        <a:ext cx="1797595" cy="1224300"/>
      </dsp:txXfrm>
    </dsp:sp>
    <dsp:sp modelId="{5FB01AF7-031A-4802-B85A-3D8FBD318E52}">
      <dsp:nvSpPr>
        <dsp:cNvPr id="0" name=""/>
        <dsp:cNvSpPr/>
      </dsp:nvSpPr>
      <dsp:spPr>
        <a:xfrm>
          <a:off x="541866" y="3684693"/>
          <a:ext cx="2676821" cy="1733973"/>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t" anchorCtr="0">
          <a:noAutofit/>
        </a:bodyPr>
        <a:lstStyle/>
        <a:p>
          <a:pPr marL="114300" lvl="1" indent="-114300" algn="l" defTabSz="577850">
            <a:lnSpc>
              <a:spcPct val="90000"/>
            </a:lnSpc>
            <a:spcBef>
              <a:spcPct val="0"/>
            </a:spcBef>
            <a:spcAft>
              <a:spcPct val="15000"/>
            </a:spcAft>
            <a:buNone/>
          </a:pPr>
          <a:r>
            <a:rPr lang="en-US" sz="1300" kern="1200" dirty="0">
              <a:effectLst/>
              <a:latin typeface="Times New Roman" panose="02020603050405020304" pitchFamily="18" charset="0"/>
              <a:ea typeface="Cambria" panose="02040503050406030204" pitchFamily="18" charset="0"/>
              <a:cs typeface="Times New Roman" panose="02020603050405020304" pitchFamily="18" charset="0"/>
            </a:rPr>
            <a:t>Frequency: The frequency of use of the categorical elements</a:t>
          </a:r>
        </a:p>
      </dsp:txBody>
      <dsp:txXfrm>
        <a:off x="579956" y="4156276"/>
        <a:ext cx="1797595" cy="1224300"/>
      </dsp:txXfrm>
    </dsp:sp>
    <dsp:sp modelId="{0D05D7A4-2676-4BBD-AC4F-45803BD8C61F}">
      <dsp:nvSpPr>
        <dsp:cNvPr id="0" name=""/>
        <dsp:cNvSpPr/>
      </dsp:nvSpPr>
      <dsp:spPr>
        <a:xfrm>
          <a:off x="4909312" y="0"/>
          <a:ext cx="2676821" cy="1733973"/>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t" anchorCtr="0">
          <a:noAutofit/>
        </a:bodyPr>
        <a:lstStyle/>
        <a:p>
          <a:pPr marL="114300" lvl="1" indent="-114300" algn="l" defTabSz="577850">
            <a:lnSpc>
              <a:spcPct val="90000"/>
            </a:lnSpc>
            <a:spcBef>
              <a:spcPct val="0"/>
            </a:spcBef>
            <a:spcAft>
              <a:spcPct val="15000"/>
            </a:spcAft>
            <a:buFont typeface="Arial" panose="020B0604020202020204" pitchFamily="34" charset="0"/>
            <a:buNone/>
          </a:pPr>
          <a:r>
            <a:rPr lang="en-US" sz="1300" kern="1200" dirty="0" err="1">
              <a:effectLst/>
              <a:latin typeface="Times New Roman" panose="02020603050405020304" pitchFamily="18" charset="0"/>
              <a:ea typeface="Cambria" panose="02040503050406030204" pitchFamily="18" charset="0"/>
              <a:cs typeface="Times New Roman" panose="02020603050405020304" pitchFamily="18" charset="0"/>
            </a:rPr>
            <a:t>Realizational</a:t>
          </a:r>
          <a:r>
            <a:rPr lang="en-US" sz="1300" kern="1200" dirty="0">
              <a:effectLst/>
              <a:latin typeface="Times New Roman" panose="02020603050405020304" pitchFamily="18" charset="0"/>
              <a:ea typeface="Cambria" panose="02040503050406030204" pitchFamily="18" charset="0"/>
              <a:cs typeface="Times New Roman" panose="02020603050405020304" pitchFamily="18" charset="0"/>
            </a:rPr>
            <a:t>: The phonetic implementation of these categorical elements</a:t>
          </a:r>
        </a:p>
      </dsp:txBody>
      <dsp:txXfrm>
        <a:off x="5750448" y="38090"/>
        <a:ext cx="1797595" cy="1224300"/>
      </dsp:txXfrm>
    </dsp:sp>
    <dsp:sp modelId="{0675DA4F-0057-4EAA-8703-2977DBEC6EFE}">
      <dsp:nvSpPr>
        <dsp:cNvPr id="0" name=""/>
        <dsp:cNvSpPr/>
      </dsp:nvSpPr>
      <dsp:spPr>
        <a:xfrm>
          <a:off x="541866" y="0"/>
          <a:ext cx="2676821" cy="1733973"/>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t" anchorCtr="0">
          <a:noAutofit/>
        </a:bodyPr>
        <a:lstStyle/>
        <a:p>
          <a:pPr marL="114300" lvl="1" indent="-114300" algn="l" defTabSz="577850">
            <a:lnSpc>
              <a:spcPct val="90000"/>
            </a:lnSpc>
            <a:spcBef>
              <a:spcPct val="0"/>
            </a:spcBef>
            <a:spcAft>
              <a:spcPct val="15000"/>
            </a:spcAft>
            <a:buNone/>
          </a:pPr>
          <a:r>
            <a:rPr lang="en-US" sz="1300" kern="1200" dirty="0">
              <a:effectLst/>
              <a:latin typeface="Times New Roman" panose="02020603050405020304" pitchFamily="18" charset="0"/>
              <a:ea typeface="Cambria" panose="02040503050406030204" pitchFamily="18" charset="0"/>
              <a:cs typeface="Times New Roman" panose="02020603050405020304" pitchFamily="18" charset="0"/>
            </a:rPr>
            <a:t>Systemic: The inventory and distribution of categorical phonological elements</a:t>
          </a:r>
          <a:endParaRPr lang="en-US" sz="1300" kern="1200" dirty="0"/>
        </a:p>
      </dsp:txBody>
      <dsp:txXfrm>
        <a:off x="579956" y="38090"/>
        <a:ext cx="1797595" cy="1224300"/>
      </dsp:txXfrm>
    </dsp:sp>
    <dsp:sp modelId="{4A28DB1C-BD9F-4E95-9C9B-34CBDF263305}">
      <dsp:nvSpPr>
        <dsp:cNvPr id="0" name=""/>
        <dsp:cNvSpPr/>
      </dsp:nvSpPr>
      <dsp:spPr>
        <a:xfrm>
          <a:off x="1663530" y="308864"/>
          <a:ext cx="2346282" cy="2346282"/>
        </a:xfrm>
        <a:prstGeom prst="pieWedg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en-US" sz="2000" kern="1200" dirty="0"/>
            <a:t>L+</a:t>
          </a:r>
          <a:r>
            <a:rPr lang="es-ES" sz="2000" kern="1200" dirty="0"/>
            <a:t>¡</a:t>
          </a:r>
          <a:r>
            <a:rPr lang="en-US" sz="2000" kern="1200" dirty="0"/>
            <a:t>H* and L+H* exist in EN &amp; ES</a:t>
          </a:r>
        </a:p>
      </dsp:txBody>
      <dsp:txXfrm>
        <a:off x="2350740" y="996074"/>
        <a:ext cx="1659072" cy="1659072"/>
      </dsp:txXfrm>
    </dsp:sp>
    <dsp:sp modelId="{51AF78A3-CD53-4856-9C20-46DCD7460841}">
      <dsp:nvSpPr>
        <dsp:cNvPr id="0" name=""/>
        <dsp:cNvSpPr/>
      </dsp:nvSpPr>
      <dsp:spPr>
        <a:xfrm rot="5400000">
          <a:off x="4118186" y="308864"/>
          <a:ext cx="2346282" cy="2346282"/>
        </a:xfrm>
        <a:prstGeom prst="pieWedg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es-ES" sz="2000" kern="1200" dirty="0">
              <a:effectLst/>
              <a:latin typeface="Times New Roman" panose="02020603050405020304" pitchFamily="18" charset="0"/>
              <a:ea typeface="Cambria" panose="02040503050406030204" pitchFamily="18" charset="0"/>
              <a:cs typeface="Times New Roman" panose="02020603050405020304" pitchFamily="18" charset="0"/>
            </a:rPr>
            <a:t>L</a:t>
          </a:r>
          <a:r>
            <a:rPr lang="en-US" sz="2000" kern="1200" dirty="0">
              <a:effectLst/>
              <a:latin typeface="Times New Roman" panose="02020603050405020304" pitchFamily="18" charset="0"/>
              <a:ea typeface="Cambria" panose="02040503050406030204" pitchFamily="18" charset="0"/>
              <a:cs typeface="Times New Roman" panose="02020603050405020304" pitchFamily="18" charset="0"/>
            </a:rPr>
            <a:t>+¡H* and L+H* are realized similarly in EN &amp; ES</a:t>
          </a:r>
        </a:p>
      </dsp:txBody>
      <dsp:txXfrm rot="-5400000">
        <a:off x="4118186" y="996074"/>
        <a:ext cx="1659072" cy="1659072"/>
      </dsp:txXfrm>
    </dsp:sp>
    <dsp:sp modelId="{1B6EAB92-285D-4AB1-A3E2-3B18A396A066}">
      <dsp:nvSpPr>
        <dsp:cNvPr id="0" name=""/>
        <dsp:cNvSpPr/>
      </dsp:nvSpPr>
      <dsp:spPr>
        <a:xfrm rot="10800000">
          <a:off x="4118186" y="2763520"/>
          <a:ext cx="2346282" cy="2346282"/>
        </a:xfrm>
        <a:prstGeom prst="pieWedg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en-US" sz="2000" b="1" kern="1200" dirty="0">
              <a:effectLst/>
              <a:latin typeface="Times New Roman" panose="02020603050405020304" pitchFamily="18" charset="0"/>
              <a:ea typeface="Cambria" panose="02040503050406030204" pitchFamily="18" charset="0"/>
              <a:cs typeface="Times New Roman" panose="02020603050405020304" pitchFamily="18" charset="0"/>
            </a:rPr>
            <a:t>!!! L+</a:t>
          </a:r>
          <a:r>
            <a:rPr lang="es-ES" sz="2000" b="1" kern="1200" dirty="0">
              <a:effectLst/>
              <a:latin typeface="Times New Roman" panose="02020603050405020304" pitchFamily="18" charset="0"/>
              <a:ea typeface="Cambria" panose="02040503050406030204" pitchFamily="18" charset="0"/>
              <a:cs typeface="Times New Roman" panose="02020603050405020304" pitchFamily="18" charset="0"/>
            </a:rPr>
            <a:t>¡</a:t>
          </a:r>
          <a:r>
            <a:rPr lang="en-US" sz="2000" b="1" kern="1200" dirty="0">
              <a:effectLst/>
              <a:latin typeface="Times New Roman" panose="02020603050405020304" pitchFamily="18" charset="0"/>
              <a:ea typeface="Cambria" panose="02040503050406030204" pitchFamily="18" charset="0"/>
              <a:cs typeface="Times New Roman" panose="02020603050405020304" pitchFamily="18" charset="0"/>
            </a:rPr>
            <a:t>H* is polite in EN, but impolite in ES !!!</a:t>
          </a:r>
        </a:p>
      </dsp:txBody>
      <dsp:txXfrm rot="10800000">
        <a:off x="4118186" y="2763520"/>
        <a:ext cx="1659072" cy="1659072"/>
      </dsp:txXfrm>
    </dsp:sp>
    <dsp:sp modelId="{4CFF11DE-045E-4CE6-AAB0-E0C85F477B7A}">
      <dsp:nvSpPr>
        <dsp:cNvPr id="0" name=""/>
        <dsp:cNvSpPr/>
      </dsp:nvSpPr>
      <dsp:spPr>
        <a:xfrm rot="16200000">
          <a:off x="1663530" y="2763520"/>
          <a:ext cx="2346282" cy="2346282"/>
        </a:xfrm>
        <a:prstGeom prst="pieWedg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en-US" sz="2000" kern="1200" dirty="0">
              <a:effectLst/>
              <a:latin typeface="Times New Roman" panose="02020603050405020304" pitchFamily="18" charset="0"/>
              <a:ea typeface="Cambria" panose="02040503050406030204" pitchFamily="18" charset="0"/>
              <a:cs typeface="Times New Roman" panose="02020603050405020304" pitchFamily="18" charset="0"/>
            </a:rPr>
            <a:t>Not entirely clear how to quantify…</a:t>
          </a:r>
        </a:p>
      </dsp:txBody>
      <dsp:txXfrm rot="5400000">
        <a:off x="2350740" y="2763520"/>
        <a:ext cx="1659072" cy="1659072"/>
      </dsp:txXfrm>
    </dsp:sp>
    <dsp:sp modelId="{5206248A-3E4E-44A2-BBC5-EDFB3FE45669}">
      <dsp:nvSpPr>
        <dsp:cNvPr id="0" name=""/>
        <dsp:cNvSpPr/>
      </dsp:nvSpPr>
      <dsp:spPr>
        <a:xfrm>
          <a:off x="3658954" y="2221653"/>
          <a:ext cx="810090" cy="704426"/>
        </a:xfrm>
        <a:prstGeom prst="circularArrow">
          <a:avLst/>
        </a:prstGeom>
        <a:solidFill>
          <a:schemeClr val="accent1">
            <a:tint val="60000"/>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A0840C7-5DB6-4870-AFE8-C87C11DC2C93}">
      <dsp:nvSpPr>
        <dsp:cNvPr id="0" name=""/>
        <dsp:cNvSpPr/>
      </dsp:nvSpPr>
      <dsp:spPr>
        <a:xfrm rot="10800000">
          <a:off x="3658954" y="2492586"/>
          <a:ext cx="810090" cy="704426"/>
        </a:xfrm>
        <a:prstGeom prst="circularArrow">
          <a:avLst/>
        </a:prstGeom>
        <a:solidFill>
          <a:schemeClr val="accent1">
            <a:tint val="60000"/>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350D04-657F-4270-8728-24C96D700D03}">
      <dsp:nvSpPr>
        <dsp:cNvPr id="0" name=""/>
        <dsp:cNvSpPr/>
      </dsp:nvSpPr>
      <dsp:spPr>
        <a:xfrm rot="5400000">
          <a:off x="6955336" y="-2900619"/>
          <a:ext cx="951174" cy="6993810"/>
        </a:xfrm>
        <a:prstGeom prst="round2SameRect">
          <a:avLst/>
        </a:prstGeom>
        <a:solidFill>
          <a:schemeClr val="accent2">
            <a:tint val="40000"/>
            <a:alpha val="90000"/>
            <a:hueOff val="0"/>
            <a:satOff val="0"/>
            <a:lumOff val="0"/>
            <a:alphaOff val="0"/>
          </a:schemeClr>
        </a:solidFill>
        <a:ln w="1905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22860" rIns="45720" bIns="22860" numCol="1" spcCol="1270" anchor="ctr" anchorCtr="0">
          <a:noAutofit/>
        </a:bodyPr>
        <a:lstStyle/>
        <a:p>
          <a:pPr marL="114300" lvl="1" indent="-114300" algn="l" defTabSz="533400">
            <a:lnSpc>
              <a:spcPct val="90000"/>
            </a:lnSpc>
            <a:spcBef>
              <a:spcPct val="0"/>
            </a:spcBef>
            <a:spcAft>
              <a:spcPct val="15000"/>
            </a:spcAft>
            <a:buChar char="•"/>
          </a:pPr>
          <a:r>
            <a:rPr lang="en-US" sz="1200" kern="1200" dirty="0"/>
            <a:t>Based on the analysis of L1 UK English L2 Spanish by </a:t>
          </a:r>
          <a:r>
            <a:rPr lang="en-US" sz="1200" kern="1200" dirty="0" err="1"/>
            <a:t>Astruc</a:t>
          </a:r>
          <a:r>
            <a:rPr lang="en-US" sz="1200" kern="1200" dirty="0"/>
            <a:t> &amp; Mar </a:t>
          </a:r>
          <a:r>
            <a:rPr lang="en-US" sz="1200" kern="1200" dirty="0" err="1"/>
            <a:t>Vanrell</a:t>
          </a:r>
          <a:r>
            <a:rPr lang="en-US" sz="1200" kern="1200" dirty="0"/>
            <a:t> (2016), we expect there to be L1-L2 transfer of pitch contours, such that L1 English pitch contours will be used in the L2 Spanish.</a:t>
          </a:r>
        </a:p>
      </dsp:txBody>
      <dsp:txXfrm rot="-5400000">
        <a:off x="3934018" y="167131"/>
        <a:ext cx="6947378" cy="858310"/>
      </dsp:txXfrm>
    </dsp:sp>
    <dsp:sp modelId="{808684B7-E1E4-40A7-AECB-AB71D39C3A34}">
      <dsp:nvSpPr>
        <dsp:cNvPr id="0" name=""/>
        <dsp:cNvSpPr/>
      </dsp:nvSpPr>
      <dsp:spPr>
        <a:xfrm>
          <a:off x="0" y="1801"/>
          <a:ext cx="3934018" cy="1188968"/>
        </a:xfrm>
        <a:prstGeom prst="round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32385" rIns="64770" bIns="32385" numCol="1" spcCol="1270" anchor="ctr" anchorCtr="0">
          <a:noAutofit/>
        </a:bodyPr>
        <a:lstStyle/>
        <a:p>
          <a:pPr marL="0" lvl="0" indent="0" algn="ctr" defTabSz="755650">
            <a:lnSpc>
              <a:spcPct val="90000"/>
            </a:lnSpc>
            <a:spcBef>
              <a:spcPct val="0"/>
            </a:spcBef>
            <a:spcAft>
              <a:spcPct val="35000"/>
            </a:spcAft>
            <a:buNone/>
          </a:pPr>
          <a:r>
            <a:rPr lang="en-US" sz="1700" kern="1200" dirty="0"/>
            <a:t>1. Do pitch accents map categorically to the independent variables power, social distance, and level of imposition of request (Brown &amp; Levinson, 1987)?</a:t>
          </a:r>
        </a:p>
      </dsp:txBody>
      <dsp:txXfrm>
        <a:off x="58041" y="59842"/>
        <a:ext cx="3817936" cy="1072886"/>
      </dsp:txXfrm>
    </dsp:sp>
    <dsp:sp modelId="{9D9FF418-0F9F-49B4-8E36-AC6962D40CF9}">
      <dsp:nvSpPr>
        <dsp:cNvPr id="0" name=""/>
        <dsp:cNvSpPr/>
      </dsp:nvSpPr>
      <dsp:spPr>
        <a:xfrm rot="5400000">
          <a:off x="6955336" y="-1652202"/>
          <a:ext cx="951174" cy="6993810"/>
        </a:xfrm>
        <a:prstGeom prst="round2SameRect">
          <a:avLst/>
        </a:prstGeom>
        <a:solidFill>
          <a:schemeClr val="accent2">
            <a:tint val="40000"/>
            <a:alpha val="90000"/>
            <a:hueOff val="3367359"/>
            <a:satOff val="-31116"/>
            <a:lumOff val="-3508"/>
            <a:alphaOff val="0"/>
          </a:schemeClr>
        </a:solidFill>
        <a:ln w="19050" cap="flat" cmpd="sng" algn="ctr">
          <a:solidFill>
            <a:schemeClr val="accent2">
              <a:tint val="40000"/>
              <a:alpha val="90000"/>
              <a:hueOff val="3367359"/>
              <a:satOff val="-31116"/>
              <a:lumOff val="-350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22860" rIns="45720" bIns="22860" numCol="1" spcCol="1270" anchor="ctr" anchorCtr="0">
          <a:noAutofit/>
        </a:bodyPr>
        <a:lstStyle/>
        <a:p>
          <a:pPr marL="114300" lvl="1" indent="-114300" algn="l" defTabSz="533400">
            <a:lnSpc>
              <a:spcPct val="90000"/>
            </a:lnSpc>
            <a:spcBef>
              <a:spcPct val="0"/>
            </a:spcBef>
            <a:spcAft>
              <a:spcPct val="15000"/>
            </a:spcAft>
            <a:buChar char="•"/>
          </a:pPr>
          <a:r>
            <a:rPr lang="en-US" sz="1200" kern="1200" dirty="0"/>
            <a:t>This question will be examined quantitatively in two ways. First, the mean pitch of the utterance will be examined, and then the mean pitch of the final boundary tone. These two measures have been chosen due to their salience in the speech stream. Informed by the Frequency Code, we expect higher pitch to be associated with higher degree of politeness.</a:t>
          </a:r>
        </a:p>
      </dsp:txBody>
      <dsp:txXfrm rot="-5400000">
        <a:off x="3934018" y="1415548"/>
        <a:ext cx="6947378" cy="858310"/>
      </dsp:txXfrm>
    </dsp:sp>
    <dsp:sp modelId="{C1AEBD34-F385-4B74-8D4F-6A0F2E3AE3C5}">
      <dsp:nvSpPr>
        <dsp:cNvPr id="0" name=""/>
        <dsp:cNvSpPr/>
      </dsp:nvSpPr>
      <dsp:spPr>
        <a:xfrm>
          <a:off x="0" y="1250218"/>
          <a:ext cx="3934018" cy="1188968"/>
        </a:xfrm>
        <a:prstGeom prst="roundRect">
          <a:avLst/>
        </a:prstGeom>
        <a:solidFill>
          <a:schemeClr val="accent2">
            <a:hueOff val="3221807"/>
            <a:satOff val="-9246"/>
            <a:lumOff val="-14805"/>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32385" rIns="64770" bIns="32385" numCol="1" spcCol="1270" anchor="ctr" anchorCtr="0">
          <a:noAutofit/>
        </a:bodyPr>
        <a:lstStyle/>
        <a:p>
          <a:pPr marL="0" lvl="0" indent="0" algn="ctr" defTabSz="755650">
            <a:lnSpc>
              <a:spcPct val="90000"/>
            </a:lnSpc>
            <a:spcBef>
              <a:spcPct val="0"/>
            </a:spcBef>
            <a:spcAft>
              <a:spcPct val="35000"/>
            </a:spcAft>
            <a:buNone/>
          </a:pPr>
          <a:r>
            <a:rPr lang="en-US" sz="1700" kern="1200" dirty="0"/>
            <a:t>2. Does higher pitch correlate with higher politeness (</a:t>
          </a:r>
          <a:r>
            <a:rPr lang="en-US" sz="1700" kern="1200" dirty="0" err="1"/>
            <a:t>Ohala</a:t>
          </a:r>
          <a:r>
            <a:rPr lang="en-US" sz="1700" kern="1200" dirty="0"/>
            <a:t>, 1983)?</a:t>
          </a:r>
        </a:p>
      </dsp:txBody>
      <dsp:txXfrm>
        <a:off x="58041" y="1308259"/>
        <a:ext cx="3817936" cy="1072886"/>
      </dsp:txXfrm>
    </dsp:sp>
    <dsp:sp modelId="{21454837-963D-42BA-B1C9-1F3B4D2142DF}">
      <dsp:nvSpPr>
        <dsp:cNvPr id="0" name=""/>
        <dsp:cNvSpPr/>
      </dsp:nvSpPr>
      <dsp:spPr>
        <a:xfrm rot="5400000">
          <a:off x="6955336" y="-403785"/>
          <a:ext cx="951174" cy="6993810"/>
        </a:xfrm>
        <a:prstGeom prst="round2SameRect">
          <a:avLst/>
        </a:prstGeom>
        <a:solidFill>
          <a:schemeClr val="accent2">
            <a:tint val="40000"/>
            <a:alpha val="90000"/>
            <a:hueOff val="6734718"/>
            <a:satOff val="-62232"/>
            <a:lumOff val="-7015"/>
            <a:alphaOff val="0"/>
          </a:schemeClr>
        </a:solidFill>
        <a:ln w="19050" cap="flat" cmpd="sng" algn="ctr">
          <a:solidFill>
            <a:schemeClr val="accent2">
              <a:tint val="40000"/>
              <a:alpha val="90000"/>
              <a:hueOff val="6734718"/>
              <a:satOff val="-62232"/>
              <a:lumOff val="-701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22860" rIns="45720" bIns="22860" numCol="1" spcCol="1270" anchor="ctr" anchorCtr="0">
          <a:noAutofit/>
        </a:bodyPr>
        <a:lstStyle/>
        <a:p>
          <a:pPr marL="114300" lvl="1" indent="-114300" algn="l" defTabSz="533400">
            <a:lnSpc>
              <a:spcPct val="90000"/>
            </a:lnSpc>
            <a:spcBef>
              <a:spcPct val="0"/>
            </a:spcBef>
            <a:spcAft>
              <a:spcPct val="15000"/>
            </a:spcAft>
            <a:buChar char="•"/>
          </a:pPr>
          <a:r>
            <a:rPr lang="en-US" sz="1200" kern="1200" dirty="0"/>
            <a:t>Due to insufficient previous data in L2 Spanish, we must rely on L1 Spanish research to inform our hypothesis. </a:t>
          </a:r>
          <a:r>
            <a:rPr lang="en-US" sz="1200" kern="1200" dirty="0" err="1"/>
            <a:t>Astruc</a:t>
          </a:r>
          <a:r>
            <a:rPr lang="en-US" sz="1200" kern="1200" dirty="0"/>
            <a:t> &amp; Mar </a:t>
          </a:r>
          <a:r>
            <a:rPr lang="en-US" sz="1200" kern="1200" dirty="0" err="1"/>
            <a:t>Vanrell</a:t>
          </a:r>
          <a:r>
            <a:rPr lang="en-US" sz="1200" kern="1200" dirty="0"/>
            <a:t> (2016) reported that in their L1 corpus, only the level of imposition of the request presented a categorical usage of pitch accent, and so we expect here similar results: power and social distance will not categorically map to pitch accents, but level of imposition of request will.</a:t>
          </a:r>
        </a:p>
      </dsp:txBody>
      <dsp:txXfrm rot="-5400000">
        <a:off x="3934018" y="2663965"/>
        <a:ext cx="6947378" cy="858310"/>
      </dsp:txXfrm>
    </dsp:sp>
    <dsp:sp modelId="{102D72FD-847A-4FEE-AAE1-EF87530AE45F}">
      <dsp:nvSpPr>
        <dsp:cNvPr id="0" name=""/>
        <dsp:cNvSpPr/>
      </dsp:nvSpPr>
      <dsp:spPr>
        <a:xfrm>
          <a:off x="0" y="2498635"/>
          <a:ext cx="3934018" cy="1188968"/>
        </a:xfrm>
        <a:prstGeom prst="roundRect">
          <a:avLst/>
        </a:prstGeom>
        <a:solidFill>
          <a:schemeClr val="accent2">
            <a:hueOff val="6443614"/>
            <a:satOff val="-18493"/>
            <a:lumOff val="-29609"/>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32385" rIns="64770" bIns="32385" numCol="1" spcCol="1270" anchor="ctr" anchorCtr="0">
          <a:noAutofit/>
        </a:bodyPr>
        <a:lstStyle/>
        <a:p>
          <a:pPr marL="0" lvl="0" indent="0" algn="ctr" defTabSz="755650">
            <a:lnSpc>
              <a:spcPct val="90000"/>
            </a:lnSpc>
            <a:spcBef>
              <a:spcPct val="0"/>
            </a:spcBef>
            <a:spcAft>
              <a:spcPct val="35000"/>
            </a:spcAft>
            <a:buNone/>
          </a:pPr>
          <a:r>
            <a:rPr lang="en-US" sz="1700" kern="1200" dirty="0"/>
            <a:t>3. What pitch accents do L1 General American English L2 Spanish learners use for requests in Spanish?</a:t>
          </a:r>
        </a:p>
      </dsp:txBody>
      <dsp:txXfrm>
        <a:off x="58041" y="2556676"/>
        <a:ext cx="3817936" cy="107288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BBF172-BED9-4C6B-A74F-0813EBE059A2}">
      <dsp:nvSpPr>
        <dsp:cNvPr id="0" name=""/>
        <dsp:cNvSpPr/>
      </dsp:nvSpPr>
      <dsp:spPr>
        <a:xfrm>
          <a:off x="0" y="45"/>
          <a:ext cx="3934018" cy="1799665"/>
        </a:xfrm>
        <a:prstGeom prst="round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106680" bIns="53340" numCol="1" spcCol="1270" anchor="ctr" anchorCtr="0">
          <a:noAutofit/>
        </a:bodyPr>
        <a:lstStyle/>
        <a:p>
          <a:pPr marL="0" lvl="0" indent="0" algn="ctr" defTabSz="1244600">
            <a:lnSpc>
              <a:spcPct val="90000"/>
            </a:lnSpc>
            <a:spcBef>
              <a:spcPct val="0"/>
            </a:spcBef>
            <a:spcAft>
              <a:spcPct val="35000"/>
            </a:spcAft>
            <a:buNone/>
          </a:pPr>
          <a:r>
            <a:rPr lang="en-US" sz="2800" kern="1200"/>
            <a:t>L1 English L2 Spanish learners (ages </a:t>
          </a:r>
          <a:r>
            <a:rPr lang="en-US" sz="2800" i="1" kern="1200"/>
            <a:t>x</a:t>
          </a:r>
          <a:r>
            <a:rPr lang="en-US" sz="2800" kern="1200"/>
            <a:t> to </a:t>
          </a:r>
          <a:r>
            <a:rPr lang="en-US" sz="2800" i="1" kern="1200"/>
            <a:t>y</a:t>
          </a:r>
          <a:r>
            <a:rPr lang="en-US" sz="2800" kern="1200"/>
            <a:t>, mean = </a:t>
          </a:r>
          <a:r>
            <a:rPr lang="en-US" sz="2800" i="1" kern="1200"/>
            <a:t>mean</a:t>
          </a:r>
          <a:r>
            <a:rPr lang="en-US" sz="2800" kern="1200"/>
            <a:t>, sd = </a:t>
          </a:r>
          <a:r>
            <a:rPr lang="en-US" sz="2800" i="1" kern="1200"/>
            <a:t>sd</a:t>
          </a:r>
          <a:r>
            <a:rPr lang="en-US" sz="2800" kern="1200"/>
            <a:t>)</a:t>
          </a:r>
        </a:p>
      </dsp:txBody>
      <dsp:txXfrm>
        <a:off x="87852" y="87897"/>
        <a:ext cx="3758314" cy="1623961"/>
      </dsp:txXfrm>
    </dsp:sp>
    <dsp:sp modelId="{BC3D1F73-A6B3-46F9-8145-C17F68BFFB8F}">
      <dsp:nvSpPr>
        <dsp:cNvPr id="0" name=""/>
        <dsp:cNvSpPr/>
      </dsp:nvSpPr>
      <dsp:spPr>
        <a:xfrm rot="5400000">
          <a:off x="6711057" y="-707378"/>
          <a:ext cx="1439732" cy="6993810"/>
        </a:xfrm>
        <a:prstGeom prst="round2SameRect">
          <a:avLst/>
        </a:prstGeom>
        <a:solidFill>
          <a:schemeClr val="accent2">
            <a:tint val="40000"/>
            <a:alpha val="90000"/>
            <a:hueOff val="0"/>
            <a:satOff val="0"/>
            <a:lumOff val="0"/>
            <a:alphaOff val="0"/>
          </a:schemeClr>
        </a:solidFill>
        <a:ln w="1905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4780" tIns="72390" rIns="144780" bIns="72390" numCol="1" spcCol="1270" anchor="ctr" anchorCtr="0">
          <a:noAutofit/>
        </a:bodyPr>
        <a:lstStyle/>
        <a:p>
          <a:pPr marL="285750" lvl="1" indent="-285750" algn="l" defTabSz="1689100">
            <a:lnSpc>
              <a:spcPct val="90000"/>
            </a:lnSpc>
            <a:spcBef>
              <a:spcPct val="0"/>
            </a:spcBef>
            <a:spcAft>
              <a:spcPct val="15000"/>
            </a:spcAft>
            <a:buChar char="•"/>
          </a:pPr>
          <a:r>
            <a:rPr lang="en-US" sz="3800" i="1" kern="1200"/>
            <a:t>n </a:t>
          </a:r>
          <a:r>
            <a:rPr lang="en-US" sz="3800" kern="1200"/>
            <a:t>medium proficiency</a:t>
          </a:r>
        </a:p>
        <a:p>
          <a:pPr marL="285750" lvl="1" indent="-285750" algn="l" defTabSz="1689100">
            <a:lnSpc>
              <a:spcPct val="90000"/>
            </a:lnSpc>
            <a:spcBef>
              <a:spcPct val="0"/>
            </a:spcBef>
            <a:spcAft>
              <a:spcPct val="15000"/>
            </a:spcAft>
            <a:buChar char="•"/>
          </a:pPr>
          <a:r>
            <a:rPr lang="en-US" sz="3800" i="1" kern="1200"/>
            <a:t>n</a:t>
          </a:r>
          <a:r>
            <a:rPr lang="en-US" sz="3800" kern="1200"/>
            <a:t> high proficiency</a:t>
          </a:r>
        </a:p>
      </dsp:txBody>
      <dsp:txXfrm rot="-5400000">
        <a:off x="3934018" y="2139943"/>
        <a:ext cx="6923528" cy="1299168"/>
      </dsp:txXfrm>
    </dsp:sp>
    <dsp:sp modelId="{049223A0-D4BD-4FC1-BB2D-132FCF9D3691}">
      <dsp:nvSpPr>
        <dsp:cNvPr id="0" name=""/>
        <dsp:cNvSpPr/>
      </dsp:nvSpPr>
      <dsp:spPr>
        <a:xfrm>
          <a:off x="0" y="1889694"/>
          <a:ext cx="3934018" cy="1799665"/>
        </a:xfrm>
        <a:prstGeom prst="roundRect">
          <a:avLst/>
        </a:prstGeom>
        <a:solidFill>
          <a:schemeClr val="accent2">
            <a:hueOff val="6443614"/>
            <a:satOff val="-18493"/>
            <a:lumOff val="-29609"/>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106680" bIns="53340" numCol="1" spcCol="1270" anchor="ctr" anchorCtr="0">
          <a:noAutofit/>
        </a:bodyPr>
        <a:lstStyle/>
        <a:p>
          <a:pPr marL="0" lvl="0" indent="0" algn="ctr" defTabSz="1244600">
            <a:lnSpc>
              <a:spcPct val="90000"/>
            </a:lnSpc>
            <a:spcBef>
              <a:spcPct val="0"/>
            </a:spcBef>
            <a:spcAft>
              <a:spcPct val="35000"/>
            </a:spcAft>
            <a:buNone/>
          </a:pPr>
          <a:r>
            <a:rPr lang="en-US" sz="2800" kern="1200"/>
            <a:t>Proficiency measured by LexTALE-ESP (Izura et al., 2014)</a:t>
          </a:r>
        </a:p>
      </dsp:txBody>
      <dsp:txXfrm>
        <a:off x="87852" y="1977546"/>
        <a:ext cx="3758314" cy="1623961"/>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79CC56-8530-4E45-AEE0-484834388815}">
      <dsp:nvSpPr>
        <dsp:cNvPr id="0" name=""/>
        <dsp:cNvSpPr/>
      </dsp:nvSpPr>
      <dsp:spPr>
        <a:xfrm>
          <a:off x="53" y="90221"/>
          <a:ext cx="5106412" cy="720000"/>
        </a:xfrm>
        <a:prstGeom prst="rect">
          <a:avLst/>
        </a:prstGeom>
        <a:solidFill>
          <a:schemeClr val="accent2">
            <a:hueOff val="0"/>
            <a:satOff val="0"/>
            <a:lumOff val="0"/>
            <a:alphaOff val="0"/>
          </a:schemeClr>
        </a:solidFill>
        <a:ln w="1905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ctr" defTabSz="800100">
            <a:lnSpc>
              <a:spcPct val="90000"/>
            </a:lnSpc>
            <a:spcBef>
              <a:spcPct val="0"/>
            </a:spcBef>
            <a:spcAft>
              <a:spcPct val="35000"/>
            </a:spcAft>
            <a:buNone/>
          </a:pPr>
          <a:r>
            <a:rPr lang="es-ES" sz="1800" kern="1200" dirty="0"/>
            <a:t>[-</a:t>
          </a:r>
          <a:r>
            <a:rPr lang="es-ES" sz="1800" kern="1200" dirty="0" err="1"/>
            <a:t>Power</a:t>
          </a:r>
          <a:r>
            <a:rPr lang="es-ES" sz="1800" kern="1200" dirty="0"/>
            <a:t>, -Social </a:t>
          </a:r>
          <a:r>
            <a:rPr lang="es-ES" sz="1800" kern="1200" dirty="0" err="1"/>
            <a:t>Distance</a:t>
          </a:r>
          <a:r>
            <a:rPr lang="es-ES" sz="1800" kern="1200" dirty="0"/>
            <a:t>, -</a:t>
          </a:r>
          <a:r>
            <a:rPr lang="es-ES" sz="1800" kern="1200" dirty="0" err="1"/>
            <a:t>Level</a:t>
          </a:r>
          <a:r>
            <a:rPr lang="es-ES" sz="1800" kern="1200" dirty="0"/>
            <a:t> </a:t>
          </a:r>
          <a:r>
            <a:rPr lang="es-ES" sz="1800" kern="1200" dirty="0" err="1"/>
            <a:t>of</a:t>
          </a:r>
          <a:r>
            <a:rPr lang="es-ES" sz="1800" kern="1200" dirty="0"/>
            <a:t> </a:t>
          </a:r>
          <a:r>
            <a:rPr lang="es-ES" sz="1800" kern="1200" dirty="0" err="1"/>
            <a:t>Imposition</a:t>
          </a:r>
          <a:r>
            <a:rPr lang="es-ES" sz="1800" kern="1200" dirty="0"/>
            <a:t>]</a:t>
          </a:r>
          <a:endParaRPr lang="en-US" sz="1800" kern="1200" dirty="0"/>
        </a:p>
      </dsp:txBody>
      <dsp:txXfrm>
        <a:off x="53" y="90221"/>
        <a:ext cx="5106412" cy="720000"/>
      </dsp:txXfrm>
    </dsp:sp>
    <dsp:sp modelId="{6DF7E828-F599-4723-90F2-311FDD8AFFD6}">
      <dsp:nvSpPr>
        <dsp:cNvPr id="0" name=""/>
        <dsp:cNvSpPr/>
      </dsp:nvSpPr>
      <dsp:spPr>
        <a:xfrm>
          <a:off x="53" y="810221"/>
          <a:ext cx="5106412" cy="2788962"/>
        </a:xfrm>
        <a:prstGeom prst="rect">
          <a:avLst/>
        </a:prstGeom>
        <a:solidFill>
          <a:schemeClr val="accent2">
            <a:tint val="40000"/>
            <a:alpha val="90000"/>
            <a:hueOff val="0"/>
            <a:satOff val="0"/>
            <a:lumOff val="0"/>
            <a:alphaOff val="0"/>
          </a:schemeClr>
        </a:solidFill>
        <a:ln w="1905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3350" tIns="133350" rIns="177800" bIns="200025" numCol="1" spcCol="1270" anchor="t" anchorCtr="0">
          <a:noAutofit/>
        </a:bodyPr>
        <a:lstStyle/>
        <a:p>
          <a:pPr marL="228600" lvl="1" indent="-228600" algn="l" defTabSz="1111250">
            <a:lnSpc>
              <a:spcPct val="90000"/>
            </a:lnSpc>
            <a:spcBef>
              <a:spcPct val="0"/>
            </a:spcBef>
            <a:spcAft>
              <a:spcPct val="15000"/>
            </a:spcAft>
            <a:buChar char="•"/>
          </a:pPr>
          <a:r>
            <a:rPr lang="es-ES" sz="2500" kern="1200" dirty="0"/>
            <a:t>Imagina que estás en casa con tu hermana. Tienes hambre y ves unas bananas al lado de tu hermana. ¿Qué le dirías?</a:t>
          </a:r>
          <a:endParaRPr lang="en-US" sz="2500" kern="1200" dirty="0"/>
        </a:p>
      </dsp:txBody>
      <dsp:txXfrm>
        <a:off x="53" y="810221"/>
        <a:ext cx="5106412" cy="2788962"/>
      </dsp:txXfrm>
    </dsp:sp>
    <dsp:sp modelId="{9F8CDD16-6863-41B2-8DB9-8B6B1D1C96D6}">
      <dsp:nvSpPr>
        <dsp:cNvPr id="0" name=""/>
        <dsp:cNvSpPr/>
      </dsp:nvSpPr>
      <dsp:spPr>
        <a:xfrm>
          <a:off x="5821363" y="90221"/>
          <a:ext cx="5106412" cy="720000"/>
        </a:xfrm>
        <a:prstGeom prst="rect">
          <a:avLst/>
        </a:prstGeom>
        <a:solidFill>
          <a:schemeClr val="accent2">
            <a:hueOff val="6443614"/>
            <a:satOff val="-18493"/>
            <a:lumOff val="-29609"/>
            <a:alphaOff val="0"/>
          </a:schemeClr>
        </a:solidFill>
        <a:ln w="19050" cap="flat" cmpd="sng" algn="ctr">
          <a:solidFill>
            <a:schemeClr val="accent2">
              <a:hueOff val="6443614"/>
              <a:satOff val="-18493"/>
              <a:lumOff val="-2960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ctr" defTabSz="800100">
            <a:lnSpc>
              <a:spcPct val="90000"/>
            </a:lnSpc>
            <a:spcBef>
              <a:spcPct val="0"/>
            </a:spcBef>
            <a:spcAft>
              <a:spcPct val="35000"/>
            </a:spcAft>
            <a:buNone/>
          </a:pPr>
          <a:r>
            <a:rPr lang="en-US" sz="1800" kern="1200" dirty="0"/>
            <a:t>[+Power, +Social Distance, +Level of Imposition]</a:t>
          </a:r>
        </a:p>
      </dsp:txBody>
      <dsp:txXfrm>
        <a:off x="5821363" y="90221"/>
        <a:ext cx="5106412" cy="720000"/>
      </dsp:txXfrm>
    </dsp:sp>
    <dsp:sp modelId="{ADA95328-67C5-4DBE-BE30-C0FC97264327}">
      <dsp:nvSpPr>
        <dsp:cNvPr id="0" name=""/>
        <dsp:cNvSpPr/>
      </dsp:nvSpPr>
      <dsp:spPr>
        <a:xfrm>
          <a:off x="5821363" y="810221"/>
          <a:ext cx="5106412" cy="2788962"/>
        </a:xfrm>
        <a:prstGeom prst="rect">
          <a:avLst/>
        </a:prstGeom>
        <a:solidFill>
          <a:schemeClr val="accent2">
            <a:tint val="40000"/>
            <a:alpha val="90000"/>
            <a:hueOff val="6734718"/>
            <a:satOff val="-62232"/>
            <a:lumOff val="-7015"/>
            <a:alphaOff val="0"/>
          </a:schemeClr>
        </a:solidFill>
        <a:ln w="19050" cap="flat" cmpd="sng" algn="ctr">
          <a:solidFill>
            <a:schemeClr val="accent2">
              <a:tint val="40000"/>
              <a:alpha val="90000"/>
              <a:hueOff val="6734718"/>
              <a:satOff val="-62232"/>
              <a:lumOff val="-701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3350" tIns="133350" rIns="177800" bIns="200025" numCol="1" spcCol="1270" anchor="t" anchorCtr="0">
          <a:noAutofit/>
        </a:bodyPr>
        <a:lstStyle/>
        <a:p>
          <a:pPr marL="228600" lvl="1" indent="-228600" algn="l" defTabSz="1111250">
            <a:lnSpc>
              <a:spcPct val="90000"/>
            </a:lnSpc>
            <a:spcBef>
              <a:spcPct val="0"/>
            </a:spcBef>
            <a:spcAft>
              <a:spcPct val="15000"/>
            </a:spcAft>
            <a:buChar char="•"/>
          </a:pPr>
          <a:r>
            <a:rPr lang="es-ES" sz="2500" kern="1200"/>
            <a:t>Imagina que tienes una reunión con tu consejera, una profesora a la que no conoces bien. Quieres dejar una clase, pero la fecha límite ya ha pasado. Aunque sabes que es mucho pedir, quieres intentarlo. ¿Qué le dirías?</a:t>
          </a:r>
          <a:endParaRPr lang="en-US" sz="2500" kern="1200"/>
        </a:p>
      </dsp:txBody>
      <dsp:txXfrm>
        <a:off x="5821363" y="810221"/>
        <a:ext cx="5106412" cy="2788962"/>
      </dsp:txXfrm>
    </dsp:sp>
  </dsp:spTree>
</dsp:drawing>
</file>

<file path=ppt/diagrams/layout1.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Pts" val="auto"/>
              <dgm:param type="endPts" val="ctr"/>
              <dgm:param type="endSty" val="noArr"/>
              <dgm:param type="begSty" val="ar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ycle4">
  <dgm:title val=""/>
  <dgm:desc val=""/>
  <dgm:catLst>
    <dgm:cat type="relationship" pri="26000"/>
    <dgm:cat type="cycle" pri="13000"/>
    <dgm:cat type="matrix" pri="4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ampData>
  <dgm:style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cycleMatrixDiagram">
    <dgm:varLst>
      <dgm:chMax val="1"/>
      <dgm:dir/>
      <dgm:animLvl val="lvl"/>
      <dgm:resizeHandles val="exact"/>
    </dgm:varLst>
    <dgm:alg type="composite">
      <dgm:param type="ar" val="1.3"/>
    </dgm:alg>
    <dgm:shape xmlns:r="http://schemas.openxmlformats.org/officeDocument/2006/relationships" r:blip="">
      <dgm:adjLst/>
    </dgm:shape>
    <dgm:presOf/>
    <dgm:constrLst>
      <dgm:constr type="w" for="ch" forName="children" refType="w"/>
      <dgm:constr type="h" for="ch" forName="children" refType="w" refFor="ch" refForName="children" fact="0.77"/>
      <dgm:constr type="ctrX" for="ch" forName="children" refType="w" fact="0.5"/>
      <dgm:constr type="ctrY" for="ch" forName="children" refType="h" fact="0.5"/>
      <dgm:constr type="w" for="ch" forName="circle" refType="w"/>
      <dgm:constr type="h" for="ch" forName="circle" refType="h"/>
      <dgm:constr type="ctrX" for="ch" forName="circle" refType="w" fact="0.5"/>
      <dgm:constr type="ctrY" for="ch" forName="circle" refType="h" fact="0.5"/>
      <dgm:constr type="w" for="ch" forName="center1" refType="w" fact="0.115"/>
      <dgm:constr type="h" for="ch" forName="center1" refType="w" fact="0.1"/>
      <dgm:constr type="ctrX" for="ch" forName="center1" refType="w" fact="0.5"/>
      <dgm:constr type="ctrY" for="ch" forName="center1" refType="h" fact="0.475"/>
      <dgm:constr type="w" for="ch" forName="center2" refType="w" fact="0.115"/>
      <dgm:constr type="h" for="ch" forName="center2" refType="w" fact="0.1"/>
      <dgm:constr type="ctrX" for="ch" forName="center2" refType="w" fact="0.5"/>
      <dgm:constr type="ctrY" for="ch" forName="center2" refType="h" fact="0.525"/>
    </dgm:constrLst>
    <dgm:ruleLst/>
    <dgm:choose name="Name0">
      <dgm:if name="Name1" axis="ch" ptType="node" func="cnt" op="gte" val="1">
        <dgm:layoutNode name="children">
          <dgm:alg type="composite">
            <dgm:param type="ar" val="1.3"/>
          </dgm:alg>
          <dgm:shape xmlns:r="http://schemas.openxmlformats.org/officeDocument/2006/relationships" r:blip="">
            <dgm:adjLst/>
          </dgm:shape>
          <dgm:presOf/>
          <dgm:choose name="Name2">
            <dgm:if name="Name3" func="var" arg="dir" op="equ" val="norm">
              <dgm:constrLst>
                <dgm:constr type="primFontSz" for="des" ptType="node" op="equ" val="65"/>
                <dgm:constr type="w" for="ch" forName="child1group" refType="w" fact="0.38"/>
                <dgm:constr type="h" for="ch" forName="child1group" refType="h" fact="0.32"/>
                <dgm:constr type="t" for="ch" forName="child1group"/>
                <dgm:constr type="l" for="ch" forName="child1group"/>
                <dgm:constr type="w" for="ch" forName="child2group" refType="w" fact="0.38"/>
                <dgm:constr type="h" for="ch" forName="child2group" refType="h" fact="0.32"/>
                <dgm:constr type="t" for="ch" forName="child2group"/>
                <dgm:constr type="r" for="ch" forName="child2group" refType="w"/>
                <dgm:constr type="w" for="ch" forName="child3group" refType="w" fact="0.38"/>
                <dgm:constr type="h" for="ch" forName="child3group" refType="h" fact="0.32"/>
                <dgm:constr type="b" for="ch" forName="child3group" refType="h"/>
                <dgm:constr type="r" for="ch" forName="child3group" refType="w"/>
                <dgm:constr type="w" for="ch" forName="child4group" refType="w" fact="0.38"/>
                <dgm:constr type="h" for="ch" forName="child4group" refType="h" fact="0.32"/>
                <dgm:constr type="b" for="ch" forName="child4group" refType="h"/>
                <dgm:constr type="l" for="ch" forName="child4group"/>
              </dgm:constrLst>
            </dgm:if>
            <dgm:else name="Name4">
              <dgm:constrLst>
                <dgm:constr type="primFontSz" for="des" ptType="node" op="equ" val="65"/>
                <dgm:constr type="w" for="ch" forName="child1group" refType="w" fact="0.38"/>
                <dgm:constr type="h" for="ch" forName="child1group" refType="h" fact="0.32"/>
                <dgm:constr type="t" for="ch" forName="child1group"/>
                <dgm:constr type="r" for="ch" forName="child1group" refType="w"/>
                <dgm:constr type="w" for="ch" forName="child2group" refType="w" fact="0.38"/>
                <dgm:constr type="h" for="ch" forName="child2group" refType="h" fact="0.32"/>
                <dgm:constr type="t" for="ch" forName="child2group"/>
                <dgm:constr type="l" for="ch" forName="child2group"/>
                <dgm:constr type="w" for="ch" forName="child3group" refType="w" fact="0.38"/>
                <dgm:constr type="h" for="ch" forName="child3group" refType="h" fact="0.32"/>
                <dgm:constr type="b" for="ch" forName="child3group" refType="h"/>
                <dgm:constr type="l" for="ch" forName="child3group"/>
                <dgm:constr type="w" for="ch" forName="child4group" refType="w" fact="0.38"/>
                <dgm:constr type="h" for="ch" forName="child4group" refType="h" fact="0.32"/>
                <dgm:constr type="b" for="ch" forName="child4group" refType="h"/>
                <dgm:constr type="r" for="ch" forName="child4group" refType="w"/>
              </dgm:constrLst>
            </dgm:else>
          </dgm:choose>
          <dgm:ruleLst/>
          <dgm:choose name="Name5">
            <dgm:if name="Name6" axis="ch ch" ptType="node node" st="1 1" cnt="1 0" func="cnt" op="gte" val="1">
              <dgm:layoutNode name="child1group">
                <dgm:alg type="composite">
                  <dgm:param type="horzAlign" val="none"/>
                  <dgm:param type="vertAlign" val="none"/>
                </dgm:alg>
                <dgm:shape xmlns:r="http://schemas.openxmlformats.org/officeDocument/2006/relationships" r:blip="">
                  <dgm:adjLst/>
                </dgm:shape>
                <dgm:presOf/>
                <dgm:choose name="Name7">
                  <dgm:if name="Name8" func="var" arg="dir" op="equ" val="norm">
                    <dgm:constrLst>
                      <dgm:constr type="w" for="ch" forName="child1" refType="w"/>
                      <dgm:constr type="h" for="ch" forName="child1" refType="h"/>
                      <dgm:constr type="t" for="ch" forName="child1"/>
                      <dgm:constr type="l" for="ch" forName="child1"/>
                      <dgm:constr type="w" for="ch" forName="child1Text" refType="w" fact="0.7"/>
                      <dgm:constr type="h" for="ch" forName="child1Text" refType="h" fact="0.75"/>
                      <dgm:constr type="t" for="ch" forName="child1Text"/>
                      <dgm:constr type="l" for="ch" forName="child1Text"/>
                    </dgm:constrLst>
                  </dgm:if>
                  <dgm:else name="Name9">
                    <dgm:constrLst>
                      <dgm:constr type="w" for="ch" forName="child1" refType="w"/>
                      <dgm:constr type="h" for="ch" forName="child1" refType="h"/>
                      <dgm:constr type="t" for="ch" forName="child1"/>
                      <dgm:constr type="r" for="ch" forName="child1" refType="w"/>
                      <dgm:constr type="w" for="ch" forName="child1Text" refType="w" fact="0.7"/>
                      <dgm:constr type="h" for="ch" forName="child1Text" refType="h" fact="0.75"/>
                      <dgm:constr type="t" for="ch" forName="child1Text"/>
                      <dgm:constr type="r" for="ch" forName="child1Text" refType="w"/>
                    </dgm:constrLst>
                  </dgm:else>
                </dgm:choose>
                <dgm:ruleLst/>
                <dgm:layoutNode name="child1" styleLbl="bgAcc1">
                  <dgm:alg type="sp"/>
                  <dgm:shape xmlns:r="http://schemas.openxmlformats.org/officeDocument/2006/relationships" type="roundRect" r:blip="" zOrderOff="-2">
                    <dgm:adjLst>
                      <dgm:adj idx="1" val="0.1"/>
                    </dgm:adjLst>
                  </dgm:shape>
                  <dgm:presOf axis="ch des" ptType="node node" st="1 1" cnt="1 0"/>
                  <dgm:constrLst/>
                  <dgm:ruleLst/>
                </dgm:layoutNode>
                <dgm:layoutNode name="child1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0"/>
          </dgm:choose>
          <dgm:choose name="Name11">
            <dgm:if name="Name12" axis="ch ch" ptType="node node" st="2 1" cnt="1 0" func="cnt" op="gte" val="1">
              <dgm:layoutNode name="child2group">
                <dgm:alg type="composite">
                  <dgm:param type="horzAlign" val="none"/>
                  <dgm:param type="vertAlign" val="none"/>
                </dgm:alg>
                <dgm:shape xmlns:r="http://schemas.openxmlformats.org/officeDocument/2006/relationships" r:blip="">
                  <dgm:adjLst/>
                </dgm:shape>
                <dgm:choose name="Name13">
                  <dgm:if name="Name14" func="var" arg="dir" op="equ" val="norm">
                    <dgm:constrLst>
                      <dgm:constr type="w" for="ch" forName="child2" refType="w"/>
                      <dgm:constr type="h" for="ch" forName="child2" refType="h"/>
                      <dgm:constr type="t" for="ch" forName="child2"/>
                      <dgm:constr type="r" for="ch" forName="child2" refType="w"/>
                      <dgm:constr type="w" for="ch" forName="child2Text" refType="w" fact="0.7"/>
                      <dgm:constr type="h" for="ch" forName="child2Text" refType="h" fact="0.75"/>
                      <dgm:constr type="t" for="ch" forName="child2Text"/>
                      <dgm:constr type="r" for="ch" forName="child2Text" refType="w"/>
                    </dgm:constrLst>
                  </dgm:if>
                  <dgm:else name="Name15">
                    <dgm:constrLst>
                      <dgm:constr type="w" for="ch" forName="child2" refType="w"/>
                      <dgm:constr type="h" for="ch" forName="child2" refType="h"/>
                      <dgm:constr type="t" for="ch" forName="child2"/>
                      <dgm:constr type="l" for="ch" forName="child2"/>
                      <dgm:constr type="w" for="ch" forName="child2Text" refType="w" fact="0.7"/>
                      <dgm:constr type="h" for="ch" forName="child2Text" refType="h" fact="0.75"/>
                      <dgm:constr type="t" for="ch" forName="child2Text"/>
                      <dgm:constr type="l" for="ch" forName="child2Text"/>
                    </dgm:constrLst>
                  </dgm:else>
                </dgm:choose>
                <dgm:ruleLst/>
                <dgm:layoutNode name="child2" styleLbl="bgAcc1">
                  <dgm:alg type="sp"/>
                  <dgm:shape xmlns:r="http://schemas.openxmlformats.org/officeDocument/2006/relationships" type="roundRect" r:blip="" zOrderOff="-2">
                    <dgm:adjLst>
                      <dgm:adj idx="1" val="0.1"/>
                    </dgm:adjLst>
                  </dgm:shape>
                  <dgm:presOf axis="ch des" ptType="node node" st="2 1" cnt="1 0"/>
                  <dgm:constrLst/>
                  <dgm:ruleLst/>
                </dgm:layoutNode>
                <dgm:layoutNode name="child2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6"/>
          </dgm:choose>
          <dgm:choose name="Name17">
            <dgm:if name="Name18" axis="ch ch" ptType="node node" st="3 1" cnt="1 0" func="cnt" op="gte" val="1">
              <dgm:layoutNode name="child3group">
                <dgm:alg type="composite">
                  <dgm:param type="horzAlign" val="none"/>
                  <dgm:param type="vertAlign" val="none"/>
                </dgm:alg>
                <dgm:shape xmlns:r="http://schemas.openxmlformats.org/officeDocument/2006/relationships" r:blip="">
                  <dgm:adjLst/>
                </dgm:shape>
                <dgm:presOf/>
                <dgm:choose name="Name19">
                  <dgm:if name="Name20" func="var" arg="dir" op="equ" val="norm">
                    <dgm:constrLst>
                      <dgm:constr type="w" for="ch" forName="child3" refType="w"/>
                      <dgm:constr type="h" for="ch" forName="child3" refType="h"/>
                      <dgm:constr type="b" for="ch" forName="child3" refType="h"/>
                      <dgm:constr type="r" for="ch" forName="child3" refType="w"/>
                      <dgm:constr type="w" for="ch" forName="child3Text" refType="w" fact="0.7"/>
                      <dgm:constr type="h" for="ch" forName="child3Text" refType="h" fact="0.75"/>
                      <dgm:constr type="b" for="ch" forName="child3Text" refType="h"/>
                      <dgm:constr type="r" for="ch" forName="child3Text" refType="w"/>
                    </dgm:constrLst>
                  </dgm:if>
                  <dgm:else name="Name21">
                    <dgm:constrLst>
                      <dgm:constr type="w" for="ch" forName="child3" refType="w"/>
                      <dgm:constr type="h" for="ch" forName="child3" refType="h"/>
                      <dgm:constr type="b" for="ch" forName="child3" refType="h"/>
                      <dgm:constr type="l" for="ch" forName="child3"/>
                      <dgm:constr type="w" for="ch" forName="child3Text" refType="w" fact="0.7"/>
                      <dgm:constr type="h" for="ch" forName="child3Text" refType="h" fact="0.75"/>
                      <dgm:constr type="b" for="ch" forName="child3Text" refType="h"/>
                      <dgm:constr type="l" for="ch" forName="child3Text"/>
                    </dgm:constrLst>
                  </dgm:else>
                </dgm:choose>
                <dgm:ruleLst/>
                <dgm:layoutNode name="child3" styleLbl="bgAcc1">
                  <dgm:alg type="sp"/>
                  <dgm:shape xmlns:r="http://schemas.openxmlformats.org/officeDocument/2006/relationships" type="roundRect" r:blip="" zOrderOff="-4">
                    <dgm:adjLst>
                      <dgm:adj idx="1" val="0.1"/>
                    </dgm:adjLst>
                  </dgm:shape>
                  <dgm:presOf axis="ch des" ptType="node node" st="3 1" cnt="1 0"/>
                  <dgm:constrLst/>
                  <dgm:ruleLst/>
                </dgm:layoutNode>
                <dgm:layoutNode name="child3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2"/>
          </dgm:choose>
          <dgm:choose name="Name23">
            <dgm:if name="Name24" axis="ch ch" ptType="node node" st="4 1" cnt="1 0" func="cnt" op="gte" val="1">
              <dgm:layoutNode name="child4group">
                <dgm:alg type="composite">
                  <dgm:param type="horzAlign" val="none"/>
                  <dgm:param type="vertAlign" val="none"/>
                </dgm:alg>
                <dgm:shape xmlns:r="http://schemas.openxmlformats.org/officeDocument/2006/relationships" r:blip="">
                  <dgm:adjLst/>
                </dgm:shape>
                <dgm:presOf/>
                <dgm:choose name="Name25">
                  <dgm:if name="Name26" func="var" arg="dir" op="equ" val="norm">
                    <dgm:constrLst>
                      <dgm:constr type="w" for="ch" forName="child4" refType="w"/>
                      <dgm:constr type="h" for="ch" forName="child4" refType="h"/>
                      <dgm:constr type="b" for="ch" forName="child4" refType="h"/>
                      <dgm:constr type="l" for="ch" forName="child4"/>
                      <dgm:constr type="w" for="ch" forName="child4Text" refType="w" fact="0.7"/>
                      <dgm:constr type="h" for="ch" forName="child4Text" refType="h" fact="0.75"/>
                      <dgm:constr type="b" for="ch" forName="child4Text" refType="h"/>
                      <dgm:constr type="l" for="ch" forName="child4Text"/>
                    </dgm:constrLst>
                  </dgm:if>
                  <dgm:else name="Name27">
                    <dgm:constrLst>
                      <dgm:constr type="w" for="ch" forName="child4" refType="w"/>
                      <dgm:constr type="h" for="ch" forName="child4" refType="h"/>
                      <dgm:constr type="b" for="ch" forName="child4" refType="h"/>
                      <dgm:constr type="r" for="ch" forName="child4" refType="w"/>
                      <dgm:constr type="w" for="ch" forName="child4Text" refType="w" fact="0.7"/>
                      <dgm:constr type="h" for="ch" forName="child4Text" refType="h" fact="0.75"/>
                      <dgm:constr type="b" for="ch" forName="child4Text" refType="h"/>
                      <dgm:constr type="r" for="ch" forName="child4Text" refType="w"/>
                    </dgm:constrLst>
                  </dgm:else>
                </dgm:choose>
                <dgm:ruleLst/>
                <dgm:layoutNode name="child4" styleLbl="bgAcc1">
                  <dgm:alg type="sp"/>
                  <dgm:shape xmlns:r="http://schemas.openxmlformats.org/officeDocument/2006/relationships" type="roundRect" r:blip="" zOrderOff="-4">
                    <dgm:adjLst>
                      <dgm:adj idx="1" val="0.1"/>
                    </dgm:adjLst>
                  </dgm:shape>
                  <dgm:presOf axis="ch des" ptType="node node" st="4 1" cnt="1 0"/>
                  <dgm:constrLst/>
                  <dgm:ruleLst/>
                </dgm:layoutNode>
                <dgm:layoutNode name="child4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8"/>
          </dgm:choose>
          <dgm:layoutNode name="childPlaceholder">
            <dgm:alg type="sp"/>
            <dgm:shape xmlns:r="http://schemas.openxmlformats.org/officeDocument/2006/relationships" r:blip="">
              <dgm:adjLst/>
            </dgm:shape>
            <dgm:presOf/>
            <dgm:constrLst/>
            <dgm:ruleLst/>
          </dgm:layoutNode>
        </dgm:layoutNode>
        <dgm:layoutNode name="circle">
          <dgm:alg type="composite">
            <dgm:param type="ar" val="1"/>
          </dgm:alg>
          <dgm:shape xmlns:r="http://schemas.openxmlformats.org/officeDocument/2006/relationships" r:blip="">
            <dgm:adjLst/>
          </dgm:shape>
          <dgm:presOf/>
          <dgm:choose name="Name29">
            <dgm:if name="Name30" func="var" arg="dir" op="equ" val="norm">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r" for="ch" forName="quadrant1" refType="w" fact="0.5"/>
                <dgm:constr type="r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l" for="ch" forName="quadrant2" refType="w" fact="0.5"/>
                <dgm:constr type="l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l" for="ch" forName="quadrant3" refType="w" fact="0.5"/>
                <dgm:constr type="l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r" for="ch" forName="quadrant4" refType="w" fact="0.5"/>
                <dgm:constr type="rOff" for="ch" forName="quadrant4" refType="w" fact="-0.01"/>
              </dgm:constrLst>
            </dgm:if>
            <dgm:else name="Name31">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l" for="ch" forName="quadrant1" refType="w" fact="0.5"/>
                <dgm:constr type="l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r" for="ch" forName="quadrant2" refType="w" fact="0.5"/>
                <dgm:constr type="r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r" for="ch" forName="quadrant3" refType="w" fact="0.5"/>
                <dgm:constr type="r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l" for="ch" forName="quadrant4" refType="w" fact="0.5"/>
                <dgm:constr type="lOff" for="ch" forName="quadrant4" refType="w" fact="0.01"/>
              </dgm:constrLst>
            </dgm:else>
          </dgm:choose>
          <dgm:ruleLst/>
          <dgm:layoutNode name="quadrant1" styleLbl="node1">
            <dgm:varLst>
              <dgm:chMax val="1"/>
              <dgm:bulletEnabled val="1"/>
            </dgm:varLst>
            <dgm:alg type="tx"/>
            <dgm:choose name="Name32">
              <dgm:if name="Name33" func="var" arg="dir" op="equ" val="norm">
                <dgm:shape xmlns:r="http://schemas.openxmlformats.org/officeDocument/2006/relationships" type="pieWedge" r:blip="">
                  <dgm:adjLst/>
                </dgm:shape>
              </dgm:if>
              <dgm:else name="Name34">
                <dgm:shape xmlns:r="http://schemas.openxmlformats.org/officeDocument/2006/relationships" rot="90" type="pieWedge" r:blip="">
                  <dgm:adjLst/>
                </dgm:shape>
              </dgm:else>
            </dgm:choose>
            <dgm:presOf axis="ch" ptType="node" cnt="1"/>
            <dgm:constrLst/>
            <dgm:ruleLst>
              <dgm:rule type="primFontSz" val="5" fact="NaN" max="NaN"/>
            </dgm:ruleLst>
          </dgm:layoutNode>
          <dgm:layoutNode name="quadrant2" styleLbl="node1">
            <dgm:varLst>
              <dgm:chMax val="1"/>
              <dgm:bulletEnabled val="1"/>
            </dgm:varLst>
            <dgm:alg type="tx"/>
            <dgm:choose name="Name35">
              <dgm:if name="Name36" func="var" arg="dir" op="equ" val="norm">
                <dgm:shape xmlns:r="http://schemas.openxmlformats.org/officeDocument/2006/relationships" rot="90" type="pieWedge" r:blip="">
                  <dgm:adjLst/>
                </dgm:shape>
              </dgm:if>
              <dgm:else name="Name37">
                <dgm:shape xmlns:r="http://schemas.openxmlformats.org/officeDocument/2006/relationships" type="pieWedge" r:blip="">
                  <dgm:adjLst/>
                </dgm:shape>
              </dgm:else>
            </dgm:choose>
            <dgm:presOf axis="ch" ptType="node" st="2" cnt="1"/>
            <dgm:constrLst/>
            <dgm:ruleLst>
              <dgm:rule type="primFontSz" val="5" fact="NaN" max="NaN"/>
            </dgm:ruleLst>
          </dgm:layoutNode>
          <dgm:layoutNode name="quadrant3" styleLbl="node1">
            <dgm:varLst>
              <dgm:chMax val="1"/>
              <dgm:bulletEnabled val="1"/>
            </dgm:varLst>
            <dgm:alg type="tx"/>
            <dgm:choose name="Name38">
              <dgm:if name="Name39" func="var" arg="dir" op="equ" val="norm">
                <dgm:shape xmlns:r="http://schemas.openxmlformats.org/officeDocument/2006/relationships" rot="180" type="pieWedge" r:blip="">
                  <dgm:adjLst/>
                </dgm:shape>
              </dgm:if>
              <dgm:else name="Name40">
                <dgm:shape xmlns:r="http://schemas.openxmlformats.org/officeDocument/2006/relationships" rot="270" type="pieWedge" r:blip="">
                  <dgm:adjLst/>
                </dgm:shape>
              </dgm:else>
            </dgm:choose>
            <dgm:presOf axis="ch" ptType="node" st="3" cnt="1"/>
            <dgm:constrLst/>
            <dgm:ruleLst>
              <dgm:rule type="primFontSz" val="5" fact="NaN" max="NaN"/>
            </dgm:ruleLst>
          </dgm:layoutNode>
          <dgm:layoutNode name="quadrant4" styleLbl="node1">
            <dgm:varLst>
              <dgm:chMax val="1"/>
              <dgm:bulletEnabled val="1"/>
            </dgm:varLst>
            <dgm:alg type="tx"/>
            <dgm:choose name="Name41">
              <dgm:if name="Name42" func="var" arg="dir" op="equ" val="norm">
                <dgm:shape xmlns:r="http://schemas.openxmlformats.org/officeDocument/2006/relationships" rot="270" type="pieWedge" r:blip="">
                  <dgm:adjLst/>
                </dgm:shape>
              </dgm:if>
              <dgm:else name="Name43">
                <dgm:shape xmlns:r="http://schemas.openxmlformats.org/officeDocument/2006/relationships" rot="180" type="pieWedge" r:blip="">
                  <dgm:adjLst/>
                </dgm:shape>
              </dgm:else>
            </dgm:choose>
            <dgm:presOf axis="ch" ptType="node" st="4" cnt="1"/>
            <dgm:constrLst/>
            <dgm:ruleLst>
              <dgm:rule type="primFontSz" val="5" fact="NaN" max="NaN"/>
            </dgm:ruleLst>
          </dgm:layoutNode>
          <dgm:layoutNode name="quadrantPlaceholder">
            <dgm:alg type="sp"/>
            <dgm:shape xmlns:r="http://schemas.openxmlformats.org/officeDocument/2006/relationships" r:blip="">
              <dgm:adjLst/>
            </dgm:shape>
            <dgm:presOf/>
            <dgm:constrLst/>
            <dgm:ruleLst/>
          </dgm:layoutNode>
        </dgm:layoutNode>
        <dgm:layoutNode name="center1" styleLbl="fgShp">
          <dgm:alg type="sp"/>
          <dgm:choose name="Name44">
            <dgm:if name="Name45" func="var" arg="dir" op="equ" val="norm">
              <dgm:shape xmlns:r="http://schemas.openxmlformats.org/officeDocument/2006/relationships" type="circularArrow" r:blip="" zOrderOff="16">
                <dgm:adjLst/>
              </dgm:shape>
            </dgm:if>
            <dgm:else name="Name46">
              <dgm:shape xmlns:r="http://schemas.openxmlformats.org/officeDocument/2006/relationships" rot="180" type="leftCircularArrow" r:blip="" zOrderOff="16">
                <dgm:adjLst/>
              </dgm:shape>
            </dgm:else>
          </dgm:choose>
          <dgm:presOf/>
          <dgm:constrLst/>
          <dgm:ruleLst/>
        </dgm:layoutNode>
        <dgm:layoutNode name="center2" styleLbl="fgShp">
          <dgm:alg type="sp"/>
          <dgm:choose name="Name47">
            <dgm:if name="Name48" func="var" arg="dir" op="equ" val="norm">
              <dgm:shape xmlns:r="http://schemas.openxmlformats.org/officeDocument/2006/relationships" rot="180" type="circularArrow" r:blip="" zOrderOff="16">
                <dgm:adjLst/>
              </dgm:shape>
            </dgm:if>
            <dgm:else name="Name49">
              <dgm:shape xmlns:r="http://schemas.openxmlformats.org/officeDocument/2006/relationships" type="leftCircularArrow" r:blip="" zOrderOff="16">
                <dgm:adjLst/>
              </dgm:shape>
            </dgm:else>
          </dgm:choose>
          <dgm:presOf/>
          <dgm:constrLst/>
          <dgm:ruleLst/>
        </dgm:layoutNode>
      </dgm:if>
      <dgm:else name="Name50"/>
    </dgm:choose>
  </dgm:layoutNode>
</dgm:layoutDef>
</file>

<file path=ppt/diagrams/layout3.xml><?xml version="1.0" encoding="utf-8"?>
<dgm:layoutDef xmlns:dgm="http://schemas.openxmlformats.org/drawingml/2006/diagram" xmlns:a="http://schemas.openxmlformats.org/drawingml/2006/main" uniqueId="urn:microsoft.com/office/officeart/2005/8/layout/cycle4">
  <dgm:title val=""/>
  <dgm:desc val=""/>
  <dgm:catLst>
    <dgm:cat type="relationship" pri="26000"/>
    <dgm:cat type="cycle" pri="13000"/>
    <dgm:cat type="matrix" pri="4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ampData>
  <dgm:style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cycleMatrixDiagram">
    <dgm:varLst>
      <dgm:chMax val="1"/>
      <dgm:dir/>
      <dgm:animLvl val="lvl"/>
      <dgm:resizeHandles val="exact"/>
    </dgm:varLst>
    <dgm:alg type="composite">
      <dgm:param type="ar" val="1.3"/>
    </dgm:alg>
    <dgm:shape xmlns:r="http://schemas.openxmlformats.org/officeDocument/2006/relationships" r:blip="">
      <dgm:adjLst/>
    </dgm:shape>
    <dgm:presOf/>
    <dgm:constrLst>
      <dgm:constr type="w" for="ch" forName="children" refType="w"/>
      <dgm:constr type="h" for="ch" forName="children" refType="w" refFor="ch" refForName="children" fact="0.77"/>
      <dgm:constr type="ctrX" for="ch" forName="children" refType="w" fact="0.5"/>
      <dgm:constr type="ctrY" for="ch" forName="children" refType="h" fact="0.5"/>
      <dgm:constr type="w" for="ch" forName="circle" refType="w"/>
      <dgm:constr type="h" for="ch" forName="circle" refType="h"/>
      <dgm:constr type="ctrX" for="ch" forName="circle" refType="w" fact="0.5"/>
      <dgm:constr type="ctrY" for="ch" forName="circle" refType="h" fact="0.5"/>
      <dgm:constr type="w" for="ch" forName="center1" refType="w" fact="0.115"/>
      <dgm:constr type="h" for="ch" forName="center1" refType="w" fact="0.1"/>
      <dgm:constr type="ctrX" for="ch" forName="center1" refType="w" fact="0.5"/>
      <dgm:constr type="ctrY" for="ch" forName="center1" refType="h" fact="0.475"/>
      <dgm:constr type="w" for="ch" forName="center2" refType="w" fact="0.115"/>
      <dgm:constr type="h" for="ch" forName="center2" refType="w" fact="0.1"/>
      <dgm:constr type="ctrX" for="ch" forName="center2" refType="w" fact="0.5"/>
      <dgm:constr type="ctrY" for="ch" forName="center2" refType="h" fact="0.525"/>
    </dgm:constrLst>
    <dgm:ruleLst/>
    <dgm:choose name="Name0">
      <dgm:if name="Name1" axis="ch" ptType="node" func="cnt" op="gte" val="1">
        <dgm:layoutNode name="children">
          <dgm:alg type="composite">
            <dgm:param type="ar" val="1.3"/>
          </dgm:alg>
          <dgm:shape xmlns:r="http://schemas.openxmlformats.org/officeDocument/2006/relationships" r:blip="">
            <dgm:adjLst/>
          </dgm:shape>
          <dgm:presOf/>
          <dgm:choose name="Name2">
            <dgm:if name="Name3" func="var" arg="dir" op="equ" val="norm">
              <dgm:constrLst>
                <dgm:constr type="primFontSz" for="des" ptType="node" op="equ" val="65"/>
                <dgm:constr type="w" for="ch" forName="child1group" refType="w" fact="0.38"/>
                <dgm:constr type="h" for="ch" forName="child1group" refType="h" fact="0.32"/>
                <dgm:constr type="t" for="ch" forName="child1group"/>
                <dgm:constr type="l" for="ch" forName="child1group"/>
                <dgm:constr type="w" for="ch" forName="child2group" refType="w" fact="0.38"/>
                <dgm:constr type="h" for="ch" forName="child2group" refType="h" fact="0.32"/>
                <dgm:constr type="t" for="ch" forName="child2group"/>
                <dgm:constr type="r" for="ch" forName="child2group" refType="w"/>
                <dgm:constr type="w" for="ch" forName="child3group" refType="w" fact="0.38"/>
                <dgm:constr type="h" for="ch" forName="child3group" refType="h" fact="0.32"/>
                <dgm:constr type="b" for="ch" forName="child3group" refType="h"/>
                <dgm:constr type="r" for="ch" forName="child3group" refType="w"/>
                <dgm:constr type="w" for="ch" forName="child4group" refType="w" fact="0.38"/>
                <dgm:constr type="h" for="ch" forName="child4group" refType="h" fact="0.32"/>
                <dgm:constr type="b" for="ch" forName="child4group" refType="h"/>
                <dgm:constr type="l" for="ch" forName="child4group"/>
              </dgm:constrLst>
            </dgm:if>
            <dgm:else name="Name4">
              <dgm:constrLst>
                <dgm:constr type="primFontSz" for="des" ptType="node" op="equ" val="65"/>
                <dgm:constr type="w" for="ch" forName="child1group" refType="w" fact="0.38"/>
                <dgm:constr type="h" for="ch" forName="child1group" refType="h" fact="0.32"/>
                <dgm:constr type="t" for="ch" forName="child1group"/>
                <dgm:constr type="r" for="ch" forName="child1group" refType="w"/>
                <dgm:constr type="w" for="ch" forName="child2group" refType="w" fact="0.38"/>
                <dgm:constr type="h" for="ch" forName="child2group" refType="h" fact="0.32"/>
                <dgm:constr type="t" for="ch" forName="child2group"/>
                <dgm:constr type="l" for="ch" forName="child2group"/>
                <dgm:constr type="w" for="ch" forName="child3group" refType="w" fact="0.38"/>
                <dgm:constr type="h" for="ch" forName="child3group" refType="h" fact="0.32"/>
                <dgm:constr type="b" for="ch" forName="child3group" refType="h"/>
                <dgm:constr type="l" for="ch" forName="child3group"/>
                <dgm:constr type="w" for="ch" forName="child4group" refType="w" fact="0.38"/>
                <dgm:constr type="h" for="ch" forName="child4group" refType="h" fact="0.32"/>
                <dgm:constr type="b" for="ch" forName="child4group" refType="h"/>
                <dgm:constr type="r" for="ch" forName="child4group" refType="w"/>
              </dgm:constrLst>
            </dgm:else>
          </dgm:choose>
          <dgm:ruleLst/>
          <dgm:choose name="Name5">
            <dgm:if name="Name6" axis="ch ch" ptType="node node" st="1 1" cnt="1 0" func="cnt" op="gte" val="1">
              <dgm:layoutNode name="child1group">
                <dgm:alg type="composite">
                  <dgm:param type="horzAlign" val="none"/>
                  <dgm:param type="vertAlign" val="none"/>
                </dgm:alg>
                <dgm:shape xmlns:r="http://schemas.openxmlformats.org/officeDocument/2006/relationships" r:blip="">
                  <dgm:adjLst/>
                </dgm:shape>
                <dgm:presOf/>
                <dgm:choose name="Name7">
                  <dgm:if name="Name8" func="var" arg="dir" op="equ" val="norm">
                    <dgm:constrLst>
                      <dgm:constr type="w" for="ch" forName="child1" refType="w"/>
                      <dgm:constr type="h" for="ch" forName="child1" refType="h"/>
                      <dgm:constr type="t" for="ch" forName="child1"/>
                      <dgm:constr type="l" for="ch" forName="child1"/>
                      <dgm:constr type="w" for="ch" forName="child1Text" refType="w" fact="0.7"/>
                      <dgm:constr type="h" for="ch" forName="child1Text" refType="h" fact="0.75"/>
                      <dgm:constr type="t" for="ch" forName="child1Text"/>
                      <dgm:constr type="l" for="ch" forName="child1Text"/>
                    </dgm:constrLst>
                  </dgm:if>
                  <dgm:else name="Name9">
                    <dgm:constrLst>
                      <dgm:constr type="w" for="ch" forName="child1" refType="w"/>
                      <dgm:constr type="h" for="ch" forName="child1" refType="h"/>
                      <dgm:constr type="t" for="ch" forName="child1"/>
                      <dgm:constr type="r" for="ch" forName="child1" refType="w"/>
                      <dgm:constr type="w" for="ch" forName="child1Text" refType="w" fact="0.7"/>
                      <dgm:constr type="h" for="ch" forName="child1Text" refType="h" fact="0.75"/>
                      <dgm:constr type="t" for="ch" forName="child1Text"/>
                      <dgm:constr type="r" for="ch" forName="child1Text" refType="w"/>
                    </dgm:constrLst>
                  </dgm:else>
                </dgm:choose>
                <dgm:ruleLst/>
                <dgm:layoutNode name="child1" styleLbl="bgAcc1">
                  <dgm:alg type="sp"/>
                  <dgm:shape xmlns:r="http://schemas.openxmlformats.org/officeDocument/2006/relationships" type="roundRect" r:blip="" zOrderOff="-2">
                    <dgm:adjLst>
                      <dgm:adj idx="1" val="0.1"/>
                    </dgm:adjLst>
                  </dgm:shape>
                  <dgm:presOf axis="ch des" ptType="node node" st="1 1" cnt="1 0"/>
                  <dgm:constrLst/>
                  <dgm:ruleLst/>
                </dgm:layoutNode>
                <dgm:layoutNode name="child1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0"/>
          </dgm:choose>
          <dgm:choose name="Name11">
            <dgm:if name="Name12" axis="ch ch" ptType="node node" st="2 1" cnt="1 0" func="cnt" op="gte" val="1">
              <dgm:layoutNode name="child2group">
                <dgm:alg type="composite">
                  <dgm:param type="horzAlign" val="none"/>
                  <dgm:param type="vertAlign" val="none"/>
                </dgm:alg>
                <dgm:shape xmlns:r="http://schemas.openxmlformats.org/officeDocument/2006/relationships" r:blip="">
                  <dgm:adjLst/>
                </dgm:shape>
                <dgm:choose name="Name13">
                  <dgm:if name="Name14" func="var" arg="dir" op="equ" val="norm">
                    <dgm:constrLst>
                      <dgm:constr type="w" for="ch" forName="child2" refType="w"/>
                      <dgm:constr type="h" for="ch" forName="child2" refType="h"/>
                      <dgm:constr type="t" for="ch" forName="child2"/>
                      <dgm:constr type="r" for="ch" forName="child2" refType="w"/>
                      <dgm:constr type="w" for="ch" forName="child2Text" refType="w" fact="0.7"/>
                      <dgm:constr type="h" for="ch" forName="child2Text" refType="h" fact="0.75"/>
                      <dgm:constr type="t" for="ch" forName="child2Text"/>
                      <dgm:constr type="r" for="ch" forName="child2Text" refType="w"/>
                    </dgm:constrLst>
                  </dgm:if>
                  <dgm:else name="Name15">
                    <dgm:constrLst>
                      <dgm:constr type="w" for="ch" forName="child2" refType="w"/>
                      <dgm:constr type="h" for="ch" forName="child2" refType="h"/>
                      <dgm:constr type="t" for="ch" forName="child2"/>
                      <dgm:constr type="l" for="ch" forName="child2"/>
                      <dgm:constr type="w" for="ch" forName="child2Text" refType="w" fact="0.7"/>
                      <dgm:constr type="h" for="ch" forName="child2Text" refType="h" fact="0.75"/>
                      <dgm:constr type="t" for="ch" forName="child2Text"/>
                      <dgm:constr type="l" for="ch" forName="child2Text"/>
                    </dgm:constrLst>
                  </dgm:else>
                </dgm:choose>
                <dgm:ruleLst/>
                <dgm:layoutNode name="child2" styleLbl="bgAcc1">
                  <dgm:alg type="sp"/>
                  <dgm:shape xmlns:r="http://schemas.openxmlformats.org/officeDocument/2006/relationships" type="roundRect" r:blip="" zOrderOff="-2">
                    <dgm:adjLst>
                      <dgm:adj idx="1" val="0.1"/>
                    </dgm:adjLst>
                  </dgm:shape>
                  <dgm:presOf axis="ch des" ptType="node node" st="2 1" cnt="1 0"/>
                  <dgm:constrLst/>
                  <dgm:ruleLst/>
                </dgm:layoutNode>
                <dgm:layoutNode name="child2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6"/>
          </dgm:choose>
          <dgm:choose name="Name17">
            <dgm:if name="Name18" axis="ch ch" ptType="node node" st="3 1" cnt="1 0" func="cnt" op="gte" val="1">
              <dgm:layoutNode name="child3group">
                <dgm:alg type="composite">
                  <dgm:param type="horzAlign" val="none"/>
                  <dgm:param type="vertAlign" val="none"/>
                </dgm:alg>
                <dgm:shape xmlns:r="http://schemas.openxmlformats.org/officeDocument/2006/relationships" r:blip="">
                  <dgm:adjLst/>
                </dgm:shape>
                <dgm:presOf/>
                <dgm:choose name="Name19">
                  <dgm:if name="Name20" func="var" arg="dir" op="equ" val="norm">
                    <dgm:constrLst>
                      <dgm:constr type="w" for="ch" forName="child3" refType="w"/>
                      <dgm:constr type="h" for="ch" forName="child3" refType="h"/>
                      <dgm:constr type="b" for="ch" forName="child3" refType="h"/>
                      <dgm:constr type="r" for="ch" forName="child3" refType="w"/>
                      <dgm:constr type="w" for="ch" forName="child3Text" refType="w" fact="0.7"/>
                      <dgm:constr type="h" for="ch" forName="child3Text" refType="h" fact="0.75"/>
                      <dgm:constr type="b" for="ch" forName="child3Text" refType="h"/>
                      <dgm:constr type="r" for="ch" forName="child3Text" refType="w"/>
                    </dgm:constrLst>
                  </dgm:if>
                  <dgm:else name="Name21">
                    <dgm:constrLst>
                      <dgm:constr type="w" for="ch" forName="child3" refType="w"/>
                      <dgm:constr type="h" for="ch" forName="child3" refType="h"/>
                      <dgm:constr type="b" for="ch" forName="child3" refType="h"/>
                      <dgm:constr type="l" for="ch" forName="child3"/>
                      <dgm:constr type="w" for="ch" forName="child3Text" refType="w" fact="0.7"/>
                      <dgm:constr type="h" for="ch" forName="child3Text" refType="h" fact="0.75"/>
                      <dgm:constr type="b" for="ch" forName="child3Text" refType="h"/>
                      <dgm:constr type="l" for="ch" forName="child3Text"/>
                    </dgm:constrLst>
                  </dgm:else>
                </dgm:choose>
                <dgm:ruleLst/>
                <dgm:layoutNode name="child3" styleLbl="bgAcc1">
                  <dgm:alg type="sp"/>
                  <dgm:shape xmlns:r="http://schemas.openxmlformats.org/officeDocument/2006/relationships" type="roundRect" r:blip="" zOrderOff="-4">
                    <dgm:adjLst>
                      <dgm:adj idx="1" val="0.1"/>
                    </dgm:adjLst>
                  </dgm:shape>
                  <dgm:presOf axis="ch des" ptType="node node" st="3 1" cnt="1 0"/>
                  <dgm:constrLst/>
                  <dgm:ruleLst/>
                </dgm:layoutNode>
                <dgm:layoutNode name="child3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2"/>
          </dgm:choose>
          <dgm:choose name="Name23">
            <dgm:if name="Name24" axis="ch ch" ptType="node node" st="4 1" cnt="1 0" func="cnt" op="gte" val="1">
              <dgm:layoutNode name="child4group">
                <dgm:alg type="composite">
                  <dgm:param type="horzAlign" val="none"/>
                  <dgm:param type="vertAlign" val="none"/>
                </dgm:alg>
                <dgm:shape xmlns:r="http://schemas.openxmlformats.org/officeDocument/2006/relationships" r:blip="">
                  <dgm:adjLst/>
                </dgm:shape>
                <dgm:presOf/>
                <dgm:choose name="Name25">
                  <dgm:if name="Name26" func="var" arg="dir" op="equ" val="norm">
                    <dgm:constrLst>
                      <dgm:constr type="w" for="ch" forName="child4" refType="w"/>
                      <dgm:constr type="h" for="ch" forName="child4" refType="h"/>
                      <dgm:constr type="b" for="ch" forName="child4" refType="h"/>
                      <dgm:constr type="l" for="ch" forName="child4"/>
                      <dgm:constr type="w" for="ch" forName="child4Text" refType="w" fact="0.7"/>
                      <dgm:constr type="h" for="ch" forName="child4Text" refType="h" fact="0.75"/>
                      <dgm:constr type="b" for="ch" forName="child4Text" refType="h"/>
                      <dgm:constr type="l" for="ch" forName="child4Text"/>
                    </dgm:constrLst>
                  </dgm:if>
                  <dgm:else name="Name27">
                    <dgm:constrLst>
                      <dgm:constr type="w" for="ch" forName="child4" refType="w"/>
                      <dgm:constr type="h" for="ch" forName="child4" refType="h"/>
                      <dgm:constr type="b" for="ch" forName="child4" refType="h"/>
                      <dgm:constr type="r" for="ch" forName="child4" refType="w"/>
                      <dgm:constr type="w" for="ch" forName="child4Text" refType="w" fact="0.7"/>
                      <dgm:constr type="h" for="ch" forName="child4Text" refType="h" fact="0.75"/>
                      <dgm:constr type="b" for="ch" forName="child4Text" refType="h"/>
                      <dgm:constr type="r" for="ch" forName="child4Text" refType="w"/>
                    </dgm:constrLst>
                  </dgm:else>
                </dgm:choose>
                <dgm:ruleLst/>
                <dgm:layoutNode name="child4" styleLbl="bgAcc1">
                  <dgm:alg type="sp"/>
                  <dgm:shape xmlns:r="http://schemas.openxmlformats.org/officeDocument/2006/relationships" type="roundRect" r:blip="" zOrderOff="-4">
                    <dgm:adjLst>
                      <dgm:adj idx="1" val="0.1"/>
                    </dgm:adjLst>
                  </dgm:shape>
                  <dgm:presOf axis="ch des" ptType="node node" st="4 1" cnt="1 0"/>
                  <dgm:constrLst/>
                  <dgm:ruleLst/>
                </dgm:layoutNode>
                <dgm:layoutNode name="child4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8"/>
          </dgm:choose>
          <dgm:layoutNode name="childPlaceholder">
            <dgm:alg type="sp"/>
            <dgm:shape xmlns:r="http://schemas.openxmlformats.org/officeDocument/2006/relationships" r:blip="">
              <dgm:adjLst/>
            </dgm:shape>
            <dgm:presOf/>
            <dgm:constrLst/>
            <dgm:ruleLst/>
          </dgm:layoutNode>
        </dgm:layoutNode>
        <dgm:layoutNode name="circle">
          <dgm:alg type="composite">
            <dgm:param type="ar" val="1"/>
          </dgm:alg>
          <dgm:shape xmlns:r="http://schemas.openxmlformats.org/officeDocument/2006/relationships" r:blip="">
            <dgm:adjLst/>
          </dgm:shape>
          <dgm:presOf/>
          <dgm:choose name="Name29">
            <dgm:if name="Name30" func="var" arg="dir" op="equ" val="norm">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r" for="ch" forName="quadrant1" refType="w" fact="0.5"/>
                <dgm:constr type="r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l" for="ch" forName="quadrant2" refType="w" fact="0.5"/>
                <dgm:constr type="l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l" for="ch" forName="quadrant3" refType="w" fact="0.5"/>
                <dgm:constr type="l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r" for="ch" forName="quadrant4" refType="w" fact="0.5"/>
                <dgm:constr type="rOff" for="ch" forName="quadrant4" refType="w" fact="-0.01"/>
              </dgm:constrLst>
            </dgm:if>
            <dgm:else name="Name31">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l" for="ch" forName="quadrant1" refType="w" fact="0.5"/>
                <dgm:constr type="l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r" for="ch" forName="quadrant2" refType="w" fact="0.5"/>
                <dgm:constr type="r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r" for="ch" forName="quadrant3" refType="w" fact="0.5"/>
                <dgm:constr type="r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l" for="ch" forName="quadrant4" refType="w" fact="0.5"/>
                <dgm:constr type="lOff" for="ch" forName="quadrant4" refType="w" fact="0.01"/>
              </dgm:constrLst>
            </dgm:else>
          </dgm:choose>
          <dgm:ruleLst/>
          <dgm:layoutNode name="quadrant1" styleLbl="node1">
            <dgm:varLst>
              <dgm:chMax val="1"/>
              <dgm:bulletEnabled val="1"/>
            </dgm:varLst>
            <dgm:alg type="tx"/>
            <dgm:choose name="Name32">
              <dgm:if name="Name33" func="var" arg="dir" op="equ" val="norm">
                <dgm:shape xmlns:r="http://schemas.openxmlformats.org/officeDocument/2006/relationships" type="pieWedge" r:blip="">
                  <dgm:adjLst/>
                </dgm:shape>
              </dgm:if>
              <dgm:else name="Name34">
                <dgm:shape xmlns:r="http://schemas.openxmlformats.org/officeDocument/2006/relationships" rot="90" type="pieWedge" r:blip="">
                  <dgm:adjLst/>
                </dgm:shape>
              </dgm:else>
            </dgm:choose>
            <dgm:presOf axis="ch" ptType="node" cnt="1"/>
            <dgm:constrLst/>
            <dgm:ruleLst>
              <dgm:rule type="primFontSz" val="5" fact="NaN" max="NaN"/>
            </dgm:ruleLst>
          </dgm:layoutNode>
          <dgm:layoutNode name="quadrant2" styleLbl="node1">
            <dgm:varLst>
              <dgm:chMax val="1"/>
              <dgm:bulletEnabled val="1"/>
            </dgm:varLst>
            <dgm:alg type="tx"/>
            <dgm:choose name="Name35">
              <dgm:if name="Name36" func="var" arg="dir" op="equ" val="norm">
                <dgm:shape xmlns:r="http://schemas.openxmlformats.org/officeDocument/2006/relationships" rot="90" type="pieWedge" r:blip="">
                  <dgm:adjLst/>
                </dgm:shape>
              </dgm:if>
              <dgm:else name="Name37">
                <dgm:shape xmlns:r="http://schemas.openxmlformats.org/officeDocument/2006/relationships" type="pieWedge" r:blip="">
                  <dgm:adjLst/>
                </dgm:shape>
              </dgm:else>
            </dgm:choose>
            <dgm:presOf axis="ch" ptType="node" st="2" cnt="1"/>
            <dgm:constrLst/>
            <dgm:ruleLst>
              <dgm:rule type="primFontSz" val="5" fact="NaN" max="NaN"/>
            </dgm:ruleLst>
          </dgm:layoutNode>
          <dgm:layoutNode name="quadrant3" styleLbl="node1">
            <dgm:varLst>
              <dgm:chMax val="1"/>
              <dgm:bulletEnabled val="1"/>
            </dgm:varLst>
            <dgm:alg type="tx"/>
            <dgm:choose name="Name38">
              <dgm:if name="Name39" func="var" arg="dir" op="equ" val="norm">
                <dgm:shape xmlns:r="http://schemas.openxmlformats.org/officeDocument/2006/relationships" rot="180" type="pieWedge" r:blip="">
                  <dgm:adjLst/>
                </dgm:shape>
              </dgm:if>
              <dgm:else name="Name40">
                <dgm:shape xmlns:r="http://schemas.openxmlformats.org/officeDocument/2006/relationships" rot="270" type="pieWedge" r:blip="">
                  <dgm:adjLst/>
                </dgm:shape>
              </dgm:else>
            </dgm:choose>
            <dgm:presOf axis="ch" ptType="node" st="3" cnt="1"/>
            <dgm:constrLst/>
            <dgm:ruleLst>
              <dgm:rule type="primFontSz" val="5" fact="NaN" max="NaN"/>
            </dgm:ruleLst>
          </dgm:layoutNode>
          <dgm:layoutNode name="quadrant4" styleLbl="node1">
            <dgm:varLst>
              <dgm:chMax val="1"/>
              <dgm:bulletEnabled val="1"/>
            </dgm:varLst>
            <dgm:alg type="tx"/>
            <dgm:choose name="Name41">
              <dgm:if name="Name42" func="var" arg="dir" op="equ" val="norm">
                <dgm:shape xmlns:r="http://schemas.openxmlformats.org/officeDocument/2006/relationships" rot="270" type="pieWedge" r:blip="">
                  <dgm:adjLst/>
                </dgm:shape>
              </dgm:if>
              <dgm:else name="Name43">
                <dgm:shape xmlns:r="http://schemas.openxmlformats.org/officeDocument/2006/relationships" rot="180" type="pieWedge" r:blip="">
                  <dgm:adjLst/>
                </dgm:shape>
              </dgm:else>
            </dgm:choose>
            <dgm:presOf axis="ch" ptType="node" st="4" cnt="1"/>
            <dgm:constrLst/>
            <dgm:ruleLst>
              <dgm:rule type="primFontSz" val="5" fact="NaN" max="NaN"/>
            </dgm:ruleLst>
          </dgm:layoutNode>
          <dgm:layoutNode name="quadrantPlaceholder">
            <dgm:alg type="sp"/>
            <dgm:shape xmlns:r="http://schemas.openxmlformats.org/officeDocument/2006/relationships" r:blip="">
              <dgm:adjLst/>
            </dgm:shape>
            <dgm:presOf/>
            <dgm:constrLst/>
            <dgm:ruleLst/>
          </dgm:layoutNode>
        </dgm:layoutNode>
        <dgm:layoutNode name="center1" styleLbl="fgShp">
          <dgm:alg type="sp"/>
          <dgm:choose name="Name44">
            <dgm:if name="Name45" func="var" arg="dir" op="equ" val="norm">
              <dgm:shape xmlns:r="http://schemas.openxmlformats.org/officeDocument/2006/relationships" type="circularArrow" r:blip="" zOrderOff="16">
                <dgm:adjLst/>
              </dgm:shape>
            </dgm:if>
            <dgm:else name="Name46">
              <dgm:shape xmlns:r="http://schemas.openxmlformats.org/officeDocument/2006/relationships" rot="180" type="leftCircularArrow" r:blip="" zOrderOff="16">
                <dgm:adjLst/>
              </dgm:shape>
            </dgm:else>
          </dgm:choose>
          <dgm:presOf/>
          <dgm:constrLst/>
          <dgm:ruleLst/>
        </dgm:layoutNode>
        <dgm:layoutNode name="center2" styleLbl="fgShp">
          <dgm:alg type="sp"/>
          <dgm:choose name="Name47">
            <dgm:if name="Name48" func="var" arg="dir" op="equ" val="norm">
              <dgm:shape xmlns:r="http://schemas.openxmlformats.org/officeDocument/2006/relationships" rot="180" type="circularArrow" r:blip="" zOrderOff="16">
                <dgm:adjLst/>
              </dgm:shape>
            </dgm:if>
            <dgm:else name="Name49">
              <dgm:shape xmlns:r="http://schemas.openxmlformats.org/officeDocument/2006/relationships" type="leftCircularArrow" r:blip="" zOrderOff="16">
                <dgm:adjLst/>
              </dgm:shape>
            </dgm:else>
          </dgm:choose>
          <dgm:presOf/>
          <dgm:constrLst/>
          <dgm:ruleLst/>
        </dgm:layoutNode>
      </dgm:if>
      <dgm:else name="Name50"/>
    </dgm:choose>
  </dgm:layoutNode>
</dgm:layoutDef>
</file>

<file path=ppt/diagrams/layout4.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B133CF-D4DE-4E11-93DE-A32E6719329D}" type="datetimeFigureOut">
              <a:rPr lang="en-US" smtClean="0"/>
              <a:t>12/2/2024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4F88236-32F9-4CC0-A7BA-27C8A6DF84BA}" type="slidenum">
              <a:rPr lang="en-US" smtClean="0"/>
              <a:t>‹#›</a:t>
            </a:fld>
            <a:endParaRPr lang="en-US"/>
          </a:p>
        </p:txBody>
      </p:sp>
    </p:spTree>
    <p:extLst>
      <p:ext uri="{BB962C8B-B14F-4D97-AF65-F5344CB8AC3E}">
        <p14:creationId xmlns:p14="http://schemas.microsoft.com/office/powerpoint/2010/main" val="2721332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Herrero &amp; </a:t>
            </a:r>
            <a:r>
              <a:rPr lang="es-ES" dirty="0"/>
              <a:t>Devís</a:t>
            </a:r>
            <a:r>
              <a:rPr lang="en-US" dirty="0"/>
              <a:t>, 2020 – L1 Mandarin L2 Spanish</a:t>
            </a:r>
          </a:p>
        </p:txBody>
      </p:sp>
      <p:sp>
        <p:nvSpPr>
          <p:cNvPr id="4" name="Slide Number Placeholder 3"/>
          <p:cNvSpPr>
            <a:spLocks noGrp="1"/>
          </p:cNvSpPr>
          <p:nvPr>
            <p:ph type="sldNum" sz="quarter" idx="5"/>
          </p:nvPr>
        </p:nvSpPr>
        <p:spPr/>
        <p:txBody>
          <a:bodyPr/>
          <a:lstStyle/>
          <a:p>
            <a:fld id="{04F88236-32F9-4CC0-A7BA-27C8A6DF84BA}" type="slidenum">
              <a:rPr lang="en-US" smtClean="0"/>
              <a:t>3</a:t>
            </a:fld>
            <a:endParaRPr lang="en-US"/>
          </a:p>
        </p:txBody>
      </p:sp>
    </p:spTree>
    <p:extLst>
      <p:ext uri="{BB962C8B-B14F-4D97-AF65-F5344CB8AC3E}">
        <p14:creationId xmlns:p14="http://schemas.microsoft.com/office/powerpoint/2010/main" val="11446055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4F88236-32F9-4CC0-A7BA-27C8A6DF84BA}" type="slidenum">
              <a:rPr lang="en-US" smtClean="0"/>
              <a:t>34</a:t>
            </a:fld>
            <a:endParaRPr lang="en-US"/>
          </a:p>
        </p:txBody>
      </p:sp>
    </p:spTree>
    <p:extLst>
      <p:ext uri="{BB962C8B-B14F-4D97-AF65-F5344CB8AC3E}">
        <p14:creationId xmlns:p14="http://schemas.microsoft.com/office/powerpoint/2010/main" val="5203897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4F88236-32F9-4CC0-A7BA-27C8A6DF84BA}" type="slidenum">
              <a:rPr lang="en-US" smtClean="0"/>
              <a:t>4</a:t>
            </a:fld>
            <a:endParaRPr lang="en-US"/>
          </a:p>
        </p:txBody>
      </p:sp>
    </p:spTree>
    <p:extLst>
      <p:ext uri="{BB962C8B-B14F-4D97-AF65-F5344CB8AC3E}">
        <p14:creationId xmlns:p14="http://schemas.microsoft.com/office/powerpoint/2010/main" val="17970174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4F88236-32F9-4CC0-A7BA-27C8A6DF84BA}" type="slidenum">
              <a:rPr lang="en-US" smtClean="0"/>
              <a:t>12</a:t>
            </a:fld>
            <a:endParaRPr lang="en-US"/>
          </a:p>
        </p:txBody>
      </p:sp>
    </p:spTree>
    <p:extLst>
      <p:ext uri="{BB962C8B-B14F-4D97-AF65-F5344CB8AC3E}">
        <p14:creationId xmlns:p14="http://schemas.microsoft.com/office/powerpoint/2010/main" val="34086358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4F88236-32F9-4CC0-A7BA-27C8A6DF84BA}" type="slidenum">
              <a:rPr lang="en-US" smtClean="0"/>
              <a:t>13</a:t>
            </a:fld>
            <a:endParaRPr lang="en-US"/>
          </a:p>
        </p:txBody>
      </p:sp>
    </p:spTree>
    <p:extLst>
      <p:ext uri="{BB962C8B-B14F-4D97-AF65-F5344CB8AC3E}">
        <p14:creationId xmlns:p14="http://schemas.microsoft.com/office/powerpoint/2010/main" val="9405517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4F88236-32F9-4CC0-A7BA-27C8A6DF84BA}" type="slidenum">
              <a:rPr lang="en-US" smtClean="0"/>
              <a:t>16</a:t>
            </a:fld>
            <a:endParaRPr lang="en-US"/>
          </a:p>
        </p:txBody>
      </p:sp>
    </p:spTree>
    <p:extLst>
      <p:ext uri="{BB962C8B-B14F-4D97-AF65-F5344CB8AC3E}">
        <p14:creationId xmlns:p14="http://schemas.microsoft.com/office/powerpoint/2010/main" val="41125196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4F88236-32F9-4CC0-A7BA-27C8A6DF84BA}" type="slidenum">
              <a:rPr lang="en-US" smtClean="0"/>
              <a:t>18</a:t>
            </a:fld>
            <a:endParaRPr lang="en-US"/>
          </a:p>
        </p:txBody>
      </p:sp>
    </p:spTree>
    <p:extLst>
      <p:ext uri="{BB962C8B-B14F-4D97-AF65-F5344CB8AC3E}">
        <p14:creationId xmlns:p14="http://schemas.microsoft.com/office/powerpoint/2010/main" val="30325898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is data only from 1 participant. In left graph, the intercept value is 0 for all.</a:t>
            </a:r>
          </a:p>
          <a:p>
            <a:endParaRPr lang="en-US" dirty="0"/>
          </a:p>
        </p:txBody>
      </p:sp>
      <p:sp>
        <p:nvSpPr>
          <p:cNvPr id="4" name="Slide Number Placeholder 3"/>
          <p:cNvSpPr>
            <a:spLocks noGrp="1"/>
          </p:cNvSpPr>
          <p:nvPr>
            <p:ph type="sldNum" sz="quarter" idx="5"/>
          </p:nvPr>
        </p:nvSpPr>
        <p:spPr/>
        <p:txBody>
          <a:bodyPr/>
          <a:lstStyle/>
          <a:p>
            <a:fld id="{04F88236-32F9-4CC0-A7BA-27C8A6DF84BA}" type="slidenum">
              <a:rPr lang="en-US" smtClean="0"/>
              <a:t>26</a:t>
            </a:fld>
            <a:endParaRPr lang="en-US"/>
          </a:p>
        </p:txBody>
      </p:sp>
    </p:spTree>
    <p:extLst>
      <p:ext uri="{BB962C8B-B14F-4D97-AF65-F5344CB8AC3E}">
        <p14:creationId xmlns:p14="http://schemas.microsoft.com/office/powerpoint/2010/main" val="1856856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4F88236-32F9-4CC0-A7BA-27C8A6DF84BA}" type="slidenum">
              <a:rPr lang="en-US" smtClean="0"/>
              <a:t>27</a:t>
            </a:fld>
            <a:endParaRPr lang="en-US"/>
          </a:p>
        </p:txBody>
      </p:sp>
    </p:spTree>
    <p:extLst>
      <p:ext uri="{BB962C8B-B14F-4D97-AF65-F5344CB8AC3E}">
        <p14:creationId xmlns:p14="http://schemas.microsoft.com/office/powerpoint/2010/main" val="36720228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is data only from 1 participant. In left graph, the intercept value is 0 for all.</a:t>
            </a:r>
          </a:p>
          <a:p>
            <a:endParaRPr lang="en-US" dirty="0"/>
          </a:p>
        </p:txBody>
      </p:sp>
      <p:sp>
        <p:nvSpPr>
          <p:cNvPr id="4" name="Slide Number Placeholder 3"/>
          <p:cNvSpPr>
            <a:spLocks noGrp="1"/>
          </p:cNvSpPr>
          <p:nvPr>
            <p:ph type="sldNum" sz="quarter" idx="5"/>
          </p:nvPr>
        </p:nvSpPr>
        <p:spPr/>
        <p:txBody>
          <a:bodyPr/>
          <a:lstStyle/>
          <a:p>
            <a:fld id="{04F88236-32F9-4CC0-A7BA-27C8A6DF84BA}" type="slidenum">
              <a:rPr lang="en-US" smtClean="0"/>
              <a:t>28</a:t>
            </a:fld>
            <a:endParaRPr lang="en-US"/>
          </a:p>
        </p:txBody>
      </p:sp>
    </p:spTree>
    <p:extLst>
      <p:ext uri="{BB962C8B-B14F-4D97-AF65-F5344CB8AC3E}">
        <p14:creationId xmlns:p14="http://schemas.microsoft.com/office/powerpoint/2010/main" val="39063122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C421A3-96EE-175C-9C4F-A2829EDBAC8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81E69F9-6949-FBA3-FF75-7119FB36A12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1310CD2-F914-C5E9-8B76-79EA97D56263}"/>
              </a:ext>
            </a:extLst>
          </p:cNvPr>
          <p:cNvSpPr>
            <a:spLocks noGrp="1"/>
          </p:cNvSpPr>
          <p:nvPr>
            <p:ph type="dt" sz="half" idx="10"/>
          </p:nvPr>
        </p:nvSpPr>
        <p:spPr/>
        <p:txBody>
          <a:bodyPr/>
          <a:lstStyle/>
          <a:p>
            <a:fld id="{EBDC780F-13C9-4587-85D7-3ADAB6AA2688}" type="datetimeFigureOut">
              <a:rPr lang="en-US" smtClean="0"/>
              <a:t>12/2/2024</a:t>
            </a:fld>
            <a:endParaRPr lang="en-US"/>
          </a:p>
        </p:txBody>
      </p:sp>
      <p:sp>
        <p:nvSpPr>
          <p:cNvPr id="5" name="Footer Placeholder 4">
            <a:extLst>
              <a:ext uri="{FF2B5EF4-FFF2-40B4-BE49-F238E27FC236}">
                <a16:creationId xmlns:a16="http://schemas.microsoft.com/office/drawing/2014/main" id="{EF4ABC6C-34E0-54F3-B6B6-75DDDBAFE9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1333AFE-FE70-B8A1-5CF4-617D3B545FD9}"/>
              </a:ext>
            </a:extLst>
          </p:cNvPr>
          <p:cNvSpPr>
            <a:spLocks noGrp="1"/>
          </p:cNvSpPr>
          <p:nvPr>
            <p:ph type="sldNum" sz="quarter" idx="12"/>
          </p:nvPr>
        </p:nvSpPr>
        <p:spPr/>
        <p:txBody>
          <a:bodyPr/>
          <a:lstStyle/>
          <a:p>
            <a:fld id="{4D63B43C-4EFE-4637-8FA1-9FD7B383B47A}" type="slidenum">
              <a:rPr lang="en-US" smtClean="0"/>
              <a:t>‹#›</a:t>
            </a:fld>
            <a:endParaRPr lang="en-US"/>
          </a:p>
        </p:txBody>
      </p:sp>
    </p:spTree>
    <p:extLst>
      <p:ext uri="{BB962C8B-B14F-4D97-AF65-F5344CB8AC3E}">
        <p14:creationId xmlns:p14="http://schemas.microsoft.com/office/powerpoint/2010/main" val="20814939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CA6A71-5855-98AC-E091-0C97810FCC2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3C4E9F7-539E-3222-8FA4-A84ACD90909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2E8E4E-045F-B026-C2C8-3092A2260025}"/>
              </a:ext>
            </a:extLst>
          </p:cNvPr>
          <p:cNvSpPr>
            <a:spLocks noGrp="1"/>
          </p:cNvSpPr>
          <p:nvPr>
            <p:ph type="dt" sz="half" idx="10"/>
          </p:nvPr>
        </p:nvSpPr>
        <p:spPr/>
        <p:txBody>
          <a:bodyPr/>
          <a:lstStyle/>
          <a:p>
            <a:fld id="{EBDC780F-13C9-4587-85D7-3ADAB6AA2688}" type="datetimeFigureOut">
              <a:rPr lang="en-US" smtClean="0"/>
              <a:t>12/2/2024</a:t>
            </a:fld>
            <a:endParaRPr lang="en-US"/>
          </a:p>
        </p:txBody>
      </p:sp>
      <p:sp>
        <p:nvSpPr>
          <p:cNvPr id="5" name="Footer Placeholder 4">
            <a:extLst>
              <a:ext uri="{FF2B5EF4-FFF2-40B4-BE49-F238E27FC236}">
                <a16:creationId xmlns:a16="http://schemas.microsoft.com/office/drawing/2014/main" id="{129D1296-D8B7-28FE-B0B5-0E5F6E3D568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A34694-4B62-683B-A8E2-B3A2345A649B}"/>
              </a:ext>
            </a:extLst>
          </p:cNvPr>
          <p:cNvSpPr>
            <a:spLocks noGrp="1"/>
          </p:cNvSpPr>
          <p:nvPr>
            <p:ph type="sldNum" sz="quarter" idx="12"/>
          </p:nvPr>
        </p:nvSpPr>
        <p:spPr/>
        <p:txBody>
          <a:bodyPr/>
          <a:lstStyle/>
          <a:p>
            <a:fld id="{4D63B43C-4EFE-4637-8FA1-9FD7B383B47A}" type="slidenum">
              <a:rPr lang="en-US" smtClean="0"/>
              <a:t>‹#›</a:t>
            </a:fld>
            <a:endParaRPr lang="en-US"/>
          </a:p>
        </p:txBody>
      </p:sp>
    </p:spTree>
    <p:extLst>
      <p:ext uri="{BB962C8B-B14F-4D97-AF65-F5344CB8AC3E}">
        <p14:creationId xmlns:p14="http://schemas.microsoft.com/office/powerpoint/2010/main" val="30347450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BB89A40-4DAB-4A64-4415-5A8C678E1F9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65CD536-A391-03EA-63B5-FD53B90FA03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91E8EE-979B-4029-8A42-1AD41D1677DD}"/>
              </a:ext>
            </a:extLst>
          </p:cNvPr>
          <p:cNvSpPr>
            <a:spLocks noGrp="1"/>
          </p:cNvSpPr>
          <p:nvPr>
            <p:ph type="dt" sz="half" idx="10"/>
          </p:nvPr>
        </p:nvSpPr>
        <p:spPr/>
        <p:txBody>
          <a:bodyPr/>
          <a:lstStyle/>
          <a:p>
            <a:fld id="{EBDC780F-13C9-4587-85D7-3ADAB6AA2688}" type="datetimeFigureOut">
              <a:rPr lang="en-US" smtClean="0"/>
              <a:t>12/2/2024</a:t>
            </a:fld>
            <a:endParaRPr lang="en-US"/>
          </a:p>
        </p:txBody>
      </p:sp>
      <p:sp>
        <p:nvSpPr>
          <p:cNvPr id="5" name="Footer Placeholder 4">
            <a:extLst>
              <a:ext uri="{FF2B5EF4-FFF2-40B4-BE49-F238E27FC236}">
                <a16:creationId xmlns:a16="http://schemas.microsoft.com/office/drawing/2014/main" id="{CD2C6E40-0E60-DE81-1809-BE50C5CFDED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510664-BA04-C11B-DD0C-6FBAFBCBFF08}"/>
              </a:ext>
            </a:extLst>
          </p:cNvPr>
          <p:cNvSpPr>
            <a:spLocks noGrp="1"/>
          </p:cNvSpPr>
          <p:nvPr>
            <p:ph type="sldNum" sz="quarter" idx="12"/>
          </p:nvPr>
        </p:nvSpPr>
        <p:spPr/>
        <p:txBody>
          <a:bodyPr/>
          <a:lstStyle/>
          <a:p>
            <a:fld id="{4D63B43C-4EFE-4637-8FA1-9FD7B383B47A}" type="slidenum">
              <a:rPr lang="en-US" smtClean="0"/>
              <a:t>‹#›</a:t>
            </a:fld>
            <a:endParaRPr lang="en-US"/>
          </a:p>
        </p:txBody>
      </p:sp>
    </p:spTree>
    <p:extLst>
      <p:ext uri="{BB962C8B-B14F-4D97-AF65-F5344CB8AC3E}">
        <p14:creationId xmlns:p14="http://schemas.microsoft.com/office/powerpoint/2010/main" val="39836590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5C65E-2F4E-B7FB-4F23-E9BFBBB52C0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00D104F-38E2-AED8-C840-DAF0764D1CF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3BFCDD-7C76-2271-31E9-F1F8C1ABAA56}"/>
              </a:ext>
            </a:extLst>
          </p:cNvPr>
          <p:cNvSpPr>
            <a:spLocks noGrp="1"/>
          </p:cNvSpPr>
          <p:nvPr>
            <p:ph type="dt" sz="half" idx="10"/>
          </p:nvPr>
        </p:nvSpPr>
        <p:spPr/>
        <p:txBody>
          <a:bodyPr/>
          <a:lstStyle/>
          <a:p>
            <a:fld id="{EBDC780F-13C9-4587-85D7-3ADAB6AA2688}" type="datetimeFigureOut">
              <a:rPr lang="en-US" smtClean="0"/>
              <a:t>12/2/2024</a:t>
            </a:fld>
            <a:endParaRPr lang="en-US"/>
          </a:p>
        </p:txBody>
      </p:sp>
      <p:sp>
        <p:nvSpPr>
          <p:cNvPr id="5" name="Footer Placeholder 4">
            <a:extLst>
              <a:ext uri="{FF2B5EF4-FFF2-40B4-BE49-F238E27FC236}">
                <a16:creationId xmlns:a16="http://schemas.microsoft.com/office/drawing/2014/main" id="{259D3151-B568-DCEC-7739-07B94D7D65B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395BC4F-0243-1B3E-E32B-CAE50A18EBCB}"/>
              </a:ext>
            </a:extLst>
          </p:cNvPr>
          <p:cNvSpPr>
            <a:spLocks noGrp="1"/>
          </p:cNvSpPr>
          <p:nvPr>
            <p:ph type="sldNum" sz="quarter" idx="12"/>
          </p:nvPr>
        </p:nvSpPr>
        <p:spPr/>
        <p:txBody>
          <a:bodyPr/>
          <a:lstStyle/>
          <a:p>
            <a:fld id="{4D63B43C-4EFE-4637-8FA1-9FD7B383B47A}" type="slidenum">
              <a:rPr lang="en-US" smtClean="0"/>
              <a:t>‹#›</a:t>
            </a:fld>
            <a:endParaRPr lang="en-US"/>
          </a:p>
        </p:txBody>
      </p:sp>
    </p:spTree>
    <p:extLst>
      <p:ext uri="{BB962C8B-B14F-4D97-AF65-F5344CB8AC3E}">
        <p14:creationId xmlns:p14="http://schemas.microsoft.com/office/powerpoint/2010/main" val="8893086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D9B08-B5BD-9D3C-6A2D-AB06ABE0E6B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CF31101-A90E-EDEE-0BFA-2B8337F0FD51}"/>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67D79CB-EF9B-F68D-8BB3-872058BEDCA1}"/>
              </a:ext>
            </a:extLst>
          </p:cNvPr>
          <p:cNvSpPr>
            <a:spLocks noGrp="1"/>
          </p:cNvSpPr>
          <p:nvPr>
            <p:ph type="dt" sz="half" idx="10"/>
          </p:nvPr>
        </p:nvSpPr>
        <p:spPr/>
        <p:txBody>
          <a:bodyPr/>
          <a:lstStyle/>
          <a:p>
            <a:fld id="{EBDC780F-13C9-4587-85D7-3ADAB6AA2688}" type="datetimeFigureOut">
              <a:rPr lang="en-US" smtClean="0"/>
              <a:t>12/2/2024</a:t>
            </a:fld>
            <a:endParaRPr lang="en-US"/>
          </a:p>
        </p:txBody>
      </p:sp>
      <p:sp>
        <p:nvSpPr>
          <p:cNvPr id="5" name="Footer Placeholder 4">
            <a:extLst>
              <a:ext uri="{FF2B5EF4-FFF2-40B4-BE49-F238E27FC236}">
                <a16:creationId xmlns:a16="http://schemas.microsoft.com/office/drawing/2014/main" id="{DA7B2E71-0F2A-5B73-A223-5C0188ED09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52B4BC-96B4-940C-E35C-690EB282BC45}"/>
              </a:ext>
            </a:extLst>
          </p:cNvPr>
          <p:cNvSpPr>
            <a:spLocks noGrp="1"/>
          </p:cNvSpPr>
          <p:nvPr>
            <p:ph type="sldNum" sz="quarter" idx="12"/>
          </p:nvPr>
        </p:nvSpPr>
        <p:spPr/>
        <p:txBody>
          <a:bodyPr/>
          <a:lstStyle/>
          <a:p>
            <a:fld id="{4D63B43C-4EFE-4637-8FA1-9FD7B383B47A}" type="slidenum">
              <a:rPr lang="en-US" smtClean="0"/>
              <a:t>‹#›</a:t>
            </a:fld>
            <a:endParaRPr lang="en-US"/>
          </a:p>
        </p:txBody>
      </p:sp>
    </p:spTree>
    <p:extLst>
      <p:ext uri="{BB962C8B-B14F-4D97-AF65-F5344CB8AC3E}">
        <p14:creationId xmlns:p14="http://schemas.microsoft.com/office/powerpoint/2010/main" val="36348178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6715C-5984-A7C6-F2CE-0F8DF6D7823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1AEAF6D-D095-DFEF-F96D-14075B57030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885A2B1-8F1F-016A-72C9-F3BCD064622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C3F9C40-F121-3268-56BB-DD5583DF1780}"/>
              </a:ext>
            </a:extLst>
          </p:cNvPr>
          <p:cNvSpPr>
            <a:spLocks noGrp="1"/>
          </p:cNvSpPr>
          <p:nvPr>
            <p:ph type="dt" sz="half" idx="10"/>
          </p:nvPr>
        </p:nvSpPr>
        <p:spPr/>
        <p:txBody>
          <a:bodyPr/>
          <a:lstStyle/>
          <a:p>
            <a:fld id="{EBDC780F-13C9-4587-85D7-3ADAB6AA2688}" type="datetimeFigureOut">
              <a:rPr lang="en-US" smtClean="0"/>
              <a:t>12/2/2024</a:t>
            </a:fld>
            <a:endParaRPr lang="en-US"/>
          </a:p>
        </p:txBody>
      </p:sp>
      <p:sp>
        <p:nvSpPr>
          <p:cNvPr id="6" name="Footer Placeholder 5">
            <a:extLst>
              <a:ext uri="{FF2B5EF4-FFF2-40B4-BE49-F238E27FC236}">
                <a16:creationId xmlns:a16="http://schemas.microsoft.com/office/drawing/2014/main" id="{70244D60-F2E2-0C37-6A83-C57B3B73F0E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EC9DED-23BA-682B-3B9B-EC8D11F4544D}"/>
              </a:ext>
            </a:extLst>
          </p:cNvPr>
          <p:cNvSpPr>
            <a:spLocks noGrp="1"/>
          </p:cNvSpPr>
          <p:nvPr>
            <p:ph type="sldNum" sz="quarter" idx="12"/>
          </p:nvPr>
        </p:nvSpPr>
        <p:spPr/>
        <p:txBody>
          <a:bodyPr/>
          <a:lstStyle/>
          <a:p>
            <a:fld id="{4D63B43C-4EFE-4637-8FA1-9FD7B383B47A}" type="slidenum">
              <a:rPr lang="en-US" smtClean="0"/>
              <a:t>‹#›</a:t>
            </a:fld>
            <a:endParaRPr lang="en-US"/>
          </a:p>
        </p:txBody>
      </p:sp>
    </p:spTree>
    <p:extLst>
      <p:ext uri="{BB962C8B-B14F-4D97-AF65-F5344CB8AC3E}">
        <p14:creationId xmlns:p14="http://schemas.microsoft.com/office/powerpoint/2010/main" val="39363515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B413AC-3C87-FB88-D399-451D76BF43B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F3EA3D9-9E24-B94F-07E9-76A4F1DFD9A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3B8B401-264B-29DB-0823-CF76BD05E20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BD45F11-CC05-DA05-C343-CA0DA92C5EE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017FB29-657B-0A3E-E124-427EBB18E2E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C042B72-A934-BC6F-139E-48F77A88C0AA}"/>
              </a:ext>
            </a:extLst>
          </p:cNvPr>
          <p:cNvSpPr>
            <a:spLocks noGrp="1"/>
          </p:cNvSpPr>
          <p:nvPr>
            <p:ph type="dt" sz="half" idx="10"/>
          </p:nvPr>
        </p:nvSpPr>
        <p:spPr/>
        <p:txBody>
          <a:bodyPr/>
          <a:lstStyle/>
          <a:p>
            <a:fld id="{EBDC780F-13C9-4587-85D7-3ADAB6AA2688}" type="datetimeFigureOut">
              <a:rPr lang="en-US" smtClean="0"/>
              <a:t>12/2/2024</a:t>
            </a:fld>
            <a:endParaRPr lang="en-US"/>
          </a:p>
        </p:txBody>
      </p:sp>
      <p:sp>
        <p:nvSpPr>
          <p:cNvPr id="8" name="Footer Placeholder 7">
            <a:extLst>
              <a:ext uri="{FF2B5EF4-FFF2-40B4-BE49-F238E27FC236}">
                <a16:creationId xmlns:a16="http://schemas.microsoft.com/office/drawing/2014/main" id="{F4502043-9988-B928-8790-631E0047D3F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E589CC4-014F-364B-216D-7B7EDF45287F}"/>
              </a:ext>
            </a:extLst>
          </p:cNvPr>
          <p:cNvSpPr>
            <a:spLocks noGrp="1"/>
          </p:cNvSpPr>
          <p:nvPr>
            <p:ph type="sldNum" sz="quarter" idx="12"/>
          </p:nvPr>
        </p:nvSpPr>
        <p:spPr/>
        <p:txBody>
          <a:bodyPr/>
          <a:lstStyle/>
          <a:p>
            <a:fld id="{4D63B43C-4EFE-4637-8FA1-9FD7B383B47A}" type="slidenum">
              <a:rPr lang="en-US" smtClean="0"/>
              <a:t>‹#›</a:t>
            </a:fld>
            <a:endParaRPr lang="en-US"/>
          </a:p>
        </p:txBody>
      </p:sp>
    </p:spTree>
    <p:extLst>
      <p:ext uri="{BB962C8B-B14F-4D97-AF65-F5344CB8AC3E}">
        <p14:creationId xmlns:p14="http://schemas.microsoft.com/office/powerpoint/2010/main" val="8522212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47B29C-A632-7EF7-24B9-9D08FEB2A46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B95D44D-9E22-7C7A-8C40-E8C8CFF1C7FF}"/>
              </a:ext>
            </a:extLst>
          </p:cNvPr>
          <p:cNvSpPr>
            <a:spLocks noGrp="1"/>
          </p:cNvSpPr>
          <p:nvPr>
            <p:ph type="dt" sz="half" idx="10"/>
          </p:nvPr>
        </p:nvSpPr>
        <p:spPr/>
        <p:txBody>
          <a:bodyPr/>
          <a:lstStyle/>
          <a:p>
            <a:fld id="{EBDC780F-13C9-4587-85D7-3ADAB6AA2688}" type="datetimeFigureOut">
              <a:rPr lang="en-US" smtClean="0"/>
              <a:t>12/2/2024</a:t>
            </a:fld>
            <a:endParaRPr lang="en-US"/>
          </a:p>
        </p:txBody>
      </p:sp>
      <p:sp>
        <p:nvSpPr>
          <p:cNvPr id="4" name="Footer Placeholder 3">
            <a:extLst>
              <a:ext uri="{FF2B5EF4-FFF2-40B4-BE49-F238E27FC236}">
                <a16:creationId xmlns:a16="http://schemas.microsoft.com/office/drawing/2014/main" id="{78C6E44F-0E8F-CD98-6D2E-7C11E8F68BA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6F02485-CB2D-A2DB-4C3A-116207941AE4}"/>
              </a:ext>
            </a:extLst>
          </p:cNvPr>
          <p:cNvSpPr>
            <a:spLocks noGrp="1"/>
          </p:cNvSpPr>
          <p:nvPr>
            <p:ph type="sldNum" sz="quarter" idx="12"/>
          </p:nvPr>
        </p:nvSpPr>
        <p:spPr/>
        <p:txBody>
          <a:bodyPr/>
          <a:lstStyle/>
          <a:p>
            <a:fld id="{4D63B43C-4EFE-4637-8FA1-9FD7B383B47A}" type="slidenum">
              <a:rPr lang="en-US" smtClean="0"/>
              <a:t>‹#›</a:t>
            </a:fld>
            <a:endParaRPr lang="en-US"/>
          </a:p>
        </p:txBody>
      </p:sp>
    </p:spTree>
    <p:extLst>
      <p:ext uri="{BB962C8B-B14F-4D97-AF65-F5344CB8AC3E}">
        <p14:creationId xmlns:p14="http://schemas.microsoft.com/office/powerpoint/2010/main" val="5859949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29DD446-A67A-2281-C273-BE5F7266EC05}"/>
              </a:ext>
            </a:extLst>
          </p:cNvPr>
          <p:cNvSpPr>
            <a:spLocks noGrp="1"/>
          </p:cNvSpPr>
          <p:nvPr>
            <p:ph type="dt" sz="half" idx="10"/>
          </p:nvPr>
        </p:nvSpPr>
        <p:spPr/>
        <p:txBody>
          <a:bodyPr/>
          <a:lstStyle/>
          <a:p>
            <a:fld id="{EBDC780F-13C9-4587-85D7-3ADAB6AA2688}" type="datetimeFigureOut">
              <a:rPr lang="en-US" smtClean="0"/>
              <a:t>12/2/2024</a:t>
            </a:fld>
            <a:endParaRPr lang="en-US"/>
          </a:p>
        </p:txBody>
      </p:sp>
      <p:sp>
        <p:nvSpPr>
          <p:cNvPr id="3" name="Footer Placeholder 2">
            <a:extLst>
              <a:ext uri="{FF2B5EF4-FFF2-40B4-BE49-F238E27FC236}">
                <a16:creationId xmlns:a16="http://schemas.microsoft.com/office/drawing/2014/main" id="{A5703264-FFA0-0AF3-9CDC-C568B1F9908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160E230-4204-E75F-3463-EFC5DB3468BF}"/>
              </a:ext>
            </a:extLst>
          </p:cNvPr>
          <p:cNvSpPr>
            <a:spLocks noGrp="1"/>
          </p:cNvSpPr>
          <p:nvPr>
            <p:ph type="sldNum" sz="quarter" idx="12"/>
          </p:nvPr>
        </p:nvSpPr>
        <p:spPr/>
        <p:txBody>
          <a:bodyPr/>
          <a:lstStyle/>
          <a:p>
            <a:fld id="{4D63B43C-4EFE-4637-8FA1-9FD7B383B47A}" type="slidenum">
              <a:rPr lang="en-US" smtClean="0"/>
              <a:t>‹#›</a:t>
            </a:fld>
            <a:endParaRPr lang="en-US"/>
          </a:p>
        </p:txBody>
      </p:sp>
    </p:spTree>
    <p:extLst>
      <p:ext uri="{BB962C8B-B14F-4D97-AF65-F5344CB8AC3E}">
        <p14:creationId xmlns:p14="http://schemas.microsoft.com/office/powerpoint/2010/main" val="35800600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E94C1B-51DF-C5F5-BF22-D9E18E99C3C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7DF3279-3775-5979-F2AA-882A68B6434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71C2E32-9B3F-1C21-54CC-46695D7B95C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4331B26-8B5E-D538-C9AF-179BADC56B5D}"/>
              </a:ext>
            </a:extLst>
          </p:cNvPr>
          <p:cNvSpPr>
            <a:spLocks noGrp="1"/>
          </p:cNvSpPr>
          <p:nvPr>
            <p:ph type="dt" sz="half" idx="10"/>
          </p:nvPr>
        </p:nvSpPr>
        <p:spPr/>
        <p:txBody>
          <a:bodyPr/>
          <a:lstStyle/>
          <a:p>
            <a:fld id="{EBDC780F-13C9-4587-85D7-3ADAB6AA2688}" type="datetimeFigureOut">
              <a:rPr lang="en-US" smtClean="0"/>
              <a:t>12/2/2024</a:t>
            </a:fld>
            <a:endParaRPr lang="en-US"/>
          </a:p>
        </p:txBody>
      </p:sp>
      <p:sp>
        <p:nvSpPr>
          <p:cNvPr id="6" name="Footer Placeholder 5">
            <a:extLst>
              <a:ext uri="{FF2B5EF4-FFF2-40B4-BE49-F238E27FC236}">
                <a16:creationId xmlns:a16="http://schemas.microsoft.com/office/drawing/2014/main" id="{0693C2D8-30C1-554F-3337-9AEFA1DBF87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A497443-8227-B87D-831B-4D47B71EED44}"/>
              </a:ext>
            </a:extLst>
          </p:cNvPr>
          <p:cNvSpPr>
            <a:spLocks noGrp="1"/>
          </p:cNvSpPr>
          <p:nvPr>
            <p:ph type="sldNum" sz="quarter" idx="12"/>
          </p:nvPr>
        </p:nvSpPr>
        <p:spPr/>
        <p:txBody>
          <a:bodyPr/>
          <a:lstStyle/>
          <a:p>
            <a:fld id="{4D63B43C-4EFE-4637-8FA1-9FD7B383B47A}" type="slidenum">
              <a:rPr lang="en-US" smtClean="0"/>
              <a:t>‹#›</a:t>
            </a:fld>
            <a:endParaRPr lang="en-US"/>
          </a:p>
        </p:txBody>
      </p:sp>
    </p:spTree>
    <p:extLst>
      <p:ext uri="{BB962C8B-B14F-4D97-AF65-F5344CB8AC3E}">
        <p14:creationId xmlns:p14="http://schemas.microsoft.com/office/powerpoint/2010/main" val="15648429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F3C686-1F36-AF78-77A8-C3067E58420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460A205-9052-6316-59CA-A467F7437C0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45552D5-97A6-A465-CC7B-C927772192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6993DB9-CCA5-42C2-EC10-8509AD561212}"/>
              </a:ext>
            </a:extLst>
          </p:cNvPr>
          <p:cNvSpPr>
            <a:spLocks noGrp="1"/>
          </p:cNvSpPr>
          <p:nvPr>
            <p:ph type="dt" sz="half" idx="10"/>
          </p:nvPr>
        </p:nvSpPr>
        <p:spPr/>
        <p:txBody>
          <a:bodyPr/>
          <a:lstStyle/>
          <a:p>
            <a:fld id="{EBDC780F-13C9-4587-85D7-3ADAB6AA2688}" type="datetimeFigureOut">
              <a:rPr lang="en-US" smtClean="0"/>
              <a:t>12/2/2024</a:t>
            </a:fld>
            <a:endParaRPr lang="en-US"/>
          </a:p>
        </p:txBody>
      </p:sp>
      <p:sp>
        <p:nvSpPr>
          <p:cNvPr id="6" name="Footer Placeholder 5">
            <a:extLst>
              <a:ext uri="{FF2B5EF4-FFF2-40B4-BE49-F238E27FC236}">
                <a16:creationId xmlns:a16="http://schemas.microsoft.com/office/drawing/2014/main" id="{FD33A564-2EF9-19C3-F2D8-3242DA26AC4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DE373E-4692-2BC1-0639-0073255F8063}"/>
              </a:ext>
            </a:extLst>
          </p:cNvPr>
          <p:cNvSpPr>
            <a:spLocks noGrp="1"/>
          </p:cNvSpPr>
          <p:nvPr>
            <p:ph type="sldNum" sz="quarter" idx="12"/>
          </p:nvPr>
        </p:nvSpPr>
        <p:spPr/>
        <p:txBody>
          <a:bodyPr/>
          <a:lstStyle/>
          <a:p>
            <a:fld id="{4D63B43C-4EFE-4637-8FA1-9FD7B383B47A}" type="slidenum">
              <a:rPr lang="en-US" smtClean="0"/>
              <a:t>‹#›</a:t>
            </a:fld>
            <a:endParaRPr lang="en-US"/>
          </a:p>
        </p:txBody>
      </p:sp>
    </p:spTree>
    <p:extLst>
      <p:ext uri="{BB962C8B-B14F-4D97-AF65-F5344CB8AC3E}">
        <p14:creationId xmlns:p14="http://schemas.microsoft.com/office/powerpoint/2010/main" val="41534338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FD2B363-F288-6A14-BB85-4648C670C77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5E6ACED-E772-9A49-824F-FC4D1C4FCE5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0D53F1-2B08-C47B-4541-9FAA05002D4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EBDC780F-13C9-4587-85D7-3ADAB6AA2688}" type="datetimeFigureOut">
              <a:rPr lang="en-US" smtClean="0"/>
              <a:t>12/2/2024</a:t>
            </a:fld>
            <a:endParaRPr lang="en-US"/>
          </a:p>
        </p:txBody>
      </p:sp>
      <p:sp>
        <p:nvSpPr>
          <p:cNvPr id="5" name="Footer Placeholder 4">
            <a:extLst>
              <a:ext uri="{FF2B5EF4-FFF2-40B4-BE49-F238E27FC236}">
                <a16:creationId xmlns:a16="http://schemas.microsoft.com/office/drawing/2014/main" id="{701C939F-2D4C-7B64-1C05-578D69600E0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9FF74BCD-8DB1-5663-A5A5-1D9277100BF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D63B43C-4EFE-4637-8FA1-9FD7B383B47A}" type="slidenum">
              <a:rPr lang="en-US" smtClean="0"/>
              <a:t>‹#›</a:t>
            </a:fld>
            <a:endParaRPr lang="en-US"/>
          </a:p>
        </p:txBody>
      </p:sp>
    </p:spTree>
    <p:extLst>
      <p:ext uri="{BB962C8B-B14F-4D97-AF65-F5344CB8AC3E}">
        <p14:creationId xmlns:p14="http://schemas.microsoft.com/office/powerpoint/2010/main" val="8589597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24.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5.jpeg"/><Relationship Id="rId4" Type="http://schemas.openxmlformats.org/officeDocument/2006/relationships/image" Target="../media/image14.png"/></Relationships>
</file>

<file path=ppt/slides/_rels/slide2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hyperlink" Target="https://sp-tobi.upf.edu/"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74697A-E490-CD2A-94FA-F039DB1F8A6D}"/>
              </a:ext>
            </a:extLst>
          </p:cNvPr>
          <p:cNvSpPr>
            <a:spLocks noGrp="1"/>
          </p:cNvSpPr>
          <p:nvPr>
            <p:ph type="ctrTitle"/>
          </p:nvPr>
        </p:nvSpPr>
        <p:spPr/>
        <p:txBody>
          <a:bodyPr/>
          <a:lstStyle/>
          <a:p>
            <a:r>
              <a:rPr lang="en-US" dirty="0"/>
              <a:t>Intonational Phonology of Polite L2 Spanish</a:t>
            </a:r>
          </a:p>
        </p:txBody>
      </p:sp>
      <p:sp>
        <p:nvSpPr>
          <p:cNvPr id="3" name="Subtitle 2">
            <a:extLst>
              <a:ext uri="{FF2B5EF4-FFF2-40B4-BE49-F238E27FC236}">
                <a16:creationId xmlns:a16="http://schemas.microsoft.com/office/drawing/2014/main" id="{0CFB4869-0C55-9993-7766-D258C60ECEE7}"/>
              </a:ext>
            </a:extLst>
          </p:cNvPr>
          <p:cNvSpPr>
            <a:spLocks noGrp="1"/>
          </p:cNvSpPr>
          <p:nvPr>
            <p:ph type="subTitle" idx="1"/>
          </p:nvPr>
        </p:nvSpPr>
        <p:spPr/>
        <p:txBody>
          <a:bodyPr/>
          <a:lstStyle/>
          <a:p>
            <a:r>
              <a:rPr lang="en-US" dirty="0"/>
              <a:t>Robert Esposito</a:t>
            </a:r>
          </a:p>
        </p:txBody>
      </p:sp>
    </p:spTree>
    <p:extLst>
      <p:ext uri="{BB962C8B-B14F-4D97-AF65-F5344CB8AC3E}">
        <p14:creationId xmlns:p14="http://schemas.microsoft.com/office/powerpoint/2010/main" val="25242173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DA9BA-4832-CDFB-8F0D-43CA1775797C}"/>
              </a:ext>
            </a:extLst>
          </p:cNvPr>
          <p:cNvSpPr>
            <a:spLocks noGrp="1"/>
          </p:cNvSpPr>
          <p:nvPr>
            <p:ph type="title"/>
          </p:nvPr>
        </p:nvSpPr>
        <p:spPr/>
        <p:txBody>
          <a:bodyPr/>
          <a:lstStyle/>
          <a:p>
            <a:r>
              <a:rPr lang="en-US" dirty="0"/>
              <a:t>Intonation &amp; Politeness (</a:t>
            </a:r>
            <a:r>
              <a:rPr lang="en-US" dirty="0" err="1"/>
              <a:t>Estebas-Vilaplana</a:t>
            </a:r>
            <a:r>
              <a:rPr lang="en-US" dirty="0"/>
              <a:t>, 2014)</a:t>
            </a:r>
          </a:p>
        </p:txBody>
      </p:sp>
      <p:pic>
        <p:nvPicPr>
          <p:cNvPr id="5" name="Content Placeholder 4">
            <a:extLst>
              <a:ext uri="{FF2B5EF4-FFF2-40B4-BE49-F238E27FC236}">
                <a16:creationId xmlns:a16="http://schemas.microsoft.com/office/drawing/2014/main" id="{2BBB9350-3D24-E566-6D8F-52D6444CF176}"/>
              </a:ext>
            </a:extLst>
          </p:cNvPr>
          <p:cNvPicPr>
            <a:picLocks noGrp="1" noChangeAspect="1"/>
          </p:cNvPicPr>
          <p:nvPr>
            <p:ph idx="1"/>
          </p:nvPr>
        </p:nvPicPr>
        <p:blipFill>
          <a:blip r:embed="rId2"/>
          <a:stretch>
            <a:fillRect/>
          </a:stretch>
        </p:blipFill>
        <p:spPr>
          <a:xfrm>
            <a:off x="2877346" y="3030761"/>
            <a:ext cx="5477639" cy="3096057"/>
          </a:xfrm>
        </p:spPr>
      </p:pic>
      <p:sp>
        <p:nvSpPr>
          <p:cNvPr id="6" name="TextBox 5">
            <a:extLst>
              <a:ext uri="{FF2B5EF4-FFF2-40B4-BE49-F238E27FC236}">
                <a16:creationId xmlns:a16="http://schemas.microsoft.com/office/drawing/2014/main" id="{B903C6F8-F183-1940-787F-054A938777AE}"/>
              </a:ext>
            </a:extLst>
          </p:cNvPr>
          <p:cNvSpPr txBox="1"/>
          <p:nvPr/>
        </p:nvSpPr>
        <p:spPr>
          <a:xfrm>
            <a:off x="5061101" y="2661429"/>
            <a:ext cx="2069797" cy="369332"/>
          </a:xfrm>
          <a:prstGeom prst="rect">
            <a:avLst/>
          </a:prstGeom>
          <a:noFill/>
        </p:spPr>
        <p:txBody>
          <a:bodyPr wrap="none" rtlCol="0">
            <a:spAutoFit/>
          </a:bodyPr>
          <a:lstStyle/>
          <a:p>
            <a:r>
              <a:rPr lang="en-US" dirty="0"/>
              <a:t>How was the food?</a:t>
            </a:r>
          </a:p>
        </p:txBody>
      </p:sp>
      <p:sp>
        <p:nvSpPr>
          <p:cNvPr id="7" name="TextBox 6">
            <a:extLst>
              <a:ext uri="{FF2B5EF4-FFF2-40B4-BE49-F238E27FC236}">
                <a16:creationId xmlns:a16="http://schemas.microsoft.com/office/drawing/2014/main" id="{8A8E06F5-FE3D-C873-8B8B-F500C93A2228}"/>
              </a:ext>
            </a:extLst>
          </p:cNvPr>
          <p:cNvSpPr txBox="1"/>
          <p:nvPr/>
        </p:nvSpPr>
        <p:spPr>
          <a:xfrm>
            <a:off x="3811509" y="6126818"/>
            <a:ext cx="706027" cy="276999"/>
          </a:xfrm>
          <a:prstGeom prst="rect">
            <a:avLst/>
          </a:prstGeom>
          <a:noFill/>
        </p:spPr>
        <p:txBody>
          <a:bodyPr wrap="none" rtlCol="0">
            <a:spAutoFit/>
          </a:bodyPr>
          <a:lstStyle/>
          <a:p>
            <a:r>
              <a:rPr lang="en-US" sz="1200" dirty="0"/>
              <a:t>Figure 1</a:t>
            </a:r>
          </a:p>
        </p:txBody>
      </p:sp>
    </p:spTree>
    <p:extLst>
      <p:ext uri="{BB962C8B-B14F-4D97-AF65-F5344CB8AC3E}">
        <p14:creationId xmlns:p14="http://schemas.microsoft.com/office/powerpoint/2010/main" val="9095360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D0C0612-C46E-A893-537F-9FF660D41699}"/>
              </a:ext>
            </a:extLst>
          </p:cNvPr>
          <p:cNvSpPr>
            <a:spLocks noGrp="1"/>
          </p:cNvSpPr>
          <p:nvPr>
            <p:ph type="title"/>
          </p:nvPr>
        </p:nvSpPr>
        <p:spPr>
          <a:xfrm>
            <a:off x="640080" y="325369"/>
            <a:ext cx="4368602" cy="1956841"/>
          </a:xfrm>
        </p:spPr>
        <p:txBody>
          <a:bodyPr anchor="b">
            <a:normAutofit/>
          </a:bodyPr>
          <a:lstStyle/>
          <a:p>
            <a:r>
              <a:rPr lang="en-US" sz="4200"/>
              <a:t>Autosegmental Metrical (AM) Theory</a:t>
            </a:r>
          </a:p>
        </p:txBody>
      </p:sp>
      <p:sp>
        <p:nvSpPr>
          <p:cNvPr id="13"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ontent Placeholder 7">
            <a:extLst>
              <a:ext uri="{FF2B5EF4-FFF2-40B4-BE49-F238E27FC236}">
                <a16:creationId xmlns:a16="http://schemas.microsoft.com/office/drawing/2014/main" id="{8984E8D7-E35F-5C66-EC9D-E2F4582F4ECC}"/>
              </a:ext>
            </a:extLst>
          </p:cNvPr>
          <p:cNvSpPr>
            <a:spLocks noGrp="1"/>
          </p:cNvSpPr>
          <p:nvPr>
            <p:ph idx="1"/>
          </p:nvPr>
        </p:nvSpPr>
        <p:spPr>
          <a:xfrm>
            <a:off x="640080" y="2872899"/>
            <a:ext cx="4243589" cy="3320668"/>
          </a:xfrm>
        </p:spPr>
        <p:txBody>
          <a:bodyPr>
            <a:normAutofit/>
          </a:bodyPr>
          <a:lstStyle/>
          <a:p>
            <a:r>
              <a:rPr lang="en-US" sz="2200" dirty="0"/>
              <a:t>H(</a:t>
            </a:r>
            <a:r>
              <a:rPr lang="en-US" sz="2200" dirty="0" err="1"/>
              <a:t>igh</a:t>
            </a:r>
            <a:r>
              <a:rPr lang="en-US" sz="2200" dirty="0"/>
              <a:t>) and L(ow) tones</a:t>
            </a:r>
          </a:p>
          <a:p>
            <a:r>
              <a:rPr lang="en-US" sz="2200" dirty="0"/>
              <a:t>Rise = L+H	Fall = H+L</a:t>
            </a:r>
          </a:p>
          <a:p>
            <a:endParaRPr lang="en-US" sz="2200" dirty="0"/>
          </a:p>
          <a:p>
            <a:r>
              <a:rPr lang="en-US" sz="2200" dirty="0"/>
              <a:t>Tones can be anchored to…</a:t>
            </a:r>
          </a:p>
          <a:p>
            <a:pPr lvl="1"/>
            <a:r>
              <a:rPr lang="en-US" sz="1800" dirty="0"/>
              <a:t>stressed syllable (</a:t>
            </a:r>
            <a:r>
              <a:rPr lang="en-US" sz="1800" b="1" dirty="0"/>
              <a:t>pitch accent</a:t>
            </a:r>
            <a:r>
              <a:rPr lang="en-US" sz="1800" dirty="0"/>
              <a:t> e.g., L</a:t>
            </a:r>
            <a:r>
              <a:rPr lang="en-US" sz="1800" b="1" dirty="0"/>
              <a:t>*</a:t>
            </a:r>
            <a:r>
              <a:rPr lang="en-US" sz="1800" dirty="0"/>
              <a:t>)</a:t>
            </a:r>
          </a:p>
          <a:p>
            <a:pPr lvl="1"/>
            <a:r>
              <a:rPr lang="en-US" sz="1800" dirty="0"/>
              <a:t>utterance-final boundary (</a:t>
            </a:r>
            <a:r>
              <a:rPr lang="en-US" sz="1800" b="1" dirty="0"/>
              <a:t>boundary tone</a:t>
            </a:r>
            <a:r>
              <a:rPr lang="en-US" sz="1800" dirty="0"/>
              <a:t> e.g., L</a:t>
            </a:r>
            <a:r>
              <a:rPr lang="en-US" sz="1800" b="1" dirty="0"/>
              <a:t>%</a:t>
            </a:r>
            <a:r>
              <a:rPr lang="en-US" sz="1800" dirty="0"/>
              <a:t>)</a:t>
            </a:r>
          </a:p>
        </p:txBody>
      </p:sp>
      <p:pic>
        <p:nvPicPr>
          <p:cNvPr id="5" name="Picture">
            <a:extLst>
              <a:ext uri="{FF2B5EF4-FFF2-40B4-BE49-F238E27FC236}">
                <a16:creationId xmlns:a16="http://schemas.microsoft.com/office/drawing/2014/main" id="{C3B1841F-EC83-5045-93F0-476B7A8384A9}"/>
              </a:ext>
            </a:extLst>
          </p:cNvPr>
          <p:cNvPicPr/>
          <p:nvPr/>
        </p:nvPicPr>
        <p:blipFill>
          <a:blip r:embed="rId2"/>
          <a:stretch>
            <a:fillRect/>
          </a:stretch>
        </p:blipFill>
        <p:spPr bwMode="auto">
          <a:xfrm>
            <a:off x="5103845" y="0"/>
            <a:ext cx="7088155" cy="6672881"/>
          </a:xfrm>
          <a:prstGeom prst="rect">
            <a:avLst/>
          </a:prstGeom>
          <a:noFill/>
          <a:ln w="9525">
            <a:noFill/>
            <a:headEnd/>
            <a:tailEnd/>
          </a:ln>
        </p:spPr>
      </p:pic>
      <p:sp>
        <p:nvSpPr>
          <p:cNvPr id="6" name="TextBox 5">
            <a:extLst>
              <a:ext uri="{FF2B5EF4-FFF2-40B4-BE49-F238E27FC236}">
                <a16:creationId xmlns:a16="http://schemas.microsoft.com/office/drawing/2014/main" id="{1BE49701-854A-D57B-A09F-AEC5D4B0EB75}"/>
              </a:ext>
            </a:extLst>
          </p:cNvPr>
          <p:cNvSpPr txBox="1"/>
          <p:nvPr/>
        </p:nvSpPr>
        <p:spPr>
          <a:xfrm>
            <a:off x="5985542" y="6581001"/>
            <a:ext cx="2127505" cy="276999"/>
          </a:xfrm>
          <a:prstGeom prst="rect">
            <a:avLst/>
          </a:prstGeom>
          <a:noFill/>
        </p:spPr>
        <p:txBody>
          <a:bodyPr wrap="none" rtlCol="0">
            <a:spAutoFit/>
          </a:bodyPr>
          <a:lstStyle/>
          <a:p>
            <a:r>
              <a:rPr lang="en-US" sz="1200" dirty="0"/>
              <a:t>Figure 2: Casillas et al. (2023)</a:t>
            </a:r>
          </a:p>
        </p:txBody>
      </p:sp>
    </p:spTree>
    <p:extLst>
      <p:ext uri="{BB962C8B-B14F-4D97-AF65-F5344CB8AC3E}">
        <p14:creationId xmlns:p14="http://schemas.microsoft.com/office/powerpoint/2010/main" val="4639151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0C0612-C46E-A893-537F-9FF660D41699}"/>
              </a:ext>
            </a:extLst>
          </p:cNvPr>
          <p:cNvSpPr>
            <a:spLocks noGrp="1"/>
          </p:cNvSpPr>
          <p:nvPr>
            <p:ph type="title"/>
          </p:nvPr>
        </p:nvSpPr>
        <p:spPr>
          <a:xfrm>
            <a:off x="640080" y="325369"/>
            <a:ext cx="4368602" cy="1956841"/>
          </a:xfrm>
        </p:spPr>
        <p:txBody>
          <a:bodyPr anchor="b">
            <a:normAutofit/>
          </a:bodyPr>
          <a:lstStyle/>
          <a:p>
            <a:r>
              <a:rPr lang="en-US" sz="4200" dirty="0" err="1"/>
              <a:t>Autosegmental</a:t>
            </a:r>
            <a:r>
              <a:rPr lang="en-US" sz="4200" dirty="0"/>
              <a:t> Metrical (AM) Theory</a:t>
            </a:r>
          </a:p>
        </p:txBody>
      </p:sp>
      <p:sp>
        <p:nvSpPr>
          <p:cNvPr id="8" name="Content Placeholder 7">
            <a:extLst>
              <a:ext uri="{FF2B5EF4-FFF2-40B4-BE49-F238E27FC236}">
                <a16:creationId xmlns:a16="http://schemas.microsoft.com/office/drawing/2014/main" id="{8984E8D7-E35F-5C66-EC9D-E2F4582F4ECC}"/>
              </a:ext>
            </a:extLst>
          </p:cNvPr>
          <p:cNvSpPr>
            <a:spLocks noGrp="1"/>
          </p:cNvSpPr>
          <p:nvPr>
            <p:ph idx="1"/>
          </p:nvPr>
        </p:nvSpPr>
        <p:spPr>
          <a:xfrm>
            <a:off x="640080" y="2872899"/>
            <a:ext cx="4243589" cy="3320668"/>
          </a:xfrm>
        </p:spPr>
        <p:txBody>
          <a:bodyPr>
            <a:normAutofit/>
          </a:bodyPr>
          <a:lstStyle/>
          <a:p>
            <a:r>
              <a:rPr lang="en-US" sz="2200" b="1" dirty="0"/>
              <a:t>Nuclear configuration = </a:t>
            </a:r>
            <a:r>
              <a:rPr lang="en-US" sz="2200" dirty="0"/>
              <a:t>Final pitch accent + boundary tone </a:t>
            </a:r>
          </a:p>
        </p:txBody>
      </p:sp>
      <p:pic>
        <p:nvPicPr>
          <p:cNvPr id="5" name="Picture">
            <a:extLst>
              <a:ext uri="{FF2B5EF4-FFF2-40B4-BE49-F238E27FC236}">
                <a16:creationId xmlns:a16="http://schemas.microsoft.com/office/drawing/2014/main" id="{C3B1841F-EC83-5045-93F0-476B7A8384A9}"/>
              </a:ext>
            </a:extLst>
          </p:cNvPr>
          <p:cNvPicPr/>
          <p:nvPr/>
        </p:nvPicPr>
        <p:blipFill>
          <a:blip r:embed="rId3"/>
          <a:stretch>
            <a:fillRect/>
          </a:stretch>
        </p:blipFill>
        <p:spPr bwMode="auto">
          <a:xfrm>
            <a:off x="5103845" y="0"/>
            <a:ext cx="7088155" cy="6672881"/>
          </a:xfrm>
          <a:prstGeom prst="rect">
            <a:avLst/>
          </a:prstGeom>
          <a:noFill/>
          <a:ln w="9525">
            <a:noFill/>
            <a:headEnd/>
            <a:tailEnd/>
          </a:ln>
        </p:spPr>
      </p:pic>
      <p:sp>
        <p:nvSpPr>
          <p:cNvPr id="6" name="TextBox 5">
            <a:extLst>
              <a:ext uri="{FF2B5EF4-FFF2-40B4-BE49-F238E27FC236}">
                <a16:creationId xmlns:a16="http://schemas.microsoft.com/office/drawing/2014/main" id="{1BE49701-854A-D57B-A09F-AEC5D4B0EB75}"/>
              </a:ext>
            </a:extLst>
          </p:cNvPr>
          <p:cNvSpPr txBox="1"/>
          <p:nvPr/>
        </p:nvSpPr>
        <p:spPr>
          <a:xfrm>
            <a:off x="5985542" y="6581001"/>
            <a:ext cx="2127890" cy="276999"/>
          </a:xfrm>
          <a:prstGeom prst="rect">
            <a:avLst/>
          </a:prstGeom>
          <a:noFill/>
        </p:spPr>
        <p:txBody>
          <a:bodyPr wrap="none" rtlCol="0">
            <a:spAutoFit/>
          </a:bodyPr>
          <a:lstStyle/>
          <a:p>
            <a:r>
              <a:rPr lang="en-US" sz="1200" dirty="0"/>
              <a:t>Figure 2: Casillas et al. (2023)</a:t>
            </a:r>
          </a:p>
        </p:txBody>
      </p:sp>
      <p:sp>
        <p:nvSpPr>
          <p:cNvPr id="3" name="Rectangle 2">
            <a:extLst>
              <a:ext uri="{FF2B5EF4-FFF2-40B4-BE49-F238E27FC236}">
                <a16:creationId xmlns:a16="http://schemas.microsoft.com/office/drawing/2014/main" id="{2712F177-6956-1E8B-7396-4C8209FFB4E6}"/>
              </a:ext>
            </a:extLst>
          </p:cNvPr>
          <p:cNvSpPr/>
          <p:nvPr/>
        </p:nvSpPr>
        <p:spPr>
          <a:xfrm>
            <a:off x="9144001" y="5187820"/>
            <a:ext cx="1629624" cy="905070"/>
          </a:xfrm>
          <a:prstGeom prst="rect">
            <a:avLst/>
          </a:prstGeom>
          <a:noFill/>
          <a:ln w="762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3EEC9F7F-92AF-822F-AC2D-DC44A301B533}"/>
              </a:ext>
            </a:extLst>
          </p:cNvPr>
          <p:cNvSpPr txBox="1"/>
          <p:nvPr/>
        </p:nvSpPr>
        <p:spPr>
          <a:xfrm>
            <a:off x="178399" y="5986933"/>
            <a:ext cx="2056973" cy="276999"/>
          </a:xfrm>
          <a:prstGeom prst="rect">
            <a:avLst/>
          </a:prstGeom>
          <a:noFill/>
        </p:spPr>
        <p:txBody>
          <a:bodyPr wrap="none" rtlCol="0">
            <a:spAutoFit/>
          </a:bodyPr>
          <a:lstStyle/>
          <a:p>
            <a:r>
              <a:rPr lang="en-US" sz="1200" dirty="0"/>
              <a:t>Figure 3: Aguilar et al. (2024)</a:t>
            </a:r>
          </a:p>
        </p:txBody>
      </p:sp>
      <p:pic>
        <p:nvPicPr>
          <p:cNvPr id="12" name="Picture 11">
            <a:extLst>
              <a:ext uri="{FF2B5EF4-FFF2-40B4-BE49-F238E27FC236}">
                <a16:creationId xmlns:a16="http://schemas.microsoft.com/office/drawing/2014/main" id="{1F03E18C-8B2A-6996-8E6C-10F205416A3A}"/>
              </a:ext>
            </a:extLst>
          </p:cNvPr>
          <p:cNvPicPr>
            <a:picLocks noChangeAspect="1"/>
          </p:cNvPicPr>
          <p:nvPr/>
        </p:nvPicPr>
        <p:blipFill>
          <a:blip r:embed="rId4"/>
          <a:stretch>
            <a:fillRect/>
          </a:stretch>
        </p:blipFill>
        <p:spPr>
          <a:xfrm>
            <a:off x="273996" y="5030642"/>
            <a:ext cx="4829849" cy="628738"/>
          </a:xfrm>
          <a:prstGeom prst="rect">
            <a:avLst/>
          </a:prstGeom>
        </p:spPr>
      </p:pic>
      <p:pic>
        <p:nvPicPr>
          <p:cNvPr id="15" name="Picture 14">
            <a:extLst>
              <a:ext uri="{FF2B5EF4-FFF2-40B4-BE49-F238E27FC236}">
                <a16:creationId xmlns:a16="http://schemas.microsoft.com/office/drawing/2014/main" id="{3639CCE3-7EAA-35B2-C69A-590633077D95}"/>
              </a:ext>
            </a:extLst>
          </p:cNvPr>
          <p:cNvPicPr>
            <a:picLocks noChangeAspect="1"/>
          </p:cNvPicPr>
          <p:nvPr/>
        </p:nvPicPr>
        <p:blipFill>
          <a:blip r:embed="rId5"/>
          <a:stretch>
            <a:fillRect/>
          </a:stretch>
        </p:blipFill>
        <p:spPr>
          <a:xfrm>
            <a:off x="311411" y="4743112"/>
            <a:ext cx="895475" cy="266737"/>
          </a:xfrm>
          <a:prstGeom prst="rect">
            <a:avLst/>
          </a:prstGeom>
        </p:spPr>
      </p:pic>
      <p:pic>
        <p:nvPicPr>
          <p:cNvPr id="17" name="Picture 16">
            <a:extLst>
              <a:ext uri="{FF2B5EF4-FFF2-40B4-BE49-F238E27FC236}">
                <a16:creationId xmlns:a16="http://schemas.microsoft.com/office/drawing/2014/main" id="{016C8838-637C-7DF8-CBF5-1F704E65C907}"/>
              </a:ext>
            </a:extLst>
          </p:cNvPr>
          <p:cNvPicPr>
            <a:picLocks noChangeAspect="1"/>
          </p:cNvPicPr>
          <p:nvPr/>
        </p:nvPicPr>
        <p:blipFill>
          <a:blip r:embed="rId6"/>
          <a:stretch>
            <a:fillRect/>
          </a:stretch>
        </p:blipFill>
        <p:spPr>
          <a:xfrm>
            <a:off x="293048" y="5691617"/>
            <a:ext cx="4791744" cy="295316"/>
          </a:xfrm>
          <a:prstGeom prst="rect">
            <a:avLst/>
          </a:prstGeom>
        </p:spPr>
      </p:pic>
    </p:spTree>
    <p:extLst>
      <p:ext uri="{BB962C8B-B14F-4D97-AF65-F5344CB8AC3E}">
        <p14:creationId xmlns:p14="http://schemas.microsoft.com/office/powerpoint/2010/main" val="13647847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FB99A-8DBA-54FF-9008-CC4597A01584}"/>
              </a:ext>
            </a:extLst>
          </p:cNvPr>
          <p:cNvSpPr>
            <a:spLocks noGrp="1"/>
          </p:cNvSpPr>
          <p:nvPr>
            <p:ph type="title"/>
          </p:nvPr>
        </p:nvSpPr>
        <p:spPr/>
        <p:txBody>
          <a:bodyPr/>
          <a:lstStyle/>
          <a:p>
            <a:r>
              <a:rPr lang="en-US" sz="4400" dirty="0" err="1"/>
              <a:t>Autosegmental</a:t>
            </a:r>
            <a:r>
              <a:rPr lang="en-US" sz="4400" dirty="0"/>
              <a:t> Metrical (AM) Theory</a:t>
            </a:r>
            <a:endParaRPr lang="en-US" dirty="0"/>
          </a:p>
        </p:txBody>
      </p:sp>
      <p:sp>
        <p:nvSpPr>
          <p:cNvPr id="3" name="Content Placeholder 2">
            <a:extLst>
              <a:ext uri="{FF2B5EF4-FFF2-40B4-BE49-F238E27FC236}">
                <a16:creationId xmlns:a16="http://schemas.microsoft.com/office/drawing/2014/main" id="{CAC9C5E3-67D0-E788-A6C1-68E9581F9E09}"/>
              </a:ext>
            </a:extLst>
          </p:cNvPr>
          <p:cNvSpPr>
            <a:spLocks noGrp="1"/>
          </p:cNvSpPr>
          <p:nvPr>
            <p:ph idx="1"/>
          </p:nvPr>
        </p:nvSpPr>
        <p:spPr/>
        <p:txBody>
          <a:bodyPr/>
          <a:lstStyle/>
          <a:p>
            <a:r>
              <a:rPr lang="en-US" dirty="0"/>
              <a:t>We care about the </a:t>
            </a:r>
            <a:r>
              <a:rPr lang="en-US" b="1" dirty="0"/>
              <a:t>phonology </a:t>
            </a:r>
            <a:r>
              <a:rPr lang="en-US" dirty="0"/>
              <a:t>– how do speakers map the continuous signal to discrete categories?</a:t>
            </a:r>
            <a:endParaRPr lang="en-US" b="1" dirty="0"/>
          </a:p>
          <a:p>
            <a:endParaRPr lang="en-US" b="1" dirty="0"/>
          </a:p>
          <a:p>
            <a:endParaRPr lang="en-US" b="1" dirty="0"/>
          </a:p>
          <a:p>
            <a:endParaRPr lang="en-US" b="1" dirty="0"/>
          </a:p>
          <a:p>
            <a:endParaRPr lang="en-US" b="1" dirty="0"/>
          </a:p>
          <a:p>
            <a:r>
              <a:rPr lang="en-US" dirty="0"/>
              <a:t>Just like in segmental phonology, the same underlying “toneme” can have different phonetic realizations!</a:t>
            </a:r>
          </a:p>
        </p:txBody>
      </p:sp>
      <p:pic>
        <p:nvPicPr>
          <p:cNvPr id="5" name="Picture 4">
            <a:extLst>
              <a:ext uri="{FF2B5EF4-FFF2-40B4-BE49-F238E27FC236}">
                <a16:creationId xmlns:a16="http://schemas.microsoft.com/office/drawing/2014/main" id="{1BE2633A-2795-0B87-F997-85B38022E96E}"/>
              </a:ext>
            </a:extLst>
          </p:cNvPr>
          <p:cNvPicPr>
            <a:picLocks noChangeAspect="1"/>
          </p:cNvPicPr>
          <p:nvPr/>
        </p:nvPicPr>
        <p:blipFill>
          <a:blip r:embed="rId3"/>
          <a:stretch>
            <a:fillRect/>
          </a:stretch>
        </p:blipFill>
        <p:spPr>
          <a:xfrm>
            <a:off x="838200" y="2863475"/>
            <a:ext cx="5563376" cy="1400370"/>
          </a:xfrm>
          <a:prstGeom prst="rect">
            <a:avLst/>
          </a:prstGeom>
        </p:spPr>
      </p:pic>
      <p:sp>
        <p:nvSpPr>
          <p:cNvPr id="7" name="TextBox 6">
            <a:extLst>
              <a:ext uri="{FF2B5EF4-FFF2-40B4-BE49-F238E27FC236}">
                <a16:creationId xmlns:a16="http://schemas.microsoft.com/office/drawing/2014/main" id="{2E940143-B23E-004E-A2D7-1B9686CFA23E}"/>
              </a:ext>
            </a:extLst>
          </p:cNvPr>
          <p:cNvSpPr txBox="1"/>
          <p:nvPr/>
        </p:nvSpPr>
        <p:spPr>
          <a:xfrm>
            <a:off x="838200" y="4263845"/>
            <a:ext cx="1923925" cy="276999"/>
          </a:xfrm>
          <a:prstGeom prst="rect">
            <a:avLst/>
          </a:prstGeom>
          <a:noFill/>
        </p:spPr>
        <p:txBody>
          <a:bodyPr wrap="none" rtlCol="0">
            <a:spAutoFit/>
          </a:bodyPr>
          <a:lstStyle/>
          <a:p>
            <a:r>
              <a:rPr lang="en-US" sz="1200" dirty="0"/>
              <a:t>Figure 4: Armstrong (2010)</a:t>
            </a:r>
          </a:p>
        </p:txBody>
      </p:sp>
    </p:spTree>
    <p:extLst>
      <p:ext uri="{BB962C8B-B14F-4D97-AF65-F5344CB8AC3E}">
        <p14:creationId xmlns:p14="http://schemas.microsoft.com/office/powerpoint/2010/main" val="25265377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E3D9F-16CF-1EA1-9BE1-6C5D1905D722}"/>
              </a:ext>
            </a:extLst>
          </p:cNvPr>
          <p:cNvSpPr>
            <a:spLocks noGrp="1"/>
          </p:cNvSpPr>
          <p:nvPr>
            <p:ph type="title"/>
          </p:nvPr>
        </p:nvSpPr>
        <p:spPr/>
        <p:txBody>
          <a:bodyPr/>
          <a:lstStyle/>
          <a:p>
            <a:r>
              <a:rPr lang="en-US" dirty="0"/>
              <a:t>L2 Intonation Learning Theory (</a:t>
            </a:r>
            <a:r>
              <a:rPr lang="en-US" dirty="0" err="1"/>
              <a:t>LiLT</a:t>
            </a:r>
            <a:r>
              <a:rPr lang="en-US" dirty="0"/>
              <a:t>; Mennen, 2015)</a:t>
            </a:r>
          </a:p>
        </p:txBody>
      </p:sp>
      <p:graphicFrame>
        <p:nvGraphicFramePr>
          <p:cNvPr id="7" name="Diagram 6">
            <a:extLst>
              <a:ext uri="{FF2B5EF4-FFF2-40B4-BE49-F238E27FC236}">
                <a16:creationId xmlns:a16="http://schemas.microsoft.com/office/drawing/2014/main" id="{4A21B45D-7B10-1864-AE01-FF96D1413E13}"/>
              </a:ext>
            </a:extLst>
          </p:cNvPr>
          <p:cNvGraphicFramePr/>
          <p:nvPr>
            <p:extLst>
              <p:ext uri="{D42A27DB-BD31-4B8C-83A1-F6EECF244321}">
                <p14:modId xmlns:p14="http://schemas.microsoft.com/office/powerpoint/2010/main" val="2809406661"/>
              </p:ext>
            </p:extLst>
          </p:nvPr>
        </p:nvGraphicFramePr>
        <p:xfrm>
          <a:off x="1869038" y="1344356"/>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TextBox 7">
            <a:extLst>
              <a:ext uri="{FF2B5EF4-FFF2-40B4-BE49-F238E27FC236}">
                <a16:creationId xmlns:a16="http://schemas.microsoft.com/office/drawing/2014/main" id="{EC7195D9-F263-6B16-162E-C825FF1EB030}"/>
              </a:ext>
            </a:extLst>
          </p:cNvPr>
          <p:cNvSpPr txBox="1"/>
          <p:nvPr/>
        </p:nvSpPr>
        <p:spPr>
          <a:xfrm>
            <a:off x="9429875" y="6581001"/>
            <a:ext cx="706027" cy="276999"/>
          </a:xfrm>
          <a:prstGeom prst="rect">
            <a:avLst/>
          </a:prstGeom>
          <a:noFill/>
        </p:spPr>
        <p:txBody>
          <a:bodyPr wrap="none" rtlCol="0">
            <a:spAutoFit/>
          </a:bodyPr>
          <a:lstStyle/>
          <a:p>
            <a:r>
              <a:rPr lang="en-US" sz="1200" dirty="0"/>
              <a:t>Figure 5</a:t>
            </a:r>
          </a:p>
        </p:txBody>
      </p:sp>
    </p:spTree>
    <p:extLst>
      <p:ext uri="{BB962C8B-B14F-4D97-AF65-F5344CB8AC3E}">
        <p14:creationId xmlns:p14="http://schemas.microsoft.com/office/powerpoint/2010/main" val="28585633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6B17D8-63FE-839B-6F87-38C98B03BDD9}"/>
              </a:ext>
            </a:extLst>
          </p:cNvPr>
          <p:cNvSpPr>
            <a:spLocks noGrp="1"/>
          </p:cNvSpPr>
          <p:nvPr>
            <p:ph type="title"/>
          </p:nvPr>
        </p:nvSpPr>
        <p:spPr/>
        <p:txBody>
          <a:bodyPr/>
          <a:lstStyle/>
          <a:p>
            <a:r>
              <a:rPr lang="en-US" dirty="0"/>
              <a:t>L2 Intonation Learning Theory (</a:t>
            </a:r>
            <a:r>
              <a:rPr lang="en-US" dirty="0" err="1"/>
              <a:t>LiLT</a:t>
            </a:r>
            <a:r>
              <a:rPr lang="en-US" dirty="0"/>
              <a:t>; Mennen, 2015)</a:t>
            </a:r>
          </a:p>
        </p:txBody>
      </p:sp>
      <p:graphicFrame>
        <p:nvGraphicFramePr>
          <p:cNvPr id="4" name="Diagram 3">
            <a:extLst>
              <a:ext uri="{FF2B5EF4-FFF2-40B4-BE49-F238E27FC236}">
                <a16:creationId xmlns:a16="http://schemas.microsoft.com/office/drawing/2014/main" id="{9527FB58-215C-CAA8-4C16-0ABDBDE0EE7A}"/>
              </a:ext>
            </a:extLst>
          </p:cNvPr>
          <p:cNvGraphicFramePr/>
          <p:nvPr>
            <p:extLst>
              <p:ext uri="{D42A27DB-BD31-4B8C-83A1-F6EECF244321}">
                <p14:modId xmlns:p14="http://schemas.microsoft.com/office/powerpoint/2010/main" val="2646873836"/>
              </p:ext>
            </p:extLst>
          </p:nvPr>
        </p:nvGraphicFramePr>
        <p:xfrm>
          <a:off x="1869038" y="1344356"/>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a:extLst>
              <a:ext uri="{FF2B5EF4-FFF2-40B4-BE49-F238E27FC236}">
                <a16:creationId xmlns:a16="http://schemas.microsoft.com/office/drawing/2014/main" id="{D2D84E0E-38E3-7151-353A-E9D4378059C2}"/>
              </a:ext>
            </a:extLst>
          </p:cNvPr>
          <p:cNvSpPr txBox="1"/>
          <p:nvPr/>
        </p:nvSpPr>
        <p:spPr>
          <a:xfrm>
            <a:off x="9429875" y="6581001"/>
            <a:ext cx="706027" cy="276999"/>
          </a:xfrm>
          <a:prstGeom prst="rect">
            <a:avLst/>
          </a:prstGeom>
          <a:noFill/>
        </p:spPr>
        <p:txBody>
          <a:bodyPr wrap="none" rtlCol="0">
            <a:spAutoFit/>
          </a:bodyPr>
          <a:lstStyle/>
          <a:p>
            <a:r>
              <a:rPr lang="en-US" sz="1200" dirty="0"/>
              <a:t>Figure 6</a:t>
            </a:r>
          </a:p>
        </p:txBody>
      </p:sp>
    </p:spTree>
    <p:extLst>
      <p:ext uri="{BB962C8B-B14F-4D97-AF65-F5344CB8AC3E}">
        <p14:creationId xmlns:p14="http://schemas.microsoft.com/office/powerpoint/2010/main" val="35549731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50427-79C5-0D61-D47B-9E38A708AEF3}"/>
              </a:ext>
            </a:extLst>
          </p:cNvPr>
          <p:cNvSpPr>
            <a:spLocks noGrp="1"/>
          </p:cNvSpPr>
          <p:nvPr>
            <p:ph type="title"/>
          </p:nvPr>
        </p:nvSpPr>
        <p:spPr/>
        <p:txBody>
          <a:bodyPr/>
          <a:lstStyle/>
          <a:p>
            <a:r>
              <a:rPr lang="en-US" dirty="0"/>
              <a:t>Intonation &amp; Politeness (</a:t>
            </a:r>
            <a:r>
              <a:rPr lang="en-US" dirty="0" err="1"/>
              <a:t>Estebas-Vilaplana</a:t>
            </a:r>
            <a:r>
              <a:rPr lang="en-US" dirty="0"/>
              <a:t>, 2014)</a:t>
            </a:r>
          </a:p>
        </p:txBody>
      </p:sp>
      <p:pic>
        <p:nvPicPr>
          <p:cNvPr id="4" name="Content Placeholder 4">
            <a:extLst>
              <a:ext uri="{FF2B5EF4-FFF2-40B4-BE49-F238E27FC236}">
                <a16:creationId xmlns:a16="http://schemas.microsoft.com/office/drawing/2014/main" id="{9E786AA6-E757-D1FA-253E-3397DC6A8437}"/>
              </a:ext>
            </a:extLst>
          </p:cNvPr>
          <p:cNvPicPr>
            <a:picLocks noChangeAspect="1"/>
          </p:cNvPicPr>
          <p:nvPr/>
        </p:nvPicPr>
        <p:blipFill>
          <a:blip r:embed="rId3"/>
          <a:stretch>
            <a:fillRect/>
          </a:stretch>
        </p:blipFill>
        <p:spPr>
          <a:xfrm>
            <a:off x="2949774" y="2505660"/>
            <a:ext cx="5477639" cy="3096057"/>
          </a:xfrm>
          <a:prstGeom prst="rect">
            <a:avLst/>
          </a:prstGeom>
        </p:spPr>
      </p:pic>
      <p:sp>
        <p:nvSpPr>
          <p:cNvPr id="5" name="TextBox 4">
            <a:extLst>
              <a:ext uri="{FF2B5EF4-FFF2-40B4-BE49-F238E27FC236}">
                <a16:creationId xmlns:a16="http://schemas.microsoft.com/office/drawing/2014/main" id="{40743F6C-C0C8-719E-091E-3170BB4549E9}"/>
              </a:ext>
            </a:extLst>
          </p:cNvPr>
          <p:cNvSpPr txBox="1"/>
          <p:nvPr/>
        </p:nvSpPr>
        <p:spPr>
          <a:xfrm>
            <a:off x="5142583" y="1728842"/>
            <a:ext cx="2069797" cy="369332"/>
          </a:xfrm>
          <a:prstGeom prst="rect">
            <a:avLst/>
          </a:prstGeom>
          <a:noFill/>
        </p:spPr>
        <p:txBody>
          <a:bodyPr wrap="none" rtlCol="0">
            <a:spAutoFit/>
          </a:bodyPr>
          <a:lstStyle/>
          <a:p>
            <a:r>
              <a:rPr lang="en-US" dirty="0"/>
              <a:t>How was the food?</a:t>
            </a:r>
          </a:p>
        </p:txBody>
      </p:sp>
      <p:sp>
        <p:nvSpPr>
          <p:cNvPr id="6" name="TextBox 5">
            <a:extLst>
              <a:ext uri="{FF2B5EF4-FFF2-40B4-BE49-F238E27FC236}">
                <a16:creationId xmlns:a16="http://schemas.microsoft.com/office/drawing/2014/main" id="{B32BEDEC-7F90-42B2-257A-DA061D1829CE}"/>
              </a:ext>
            </a:extLst>
          </p:cNvPr>
          <p:cNvSpPr txBox="1"/>
          <p:nvPr/>
        </p:nvSpPr>
        <p:spPr>
          <a:xfrm>
            <a:off x="3883937" y="5694050"/>
            <a:ext cx="706027" cy="276999"/>
          </a:xfrm>
          <a:prstGeom prst="rect">
            <a:avLst/>
          </a:prstGeom>
          <a:noFill/>
        </p:spPr>
        <p:txBody>
          <a:bodyPr wrap="none" rtlCol="0">
            <a:spAutoFit/>
          </a:bodyPr>
          <a:lstStyle/>
          <a:p>
            <a:r>
              <a:rPr lang="en-US" sz="1200" dirty="0"/>
              <a:t>Figure 5</a:t>
            </a:r>
          </a:p>
        </p:txBody>
      </p:sp>
      <p:pic>
        <p:nvPicPr>
          <p:cNvPr id="8" name="Picture 7">
            <a:extLst>
              <a:ext uri="{FF2B5EF4-FFF2-40B4-BE49-F238E27FC236}">
                <a16:creationId xmlns:a16="http://schemas.microsoft.com/office/drawing/2014/main" id="{328D7917-F66B-A9E8-F5F7-774EEB13055B}"/>
              </a:ext>
            </a:extLst>
          </p:cNvPr>
          <p:cNvPicPr>
            <a:picLocks noChangeAspect="1"/>
          </p:cNvPicPr>
          <p:nvPr/>
        </p:nvPicPr>
        <p:blipFill>
          <a:blip r:embed="rId4"/>
          <a:stretch>
            <a:fillRect/>
          </a:stretch>
        </p:blipFill>
        <p:spPr>
          <a:xfrm>
            <a:off x="6933961" y="2182495"/>
            <a:ext cx="1036811" cy="449938"/>
          </a:xfrm>
          <a:prstGeom prst="rect">
            <a:avLst/>
          </a:prstGeom>
        </p:spPr>
      </p:pic>
      <p:pic>
        <p:nvPicPr>
          <p:cNvPr id="10" name="Picture 9">
            <a:extLst>
              <a:ext uri="{FF2B5EF4-FFF2-40B4-BE49-F238E27FC236}">
                <a16:creationId xmlns:a16="http://schemas.microsoft.com/office/drawing/2014/main" id="{030B0092-8197-C7BE-6B72-367E86B721BF}"/>
              </a:ext>
            </a:extLst>
          </p:cNvPr>
          <p:cNvPicPr>
            <a:picLocks noChangeAspect="1"/>
          </p:cNvPicPr>
          <p:nvPr/>
        </p:nvPicPr>
        <p:blipFill>
          <a:blip r:embed="rId5"/>
          <a:stretch>
            <a:fillRect/>
          </a:stretch>
        </p:blipFill>
        <p:spPr>
          <a:xfrm>
            <a:off x="4366083" y="2182495"/>
            <a:ext cx="1038316" cy="449938"/>
          </a:xfrm>
          <a:prstGeom prst="rect">
            <a:avLst/>
          </a:prstGeom>
        </p:spPr>
      </p:pic>
    </p:spTree>
    <p:extLst>
      <p:ext uri="{BB962C8B-B14F-4D97-AF65-F5344CB8AC3E}">
        <p14:creationId xmlns:p14="http://schemas.microsoft.com/office/powerpoint/2010/main" val="35093572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14C8A6-37B6-18DB-A3EE-2CAB1A842417}"/>
              </a:ext>
            </a:extLst>
          </p:cNvPr>
          <p:cNvSpPr>
            <a:spLocks noGrp="1"/>
          </p:cNvSpPr>
          <p:nvPr>
            <p:ph type="title"/>
          </p:nvPr>
        </p:nvSpPr>
        <p:spPr/>
        <p:txBody>
          <a:bodyPr/>
          <a:lstStyle/>
          <a:p>
            <a:r>
              <a:rPr lang="en-US" dirty="0"/>
              <a:t>L2 Spanish Polite Intonation (</a:t>
            </a:r>
            <a:r>
              <a:rPr lang="en-US" dirty="0" err="1"/>
              <a:t>Astruc</a:t>
            </a:r>
            <a:r>
              <a:rPr lang="en-US" dirty="0"/>
              <a:t> &amp; Mar </a:t>
            </a:r>
            <a:r>
              <a:rPr lang="en-US" dirty="0" err="1"/>
              <a:t>Vanrell</a:t>
            </a:r>
            <a:r>
              <a:rPr lang="en-US" dirty="0"/>
              <a:t>, 2016)</a:t>
            </a:r>
          </a:p>
        </p:txBody>
      </p:sp>
      <p:sp>
        <p:nvSpPr>
          <p:cNvPr id="3" name="Content Placeholder 2">
            <a:extLst>
              <a:ext uri="{FF2B5EF4-FFF2-40B4-BE49-F238E27FC236}">
                <a16:creationId xmlns:a16="http://schemas.microsoft.com/office/drawing/2014/main" id="{7C9B7280-C86F-8366-B6ED-9DC727697F9C}"/>
              </a:ext>
            </a:extLst>
          </p:cNvPr>
          <p:cNvSpPr>
            <a:spLocks noGrp="1"/>
          </p:cNvSpPr>
          <p:nvPr>
            <p:ph idx="1"/>
          </p:nvPr>
        </p:nvSpPr>
        <p:spPr/>
        <p:txBody>
          <a:bodyPr/>
          <a:lstStyle/>
          <a:p>
            <a:r>
              <a:rPr lang="en-US" dirty="0"/>
              <a:t>L1 UK English L2 Spanish (CEFR = A2) polite requests</a:t>
            </a:r>
          </a:p>
          <a:p>
            <a:r>
              <a:rPr lang="en-US" dirty="0"/>
              <a:t>Corpus of </a:t>
            </a:r>
            <a:r>
              <a:rPr lang="en-US" b="1" dirty="0"/>
              <a:t>fourteen</a:t>
            </a:r>
            <a:r>
              <a:rPr lang="en-US" dirty="0"/>
              <a:t> utterances</a:t>
            </a:r>
          </a:p>
          <a:p>
            <a:r>
              <a:rPr lang="en-US" dirty="0"/>
              <a:t>Found L1 English transfer effects</a:t>
            </a:r>
          </a:p>
        </p:txBody>
      </p:sp>
    </p:spTree>
    <p:extLst>
      <p:ext uri="{BB962C8B-B14F-4D97-AF65-F5344CB8AC3E}">
        <p14:creationId xmlns:p14="http://schemas.microsoft.com/office/powerpoint/2010/main" val="39550988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C790BE2-4E4F-4AAF-81A2-4A6F4885E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D28B54C3-B57B-472A-B96E-1FCB67093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12191999" cy="6858000"/>
          </a:xfrm>
          <a:prstGeom prst="rect">
            <a:avLst/>
          </a:prstGeom>
          <a:gradFill>
            <a:gsLst>
              <a:gs pos="0">
                <a:schemeClr val="accent1">
                  <a:lumMod val="50000"/>
                </a:schemeClr>
              </a:gs>
              <a:gs pos="100000">
                <a:srgbClr val="000000"/>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DB3C429-F8DA-49B9-AF84-21996FCF7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4"/>
            <a:ext cx="12192000" cy="6402581"/>
          </a:xfrm>
          <a:prstGeom prst="rect">
            <a:avLst/>
          </a:prstGeom>
          <a:gradFill>
            <a:gsLst>
              <a:gs pos="1000">
                <a:schemeClr val="accent1">
                  <a:lumMod val="75000"/>
                  <a:alpha val="59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12088DD-B1AD-40E0-8B86-1D87A2CCD9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2663054" y="-2653923"/>
            <a:ext cx="6858001" cy="12165846"/>
          </a:xfrm>
          <a:prstGeom prst="rect">
            <a:avLst/>
          </a:prstGeom>
          <a:gradFill>
            <a:gsLst>
              <a:gs pos="13000">
                <a:schemeClr val="accent1">
                  <a:lumMod val="50000"/>
                  <a:alpha val="0"/>
                </a:schemeClr>
              </a:gs>
              <a:gs pos="99000">
                <a:srgbClr val="000000">
                  <a:alpha val="28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C4C9F2B0-1044-46EB-8AEB-C3BFFDE6C2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94763" y="0"/>
            <a:ext cx="6096001" cy="6858000"/>
          </a:xfrm>
          <a:prstGeom prst="rect">
            <a:avLst/>
          </a:prstGeom>
          <a:gradFill>
            <a:gsLst>
              <a:gs pos="13000">
                <a:schemeClr val="accent1">
                  <a:lumMod val="50000"/>
                  <a:alpha val="0"/>
                </a:schemeClr>
              </a:gs>
              <a:gs pos="99000">
                <a:schemeClr val="accent1">
                  <a:lumMod val="75000"/>
                  <a:alpha val="50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0C395952-4E26-45A2-8756-2ADFD6E53C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 y="-3"/>
            <a:ext cx="12182871" cy="6871922"/>
          </a:xfrm>
          <a:prstGeom prst="rect">
            <a:avLst/>
          </a:prstGeom>
          <a:gradFill>
            <a:gsLst>
              <a:gs pos="13000">
                <a:srgbClr val="000000">
                  <a:alpha val="35000"/>
                </a:srgbClr>
              </a:gs>
              <a:gs pos="99000">
                <a:schemeClr val="accent1">
                  <a:lumMod val="75000"/>
                  <a:alpha val="0"/>
                </a:schemeClr>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Freeform: Shape 19">
            <a:extLst>
              <a:ext uri="{FF2B5EF4-FFF2-40B4-BE49-F238E27FC236}">
                <a16:creationId xmlns:a16="http://schemas.microsoft.com/office/drawing/2014/main" id="{4734BADF-9461-4621-B112-2D7BABEA7D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7713" y="4049"/>
            <a:ext cx="10216576" cy="4729040"/>
          </a:xfrm>
          <a:custGeom>
            <a:avLst/>
            <a:gdLst>
              <a:gd name="connsiteX0" fmla="*/ 0 w 10216576"/>
              <a:gd name="connsiteY0" fmla="*/ 0 h 4729040"/>
              <a:gd name="connsiteX1" fmla="*/ 10216576 w 10216576"/>
              <a:gd name="connsiteY1" fmla="*/ 0 h 4729040"/>
              <a:gd name="connsiteX2" fmla="*/ 10210268 w 10216576"/>
              <a:gd name="connsiteY2" fmla="*/ 124944 h 4729040"/>
              <a:gd name="connsiteX3" fmla="*/ 5108288 w 10216576"/>
              <a:gd name="connsiteY3" fmla="*/ 4729040 h 4729040"/>
              <a:gd name="connsiteX4" fmla="*/ 6309 w 10216576"/>
              <a:gd name="connsiteY4" fmla="*/ 124944 h 4729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16576" h="4729040">
                <a:moveTo>
                  <a:pt x="0" y="0"/>
                </a:moveTo>
                <a:lnTo>
                  <a:pt x="10216576" y="0"/>
                </a:lnTo>
                <a:lnTo>
                  <a:pt x="10210268" y="124944"/>
                </a:lnTo>
                <a:cubicBezTo>
                  <a:pt x="9947637" y="2710997"/>
                  <a:pt x="7763635" y="4729040"/>
                  <a:pt x="5108288" y="4729040"/>
                </a:cubicBezTo>
                <a:cubicBezTo>
                  <a:pt x="2452942" y="4729040"/>
                  <a:pt x="268937" y="2710997"/>
                  <a:pt x="6309" y="124944"/>
                </a:cubicBezTo>
                <a:close/>
              </a:path>
            </a:pathLst>
          </a:custGeom>
          <a:gradFill>
            <a:gsLst>
              <a:gs pos="7000">
                <a:schemeClr val="accent1">
                  <a:lumMod val="50000"/>
                  <a:alpha val="4000"/>
                </a:schemeClr>
              </a:gs>
              <a:gs pos="99000">
                <a:schemeClr val="accent1">
                  <a:alpha val="24000"/>
                </a:scheme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8A8D1858-D8FC-7F51-AC09-91B7C41E8AA0}"/>
              </a:ext>
            </a:extLst>
          </p:cNvPr>
          <p:cNvSpPr>
            <a:spLocks noGrp="1"/>
          </p:cNvSpPr>
          <p:nvPr>
            <p:ph type="title"/>
          </p:nvPr>
        </p:nvSpPr>
        <p:spPr>
          <a:xfrm>
            <a:off x="2026693" y="1030406"/>
            <a:ext cx="8147713" cy="3081242"/>
          </a:xfrm>
        </p:spPr>
        <p:txBody>
          <a:bodyPr vert="horz" lIns="91440" tIns="45720" rIns="91440" bIns="45720" rtlCol="0" anchor="ctr">
            <a:normAutofit/>
          </a:bodyPr>
          <a:lstStyle/>
          <a:p>
            <a:pPr algn="ctr"/>
            <a:r>
              <a:rPr lang="en-US" sz="4800" kern="1200" dirty="0">
                <a:solidFill>
                  <a:srgbClr val="FFFFFF"/>
                </a:solidFill>
                <a:latin typeface="+mj-lt"/>
                <a:ea typeface="+mj-ea"/>
                <a:cs typeface="+mj-cs"/>
              </a:rPr>
              <a:t>Research Question</a:t>
            </a:r>
            <a:r>
              <a:rPr lang="en-US" sz="4800" dirty="0">
                <a:solidFill>
                  <a:srgbClr val="FFFFFF"/>
                </a:solidFill>
              </a:rPr>
              <a:t> 3</a:t>
            </a:r>
            <a:endParaRPr lang="en-US" sz="4800" kern="1200" dirty="0">
              <a:solidFill>
                <a:srgbClr val="FFFFFF"/>
              </a:solidFill>
              <a:latin typeface="+mj-lt"/>
              <a:ea typeface="+mj-ea"/>
              <a:cs typeface="+mj-cs"/>
            </a:endParaRPr>
          </a:p>
        </p:txBody>
      </p:sp>
      <p:sp>
        <p:nvSpPr>
          <p:cNvPr id="3" name="Content Placeholder 2">
            <a:extLst>
              <a:ext uri="{FF2B5EF4-FFF2-40B4-BE49-F238E27FC236}">
                <a16:creationId xmlns:a16="http://schemas.microsoft.com/office/drawing/2014/main" id="{37FF3892-D510-36DB-9AE5-A67149D280F8}"/>
              </a:ext>
            </a:extLst>
          </p:cNvPr>
          <p:cNvSpPr>
            <a:spLocks noGrp="1"/>
          </p:cNvSpPr>
          <p:nvPr>
            <p:ph idx="1"/>
          </p:nvPr>
        </p:nvSpPr>
        <p:spPr>
          <a:xfrm>
            <a:off x="1559943" y="5171093"/>
            <a:ext cx="9078628" cy="860620"/>
          </a:xfrm>
        </p:spPr>
        <p:txBody>
          <a:bodyPr vert="horz" lIns="91440" tIns="45720" rIns="91440" bIns="45720" rtlCol="0" anchor="ctr">
            <a:normAutofit/>
          </a:bodyPr>
          <a:lstStyle/>
          <a:p>
            <a:pPr marL="0" indent="0" algn="ctr">
              <a:buNone/>
            </a:pPr>
            <a:r>
              <a:rPr lang="en-US" sz="2400" kern="1200" dirty="0">
                <a:solidFill>
                  <a:srgbClr val="FFFFFF"/>
                </a:solidFill>
                <a:latin typeface="+mn-lt"/>
                <a:ea typeface="+mn-ea"/>
                <a:cs typeface="+mn-cs"/>
              </a:rPr>
              <a:t>What pitch accents do L1 General American English L2 Spanish learners use for</a:t>
            </a:r>
            <a:r>
              <a:rPr lang="en-US" sz="2400" dirty="0">
                <a:solidFill>
                  <a:srgbClr val="FFFFFF"/>
                </a:solidFill>
              </a:rPr>
              <a:t> </a:t>
            </a:r>
            <a:r>
              <a:rPr lang="en-US" sz="2400" kern="1200" dirty="0">
                <a:solidFill>
                  <a:srgbClr val="FFFFFF"/>
                </a:solidFill>
                <a:latin typeface="+mn-lt"/>
                <a:ea typeface="+mn-ea"/>
                <a:cs typeface="+mn-cs"/>
              </a:rPr>
              <a:t>requests in Spanish?</a:t>
            </a:r>
          </a:p>
        </p:txBody>
      </p:sp>
    </p:spTree>
    <p:extLst>
      <p:ext uri="{BB962C8B-B14F-4D97-AF65-F5344CB8AC3E}">
        <p14:creationId xmlns:p14="http://schemas.microsoft.com/office/powerpoint/2010/main" val="17683095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2170031"/>
          </a:xfrm>
          <a:prstGeom prst="rect">
            <a:avLst/>
          </a:prstGeom>
          <a:gradFill>
            <a:gsLst>
              <a:gs pos="0">
                <a:srgbClr val="000000">
                  <a:alpha val="96000"/>
                </a:srgbClr>
              </a:gs>
              <a:gs pos="100000">
                <a:schemeClr val="accent1">
                  <a:lumMod val="75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82819" y="0"/>
            <a:ext cx="4097211" cy="2170661"/>
          </a:xfrm>
          <a:prstGeom prst="rect">
            <a:avLst/>
          </a:prstGeom>
          <a:gradFill>
            <a:gsLst>
              <a:gs pos="19000">
                <a:schemeClr val="accent1">
                  <a:lumMod val="50000"/>
                  <a:alpha val="68000"/>
                </a:schemeClr>
              </a:gs>
              <a:gs pos="100000">
                <a:schemeClr val="accent1">
                  <a:alpha val="48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010646" y="-5010043"/>
            <a:ext cx="2170709" cy="12192000"/>
          </a:xfrm>
          <a:prstGeom prst="rect">
            <a:avLst/>
          </a:prstGeom>
          <a:gradFill>
            <a:gsLst>
              <a:gs pos="23000">
                <a:schemeClr val="accent1">
                  <a:lumMod val="75000"/>
                  <a:alpha val="16000"/>
                </a:schemeClr>
              </a:gs>
              <a:gs pos="99000">
                <a:srgbClr val="000000">
                  <a:alpha val="45000"/>
                </a:srgb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440354C-1949-CBAE-4555-D50EEB554E83}"/>
              </a:ext>
            </a:extLst>
          </p:cNvPr>
          <p:cNvSpPr>
            <a:spLocks noGrp="1"/>
          </p:cNvSpPr>
          <p:nvPr>
            <p:ph type="title"/>
          </p:nvPr>
        </p:nvSpPr>
        <p:spPr>
          <a:xfrm>
            <a:off x="1383564" y="348865"/>
            <a:ext cx="9718111" cy="1576446"/>
          </a:xfrm>
        </p:spPr>
        <p:txBody>
          <a:bodyPr anchor="ctr">
            <a:normAutofit/>
          </a:bodyPr>
          <a:lstStyle/>
          <a:p>
            <a:r>
              <a:rPr lang="en-US" sz="4000">
                <a:solidFill>
                  <a:srgbClr val="FFFFFF"/>
                </a:solidFill>
              </a:rPr>
              <a:t>Research Questions</a:t>
            </a:r>
          </a:p>
        </p:txBody>
      </p:sp>
      <p:graphicFrame>
        <p:nvGraphicFramePr>
          <p:cNvPr id="4" name="Content Placeholder 3">
            <a:extLst>
              <a:ext uri="{FF2B5EF4-FFF2-40B4-BE49-F238E27FC236}">
                <a16:creationId xmlns:a16="http://schemas.microsoft.com/office/drawing/2014/main" id="{AC20093C-82B4-2C51-FB74-F1024B660DD0}"/>
              </a:ext>
            </a:extLst>
          </p:cNvPr>
          <p:cNvGraphicFramePr>
            <a:graphicFrameLocks noGrp="1"/>
          </p:cNvGraphicFramePr>
          <p:nvPr>
            <p:ph idx="1"/>
            <p:extLst>
              <p:ext uri="{D42A27DB-BD31-4B8C-83A1-F6EECF244321}">
                <p14:modId xmlns:p14="http://schemas.microsoft.com/office/powerpoint/2010/main" val="4148327104"/>
              </p:ext>
            </p:extLst>
          </p:nvPr>
        </p:nvGraphicFramePr>
        <p:xfrm>
          <a:off x="644056" y="2615979"/>
          <a:ext cx="10927829" cy="36894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247773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1E00D-9A39-E975-4ABB-134E74619134}"/>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705A9DDE-3BCB-590F-0794-4A7093634449}"/>
              </a:ext>
            </a:extLst>
          </p:cNvPr>
          <p:cNvSpPr>
            <a:spLocks noGrp="1"/>
          </p:cNvSpPr>
          <p:nvPr>
            <p:ph idx="1"/>
          </p:nvPr>
        </p:nvSpPr>
        <p:spPr/>
        <p:txBody>
          <a:bodyPr/>
          <a:lstStyle/>
          <a:p>
            <a:r>
              <a:rPr lang="en-US" dirty="0"/>
              <a:t>All languages use intonation to encode pragmatic meaning (</a:t>
            </a:r>
            <a:r>
              <a:rPr lang="en-US" dirty="0" err="1"/>
              <a:t>Arvaniti</a:t>
            </a:r>
            <a:r>
              <a:rPr lang="en-US" dirty="0"/>
              <a:t> &amp; Fletcher, 2020)</a:t>
            </a:r>
          </a:p>
          <a:p>
            <a:pPr lvl="1"/>
            <a:r>
              <a:rPr lang="en-US" dirty="0"/>
              <a:t>E.g., sentence modality (declarative vs interrogative), express surprise, inclusive vs exclusive “or”, focus, </a:t>
            </a:r>
            <a:r>
              <a:rPr lang="en-US" b="1" dirty="0"/>
              <a:t>politeness</a:t>
            </a:r>
          </a:p>
          <a:p>
            <a:r>
              <a:rPr lang="en-US" dirty="0"/>
              <a:t>How do L1 English L2 Spanish speakers express politeness through intonation?</a:t>
            </a:r>
          </a:p>
        </p:txBody>
      </p:sp>
    </p:spTree>
    <p:extLst>
      <p:ext uri="{BB962C8B-B14F-4D97-AF65-F5344CB8AC3E}">
        <p14:creationId xmlns:p14="http://schemas.microsoft.com/office/powerpoint/2010/main" val="29507447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2170031"/>
          </a:xfrm>
          <a:prstGeom prst="rect">
            <a:avLst/>
          </a:prstGeom>
          <a:gradFill>
            <a:gsLst>
              <a:gs pos="0">
                <a:srgbClr val="000000">
                  <a:alpha val="96000"/>
                </a:srgbClr>
              </a:gs>
              <a:gs pos="100000">
                <a:schemeClr val="accent1">
                  <a:lumMod val="75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82819" y="0"/>
            <a:ext cx="4097211" cy="2170661"/>
          </a:xfrm>
          <a:prstGeom prst="rect">
            <a:avLst/>
          </a:prstGeom>
          <a:gradFill>
            <a:gsLst>
              <a:gs pos="19000">
                <a:schemeClr val="accent1">
                  <a:lumMod val="50000"/>
                  <a:alpha val="68000"/>
                </a:schemeClr>
              </a:gs>
              <a:gs pos="100000">
                <a:schemeClr val="accent1">
                  <a:alpha val="48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010646" y="-5010043"/>
            <a:ext cx="2170709" cy="12192000"/>
          </a:xfrm>
          <a:prstGeom prst="rect">
            <a:avLst/>
          </a:prstGeom>
          <a:gradFill>
            <a:gsLst>
              <a:gs pos="23000">
                <a:schemeClr val="accent1">
                  <a:lumMod val="75000"/>
                  <a:alpha val="16000"/>
                </a:schemeClr>
              </a:gs>
              <a:gs pos="99000">
                <a:srgbClr val="000000">
                  <a:alpha val="45000"/>
                </a:srgb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162BA95-16B9-A3A7-DC93-FFD49A009D2A}"/>
              </a:ext>
            </a:extLst>
          </p:cNvPr>
          <p:cNvSpPr>
            <a:spLocks noGrp="1"/>
          </p:cNvSpPr>
          <p:nvPr>
            <p:ph type="title"/>
          </p:nvPr>
        </p:nvSpPr>
        <p:spPr>
          <a:xfrm>
            <a:off x="1383564" y="348865"/>
            <a:ext cx="9718111" cy="1576446"/>
          </a:xfrm>
        </p:spPr>
        <p:txBody>
          <a:bodyPr anchor="ctr">
            <a:normAutofit/>
          </a:bodyPr>
          <a:lstStyle/>
          <a:p>
            <a:r>
              <a:rPr lang="en-US" sz="4000">
                <a:solidFill>
                  <a:srgbClr val="FFFFFF"/>
                </a:solidFill>
              </a:rPr>
              <a:t>Participants</a:t>
            </a:r>
          </a:p>
        </p:txBody>
      </p:sp>
      <p:graphicFrame>
        <p:nvGraphicFramePr>
          <p:cNvPr id="5" name="Content Placeholder 2">
            <a:extLst>
              <a:ext uri="{FF2B5EF4-FFF2-40B4-BE49-F238E27FC236}">
                <a16:creationId xmlns:a16="http://schemas.microsoft.com/office/drawing/2014/main" id="{02C7EBB0-B034-7095-2C1B-31B02FC5527B}"/>
              </a:ext>
            </a:extLst>
          </p:cNvPr>
          <p:cNvGraphicFramePr>
            <a:graphicFrameLocks noGrp="1"/>
          </p:cNvGraphicFramePr>
          <p:nvPr>
            <p:ph idx="1"/>
            <p:extLst>
              <p:ext uri="{D42A27DB-BD31-4B8C-83A1-F6EECF244321}">
                <p14:modId xmlns:p14="http://schemas.microsoft.com/office/powerpoint/2010/main" val="2160336072"/>
              </p:ext>
            </p:extLst>
          </p:nvPr>
        </p:nvGraphicFramePr>
        <p:xfrm>
          <a:off x="644056" y="2615979"/>
          <a:ext cx="10927829" cy="36894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566969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2170031"/>
          </a:xfrm>
          <a:prstGeom prst="rect">
            <a:avLst/>
          </a:prstGeom>
          <a:gradFill>
            <a:gsLst>
              <a:gs pos="0">
                <a:srgbClr val="000000">
                  <a:alpha val="96000"/>
                </a:srgbClr>
              </a:gs>
              <a:gs pos="100000">
                <a:schemeClr val="accent1">
                  <a:lumMod val="75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82819" y="0"/>
            <a:ext cx="4097211" cy="2170661"/>
          </a:xfrm>
          <a:prstGeom prst="rect">
            <a:avLst/>
          </a:prstGeom>
          <a:gradFill>
            <a:gsLst>
              <a:gs pos="19000">
                <a:schemeClr val="accent1">
                  <a:lumMod val="50000"/>
                  <a:alpha val="68000"/>
                </a:schemeClr>
              </a:gs>
              <a:gs pos="100000">
                <a:schemeClr val="accent1">
                  <a:alpha val="48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010646" y="-5010043"/>
            <a:ext cx="2170709" cy="12192000"/>
          </a:xfrm>
          <a:prstGeom prst="rect">
            <a:avLst/>
          </a:prstGeom>
          <a:gradFill>
            <a:gsLst>
              <a:gs pos="23000">
                <a:schemeClr val="accent1">
                  <a:lumMod val="75000"/>
                  <a:alpha val="16000"/>
                </a:schemeClr>
              </a:gs>
              <a:gs pos="99000">
                <a:srgbClr val="000000">
                  <a:alpha val="45000"/>
                </a:srgb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59F6018-1F3A-2DC2-375B-090F56760E80}"/>
              </a:ext>
            </a:extLst>
          </p:cNvPr>
          <p:cNvSpPr>
            <a:spLocks noGrp="1"/>
          </p:cNvSpPr>
          <p:nvPr>
            <p:ph type="title"/>
          </p:nvPr>
        </p:nvSpPr>
        <p:spPr>
          <a:xfrm>
            <a:off x="1383564" y="348865"/>
            <a:ext cx="9718111" cy="1576446"/>
          </a:xfrm>
        </p:spPr>
        <p:txBody>
          <a:bodyPr anchor="ctr">
            <a:normAutofit/>
          </a:bodyPr>
          <a:lstStyle/>
          <a:p>
            <a:r>
              <a:rPr lang="en-US" sz="4000" dirty="0">
                <a:solidFill>
                  <a:srgbClr val="FFFFFF"/>
                </a:solidFill>
              </a:rPr>
              <a:t>(Pilot) Participants</a:t>
            </a:r>
          </a:p>
        </p:txBody>
      </p:sp>
      <p:graphicFrame>
        <p:nvGraphicFramePr>
          <p:cNvPr id="4" name="Content Placeholder 3">
            <a:extLst>
              <a:ext uri="{FF2B5EF4-FFF2-40B4-BE49-F238E27FC236}">
                <a16:creationId xmlns:a16="http://schemas.microsoft.com/office/drawing/2014/main" id="{5DA1870F-9098-10ED-5771-720FC70581ED}"/>
              </a:ext>
            </a:extLst>
          </p:cNvPr>
          <p:cNvGraphicFramePr>
            <a:graphicFrameLocks noGrp="1"/>
          </p:cNvGraphicFramePr>
          <p:nvPr>
            <p:ph idx="1"/>
            <p:extLst>
              <p:ext uri="{D42A27DB-BD31-4B8C-83A1-F6EECF244321}">
                <p14:modId xmlns:p14="http://schemas.microsoft.com/office/powerpoint/2010/main" val="4248397842"/>
              </p:ext>
            </p:extLst>
          </p:nvPr>
        </p:nvGraphicFramePr>
        <p:xfrm>
          <a:off x="644056" y="3535874"/>
          <a:ext cx="10927833" cy="1849615"/>
        </p:xfrm>
        <a:graphic>
          <a:graphicData uri="http://schemas.openxmlformats.org/drawingml/2006/table">
            <a:tbl>
              <a:tblPr firstRow="1" bandRow="1" bandCol="1">
                <a:tableStyleId>{5C22544A-7EE6-4342-B048-85BDC9FD1C3A}</a:tableStyleId>
              </a:tblPr>
              <a:tblGrid>
                <a:gridCol w="1676435">
                  <a:extLst>
                    <a:ext uri="{9D8B030D-6E8A-4147-A177-3AD203B41FA5}">
                      <a16:colId xmlns:a16="http://schemas.microsoft.com/office/drawing/2014/main" val="1943508524"/>
                    </a:ext>
                  </a:extLst>
                </a:gridCol>
                <a:gridCol w="1308261">
                  <a:extLst>
                    <a:ext uri="{9D8B030D-6E8A-4147-A177-3AD203B41FA5}">
                      <a16:colId xmlns:a16="http://schemas.microsoft.com/office/drawing/2014/main" val="1795712771"/>
                    </a:ext>
                  </a:extLst>
                </a:gridCol>
                <a:gridCol w="1250129">
                  <a:extLst>
                    <a:ext uri="{9D8B030D-6E8A-4147-A177-3AD203B41FA5}">
                      <a16:colId xmlns:a16="http://schemas.microsoft.com/office/drawing/2014/main" val="919306936"/>
                    </a:ext>
                  </a:extLst>
                </a:gridCol>
                <a:gridCol w="2299285">
                  <a:extLst>
                    <a:ext uri="{9D8B030D-6E8A-4147-A177-3AD203B41FA5}">
                      <a16:colId xmlns:a16="http://schemas.microsoft.com/office/drawing/2014/main" val="1864501617"/>
                    </a:ext>
                  </a:extLst>
                </a:gridCol>
                <a:gridCol w="1524184">
                  <a:extLst>
                    <a:ext uri="{9D8B030D-6E8A-4147-A177-3AD203B41FA5}">
                      <a16:colId xmlns:a16="http://schemas.microsoft.com/office/drawing/2014/main" val="943661898"/>
                    </a:ext>
                  </a:extLst>
                </a:gridCol>
                <a:gridCol w="2869539">
                  <a:extLst>
                    <a:ext uri="{9D8B030D-6E8A-4147-A177-3AD203B41FA5}">
                      <a16:colId xmlns:a16="http://schemas.microsoft.com/office/drawing/2014/main" val="3544501813"/>
                    </a:ext>
                  </a:extLst>
                </a:gridCol>
              </a:tblGrid>
              <a:tr h="701578">
                <a:tc>
                  <a:txBody>
                    <a:bodyPr/>
                    <a:lstStyle/>
                    <a:p>
                      <a:pPr marL="0" marR="0" algn="ctr">
                        <a:spcBef>
                          <a:spcPts val="180"/>
                        </a:spcBef>
                        <a:spcAft>
                          <a:spcPts val="180"/>
                        </a:spcAft>
                      </a:pPr>
                      <a:r>
                        <a:rPr lang="en-US" sz="2100">
                          <a:effectLst/>
                        </a:rPr>
                        <a:t>Participant</a:t>
                      </a:r>
                      <a:endParaRPr lang="en-US" sz="2100">
                        <a:effectLst/>
                        <a:latin typeface="Times New Roman" panose="02020603050405020304" pitchFamily="18" charset="0"/>
                        <a:ea typeface="Cambria" panose="02040503050406030204" pitchFamily="18" charset="0"/>
                        <a:cs typeface="Times New Roman" panose="02020603050405020304" pitchFamily="18" charset="0"/>
                      </a:endParaRPr>
                    </a:p>
                  </a:txBody>
                  <a:tcPr marL="119587" marR="119587" marT="0" marB="0" anchor="b"/>
                </a:tc>
                <a:tc>
                  <a:txBody>
                    <a:bodyPr/>
                    <a:lstStyle/>
                    <a:p>
                      <a:pPr marL="0" marR="0" algn="ctr">
                        <a:spcBef>
                          <a:spcPts val="180"/>
                        </a:spcBef>
                        <a:spcAft>
                          <a:spcPts val="180"/>
                        </a:spcAft>
                      </a:pPr>
                      <a:r>
                        <a:rPr lang="en-US" sz="2100">
                          <a:effectLst/>
                        </a:rPr>
                        <a:t>Gender</a:t>
                      </a:r>
                      <a:endParaRPr lang="en-US" sz="2100">
                        <a:effectLst/>
                        <a:latin typeface="Times New Roman" panose="02020603050405020304" pitchFamily="18" charset="0"/>
                        <a:ea typeface="Cambria" panose="02040503050406030204" pitchFamily="18" charset="0"/>
                        <a:cs typeface="Times New Roman" panose="02020603050405020304" pitchFamily="18" charset="0"/>
                      </a:endParaRPr>
                    </a:p>
                  </a:txBody>
                  <a:tcPr marL="119587" marR="119587" marT="0" marB="0" anchor="b"/>
                </a:tc>
                <a:tc>
                  <a:txBody>
                    <a:bodyPr/>
                    <a:lstStyle/>
                    <a:p>
                      <a:pPr marL="0" marR="0" algn="ctr">
                        <a:spcBef>
                          <a:spcPts val="180"/>
                        </a:spcBef>
                        <a:spcAft>
                          <a:spcPts val="180"/>
                        </a:spcAft>
                      </a:pPr>
                      <a:r>
                        <a:rPr lang="en-US" sz="2100">
                          <a:effectLst/>
                        </a:rPr>
                        <a:t>Age (years)</a:t>
                      </a:r>
                      <a:endParaRPr lang="en-US" sz="2100">
                        <a:effectLst/>
                        <a:latin typeface="Times New Roman" panose="02020603050405020304" pitchFamily="18" charset="0"/>
                        <a:ea typeface="Cambria" panose="02040503050406030204" pitchFamily="18" charset="0"/>
                        <a:cs typeface="Times New Roman" panose="02020603050405020304" pitchFamily="18" charset="0"/>
                      </a:endParaRPr>
                    </a:p>
                  </a:txBody>
                  <a:tcPr marL="119587" marR="119587" marT="0" marB="0" anchor="b"/>
                </a:tc>
                <a:tc>
                  <a:txBody>
                    <a:bodyPr/>
                    <a:lstStyle/>
                    <a:p>
                      <a:pPr marL="0" marR="0" algn="ctr">
                        <a:spcBef>
                          <a:spcPts val="180"/>
                        </a:spcBef>
                        <a:spcAft>
                          <a:spcPts val="180"/>
                        </a:spcAft>
                      </a:pPr>
                      <a:r>
                        <a:rPr lang="en-US" sz="2100">
                          <a:effectLst/>
                        </a:rPr>
                        <a:t>Began Learning Spanish (years)</a:t>
                      </a:r>
                      <a:endParaRPr lang="en-US" sz="2100">
                        <a:effectLst/>
                        <a:latin typeface="Times New Roman" panose="02020603050405020304" pitchFamily="18" charset="0"/>
                        <a:ea typeface="Cambria" panose="02040503050406030204" pitchFamily="18" charset="0"/>
                        <a:cs typeface="Times New Roman" panose="02020603050405020304" pitchFamily="18" charset="0"/>
                      </a:endParaRPr>
                    </a:p>
                  </a:txBody>
                  <a:tcPr marL="119587" marR="119587" marT="0" marB="0" anchor="b"/>
                </a:tc>
                <a:tc>
                  <a:txBody>
                    <a:bodyPr/>
                    <a:lstStyle/>
                    <a:p>
                      <a:pPr marL="0" marR="0" algn="ctr">
                        <a:spcBef>
                          <a:spcPts val="180"/>
                        </a:spcBef>
                        <a:spcAft>
                          <a:spcPts val="180"/>
                        </a:spcAft>
                      </a:pPr>
                      <a:r>
                        <a:rPr lang="en-US" sz="2100">
                          <a:effectLst/>
                        </a:rPr>
                        <a:t>LexTALE Score</a:t>
                      </a:r>
                      <a:endParaRPr lang="en-US" sz="2100">
                        <a:effectLst/>
                        <a:latin typeface="Times New Roman" panose="02020603050405020304" pitchFamily="18" charset="0"/>
                        <a:ea typeface="Cambria" panose="02040503050406030204" pitchFamily="18" charset="0"/>
                        <a:cs typeface="Times New Roman" panose="02020603050405020304" pitchFamily="18" charset="0"/>
                      </a:endParaRPr>
                    </a:p>
                  </a:txBody>
                  <a:tcPr marL="119587" marR="119587" marT="0" marB="0" anchor="b"/>
                </a:tc>
                <a:tc>
                  <a:txBody>
                    <a:bodyPr/>
                    <a:lstStyle/>
                    <a:p>
                      <a:pPr marL="0" marR="0" algn="ctr">
                        <a:spcBef>
                          <a:spcPts val="180"/>
                        </a:spcBef>
                        <a:spcAft>
                          <a:spcPts val="180"/>
                        </a:spcAft>
                      </a:pPr>
                      <a:r>
                        <a:rPr lang="en-US" sz="2100">
                          <a:effectLst/>
                        </a:rPr>
                        <a:t>Study Abroad Experience (months)</a:t>
                      </a:r>
                      <a:endParaRPr lang="en-US" sz="2100">
                        <a:effectLst/>
                        <a:latin typeface="Times New Roman" panose="02020603050405020304" pitchFamily="18" charset="0"/>
                        <a:ea typeface="Cambria" panose="02040503050406030204" pitchFamily="18" charset="0"/>
                        <a:cs typeface="Times New Roman" panose="02020603050405020304" pitchFamily="18" charset="0"/>
                      </a:endParaRPr>
                    </a:p>
                  </a:txBody>
                  <a:tcPr marL="119587" marR="119587" marT="0" marB="0" anchor="b"/>
                </a:tc>
                <a:extLst>
                  <a:ext uri="{0D108BD9-81ED-4DB2-BD59-A6C34878D82A}">
                    <a16:rowId xmlns:a16="http://schemas.microsoft.com/office/drawing/2014/main" val="2892665555"/>
                  </a:ext>
                </a:extLst>
              </a:tr>
              <a:tr h="382679">
                <a:tc>
                  <a:txBody>
                    <a:bodyPr/>
                    <a:lstStyle/>
                    <a:p>
                      <a:pPr marL="0" marR="0" algn="ctr">
                        <a:spcBef>
                          <a:spcPts val="180"/>
                        </a:spcBef>
                        <a:spcAft>
                          <a:spcPts val="180"/>
                        </a:spcAft>
                      </a:pPr>
                      <a:r>
                        <a:rPr lang="en-US" sz="2100">
                          <a:effectLst/>
                        </a:rPr>
                        <a:t>test00</a:t>
                      </a:r>
                      <a:endParaRPr lang="en-US" sz="2100">
                        <a:effectLst/>
                        <a:latin typeface="Times New Roman" panose="02020603050405020304" pitchFamily="18" charset="0"/>
                        <a:ea typeface="Cambria" panose="02040503050406030204" pitchFamily="18" charset="0"/>
                        <a:cs typeface="Times New Roman" panose="02020603050405020304" pitchFamily="18" charset="0"/>
                      </a:endParaRPr>
                    </a:p>
                  </a:txBody>
                  <a:tcPr marL="119587" marR="119587" marT="0" marB="0"/>
                </a:tc>
                <a:tc>
                  <a:txBody>
                    <a:bodyPr/>
                    <a:lstStyle/>
                    <a:p>
                      <a:pPr marL="0" marR="0" algn="ctr">
                        <a:spcBef>
                          <a:spcPts val="180"/>
                        </a:spcBef>
                        <a:spcAft>
                          <a:spcPts val="180"/>
                        </a:spcAft>
                      </a:pPr>
                      <a:r>
                        <a:rPr lang="en-US" sz="2100">
                          <a:effectLst/>
                        </a:rPr>
                        <a:t>male</a:t>
                      </a:r>
                      <a:endParaRPr lang="en-US" sz="2100">
                        <a:effectLst/>
                        <a:latin typeface="Times New Roman" panose="02020603050405020304" pitchFamily="18" charset="0"/>
                        <a:ea typeface="Cambria" panose="02040503050406030204" pitchFamily="18" charset="0"/>
                        <a:cs typeface="Times New Roman" panose="02020603050405020304" pitchFamily="18" charset="0"/>
                      </a:endParaRPr>
                    </a:p>
                  </a:txBody>
                  <a:tcPr marL="119587" marR="119587" marT="0" marB="0"/>
                </a:tc>
                <a:tc>
                  <a:txBody>
                    <a:bodyPr/>
                    <a:lstStyle/>
                    <a:p>
                      <a:pPr marL="0" marR="0" algn="ctr">
                        <a:spcBef>
                          <a:spcPts val="180"/>
                        </a:spcBef>
                        <a:spcAft>
                          <a:spcPts val="180"/>
                        </a:spcAft>
                      </a:pPr>
                      <a:r>
                        <a:rPr lang="en-US" sz="2100">
                          <a:effectLst/>
                        </a:rPr>
                        <a:t>25</a:t>
                      </a:r>
                      <a:endParaRPr lang="en-US" sz="2100">
                        <a:effectLst/>
                        <a:latin typeface="Times New Roman" panose="02020603050405020304" pitchFamily="18" charset="0"/>
                        <a:ea typeface="Cambria" panose="02040503050406030204" pitchFamily="18" charset="0"/>
                        <a:cs typeface="Times New Roman" panose="02020603050405020304" pitchFamily="18" charset="0"/>
                      </a:endParaRPr>
                    </a:p>
                  </a:txBody>
                  <a:tcPr marL="119587" marR="119587" marT="0" marB="0"/>
                </a:tc>
                <a:tc>
                  <a:txBody>
                    <a:bodyPr/>
                    <a:lstStyle/>
                    <a:p>
                      <a:pPr marL="0" marR="0" algn="ctr">
                        <a:spcBef>
                          <a:spcPts val="180"/>
                        </a:spcBef>
                        <a:spcAft>
                          <a:spcPts val="180"/>
                        </a:spcAft>
                      </a:pPr>
                      <a:r>
                        <a:rPr lang="en-US" sz="2100">
                          <a:effectLst/>
                        </a:rPr>
                        <a:t>7</a:t>
                      </a:r>
                      <a:endParaRPr lang="en-US" sz="2100">
                        <a:effectLst/>
                        <a:latin typeface="Times New Roman" panose="02020603050405020304" pitchFamily="18" charset="0"/>
                        <a:ea typeface="Cambria" panose="02040503050406030204" pitchFamily="18" charset="0"/>
                        <a:cs typeface="Times New Roman" panose="02020603050405020304" pitchFamily="18" charset="0"/>
                      </a:endParaRPr>
                    </a:p>
                  </a:txBody>
                  <a:tcPr marL="119587" marR="119587" marT="0" marB="0"/>
                </a:tc>
                <a:tc>
                  <a:txBody>
                    <a:bodyPr/>
                    <a:lstStyle/>
                    <a:p>
                      <a:pPr marL="0" marR="0" algn="ctr">
                        <a:spcBef>
                          <a:spcPts val="180"/>
                        </a:spcBef>
                        <a:spcAft>
                          <a:spcPts val="180"/>
                        </a:spcAft>
                      </a:pPr>
                      <a:r>
                        <a:rPr lang="en-US" sz="2100">
                          <a:effectLst/>
                        </a:rPr>
                        <a:t>NA</a:t>
                      </a:r>
                      <a:endParaRPr lang="en-US" sz="2100">
                        <a:effectLst/>
                        <a:latin typeface="Times New Roman" panose="02020603050405020304" pitchFamily="18" charset="0"/>
                        <a:ea typeface="Cambria" panose="02040503050406030204" pitchFamily="18" charset="0"/>
                        <a:cs typeface="Times New Roman" panose="02020603050405020304" pitchFamily="18" charset="0"/>
                      </a:endParaRPr>
                    </a:p>
                  </a:txBody>
                  <a:tcPr marL="119587" marR="119587" marT="0" marB="0"/>
                </a:tc>
                <a:tc>
                  <a:txBody>
                    <a:bodyPr/>
                    <a:lstStyle/>
                    <a:p>
                      <a:pPr marL="0" marR="0" algn="ctr">
                        <a:spcBef>
                          <a:spcPts val="180"/>
                        </a:spcBef>
                        <a:spcAft>
                          <a:spcPts val="180"/>
                        </a:spcAft>
                      </a:pPr>
                      <a:r>
                        <a:rPr lang="en-US" sz="2100">
                          <a:effectLst/>
                        </a:rPr>
                        <a:t>10</a:t>
                      </a:r>
                      <a:endParaRPr lang="en-US" sz="2100">
                        <a:effectLst/>
                        <a:latin typeface="Times New Roman" panose="02020603050405020304" pitchFamily="18" charset="0"/>
                        <a:ea typeface="Cambria" panose="02040503050406030204" pitchFamily="18" charset="0"/>
                        <a:cs typeface="Times New Roman" panose="02020603050405020304" pitchFamily="18" charset="0"/>
                      </a:endParaRPr>
                    </a:p>
                  </a:txBody>
                  <a:tcPr marL="119587" marR="119587" marT="0" marB="0"/>
                </a:tc>
                <a:extLst>
                  <a:ext uri="{0D108BD9-81ED-4DB2-BD59-A6C34878D82A}">
                    <a16:rowId xmlns:a16="http://schemas.microsoft.com/office/drawing/2014/main" val="1950559045"/>
                  </a:ext>
                </a:extLst>
              </a:tr>
              <a:tr h="382679">
                <a:tc>
                  <a:txBody>
                    <a:bodyPr/>
                    <a:lstStyle/>
                    <a:p>
                      <a:pPr marL="0" marR="0" algn="ctr">
                        <a:spcBef>
                          <a:spcPts val="180"/>
                        </a:spcBef>
                        <a:spcAft>
                          <a:spcPts val="180"/>
                        </a:spcAft>
                      </a:pPr>
                      <a:r>
                        <a:rPr lang="en-US" sz="2100">
                          <a:effectLst/>
                        </a:rPr>
                        <a:t>test01</a:t>
                      </a:r>
                      <a:endParaRPr lang="en-US" sz="2100">
                        <a:effectLst/>
                        <a:latin typeface="Times New Roman" panose="02020603050405020304" pitchFamily="18" charset="0"/>
                        <a:ea typeface="Cambria" panose="02040503050406030204" pitchFamily="18" charset="0"/>
                        <a:cs typeface="Times New Roman" panose="02020603050405020304" pitchFamily="18" charset="0"/>
                      </a:endParaRPr>
                    </a:p>
                  </a:txBody>
                  <a:tcPr marL="119587" marR="119587" marT="0" marB="0"/>
                </a:tc>
                <a:tc>
                  <a:txBody>
                    <a:bodyPr/>
                    <a:lstStyle/>
                    <a:p>
                      <a:pPr marL="0" marR="0" algn="ctr">
                        <a:spcBef>
                          <a:spcPts val="180"/>
                        </a:spcBef>
                        <a:spcAft>
                          <a:spcPts val="180"/>
                        </a:spcAft>
                      </a:pPr>
                      <a:r>
                        <a:rPr lang="en-US" sz="2100">
                          <a:effectLst/>
                        </a:rPr>
                        <a:t>female</a:t>
                      </a:r>
                      <a:endParaRPr lang="en-US" sz="2100">
                        <a:effectLst/>
                        <a:latin typeface="Times New Roman" panose="02020603050405020304" pitchFamily="18" charset="0"/>
                        <a:ea typeface="Cambria" panose="02040503050406030204" pitchFamily="18" charset="0"/>
                        <a:cs typeface="Times New Roman" panose="02020603050405020304" pitchFamily="18" charset="0"/>
                      </a:endParaRPr>
                    </a:p>
                  </a:txBody>
                  <a:tcPr marL="119587" marR="119587" marT="0" marB="0"/>
                </a:tc>
                <a:tc>
                  <a:txBody>
                    <a:bodyPr/>
                    <a:lstStyle/>
                    <a:p>
                      <a:pPr marL="0" marR="0" algn="ctr">
                        <a:spcBef>
                          <a:spcPts val="180"/>
                        </a:spcBef>
                        <a:spcAft>
                          <a:spcPts val="180"/>
                        </a:spcAft>
                      </a:pPr>
                      <a:r>
                        <a:rPr lang="en-US" sz="2100">
                          <a:effectLst/>
                        </a:rPr>
                        <a:t>28</a:t>
                      </a:r>
                      <a:endParaRPr lang="en-US" sz="2100">
                        <a:effectLst/>
                        <a:latin typeface="Times New Roman" panose="02020603050405020304" pitchFamily="18" charset="0"/>
                        <a:ea typeface="Cambria" panose="02040503050406030204" pitchFamily="18" charset="0"/>
                        <a:cs typeface="Times New Roman" panose="02020603050405020304" pitchFamily="18" charset="0"/>
                      </a:endParaRPr>
                    </a:p>
                  </a:txBody>
                  <a:tcPr marL="119587" marR="119587" marT="0" marB="0"/>
                </a:tc>
                <a:tc>
                  <a:txBody>
                    <a:bodyPr/>
                    <a:lstStyle/>
                    <a:p>
                      <a:pPr marL="0" marR="0" algn="ctr">
                        <a:spcBef>
                          <a:spcPts val="180"/>
                        </a:spcBef>
                        <a:spcAft>
                          <a:spcPts val="180"/>
                        </a:spcAft>
                      </a:pPr>
                      <a:r>
                        <a:rPr lang="en-US" sz="2100">
                          <a:effectLst/>
                        </a:rPr>
                        <a:t>8</a:t>
                      </a:r>
                      <a:endParaRPr lang="en-US" sz="2100">
                        <a:effectLst/>
                        <a:latin typeface="Times New Roman" panose="02020603050405020304" pitchFamily="18" charset="0"/>
                        <a:ea typeface="Cambria" panose="02040503050406030204" pitchFamily="18" charset="0"/>
                        <a:cs typeface="Times New Roman" panose="02020603050405020304" pitchFamily="18" charset="0"/>
                      </a:endParaRPr>
                    </a:p>
                  </a:txBody>
                  <a:tcPr marL="119587" marR="119587" marT="0" marB="0"/>
                </a:tc>
                <a:tc>
                  <a:txBody>
                    <a:bodyPr/>
                    <a:lstStyle/>
                    <a:p>
                      <a:pPr marL="0" marR="0" algn="ctr">
                        <a:spcBef>
                          <a:spcPts val="180"/>
                        </a:spcBef>
                        <a:spcAft>
                          <a:spcPts val="180"/>
                        </a:spcAft>
                      </a:pPr>
                      <a:r>
                        <a:rPr lang="en-US" sz="2100">
                          <a:effectLst/>
                        </a:rPr>
                        <a:t>NA</a:t>
                      </a:r>
                      <a:endParaRPr lang="en-US" sz="2100">
                        <a:effectLst/>
                        <a:latin typeface="Times New Roman" panose="02020603050405020304" pitchFamily="18" charset="0"/>
                        <a:ea typeface="Cambria" panose="02040503050406030204" pitchFamily="18" charset="0"/>
                        <a:cs typeface="Times New Roman" panose="02020603050405020304" pitchFamily="18" charset="0"/>
                      </a:endParaRPr>
                    </a:p>
                  </a:txBody>
                  <a:tcPr marL="119587" marR="119587" marT="0" marB="0"/>
                </a:tc>
                <a:tc>
                  <a:txBody>
                    <a:bodyPr/>
                    <a:lstStyle/>
                    <a:p>
                      <a:pPr marL="0" marR="0" algn="ctr">
                        <a:spcBef>
                          <a:spcPts val="180"/>
                        </a:spcBef>
                        <a:spcAft>
                          <a:spcPts val="180"/>
                        </a:spcAft>
                      </a:pPr>
                      <a:r>
                        <a:rPr lang="en-US" sz="2100">
                          <a:effectLst/>
                        </a:rPr>
                        <a:t>4</a:t>
                      </a:r>
                      <a:endParaRPr lang="en-US" sz="2100">
                        <a:effectLst/>
                        <a:latin typeface="Times New Roman" panose="02020603050405020304" pitchFamily="18" charset="0"/>
                        <a:ea typeface="Cambria" panose="02040503050406030204" pitchFamily="18" charset="0"/>
                        <a:cs typeface="Times New Roman" panose="02020603050405020304" pitchFamily="18" charset="0"/>
                      </a:endParaRPr>
                    </a:p>
                  </a:txBody>
                  <a:tcPr marL="119587" marR="119587" marT="0" marB="0"/>
                </a:tc>
                <a:extLst>
                  <a:ext uri="{0D108BD9-81ED-4DB2-BD59-A6C34878D82A}">
                    <a16:rowId xmlns:a16="http://schemas.microsoft.com/office/drawing/2014/main" val="2471221460"/>
                  </a:ext>
                </a:extLst>
              </a:tr>
              <a:tr h="382679">
                <a:tc>
                  <a:txBody>
                    <a:bodyPr/>
                    <a:lstStyle/>
                    <a:p>
                      <a:pPr marL="0" marR="0" algn="ctr">
                        <a:spcBef>
                          <a:spcPts val="180"/>
                        </a:spcBef>
                        <a:spcAft>
                          <a:spcPts val="180"/>
                        </a:spcAft>
                      </a:pPr>
                      <a:r>
                        <a:rPr lang="en-US" sz="2100">
                          <a:effectLst/>
                        </a:rPr>
                        <a:t>test02</a:t>
                      </a:r>
                      <a:endParaRPr lang="en-US" sz="2100">
                        <a:effectLst/>
                        <a:latin typeface="Times New Roman" panose="02020603050405020304" pitchFamily="18" charset="0"/>
                        <a:ea typeface="Cambria" panose="02040503050406030204" pitchFamily="18" charset="0"/>
                        <a:cs typeface="Times New Roman" panose="02020603050405020304" pitchFamily="18" charset="0"/>
                      </a:endParaRPr>
                    </a:p>
                  </a:txBody>
                  <a:tcPr marL="119587" marR="119587" marT="0" marB="0"/>
                </a:tc>
                <a:tc>
                  <a:txBody>
                    <a:bodyPr/>
                    <a:lstStyle/>
                    <a:p>
                      <a:pPr marL="0" marR="0" algn="ctr">
                        <a:spcBef>
                          <a:spcPts val="180"/>
                        </a:spcBef>
                        <a:spcAft>
                          <a:spcPts val="180"/>
                        </a:spcAft>
                      </a:pPr>
                      <a:r>
                        <a:rPr lang="en-US" sz="2100">
                          <a:effectLst/>
                        </a:rPr>
                        <a:t>female</a:t>
                      </a:r>
                      <a:endParaRPr lang="en-US" sz="2100">
                        <a:effectLst/>
                        <a:latin typeface="Times New Roman" panose="02020603050405020304" pitchFamily="18" charset="0"/>
                        <a:ea typeface="Cambria" panose="02040503050406030204" pitchFamily="18" charset="0"/>
                        <a:cs typeface="Times New Roman" panose="02020603050405020304" pitchFamily="18" charset="0"/>
                      </a:endParaRPr>
                    </a:p>
                  </a:txBody>
                  <a:tcPr marL="119587" marR="119587" marT="0" marB="0"/>
                </a:tc>
                <a:tc>
                  <a:txBody>
                    <a:bodyPr/>
                    <a:lstStyle/>
                    <a:p>
                      <a:pPr marL="0" marR="0" algn="ctr">
                        <a:spcBef>
                          <a:spcPts val="180"/>
                        </a:spcBef>
                        <a:spcAft>
                          <a:spcPts val="180"/>
                        </a:spcAft>
                      </a:pPr>
                      <a:r>
                        <a:rPr lang="en-US" sz="2100">
                          <a:effectLst/>
                        </a:rPr>
                        <a:t>NA</a:t>
                      </a:r>
                      <a:endParaRPr lang="en-US" sz="2100">
                        <a:effectLst/>
                        <a:latin typeface="Times New Roman" panose="02020603050405020304" pitchFamily="18" charset="0"/>
                        <a:ea typeface="Cambria" panose="02040503050406030204" pitchFamily="18" charset="0"/>
                        <a:cs typeface="Times New Roman" panose="02020603050405020304" pitchFamily="18" charset="0"/>
                      </a:endParaRPr>
                    </a:p>
                  </a:txBody>
                  <a:tcPr marL="119587" marR="119587" marT="0" marB="0"/>
                </a:tc>
                <a:tc>
                  <a:txBody>
                    <a:bodyPr/>
                    <a:lstStyle/>
                    <a:p>
                      <a:pPr marL="0" marR="0" algn="ctr">
                        <a:spcBef>
                          <a:spcPts val="180"/>
                        </a:spcBef>
                        <a:spcAft>
                          <a:spcPts val="180"/>
                        </a:spcAft>
                      </a:pPr>
                      <a:r>
                        <a:rPr lang="en-US" sz="2100">
                          <a:effectLst/>
                        </a:rPr>
                        <a:t>NA</a:t>
                      </a:r>
                      <a:endParaRPr lang="en-US" sz="2100">
                        <a:effectLst/>
                        <a:latin typeface="Times New Roman" panose="02020603050405020304" pitchFamily="18" charset="0"/>
                        <a:ea typeface="Cambria" panose="02040503050406030204" pitchFamily="18" charset="0"/>
                        <a:cs typeface="Times New Roman" panose="02020603050405020304" pitchFamily="18" charset="0"/>
                      </a:endParaRPr>
                    </a:p>
                  </a:txBody>
                  <a:tcPr marL="119587" marR="119587" marT="0" marB="0"/>
                </a:tc>
                <a:tc>
                  <a:txBody>
                    <a:bodyPr/>
                    <a:lstStyle/>
                    <a:p>
                      <a:pPr marL="0" marR="0" algn="ctr">
                        <a:spcBef>
                          <a:spcPts val="180"/>
                        </a:spcBef>
                        <a:spcAft>
                          <a:spcPts val="180"/>
                        </a:spcAft>
                      </a:pPr>
                      <a:r>
                        <a:rPr lang="en-US" sz="2100">
                          <a:effectLst/>
                        </a:rPr>
                        <a:t>NA</a:t>
                      </a:r>
                      <a:endParaRPr lang="en-US" sz="2100">
                        <a:effectLst/>
                        <a:latin typeface="Times New Roman" panose="02020603050405020304" pitchFamily="18" charset="0"/>
                        <a:ea typeface="Cambria" panose="02040503050406030204" pitchFamily="18" charset="0"/>
                        <a:cs typeface="Times New Roman" panose="02020603050405020304" pitchFamily="18" charset="0"/>
                      </a:endParaRPr>
                    </a:p>
                  </a:txBody>
                  <a:tcPr marL="119587" marR="119587" marT="0" marB="0"/>
                </a:tc>
                <a:tc>
                  <a:txBody>
                    <a:bodyPr/>
                    <a:lstStyle/>
                    <a:p>
                      <a:pPr marL="0" marR="0" algn="ctr">
                        <a:spcBef>
                          <a:spcPts val="180"/>
                        </a:spcBef>
                        <a:spcAft>
                          <a:spcPts val="180"/>
                        </a:spcAft>
                      </a:pPr>
                      <a:r>
                        <a:rPr lang="en-US" sz="2100" dirty="0">
                          <a:effectLst/>
                        </a:rPr>
                        <a:t>NA</a:t>
                      </a:r>
                      <a:endParaRPr lang="en-US" sz="2100" dirty="0">
                        <a:effectLst/>
                        <a:latin typeface="Times New Roman" panose="02020603050405020304" pitchFamily="18" charset="0"/>
                        <a:ea typeface="Cambria" panose="02040503050406030204" pitchFamily="18" charset="0"/>
                        <a:cs typeface="Times New Roman" panose="02020603050405020304" pitchFamily="18" charset="0"/>
                      </a:endParaRPr>
                    </a:p>
                  </a:txBody>
                  <a:tcPr marL="119587" marR="119587" marT="0" marB="0"/>
                </a:tc>
                <a:extLst>
                  <a:ext uri="{0D108BD9-81ED-4DB2-BD59-A6C34878D82A}">
                    <a16:rowId xmlns:a16="http://schemas.microsoft.com/office/drawing/2014/main" val="3471150660"/>
                  </a:ext>
                </a:extLst>
              </a:tr>
            </a:tbl>
          </a:graphicData>
        </a:graphic>
      </p:graphicFrame>
      <p:sp>
        <p:nvSpPr>
          <p:cNvPr id="5" name="TextBox 4">
            <a:extLst>
              <a:ext uri="{FF2B5EF4-FFF2-40B4-BE49-F238E27FC236}">
                <a16:creationId xmlns:a16="http://schemas.microsoft.com/office/drawing/2014/main" id="{E1ADEB1F-C191-530F-0B3D-DDA06D6401B1}"/>
              </a:ext>
            </a:extLst>
          </p:cNvPr>
          <p:cNvSpPr txBox="1"/>
          <p:nvPr/>
        </p:nvSpPr>
        <p:spPr>
          <a:xfrm>
            <a:off x="644056" y="3183626"/>
            <a:ext cx="650819" cy="276999"/>
          </a:xfrm>
          <a:prstGeom prst="rect">
            <a:avLst/>
          </a:prstGeom>
          <a:noFill/>
        </p:spPr>
        <p:txBody>
          <a:bodyPr wrap="none" rtlCol="0">
            <a:spAutoFit/>
          </a:bodyPr>
          <a:lstStyle/>
          <a:p>
            <a:r>
              <a:rPr lang="en-US" sz="1200" dirty="0"/>
              <a:t>Table 1</a:t>
            </a:r>
          </a:p>
        </p:txBody>
      </p:sp>
    </p:spTree>
    <p:extLst>
      <p:ext uri="{BB962C8B-B14F-4D97-AF65-F5344CB8AC3E}">
        <p14:creationId xmlns:p14="http://schemas.microsoft.com/office/powerpoint/2010/main" val="42386584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71544DA-1A05-25AD-1AE3-031663A07CDB}"/>
              </a:ext>
            </a:extLst>
          </p:cNvPr>
          <p:cNvSpPr>
            <a:spLocks noGrp="1"/>
          </p:cNvSpPr>
          <p:nvPr>
            <p:ph type="title"/>
          </p:nvPr>
        </p:nvSpPr>
        <p:spPr>
          <a:xfrm>
            <a:off x="699713" y="248038"/>
            <a:ext cx="7063721" cy="1159200"/>
          </a:xfrm>
        </p:spPr>
        <p:txBody>
          <a:bodyPr vert="horz" lIns="91440" tIns="45720" rIns="91440" bIns="45720" rtlCol="0" anchor="ctr">
            <a:normAutofit/>
          </a:bodyPr>
          <a:lstStyle/>
          <a:p>
            <a:r>
              <a:rPr lang="en-US" sz="4000" kern="1200" dirty="0">
                <a:solidFill>
                  <a:srgbClr val="FFFFFF"/>
                </a:solidFill>
                <a:latin typeface="+mj-lt"/>
                <a:ea typeface="+mj-ea"/>
                <a:cs typeface="+mj-cs"/>
              </a:rPr>
              <a:t>Task Conditions</a:t>
            </a:r>
          </a:p>
        </p:txBody>
      </p:sp>
      <p:sp>
        <p:nvSpPr>
          <p:cNvPr id="3" name="Content Placeholder 2">
            <a:extLst>
              <a:ext uri="{FF2B5EF4-FFF2-40B4-BE49-F238E27FC236}">
                <a16:creationId xmlns:a16="http://schemas.microsoft.com/office/drawing/2014/main" id="{176B2D64-FA81-2FFF-0340-13E25C5751F8}"/>
              </a:ext>
            </a:extLst>
          </p:cNvPr>
          <p:cNvSpPr>
            <a:spLocks noGrp="1"/>
          </p:cNvSpPr>
          <p:nvPr>
            <p:ph idx="1"/>
          </p:nvPr>
        </p:nvSpPr>
        <p:spPr>
          <a:xfrm>
            <a:off x="8572499" y="390832"/>
            <a:ext cx="3233585" cy="873612"/>
          </a:xfrm>
        </p:spPr>
        <p:txBody>
          <a:bodyPr vert="horz" lIns="91440" tIns="45720" rIns="91440" bIns="45720" rtlCol="0" anchor="ctr">
            <a:normAutofit/>
          </a:bodyPr>
          <a:lstStyle/>
          <a:p>
            <a:pPr marL="0" indent="0">
              <a:buNone/>
            </a:pPr>
            <a:r>
              <a:rPr lang="en-US" sz="2000" kern="1200">
                <a:solidFill>
                  <a:srgbClr val="FFFFFF"/>
                </a:solidFill>
                <a:latin typeface="+mn-lt"/>
                <a:ea typeface="+mn-ea"/>
                <a:cs typeface="+mn-cs"/>
              </a:rPr>
              <a:t>Discourse completion task (DCT)</a:t>
            </a:r>
          </a:p>
        </p:txBody>
      </p:sp>
      <p:graphicFrame>
        <p:nvGraphicFramePr>
          <p:cNvPr id="4" name="Table 3">
            <a:extLst>
              <a:ext uri="{FF2B5EF4-FFF2-40B4-BE49-F238E27FC236}">
                <a16:creationId xmlns:a16="http://schemas.microsoft.com/office/drawing/2014/main" id="{56B5D0C2-82B2-6CA8-488D-8C3FEF836B25}"/>
              </a:ext>
            </a:extLst>
          </p:cNvPr>
          <p:cNvGraphicFramePr>
            <a:graphicFrameLocks noGrp="1"/>
          </p:cNvGraphicFramePr>
          <p:nvPr>
            <p:extLst>
              <p:ext uri="{D42A27DB-BD31-4B8C-83A1-F6EECF244321}">
                <p14:modId xmlns:p14="http://schemas.microsoft.com/office/powerpoint/2010/main" val="2133838479"/>
              </p:ext>
            </p:extLst>
          </p:nvPr>
        </p:nvGraphicFramePr>
        <p:xfrm>
          <a:off x="432225" y="2151051"/>
          <a:ext cx="11327550" cy="4082652"/>
        </p:xfrm>
        <a:graphic>
          <a:graphicData uri="http://schemas.openxmlformats.org/drawingml/2006/table">
            <a:tbl>
              <a:tblPr firstRow="1" bandRow="1" bandCol="1">
                <a:tableStyleId>{5C22544A-7EE6-4342-B048-85BDC9FD1C3A}</a:tableStyleId>
              </a:tblPr>
              <a:tblGrid>
                <a:gridCol w="1826452">
                  <a:extLst>
                    <a:ext uri="{9D8B030D-6E8A-4147-A177-3AD203B41FA5}">
                      <a16:colId xmlns:a16="http://schemas.microsoft.com/office/drawing/2014/main" val="2981770421"/>
                    </a:ext>
                  </a:extLst>
                </a:gridCol>
                <a:gridCol w="1393301">
                  <a:extLst>
                    <a:ext uri="{9D8B030D-6E8A-4147-A177-3AD203B41FA5}">
                      <a16:colId xmlns:a16="http://schemas.microsoft.com/office/drawing/2014/main" val="3676571754"/>
                    </a:ext>
                  </a:extLst>
                </a:gridCol>
                <a:gridCol w="1724728">
                  <a:extLst>
                    <a:ext uri="{9D8B030D-6E8A-4147-A177-3AD203B41FA5}">
                      <a16:colId xmlns:a16="http://schemas.microsoft.com/office/drawing/2014/main" val="2743397560"/>
                    </a:ext>
                  </a:extLst>
                </a:gridCol>
                <a:gridCol w="3122624">
                  <a:extLst>
                    <a:ext uri="{9D8B030D-6E8A-4147-A177-3AD203B41FA5}">
                      <a16:colId xmlns:a16="http://schemas.microsoft.com/office/drawing/2014/main" val="3506118290"/>
                    </a:ext>
                  </a:extLst>
                </a:gridCol>
                <a:gridCol w="3260445">
                  <a:extLst>
                    <a:ext uri="{9D8B030D-6E8A-4147-A177-3AD203B41FA5}">
                      <a16:colId xmlns:a16="http://schemas.microsoft.com/office/drawing/2014/main" val="3086625745"/>
                    </a:ext>
                  </a:extLst>
                </a:gridCol>
              </a:tblGrid>
              <a:tr h="453628">
                <a:tc>
                  <a:txBody>
                    <a:bodyPr/>
                    <a:lstStyle/>
                    <a:p>
                      <a:pPr marL="0" marR="0" algn="ctr">
                        <a:spcBef>
                          <a:spcPts val="180"/>
                        </a:spcBef>
                        <a:spcAft>
                          <a:spcPts val="180"/>
                        </a:spcAft>
                      </a:pPr>
                      <a:r>
                        <a:rPr lang="en-US" sz="2500">
                          <a:effectLst/>
                        </a:rPr>
                        <a:t>Condition</a:t>
                      </a:r>
                      <a:endParaRPr lang="en-US" sz="2500">
                        <a:effectLst/>
                        <a:latin typeface="Times New Roman" panose="02020603050405020304" pitchFamily="18" charset="0"/>
                        <a:ea typeface="Cambria" panose="02040503050406030204" pitchFamily="18" charset="0"/>
                        <a:cs typeface="Times New Roman" panose="02020603050405020304" pitchFamily="18" charset="0"/>
                      </a:endParaRPr>
                    </a:p>
                  </a:txBody>
                  <a:tcPr marL="141758" marR="141758" marT="0" marB="0" anchor="b"/>
                </a:tc>
                <a:tc>
                  <a:txBody>
                    <a:bodyPr/>
                    <a:lstStyle/>
                    <a:p>
                      <a:pPr marL="0" marR="0" algn="ctr">
                        <a:spcBef>
                          <a:spcPts val="180"/>
                        </a:spcBef>
                        <a:spcAft>
                          <a:spcPts val="180"/>
                        </a:spcAft>
                      </a:pPr>
                      <a:r>
                        <a:rPr lang="en-US" sz="2500">
                          <a:effectLst/>
                        </a:rPr>
                        <a:t>Power</a:t>
                      </a:r>
                      <a:endParaRPr lang="en-US" sz="2500">
                        <a:effectLst/>
                        <a:latin typeface="Times New Roman" panose="02020603050405020304" pitchFamily="18" charset="0"/>
                        <a:ea typeface="Cambria" panose="02040503050406030204" pitchFamily="18" charset="0"/>
                        <a:cs typeface="Times New Roman" panose="02020603050405020304" pitchFamily="18" charset="0"/>
                      </a:endParaRPr>
                    </a:p>
                  </a:txBody>
                  <a:tcPr marL="141758" marR="141758" marT="0" marB="0" anchor="b"/>
                </a:tc>
                <a:tc>
                  <a:txBody>
                    <a:bodyPr/>
                    <a:lstStyle/>
                    <a:p>
                      <a:pPr marL="0" marR="0" algn="ctr">
                        <a:spcBef>
                          <a:spcPts val="180"/>
                        </a:spcBef>
                        <a:spcAft>
                          <a:spcPts val="180"/>
                        </a:spcAft>
                      </a:pPr>
                      <a:r>
                        <a:rPr lang="en-US" sz="2500">
                          <a:effectLst/>
                        </a:rPr>
                        <a:t>Distance</a:t>
                      </a:r>
                      <a:endParaRPr lang="en-US" sz="2500">
                        <a:effectLst/>
                        <a:latin typeface="Times New Roman" panose="02020603050405020304" pitchFamily="18" charset="0"/>
                        <a:ea typeface="Cambria" panose="02040503050406030204" pitchFamily="18" charset="0"/>
                        <a:cs typeface="Times New Roman" panose="02020603050405020304" pitchFamily="18" charset="0"/>
                      </a:endParaRPr>
                    </a:p>
                  </a:txBody>
                  <a:tcPr marL="141758" marR="141758" marT="0" marB="0" anchor="b"/>
                </a:tc>
                <a:tc>
                  <a:txBody>
                    <a:bodyPr/>
                    <a:lstStyle/>
                    <a:p>
                      <a:pPr marL="0" marR="0" algn="ctr">
                        <a:spcBef>
                          <a:spcPts val="180"/>
                        </a:spcBef>
                        <a:spcAft>
                          <a:spcPts val="180"/>
                        </a:spcAft>
                      </a:pPr>
                      <a:r>
                        <a:rPr lang="en-US" sz="2500">
                          <a:effectLst/>
                        </a:rPr>
                        <a:t>Level of Imposition</a:t>
                      </a:r>
                      <a:endParaRPr lang="en-US" sz="2500">
                        <a:effectLst/>
                        <a:latin typeface="Times New Roman" panose="02020603050405020304" pitchFamily="18" charset="0"/>
                        <a:ea typeface="Cambria" panose="02040503050406030204" pitchFamily="18" charset="0"/>
                        <a:cs typeface="Times New Roman" panose="02020603050405020304" pitchFamily="18" charset="0"/>
                      </a:endParaRPr>
                    </a:p>
                  </a:txBody>
                  <a:tcPr marL="141758" marR="141758" marT="0" marB="0" anchor="b"/>
                </a:tc>
                <a:tc>
                  <a:txBody>
                    <a:bodyPr/>
                    <a:lstStyle/>
                    <a:p>
                      <a:pPr marL="0" marR="0" algn="ctr">
                        <a:spcBef>
                          <a:spcPts val="180"/>
                        </a:spcBef>
                        <a:spcAft>
                          <a:spcPts val="180"/>
                        </a:spcAft>
                      </a:pPr>
                      <a:r>
                        <a:rPr lang="en-US" sz="2500">
                          <a:effectLst/>
                        </a:rPr>
                        <a:t>Context</a:t>
                      </a:r>
                      <a:endParaRPr lang="en-US" sz="2500">
                        <a:effectLst/>
                        <a:latin typeface="Times New Roman" panose="02020603050405020304" pitchFamily="18" charset="0"/>
                        <a:ea typeface="Cambria" panose="02040503050406030204" pitchFamily="18" charset="0"/>
                        <a:cs typeface="Times New Roman" panose="02020603050405020304" pitchFamily="18" charset="0"/>
                      </a:endParaRPr>
                    </a:p>
                  </a:txBody>
                  <a:tcPr marL="141758" marR="141758" marT="0" marB="0" anchor="b"/>
                </a:tc>
                <a:extLst>
                  <a:ext uri="{0D108BD9-81ED-4DB2-BD59-A6C34878D82A}">
                    <a16:rowId xmlns:a16="http://schemas.microsoft.com/office/drawing/2014/main" val="1481596960"/>
                  </a:ext>
                </a:extLst>
              </a:tr>
              <a:tr h="453628">
                <a:tc>
                  <a:txBody>
                    <a:bodyPr/>
                    <a:lstStyle/>
                    <a:p>
                      <a:pPr marL="0" marR="0" algn="ctr">
                        <a:spcBef>
                          <a:spcPts val="180"/>
                        </a:spcBef>
                        <a:spcAft>
                          <a:spcPts val="180"/>
                        </a:spcAft>
                      </a:pPr>
                      <a:r>
                        <a:rPr lang="en-US" sz="2500">
                          <a:effectLst/>
                        </a:rPr>
                        <a:t>1</a:t>
                      </a:r>
                      <a:endParaRPr lang="en-US" sz="2500">
                        <a:effectLst/>
                        <a:latin typeface="Times New Roman" panose="02020603050405020304" pitchFamily="18" charset="0"/>
                        <a:ea typeface="Cambria" panose="02040503050406030204" pitchFamily="18" charset="0"/>
                        <a:cs typeface="Times New Roman" panose="02020603050405020304" pitchFamily="18" charset="0"/>
                      </a:endParaRPr>
                    </a:p>
                  </a:txBody>
                  <a:tcPr marL="141758" marR="141758" marT="0" marB="0"/>
                </a:tc>
                <a:tc>
                  <a:txBody>
                    <a:bodyPr/>
                    <a:lstStyle/>
                    <a:p>
                      <a:pPr marL="0" marR="0" algn="ctr">
                        <a:spcBef>
                          <a:spcPts val="180"/>
                        </a:spcBef>
                        <a:spcAft>
                          <a:spcPts val="180"/>
                        </a:spcAft>
                      </a:pPr>
                      <a:r>
                        <a:rPr lang="en-US" sz="2500">
                          <a:effectLst/>
                        </a:rPr>
                        <a:t>-</a:t>
                      </a:r>
                      <a:endParaRPr lang="en-US" sz="2500">
                        <a:effectLst/>
                        <a:latin typeface="Times New Roman" panose="02020603050405020304" pitchFamily="18" charset="0"/>
                        <a:ea typeface="Cambria" panose="02040503050406030204" pitchFamily="18" charset="0"/>
                        <a:cs typeface="Times New Roman" panose="02020603050405020304" pitchFamily="18" charset="0"/>
                      </a:endParaRPr>
                    </a:p>
                  </a:txBody>
                  <a:tcPr marL="141758" marR="141758" marT="0" marB="0"/>
                </a:tc>
                <a:tc>
                  <a:txBody>
                    <a:bodyPr/>
                    <a:lstStyle/>
                    <a:p>
                      <a:pPr marL="0" marR="0" algn="ctr">
                        <a:spcBef>
                          <a:spcPts val="180"/>
                        </a:spcBef>
                        <a:spcAft>
                          <a:spcPts val="180"/>
                        </a:spcAft>
                      </a:pPr>
                      <a:r>
                        <a:rPr lang="en-US" sz="2500">
                          <a:effectLst/>
                        </a:rPr>
                        <a:t>-</a:t>
                      </a:r>
                      <a:endParaRPr lang="en-US" sz="2500">
                        <a:effectLst/>
                        <a:latin typeface="Times New Roman" panose="02020603050405020304" pitchFamily="18" charset="0"/>
                        <a:ea typeface="Cambria" panose="02040503050406030204" pitchFamily="18" charset="0"/>
                        <a:cs typeface="Times New Roman" panose="02020603050405020304" pitchFamily="18" charset="0"/>
                      </a:endParaRPr>
                    </a:p>
                  </a:txBody>
                  <a:tcPr marL="141758" marR="141758" marT="0" marB="0"/>
                </a:tc>
                <a:tc>
                  <a:txBody>
                    <a:bodyPr/>
                    <a:lstStyle/>
                    <a:p>
                      <a:pPr marL="0" marR="0" algn="ctr">
                        <a:spcBef>
                          <a:spcPts val="180"/>
                        </a:spcBef>
                        <a:spcAft>
                          <a:spcPts val="180"/>
                        </a:spcAft>
                      </a:pPr>
                      <a:r>
                        <a:rPr lang="en-US" sz="2500">
                          <a:effectLst/>
                        </a:rPr>
                        <a:t>-</a:t>
                      </a:r>
                      <a:endParaRPr lang="en-US" sz="2500">
                        <a:effectLst/>
                        <a:latin typeface="Times New Roman" panose="02020603050405020304" pitchFamily="18" charset="0"/>
                        <a:ea typeface="Cambria" panose="02040503050406030204" pitchFamily="18" charset="0"/>
                        <a:cs typeface="Times New Roman" panose="02020603050405020304" pitchFamily="18" charset="0"/>
                      </a:endParaRPr>
                    </a:p>
                  </a:txBody>
                  <a:tcPr marL="141758" marR="141758" marT="0" marB="0"/>
                </a:tc>
                <a:tc>
                  <a:txBody>
                    <a:bodyPr/>
                    <a:lstStyle/>
                    <a:p>
                      <a:pPr marL="0" marR="0" algn="ctr">
                        <a:spcBef>
                          <a:spcPts val="180"/>
                        </a:spcBef>
                        <a:spcAft>
                          <a:spcPts val="180"/>
                        </a:spcAft>
                      </a:pPr>
                      <a:r>
                        <a:rPr lang="en-US" sz="2500">
                          <a:effectLst/>
                        </a:rPr>
                        <a:t>sibling</a:t>
                      </a:r>
                      <a:endParaRPr lang="en-US" sz="2500">
                        <a:effectLst/>
                        <a:latin typeface="Times New Roman" panose="02020603050405020304" pitchFamily="18" charset="0"/>
                        <a:ea typeface="Cambria" panose="02040503050406030204" pitchFamily="18" charset="0"/>
                        <a:cs typeface="Times New Roman" panose="02020603050405020304" pitchFamily="18" charset="0"/>
                      </a:endParaRPr>
                    </a:p>
                  </a:txBody>
                  <a:tcPr marL="141758" marR="141758" marT="0" marB="0"/>
                </a:tc>
                <a:extLst>
                  <a:ext uri="{0D108BD9-81ED-4DB2-BD59-A6C34878D82A}">
                    <a16:rowId xmlns:a16="http://schemas.microsoft.com/office/drawing/2014/main" val="2292453421"/>
                  </a:ext>
                </a:extLst>
              </a:tr>
              <a:tr h="453628">
                <a:tc>
                  <a:txBody>
                    <a:bodyPr/>
                    <a:lstStyle/>
                    <a:p>
                      <a:pPr marL="0" marR="0" algn="ctr">
                        <a:spcBef>
                          <a:spcPts val="180"/>
                        </a:spcBef>
                        <a:spcAft>
                          <a:spcPts val="180"/>
                        </a:spcAft>
                      </a:pPr>
                      <a:r>
                        <a:rPr lang="en-US" sz="2500">
                          <a:effectLst/>
                        </a:rPr>
                        <a:t>2</a:t>
                      </a:r>
                      <a:endParaRPr lang="en-US" sz="2500">
                        <a:effectLst/>
                        <a:latin typeface="Times New Roman" panose="02020603050405020304" pitchFamily="18" charset="0"/>
                        <a:ea typeface="Cambria" panose="02040503050406030204" pitchFamily="18" charset="0"/>
                        <a:cs typeface="Times New Roman" panose="02020603050405020304" pitchFamily="18" charset="0"/>
                      </a:endParaRPr>
                    </a:p>
                  </a:txBody>
                  <a:tcPr marL="141758" marR="141758" marT="0" marB="0"/>
                </a:tc>
                <a:tc>
                  <a:txBody>
                    <a:bodyPr/>
                    <a:lstStyle/>
                    <a:p>
                      <a:pPr marL="0" marR="0" algn="ctr">
                        <a:spcBef>
                          <a:spcPts val="180"/>
                        </a:spcBef>
                        <a:spcAft>
                          <a:spcPts val="180"/>
                        </a:spcAft>
                      </a:pPr>
                      <a:r>
                        <a:rPr lang="en-US" sz="2500">
                          <a:effectLst/>
                        </a:rPr>
                        <a:t>-</a:t>
                      </a:r>
                      <a:endParaRPr lang="en-US" sz="2500">
                        <a:effectLst/>
                        <a:latin typeface="Times New Roman" panose="02020603050405020304" pitchFamily="18" charset="0"/>
                        <a:ea typeface="Cambria" panose="02040503050406030204" pitchFamily="18" charset="0"/>
                        <a:cs typeface="Times New Roman" panose="02020603050405020304" pitchFamily="18" charset="0"/>
                      </a:endParaRPr>
                    </a:p>
                  </a:txBody>
                  <a:tcPr marL="141758" marR="141758" marT="0" marB="0"/>
                </a:tc>
                <a:tc>
                  <a:txBody>
                    <a:bodyPr/>
                    <a:lstStyle/>
                    <a:p>
                      <a:pPr marL="0" marR="0" algn="ctr">
                        <a:spcBef>
                          <a:spcPts val="180"/>
                        </a:spcBef>
                        <a:spcAft>
                          <a:spcPts val="180"/>
                        </a:spcAft>
                      </a:pPr>
                      <a:r>
                        <a:rPr lang="en-US" sz="2500">
                          <a:effectLst/>
                        </a:rPr>
                        <a:t>-</a:t>
                      </a:r>
                      <a:endParaRPr lang="en-US" sz="2500">
                        <a:effectLst/>
                        <a:latin typeface="Times New Roman" panose="02020603050405020304" pitchFamily="18" charset="0"/>
                        <a:ea typeface="Cambria" panose="02040503050406030204" pitchFamily="18" charset="0"/>
                        <a:cs typeface="Times New Roman" panose="02020603050405020304" pitchFamily="18" charset="0"/>
                      </a:endParaRPr>
                    </a:p>
                  </a:txBody>
                  <a:tcPr marL="141758" marR="141758" marT="0" marB="0"/>
                </a:tc>
                <a:tc>
                  <a:txBody>
                    <a:bodyPr/>
                    <a:lstStyle/>
                    <a:p>
                      <a:pPr marL="0" marR="0" algn="ctr">
                        <a:spcBef>
                          <a:spcPts val="180"/>
                        </a:spcBef>
                        <a:spcAft>
                          <a:spcPts val="180"/>
                        </a:spcAft>
                      </a:pPr>
                      <a:r>
                        <a:rPr lang="en-US" sz="2500">
                          <a:effectLst/>
                        </a:rPr>
                        <a:t>+</a:t>
                      </a:r>
                      <a:endParaRPr lang="en-US" sz="2500">
                        <a:effectLst/>
                        <a:latin typeface="Times New Roman" panose="02020603050405020304" pitchFamily="18" charset="0"/>
                        <a:ea typeface="Cambria" panose="02040503050406030204" pitchFamily="18" charset="0"/>
                        <a:cs typeface="Times New Roman" panose="02020603050405020304" pitchFamily="18" charset="0"/>
                      </a:endParaRPr>
                    </a:p>
                  </a:txBody>
                  <a:tcPr marL="141758" marR="141758" marT="0" marB="0"/>
                </a:tc>
                <a:tc>
                  <a:txBody>
                    <a:bodyPr/>
                    <a:lstStyle/>
                    <a:p>
                      <a:pPr marL="0" marR="0" algn="ctr">
                        <a:spcBef>
                          <a:spcPts val="180"/>
                        </a:spcBef>
                        <a:spcAft>
                          <a:spcPts val="180"/>
                        </a:spcAft>
                      </a:pPr>
                      <a:r>
                        <a:rPr lang="en-US" sz="2500">
                          <a:effectLst/>
                        </a:rPr>
                        <a:t>sibling</a:t>
                      </a:r>
                      <a:endParaRPr lang="en-US" sz="2500">
                        <a:effectLst/>
                        <a:latin typeface="Times New Roman" panose="02020603050405020304" pitchFamily="18" charset="0"/>
                        <a:ea typeface="Cambria" panose="02040503050406030204" pitchFamily="18" charset="0"/>
                        <a:cs typeface="Times New Roman" panose="02020603050405020304" pitchFamily="18" charset="0"/>
                      </a:endParaRPr>
                    </a:p>
                  </a:txBody>
                  <a:tcPr marL="141758" marR="141758" marT="0" marB="0"/>
                </a:tc>
                <a:extLst>
                  <a:ext uri="{0D108BD9-81ED-4DB2-BD59-A6C34878D82A}">
                    <a16:rowId xmlns:a16="http://schemas.microsoft.com/office/drawing/2014/main" val="2153826717"/>
                  </a:ext>
                </a:extLst>
              </a:tr>
              <a:tr h="453628">
                <a:tc>
                  <a:txBody>
                    <a:bodyPr/>
                    <a:lstStyle/>
                    <a:p>
                      <a:pPr marL="0" marR="0" algn="ctr">
                        <a:spcBef>
                          <a:spcPts val="180"/>
                        </a:spcBef>
                        <a:spcAft>
                          <a:spcPts val="180"/>
                        </a:spcAft>
                      </a:pPr>
                      <a:r>
                        <a:rPr lang="en-US" sz="2500">
                          <a:effectLst/>
                        </a:rPr>
                        <a:t>3</a:t>
                      </a:r>
                      <a:endParaRPr lang="en-US" sz="2500">
                        <a:effectLst/>
                        <a:latin typeface="Times New Roman" panose="02020603050405020304" pitchFamily="18" charset="0"/>
                        <a:ea typeface="Cambria" panose="02040503050406030204" pitchFamily="18" charset="0"/>
                        <a:cs typeface="Times New Roman" panose="02020603050405020304" pitchFamily="18" charset="0"/>
                      </a:endParaRPr>
                    </a:p>
                  </a:txBody>
                  <a:tcPr marL="141758" marR="141758" marT="0" marB="0"/>
                </a:tc>
                <a:tc>
                  <a:txBody>
                    <a:bodyPr/>
                    <a:lstStyle/>
                    <a:p>
                      <a:pPr marL="0" marR="0" algn="ctr">
                        <a:spcBef>
                          <a:spcPts val="180"/>
                        </a:spcBef>
                        <a:spcAft>
                          <a:spcPts val="180"/>
                        </a:spcAft>
                      </a:pPr>
                      <a:r>
                        <a:rPr lang="en-US" sz="2500">
                          <a:effectLst/>
                        </a:rPr>
                        <a:t>+</a:t>
                      </a:r>
                      <a:endParaRPr lang="en-US" sz="2500">
                        <a:effectLst/>
                        <a:latin typeface="Times New Roman" panose="02020603050405020304" pitchFamily="18" charset="0"/>
                        <a:ea typeface="Cambria" panose="02040503050406030204" pitchFamily="18" charset="0"/>
                        <a:cs typeface="Times New Roman" panose="02020603050405020304" pitchFamily="18" charset="0"/>
                      </a:endParaRPr>
                    </a:p>
                  </a:txBody>
                  <a:tcPr marL="141758" marR="141758" marT="0" marB="0"/>
                </a:tc>
                <a:tc>
                  <a:txBody>
                    <a:bodyPr/>
                    <a:lstStyle/>
                    <a:p>
                      <a:pPr marL="0" marR="0" algn="ctr">
                        <a:spcBef>
                          <a:spcPts val="180"/>
                        </a:spcBef>
                        <a:spcAft>
                          <a:spcPts val="180"/>
                        </a:spcAft>
                      </a:pPr>
                      <a:r>
                        <a:rPr lang="en-US" sz="2500">
                          <a:effectLst/>
                        </a:rPr>
                        <a:t>+</a:t>
                      </a:r>
                      <a:endParaRPr lang="en-US" sz="2500">
                        <a:effectLst/>
                        <a:latin typeface="Times New Roman" panose="02020603050405020304" pitchFamily="18" charset="0"/>
                        <a:ea typeface="Cambria" panose="02040503050406030204" pitchFamily="18" charset="0"/>
                        <a:cs typeface="Times New Roman" panose="02020603050405020304" pitchFamily="18" charset="0"/>
                      </a:endParaRPr>
                    </a:p>
                  </a:txBody>
                  <a:tcPr marL="141758" marR="141758" marT="0" marB="0"/>
                </a:tc>
                <a:tc>
                  <a:txBody>
                    <a:bodyPr/>
                    <a:lstStyle/>
                    <a:p>
                      <a:pPr marL="0" marR="0" algn="ctr">
                        <a:spcBef>
                          <a:spcPts val="180"/>
                        </a:spcBef>
                        <a:spcAft>
                          <a:spcPts val="180"/>
                        </a:spcAft>
                      </a:pPr>
                      <a:r>
                        <a:rPr lang="en-US" sz="2500">
                          <a:effectLst/>
                        </a:rPr>
                        <a:t>-</a:t>
                      </a:r>
                      <a:endParaRPr lang="en-US" sz="2500">
                        <a:effectLst/>
                        <a:latin typeface="Times New Roman" panose="02020603050405020304" pitchFamily="18" charset="0"/>
                        <a:ea typeface="Cambria" panose="02040503050406030204" pitchFamily="18" charset="0"/>
                        <a:cs typeface="Times New Roman" panose="02020603050405020304" pitchFamily="18" charset="0"/>
                      </a:endParaRPr>
                    </a:p>
                  </a:txBody>
                  <a:tcPr marL="141758" marR="141758" marT="0" marB="0"/>
                </a:tc>
                <a:tc>
                  <a:txBody>
                    <a:bodyPr/>
                    <a:lstStyle/>
                    <a:p>
                      <a:pPr marL="0" marR="0" algn="ctr">
                        <a:spcBef>
                          <a:spcPts val="180"/>
                        </a:spcBef>
                        <a:spcAft>
                          <a:spcPts val="180"/>
                        </a:spcAft>
                      </a:pPr>
                      <a:r>
                        <a:rPr lang="en-US" sz="2500">
                          <a:effectLst/>
                        </a:rPr>
                        <a:t>unfamiliar professor</a:t>
                      </a:r>
                      <a:endParaRPr lang="en-US" sz="2500">
                        <a:effectLst/>
                        <a:latin typeface="Times New Roman" panose="02020603050405020304" pitchFamily="18" charset="0"/>
                        <a:ea typeface="Cambria" panose="02040503050406030204" pitchFamily="18" charset="0"/>
                        <a:cs typeface="Times New Roman" panose="02020603050405020304" pitchFamily="18" charset="0"/>
                      </a:endParaRPr>
                    </a:p>
                  </a:txBody>
                  <a:tcPr marL="141758" marR="141758" marT="0" marB="0"/>
                </a:tc>
                <a:extLst>
                  <a:ext uri="{0D108BD9-81ED-4DB2-BD59-A6C34878D82A}">
                    <a16:rowId xmlns:a16="http://schemas.microsoft.com/office/drawing/2014/main" val="777084963"/>
                  </a:ext>
                </a:extLst>
              </a:tr>
              <a:tr h="453628">
                <a:tc>
                  <a:txBody>
                    <a:bodyPr/>
                    <a:lstStyle/>
                    <a:p>
                      <a:pPr marL="0" marR="0" algn="ctr">
                        <a:spcBef>
                          <a:spcPts val="180"/>
                        </a:spcBef>
                        <a:spcAft>
                          <a:spcPts val="180"/>
                        </a:spcAft>
                      </a:pPr>
                      <a:r>
                        <a:rPr lang="en-US" sz="2500">
                          <a:effectLst/>
                        </a:rPr>
                        <a:t>4</a:t>
                      </a:r>
                      <a:endParaRPr lang="en-US" sz="2500">
                        <a:effectLst/>
                        <a:latin typeface="Times New Roman" panose="02020603050405020304" pitchFamily="18" charset="0"/>
                        <a:ea typeface="Cambria" panose="02040503050406030204" pitchFamily="18" charset="0"/>
                        <a:cs typeface="Times New Roman" panose="02020603050405020304" pitchFamily="18" charset="0"/>
                      </a:endParaRPr>
                    </a:p>
                  </a:txBody>
                  <a:tcPr marL="141758" marR="141758" marT="0" marB="0"/>
                </a:tc>
                <a:tc>
                  <a:txBody>
                    <a:bodyPr/>
                    <a:lstStyle/>
                    <a:p>
                      <a:pPr marL="0" marR="0" algn="ctr">
                        <a:spcBef>
                          <a:spcPts val="180"/>
                        </a:spcBef>
                        <a:spcAft>
                          <a:spcPts val="180"/>
                        </a:spcAft>
                      </a:pPr>
                      <a:r>
                        <a:rPr lang="en-US" sz="2500">
                          <a:effectLst/>
                        </a:rPr>
                        <a:t>+</a:t>
                      </a:r>
                      <a:endParaRPr lang="en-US" sz="2500">
                        <a:effectLst/>
                        <a:latin typeface="Times New Roman" panose="02020603050405020304" pitchFamily="18" charset="0"/>
                        <a:ea typeface="Cambria" panose="02040503050406030204" pitchFamily="18" charset="0"/>
                        <a:cs typeface="Times New Roman" panose="02020603050405020304" pitchFamily="18" charset="0"/>
                      </a:endParaRPr>
                    </a:p>
                  </a:txBody>
                  <a:tcPr marL="141758" marR="141758" marT="0" marB="0"/>
                </a:tc>
                <a:tc>
                  <a:txBody>
                    <a:bodyPr/>
                    <a:lstStyle/>
                    <a:p>
                      <a:pPr marL="0" marR="0" algn="ctr">
                        <a:spcBef>
                          <a:spcPts val="180"/>
                        </a:spcBef>
                        <a:spcAft>
                          <a:spcPts val="180"/>
                        </a:spcAft>
                      </a:pPr>
                      <a:r>
                        <a:rPr lang="en-US" sz="2500">
                          <a:effectLst/>
                        </a:rPr>
                        <a:t>+</a:t>
                      </a:r>
                      <a:endParaRPr lang="en-US" sz="2500">
                        <a:effectLst/>
                        <a:latin typeface="Times New Roman" panose="02020603050405020304" pitchFamily="18" charset="0"/>
                        <a:ea typeface="Cambria" panose="02040503050406030204" pitchFamily="18" charset="0"/>
                        <a:cs typeface="Times New Roman" panose="02020603050405020304" pitchFamily="18" charset="0"/>
                      </a:endParaRPr>
                    </a:p>
                  </a:txBody>
                  <a:tcPr marL="141758" marR="141758" marT="0" marB="0"/>
                </a:tc>
                <a:tc>
                  <a:txBody>
                    <a:bodyPr/>
                    <a:lstStyle/>
                    <a:p>
                      <a:pPr marL="0" marR="0" algn="ctr">
                        <a:spcBef>
                          <a:spcPts val="180"/>
                        </a:spcBef>
                        <a:spcAft>
                          <a:spcPts val="180"/>
                        </a:spcAft>
                      </a:pPr>
                      <a:r>
                        <a:rPr lang="en-US" sz="2500">
                          <a:effectLst/>
                        </a:rPr>
                        <a:t>+</a:t>
                      </a:r>
                      <a:endParaRPr lang="en-US" sz="2500">
                        <a:effectLst/>
                        <a:latin typeface="Times New Roman" panose="02020603050405020304" pitchFamily="18" charset="0"/>
                        <a:ea typeface="Cambria" panose="02040503050406030204" pitchFamily="18" charset="0"/>
                        <a:cs typeface="Times New Roman" panose="02020603050405020304" pitchFamily="18" charset="0"/>
                      </a:endParaRPr>
                    </a:p>
                  </a:txBody>
                  <a:tcPr marL="141758" marR="141758" marT="0" marB="0"/>
                </a:tc>
                <a:tc>
                  <a:txBody>
                    <a:bodyPr/>
                    <a:lstStyle/>
                    <a:p>
                      <a:pPr marL="0" marR="0" algn="ctr">
                        <a:spcBef>
                          <a:spcPts val="180"/>
                        </a:spcBef>
                        <a:spcAft>
                          <a:spcPts val="180"/>
                        </a:spcAft>
                      </a:pPr>
                      <a:r>
                        <a:rPr lang="en-US" sz="2500">
                          <a:effectLst/>
                        </a:rPr>
                        <a:t>unfamiliar professor</a:t>
                      </a:r>
                      <a:endParaRPr lang="en-US" sz="2500">
                        <a:effectLst/>
                        <a:latin typeface="Times New Roman" panose="02020603050405020304" pitchFamily="18" charset="0"/>
                        <a:ea typeface="Cambria" panose="02040503050406030204" pitchFamily="18" charset="0"/>
                        <a:cs typeface="Times New Roman" panose="02020603050405020304" pitchFamily="18" charset="0"/>
                      </a:endParaRPr>
                    </a:p>
                  </a:txBody>
                  <a:tcPr marL="141758" marR="141758" marT="0" marB="0"/>
                </a:tc>
                <a:extLst>
                  <a:ext uri="{0D108BD9-81ED-4DB2-BD59-A6C34878D82A}">
                    <a16:rowId xmlns:a16="http://schemas.microsoft.com/office/drawing/2014/main" val="4054748814"/>
                  </a:ext>
                </a:extLst>
              </a:tr>
              <a:tr h="453628">
                <a:tc>
                  <a:txBody>
                    <a:bodyPr/>
                    <a:lstStyle/>
                    <a:p>
                      <a:pPr marL="0" marR="0" algn="ctr">
                        <a:spcBef>
                          <a:spcPts val="180"/>
                        </a:spcBef>
                        <a:spcAft>
                          <a:spcPts val="180"/>
                        </a:spcAft>
                      </a:pPr>
                      <a:r>
                        <a:rPr lang="en-US" sz="2500">
                          <a:effectLst/>
                        </a:rPr>
                        <a:t>5</a:t>
                      </a:r>
                      <a:endParaRPr lang="en-US" sz="2500">
                        <a:effectLst/>
                        <a:latin typeface="Times New Roman" panose="02020603050405020304" pitchFamily="18" charset="0"/>
                        <a:ea typeface="Cambria" panose="02040503050406030204" pitchFamily="18" charset="0"/>
                        <a:cs typeface="Times New Roman" panose="02020603050405020304" pitchFamily="18" charset="0"/>
                      </a:endParaRPr>
                    </a:p>
                  </a:txBody>
                  <a:tcPr marL="141758" marR="141758" marT="0" marB="0"/>
                </a:tc>
                <a:tc>
                  <a:txBody>
                    <a:bodyPr/>
                    <a:lstStyle/>
                    <a:p>
                      <a:pPr marL="0" marR="0" algn="ctr">
                        <a:spcBef>
                          <a:spcPts val="180"/>
                        </a:spcBef>
                        <a:spcAft>
                          <a:spcPts val="180"/>
                        </a:spcAft>
                      </a:pPr>
                      <a:r>
                        <a:rPr lang="en-US" sz="2500">
                          <a:effectLst/>
                        </a:rPr>
                        <a:t>+</a:t>
                      </a:r>
                      <a:endParaRPr lang="en-US" sz="2500">
                        <a:effectLst/>
                        <a:latin typeface="Times New Roman" panose="02020603050405020304" pitchFamily="18" charset="0"/>
                        <a:ea typeface="Cambria" panose="02040503050406030204" pitchFamily="18" charset="0"/>
                        <a:cs typeface="Times New Roman" panose="02020603050405020304" pitchFamily="18" charset="0"/>
                      </a:endParaRPr>
                    </a:p>
                  </a:txBody>
                  <a:tcPr marL="141758" marR="141758" marT="0" marB="0"/>
                </a:tc>
                <a:tc>
                  <a:txBody>
                    <a:bodyPr/>
                    <a:lstStyle/>
                    <a:p>
                      <a:pPr marL="0" marR="0" algn="ctr">
                        <a:spcBef>
                          <a:spcPts val="180"/>
                        </a:spcBef>
                        <a:spcAft>
                          <a:spcPts val="180"/>
                        </a:spcAft>
                      </a:pPr>
                      <a:r>
                        <a:rPr lang="en-US" sz="2500">
                          <a:effectLst/>
                        </a:rPr>
                        <a:t>-</a:t>
                      </a:r>
                      <a:endParaRPr lang="en-US" sz="2500">
                        <a:effectLst/>
                        <a:latin typeface="Times New Roman" panose="02020603050405020304" pitchFamily="18" charset="0"/>
                        <a:ea typeface="Cambria" panose="02040503050406030204" pitchFamily="18" charset="0"/>
                        <a:cs typeface="Times New Roman" panose="02020603050405020304" pitchFamily="18" charset="0"/>
                      </a:endParaRPr>
                    </a:p>
                  </a:txBody>
                  <a:tcPr marL="141758" marR="141758" marT="0" marB="0"/>
                </a:tc>
                <a:tc>
                  <a:txBody>
                    <a:bodyPr/>
                    <a:lstStyle/>
                    <a:p>
                      <a:pPr marL="0" marR="0" algn="ctr">
                        <a:spcBef>
                          <a:spcPts val="180"/>
                        </a:spcBef>
                        <a:spcAft>
                          <a:spcPts val="180"/>
                        </a:spcAft>
                      </a:pPr>
                      <a:r>
                        <a:rPr lang="en-US" sz="2500">
                          <a:effectLst/>
                        </a:rPr>
                        <a:t>-</a:t>
                      </a:r>
                      <a:endParaRPr lang="en-US" sz="2500">
                        <a:effectLst/>
                        <a:latin typeface="Times New Roman" panose="02020603050405020304" pitchFamily="18" charset="0"/>
                        <a:ea typeface="Cambria" panose="02040503050406030204" pitchFamily="18" charset="0"/>
                        <a:cs typeface="Times New Roman" panose="02020603050405020304" pitchFamily="18" charset="0"/>
                      </a:endParaRPr>
                    </a:p>
                  </a:txBody>
                  <a:tcPr marL="141758" marR="141758" marT="0" marB="0"/>
                </a:tc>
                <a:tc>
                  <a:txBody>
                    <a:bodyPr/>
                    <a:lstStyle/>
                    <a:p>
                      <a:pPr marL="0" marR="0" algn="ctr">
                        <a:spcBef>
                          <a:spcPts val="180"/>
                        </a:spcBef>
                        <a:spcAft>
                          <a:spcPts val="180"/>
                        </a:spcAft>
                      </a:pPr>
                      <a:r>
                        <a:rPr lang="en-US" sz="2500">
                          <a:effectLst/>
                        </a:rPr>
                        <a:t>familiar professor</a:t>
                      </a:r>
                      <a:endParaRPr lang="en-US" sz="2500">
                        <a:effectLst/>
                        <a:latin typeface="Times New Roman" panose="02020603050405020304" pitchFamily="18" charset="0"/>
                        <a:ea typeface="Cambria" panose="02040503050406030204" pitchFamily="18" charset="0"/>
                        <a:cs typeface="Times New Roman" panose="02020603050405020304" pitchFamily="18" charset="0"/>
                      </a:endParaRPr>
                    </a:p>
                  </a:txBody>
                  <a:tcPr marL="141758" marR="141758" marT="0" marB="0"/>
                </a:tc>
                <a:extLst>
                  <a:ext uri="{0D108BD9-81ED-4DB2-BD59-A6C34878D82A}">
                    <a16:rowId xmlns:a16="http://schemas.microsoft.com/office/drawing/2014/main" val="3049751573"/>
                  </a:ext>
                </a:extLst>
              </a:tr>
              <a:tr h="453628">
                <a:tc>
                  <a:txBody>
                    <a:bodyPr/>
                    <a:lstStyle/>
                    <a:p>
                      <a:pPr marL="0" marR="0" algn="ctr">
                        <a:spcBef>
                          <a:spcPts val="180"/>
                        </a:spcBef>
                        <a:spcAft>
                          <a:spcPts val="180"/>
                        </a:spcAft>
                      </a:pPr>
                      <a:r>
                        <a:rPr lang="en-US" sz="2500">
                          <a:effectLst/>
                        </a:rPr>
                        <a:t>6</a:t>
                      </a:r>
                      <a:endParaRPr lang="en-US" sz="2500">
                        <a:effectLst/>
                        <a:latin typeface="Times New Roman" panose="02020603050405020304" pitchFamily="18" charset="0"/>
                        <a:ea typeface="Cambria" panose="02040503050406030204" pitchFamily="18" charset="0"/>
                        <a:cs typeface="Times New Roman" panose="02020603050405020304" pitchFamily="18" charset="0"/>
                      </a:endParaRPr>
                    </a:p>
                  </a:txBody>
                  <a:tcPr marL="141758" marR="141758" marT="0" marB="0"/>
                </a:tc>
                <a:tc>
                  <a:txBody>
                    <a:bodyPr/>
                    <a:lstStyle/>
                    <a:p>
                      <a:pPr marL="0" marR="0" algn="ctr">
                        <a:spcBef>
                          <a:spcPts val="180"/>
                        </a:spcBef>
                        <a:spcAft>
                          <a:spcPts val="180"/>
                        </a:spcAft>
                      </a:pPr>
                      <a:r>
                        <a:rPr lang="en-US" sz="2500">
                          <a:effectLst/>
                        </a:rPr>
                        <a:t>+</a:t>
                      </a:r>
                      <a:endParaRPr lang="en-US" sz="2500">
                        <a:effectLst/>
                        <a:latin typeface="Times New Roman" panose="02020603050405020304" pitchFamily="18" charset="0"/>
                        <a:ea typeface="Cambria" panose="02040503050406030204" pitchFamily="18" charset="0"/>
                        <a:cs typeface="Times New Roman" panose="02020603050405020304" pitchFamily="18" charset="0"/>
                      </a:endParaRPr>
                    </a:p>
                  </a:txBody>
                  <a:tcPr marL="141758" marR="141758" marT="0" marB="0"/>
                </a:tc>
                <a:tc>
                  <a:txBody>
                    <a:bodyPr/>
                    <a:lstStyle/>
                    <a:p>
                      <a:pPr marL="0" marR="0" algn="ctr">
                        <a:spcBef>
                          <a:spcPts val="180"/>
                        </a:spcBef>
                        <a:spcAft>
                          <a:spcPts val="180"/>
                        </a:spcAft>
                      </a:pPr>
                      <a:r>
                        <a:rPr lang="en-US" sz="2500">
                          <a:effectLst/>
                        </a:rPr>
                        <a:t>-</a:t>
                      </a:r>
                      <a:endParaRPr lang="en-US" sz="2500">
                        <a:effectLst/>
                        <a:latin typeface="Times New Roman" panose="02020603050405020304" pitchFamily="18" charset="0"/>
                        <a:ea typeface="Cambria" panose="02040503050406030204" pitchFamily="18" charset="0"/>
                        <a:cs typeface="Times New Roman" panose="02020603050405020304" pitchFamily="18" charset="0"/>
                      </a:endParaRPr>
                    </a:p>
                  </a:txBody>
                  <a:tcPr marL="141758" marR="141758" marT="0" marB="0"/>
                </a:tc>
                <a:tc>
                  <a:txBody>
                    <a:bodyPr/>
                    <a:lstStyle/>
                    <a:p>
                      <a:pPr marL="0" marR="0" algn="ctr">
                        <a:spcBef>
                          <a:spcPts val="180"/>
                        </a:spcBef>
                        <a:spcAft>
                          <a:spcPts val="180"/>
                        </a:spcAft>
                      </a:pPr>
                      <a:r>
                        <a:rPr lang="en-US" sz="2500">
                          <a:effectLst/>
                        </a:rPr>
                        <a:t>+</a:t>
                      </a:r>
                      <a:endParaRPr lang="en-US" sz="2500">
                        <a:effectLst/>
                        <a:latin typeface="Times New Roman" panose="02020603050405020304" pitchFamily="18" charset="0"/>
                        <a:ea typeface="Cambria" panose="02040503050406030204" pitchFamily="18" charset="0"/>
                        <a:cs typeface="Times New Roman" panose="02020603050405020304" pitchFamily="18" charset="0"/>
                      </a:endParaRPr>
                    </a:p>
                  </a:txBody>
                  <a:tcPr marL="141758" marR="141758" marT="0" marB="0"/>
                </a:tc>
                <a:tc>
                  <a:txBody>
                    <a:bodyPr/>
                    <a:lstStyle/>
                    <a:p>
                      <a:pPr marL="0" marR="0" algn="ctr">
                        <a:spcBef>
                          <a:spcPts val="180"/>
                        </a:spcBef>
                        <a:spcAft>
                          <a:spcPts val="180"/>
                        </a:spcAft>
                      </a:pPr>
                      <a:r>
                        <a:rPr lang="en-US" sz="2500">
                          <a:effectLst/>
                        </a:rPr>
                        <a:t>familiar professor</a:t>
                      </a:r>
                      <a:endParaRPr lang="en-US" sz="2500">
                        <a:effectLst/>
                        <a:latin typeface="Times New Roman" panose="02020603050405020304" pitchFamily="18" charset="0"/>
                        <a:ea typeface="Cambria" panose="02040503050406030204" pitchFamily="18" charset="0"/>
                        <a:cs typeface="Times New Roman" panose="02020603050405020304" pitchFamily="18" charset="0"/>
                      </a:endParaRPr>
                    </a:p>
                  </a:txBody>
                  <a:tcPr marL="141758" marR="141758" marT="0" marB="0"/>
                </a:tc>
                <a:extLst>
                  <a:ext uri="{0D108BD9-81ED-4DB2-BD59-A6C34878D82A}">
                    <a16:rowId xmlns:a16="http://schemas.microsoft.com/office/drawing/2014/main" val="1675015390"/>
                  </a:ext>
                </a:extLst>
              </a:tr>
              <a:tr h="453628">
                <a:tc>
                  <a:txBody>
                    <a:bodyPr/>
                    <a:lstStyle/>
                    <a:p>
                      <a:pPr marL="0" marR="0" algn="ctr">
                        <a:spcBef>
                          <a:spcPts val="180"/>
                        </a:spcBef>
                        <a:spcAft>
                          <a:spcPts val="180"/>
                        </a:spcAft>
                      </a:pPr>
                      <a:r>
                        <a:rPr lang="en-US" sz="2500">
                          <a:effectLst/>
                        </a:rPr>
                        <a:t>7</a:t>
                      </a:r>
                      <a:endParaRPr lang="en-US" sz="2500">
                        <a:effectLst/>
                        <a:latin typeface="Times New Roman" panose="02020603050405020304" pitchFamily="18" charset="0"/>
                        <a:ea typeface="Cambria" panose="02040503050406030204" pitchFamily="18" charset="0"/>
                        <a:cs typeface="Times New Roman" panose="02020603050405020304" pitchFamily="18" charset="0"/>
                      </a:endParaRPr>
                    </a:p>
                  </a:txBody>
                  <a:tcPr marL="141758" marR="141758" marT="0" marB="0"/>
                </a:tc>
                <a:tc>
                  <a:txBody>
                    <a:bodyPr/>
                    <a:lstStyle/>
                    <a:p>
                      <a:pPr marL="0" marR="0" algn="ctr">
                        <a:spcBef>
                          <a:spcPts val="180"/>
                        </a:spcBef>
                        <a:spcAft>
                          <a:spcPts val="180"/>
                        </a:spcAft>
                      </a:pPr>
                      <a:r>
                        <a:rPr lang="en-US" sz="2500">
                          <a:effectLst/>
                        </a:rPr>
                        <a:t>-</a:t>
                      </a:r>
                      <a:endParaRPr lang="en-US" sz="2500">
                        <a:effectLst/>
                        <a:latin typeface="Times New Roman" panose="02020603050405020304" pitchFamily="18" charset="0"/>
                        <a:ea typeface="Cambria" panose="02040503050406030204" pitchFamily="18" charset="0"/>
                        <a:cs typeface="Times New Roman" panose="02020603050405020304" pitchFamily="18" charset="0"/>
                      </a:endParaRPr>
                    </a:p>
                  </a:txBody>
                  <a:tcPr marL="141758" marR="141758" marT="0" marB="0"/>
                </a:tc>
                <a:tc>
                  <a:txBody>
                    <a:bodyPr/>
                    <a:lstStyle/>
                    <a:p>
                      <a:pPr marL="0" marR="0" algn="ctr">
                        <a:spcBef>
                          <a:spcPts val="180"/>
                        </a:spcBef>
                        <a:spcAft>
                          <a:spcPts val="180"/>
                        </a:spcAft>
                      </a:pPr>
                      <a:r>
                        <a:rPr lang="en-US" sz="2500">
                          <a:effectLst/>
                        </a:rPr>
                        <a:t>+</a:t>
                      </a:r>
                      <a:endParaRPr lang="en-US" sz="2500">
                        <a:effectLst/>
                        <a:latin typeface="Times New Roman" panose="02020603050405020304" pitchFamily="18" charset="0"/>
                        <a:ea typeface="Cambria" panose="02040503050406030204" pitchFamily="18" charset="0"/>
                        <a:cs typeface="Times New Roman" panose="02020603050405020304" pitchFamily="18" charset="0"/>
                      </a:endParaRPr>
                    </a:p>
                  </a:txBody>
                  <a:tcPr marL="141758" marR="141758" marT="0" marB="0"/>
                </a:tc>
                <a:tc>
                  <a:txBody>
                    <a:bodyPr/>
                    <a:lstStyle/>
                    <a:p>
                      <a:pPr marL="0" marR="0" algn="ctr">
                        <a:spcBef>
                          <a:spcPts val="180"/>
                        </a:spcBef>
                        <a:spcAft>
                          <a:spcPts val="180"/>
                        </a:spcAft>
                      </a:pPr>
                      <a:r>
                        <a:rPr lang="en-US" sz="2500">
                          <a:effectLst/>
                        </a:rPr>
                        <a:t>-</a:t>
                      </a:r>
                      <a:endParaRPr lang="en-US" sz="2500">
                        <a:effectLst/>
                        <a:latin typeface="Times New Roman" panose="02020603050405020304" pitchFamily="18" charset="0"/>
                        <a:ea typeface="Cambria" panose="02040503050406030204" pitchFamily="18" charset="0"/>
                        <a:cs typeface="Times New Roman" panose="02020603050405020304" pitchFamily="18" charset="0"/>
                      </a:endParaRPr>
                    </a:p>
                  </a:txBody>
                  <a:tcPr marL="141758" marR="141758" marT="0" marB="0"/>
                </a:tc>
                <a:tc>
                  <a:txBody>
                    <a:bodyPr/>
                    <a:lstStyle/>
                    <a:p>
                      <a:pPr marL="0" marR="0" algn="ctr">
                        <a:spcBef>
                          <a:spcPts val="180"/>
                        </a:spcBef>
                        <a:spcAft>
                          <a:spcPts val="180"/>
                        </a:spcAft>
                      </a:pPr>
                      <a:r>
                        <a:rPr lang="en-US" sz="2500">
                          <a:effectLst/>
                        </a:rPr>
                        <a:t>unfamiliar student</a:t>
                      </a:r>
                      <a:endParaRPr lang="en-US" sz="2500">
                        <a:effectLst/>
                        <a:latin typeface="Times New Roman" panose="02020603050405020304" pitchFamily="18" charset="0"/>
                        <a:ea typeface="Cambria" panose="02040503050406030204" pitchFamily="18" charset="0"/>
                        <a:cs typeface="Times New Roman" panose="02020603050405020304" pitchFamily="18" charset="0"/>
                      </a:endParaRPr>
                    </a:p>
                  </a:txBody>
                  <a:tcPr marL="141758" marR="141758" marT="0" marB="0"/>
                </a:tc>
                <a:extLst>
                  <a:ext uri="{0D108BD9-81ED-4DB2-BD59-A6C34878D82A}">
                    <a16:rowId xmlns:a16="http://schemas.microsoft.com/office/drawing/2014/main" val="3274551874"/>
                  </a:ext>
                </a:extLst>
              </a:tr>
              <a:tr h="453628">
                <a:tc>
                  <a:txBody>
                    <a:bodyPr/>
                    <a:lstStyle/>
                    <a:p>
                      <a:pPr marL="0" marR="0" algn="ctr">
                        <a:spcBef>
                          <a:spcPts val="180"/>
                        </a:spcBef>
                        <a:spcAft>
                          <a:spcPts val="180"/>
                        </a:spcAft>
                      </a:pPr>
                      <a:r>
                        <a:rPr lang="en-US" sz="2500">
                          <a:effectLst/>
                        </a:rPr>
                        <a:t>8</a:t>
                      </a:r>
                      <a:endParaRPr lang="en-US" sz="2500">
                        <a:effectLst/>
                        <a:latin typeface="Times New Roman" panose="02020603050405020304" pitchFamily="18" charset="0"/>
                        <a:ea typeface="Cambria" panose="02040503050406030204" pitchFamily="18" charset="0"/>
                        <a:cs typeface="Times New Roman" panose="02020603050405020304" pitchFamily="18" charset="0"/>
                      </a:endParaRPr>
                    </a:p>
                  </a:txBody>
                  <a:tcPr marL="141758" marR="141758" marT="0" marB="0"/>
                </a:tc>
                <a:tc>
                  <a:txBody>
                    <a:bodyPr/>
                    <a:lstStyle/>
                    <a:p>
                      <a:pPr marL="0" marR="0" algn="ctr">
                        <a:spcBef>
                          <a:spcPts val="180"/>
                        </a:spcBef>
                        <a:spcAft>
                          <a:spcPts val="180"/>
                        </a:spcAft>
                      </a:pPr>
                      <a:r>
                        <a:rPr lang="en-US" sz="2500">
                          <a:effectLst/>
                        </a:rPr>
                        <a:t>-</a:t>
                      </a:r>
                      <a:endParaRPr lang="en-US" sz="2500">
                        <a:effectLst/>
                        <a:latin typeface="Times New Roman" panose="02020603050405020304" pitchFamily="18" charset="0"/>
                        <a:ea typeface="Cambria" panose="02040503050406030204" pitchFamily="18" charset="0"/>
                        <a:cs typeface="Times New Roman" panose="02020603050405020304" pitchFamily="18" charset="0"/>
                      </a:endParaRPr>
                    </a:p>
                  </a:txBody>
                  <a:tcPr marL="141758" marR="141758" marT="0" marB="0"/>
                </a:tc>
                <a:tc>
                  <a:txBody>
                    <a:bodyPr/>
                    <a:lstStyle/>
                    <a:p>
                      <a:pPr marL="0" marR="0" algn="ctr">
                        <a:spcBef>
                          <a:spcPts val="180"/>
                        </a:spcBef>
                        <a:spcAft>
                          <a:spcPts val="180"/>
                        </a:spcAft>
                      </a:pPr>
                      <a:r>
                        <a:rPr lang="en-US" sz="2500">
                          <a:effectLst/>
                        </a:rPr>
                        <a:t>+</a:t>
                      </a:r>
                      <a:endParaRPr lang="en-US" sz="2500">
                        <a:effectLst/>
                        <a:latin typeface="Times New Roman" panose="02020603050405020304" pitchFamily="18" charset="0"/>
                        <a:ea typeface="Cambria" panose="02040503050406030204" pitchFamily="18" charset="0"/>
                        <a:cs typeface="Times New Roman" panose="02020603050405020304" pitchFamily="18" charset="0"/>
                      </a:endParaRPr>
                    </a:p>
                  </a:txBody>
                  <a:tcPr marL="141758" marR="141758" marT="0" marB="0"/>
                </a:tc>
                <a:tc>
                  <a:txBody>
                    <a:bodyPr/>
                    <a:lstStyle/>
                    <a:p>
                      <a:pPr marL="0" marR="0" algn="ctr">
                        <a:spcBef>
                          <a:spcPts val="180"/>
                        </a:spcBef>
                        <a:spcAft>
                          <a:spcPts val="180"/>
                        </a:spcAft>
                      </a:pPr>
                      <a:r>
                        <a:rPr lang="en-US" sz="2500">
                          <a:effectLst/>
                        </a:rPr>
                        <a:t>+</a:t>
                      </a:r>
                      <a:endParaRPr lang="en-US" sz="2500">
                        <a:effectLst/>
                        <a:latin typeface="Times New Roman" panose="02020603050405020304" pitchFamily="18" charset="0"/>
                        <a:ea typeface="Cambria" panose="02040503050406030204" pitchFamily="18" charset="0"/>
                        <a:cs typeface="Times New Roman" panose="02020603050405020304" pitchFamily="18" charset="0"/>
                      </a:endParaRPr>
                    </a:p>
                  </a:txBody>
                  <a:tcPr marL="141758" marR="141758" marT="0" marB="0"/>
                </a:tc>
                <a:tc>
                  <a:txBody>
                    <a:bodyPr/>
                    <a:lstStyle/>
                    <a:p>
                      <a:pPr marL="0" marR="0" algn="ctr">
                        <a:spcBef>
                          <a:spcPts val="180"/>
                        </a:spcBef>
                        <a:spcAft>
                          <a:spcPts val="180"/>
                        </a:spcAft>
                      </a:pPr>
                      <a:r>
                        <a:rPr lang="en-US" sz="2500" dirty="0">
                          <a:effectLst/>
                        </a:rPr>
                        <a:t>unfamiliar student</a:t>
                      </a:r>
                      <a:endParaRPr lang="en-US" sz="2500" dirty="0">
                        <a:effectLst/>
                        <a:latin typeface="Times New Roman" panose="02020603050405020304" pitchFamily="18" charset="0"/>
                        <a:ea typeface="Cambria" panose="02040503050406030204" pitchFamily="18" charset="0"/>
                        <a:cs typeface="Times New Roman" panose="02020603050405020304" pitchFamily="18" charset="0"/>
                      </a:endParaRPr>
                    </a:p>
                  </a:txBody>
                  <a:tcPr marL="141758" marR="141758" marT="0" marB="0"/>
                </a:tc>
                <a:extLst>
                  <a:ext uri="{0D108BD9-81ED-4DB2-BD59-A6C34878D82A}">
                    <a16:rowId xmlns:a16="http://schemas.microsoft.com/office/drawing/2014/main" val="2479222194"/>
                  </a:ext>
                </a:extLst>
              </a:tr>
            </a:tbl>
          </a:graphicData>
        </a:graphic>
      </p:graphicFrame>
      <p:sp>
        <p:nvSpPr>
          <p:cNvPr id="5" name="TextBox 4">
            <a:extLst>
              <a:ext uri="{FF2B5EF4-FFF2-40B4-BE49-F238E27FC236}">
                <a16:creationId xmlns:a16="http://schemas.microsoft.com/office/drawing/2014/main" id="{6B6F03ED-22E6-D02C-28C4-76EC807CB3DB}"/>
              </a:ext>
            </a:extLst>
          </p:cNvPr>
          <p:cNvSpPr txBox="1"/>
          <p:nvPr/>
        </p:nvSpPr>
        <p:spPr>
          <a:xfrm>
            <a:off x="432225" y="1872406"/>
            <a:ext cx="650819" cy="276999"/>
          </a:xfrm>
          <a:prstGeom prst="rect">
            <a:avLst/>
          </a:prstGeom>
          <a:noFill/>
        </p:spPr>
        <p:txBody>
          <a:bodyPr wrap="none" rtlCol="0">
            <a:spAutoFit/>
          </a:bodyPr>
          <a:lstStyle/>
          <a:p>
            <a:r>
              <a:rPr lang="en-US" sz="1200" dirty="0"/>
              <a:t>Table 2</a:t>
            </a:r>
          </a:p>
        </p:txBody>
      </p:sp>
    </p:spTree>
    <p:extLst>
      <p:ext uri="{BB962C8B-B14F-4D97-AF65-F5344CB8AC3E}">
        <p14:creationId xmlns:p14="http://schemas.microsoft.com/office/powerpoint/2010/main" val="25674912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2170031"/>
          </a:xfrm>
          <a:prstGeom prst="rect">
            <a:avLst/>
          </a:prstGeom>
          <a:gradFill>
            <a:gsLst>
              <a:gs pos="0">
                <a:srgbClr val="000000">
                  <a:alpha val="96000"/>
                </a:srgbClr>
              </a:gs>
              <a:gs pos="100000">
                <a:schemeClr val="accent1">
                  <a:lumMod val="75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82819" y="0"/>
            <a:ext cx="4097211" cy="2170661"/>
          </a:xfrm>
          <a:prstGeom prst="rect">
            <a:avLst/>
          </a:prstGeom>
          <a:gradFill>
            <a:gsLst>
              <a:gs pos="19000">
                <a:schemeClr val="accent1">
                  <a:lumMod val="50000"/>
                  <a:alpha val="68000"/>
                </a:schemeClr>
              </a:gs>
              <a:gs pos="100000">
                <a:schemeClr val="accent1">
                  <a:alpha val="48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010646" y="-5010043"/>
            <a:ext cx="2170709" cy="12192000"/>
          </a:xfrm>
          <a:prstGeom prst="rect">
            <a:avLst/>
          </a:prstGeom>
          <a:gradFill>
            <a:gsLst>
              <a:gs pos="23000">
                <a:schemeClr val="accent1">
                  <a:lumMod val="75000"/>
                  <a:alpha val="16000"/>
                </a:schemeClr>
              </a:gs>
              <a:gs pos="99000">
                <a:srgbClr val="000000">
                  <a:alpha val="45000"/>
                </a:srgb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9280B05-E85E-744B-BB05-10F6D4CFD7C1}"/>
              </a:ext>
            </a:extLst>
          </p:cNvPr>
          <p:cNvSpPr>
            <a:spLocks noGrp="1"/>
          </p:cNvSpPr>
          <p:nvPr>
            <p:ph type="title"/>
          </p:nvPr>
        </p:nvSpPr>
        <p:spPr>
          <a:xfrm>
            <a:off x="1383564" y="348865"/>
            <a:ext cx="9718111" cy="1576446"/>
          </a:xfrm>
        </p:spPr>
        <p:txBody>
          <a:bodyPr anchor="ctr">
            <a:normAutofit/>
          </a:bodyPr>
          <a:lstStyle/>
          <a:p>
            <a:r>
              <a:rPr lang="en-US" sz="4000" dirty="0">
                <a:solidFill>
                  <a:srgbClr val="FFFFFF"/>
                </a:solidFill>
              </a:rPr>
              <a:t>Discourse Completion Task (DCT) Examples</a:t>
            </a:r>
          </a:p>
        </p:txBody>
      </p:sp>
      <p:graphicFrame>
        <p:nvGraphicFramePr>
          <p:cNvPr id="5" name="Content Placeholder 2">
            <a:extLst>
              <a:ext uri="{FF2B5EF4-FFF2-40B4-BE49-F238E27FC236}">
                <a16:creationId xmlns:a16="http://schemas.microsoft.com/office/drawing/2014/main" id="{B83DA56E-E9B2-8237-F9BF-0DA34941FDF3}"/>
              </a:ext>
            </a:extLst>
          </p:cNvPr>
          <p:cNvGraphicFramePr>
            <a:graphicFrameLocks noGrp="1"/>
          </p:cNvGraphicFramePr>
          <p:nvPr>
            <p:ph idx="1"/>
            <p:extLst>
              <p:ext uri="{D42A27DB-BD31-4B8C-83A1-F6EECF244321}">
                <p14:modId xmlns:p14="http://schemas.microsoft.com/office/powerpoint/2010/main" val="3707276878"/>
              </p:ext>
            </p:extLst>
          </p:nvPr>
        </p:nvGraphicFramePr>
        <p:xfrm>
          <a:off x="644056" y="2615979"/>
          <a:ext cx="10927829" cy="36894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551381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B4FA5022-F1E3-D868-FCC6-5E95B76CE84C}"/>
              </a:ext>
            </a:extLst>
          </p:cNvPr>
          <p:cNvSpPr>
            <a:spLocks noGrp="1"/>
          </p:cNvSpPr>
          <p:nvPr>
            <p:ph type="title"/>
          </p:nvPr>
        </p:nvSpPr>
        <p:spPr>
          <a:xfrm>
            <a:off x="1314824" y="735106"/>
            <a:ext cx="10053763" cy="2928470"/>
          </a:xfrm>
        </p:spPr>
        <p:txBody>
          <a:bodyPr vert="horz" lIns="91440" tIns="45720" rIns="91440" bIns="45720" rtlCol="0" anchor="b">
            <a:normAutofit/>
          </a:bodyPr>
          <a:lstStyle/>
          <a:p>
            <a:r>
              <a:rPr lang="en-US" sz="4800" kern="1200" dirty="0">
                <a:solidFill>
                  <a:srgbClr val="FFFFFF"/>
                </a:solidFill>
                <a:latin typeface="+mj-lt"/>
                <a:ea typeface="+mj-ea"/>
                <a:cs typeface="+mj-cs"/>
              </a:rPr>
              <a:t>Results (only for Research Question 2)</a:t>
            </a:r>
          </a:p>
        </p:txBody>
      </p:sp>
      <p:pic>
        <p:nvPicPr>
          <p:cNvPr id="5" name="Content Placeholder 4" descr="Angel face outline outline">
            <a:extLst>
              <a:ext uri="{FF2B5EF4-FFF2-40B4-BE49-F238E27FC236}">
                <a16:creationId xmlns:a16="http://schemas.microsoft.com/office/drawing/2014/main" id="{47792BC6-7D80-349C-8F9D-312331BACB6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638797" y="4398682"/>
            <a:ext cx="914400" cy="914400"/>
          </a:xfrm>
          <a:prstGeom prst="rect">
            <a:avLst/>
          </a:prstGeom>
        </p:spPr>
      </p:pic>
    </p:spTree>
    <p:extLst>
      <p:ext uri="{BB962C8B-B14F-4D97-AF65-F5344CB8AC3E}">
        <p14:creationId xmlns:p14="http://schemas.microsoft.com/office/powerpoint/2010/main" val="36072565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76EABD-2B2C-E21C-2051-F5B2259DBBBC}"/>
              </a:ext>
            </a:extLst>
          </p:cNvPr>
          <p:cNvSpPr>
            <a:spLocks noGrp="1"/>
          </p:cNvSpPr>
          <p:nvPr>
            <p:ph type="title"/>
          </p:nvPr>
        </p:nvSpPr>
        <p:spPr/>
        <p:txBody>
          <a:bodyPr/>
          <a:lstStyle/>
          <a:p>
            <a:r>
              <a:rPr lang="en-US" dirty="0"/>
              <a:t>BAYESIAN MODELING  </a:t>
            </a:r>
          </a:p>
        </p:txBody>
      </p:sp>
      <p:sp>
        <p:nvSpPr>
          <p:cNvPr id="7" name="Content Placeholder 6">
            <a:extLst>
              <a:ext uri="{FF2B5EF4-FFF2-40B4-BE49-F238E27FC236}">
                <a16:creationId xmlns:a16="http://schemas.microsoft.com/office/drawing/2014/main" id="{5B1C5EBF-A875-F2B7-BFF6-40199C7478E0}"/>
              </a:ext>
            </a:extLst>
          </p:cNvPr>
          <p:cNvSpPr>
            <a:spLocks noGrp="1"/>
          </p:cNvSpPr>
          <p:nvPr>
            <p:ph idx="1"/>
          </p:nvPr>
        </p:nvSpPr>
        <p:spPr/>
        <p:txBody>
          <a:bodyPr/>
          <a:lstStyle/>
          <a:p>
            <a:r>
              <a:rPr lang="en-US" dirty="0"/>
              <a:t>Our models:</a:t>
            </a:r>
          </a:p>
          <a:p>
            <a:pPr lvl="1"/>
            <a:r>
              <a:rPr lang="en-US" dirty="0"/>
              <a:t>Boundary tone’s mean pitch ~ power + social distance + level of imposition</a:t>
            </a:r>
          </a:p>
          <a:p>
            <a:pPr lvl="1"/>
            <a:r>
              <a:rPr lang="en-US" dirty="0"/>
              <a:t>Utterance’s mean pitch ~ power + social distance + level of imposition</a:t>
            </a:r>
          </a:p>
          <a:p>
            <a:endParaRPr lang="en-US" dirty="0"/>
          </a:p>
          <a:p>
            <a:r>
              <a:rPr lang="en-US" dirty="0"/>
              <a:t>What we’re looking for: the </a:t>
            </a:r>
            <a:r>
              <a:rPr lang="en-US" b="1" dirty="0"/>
              <a:t>confidence interval (CI) </a:t>
            </a:r>
            <a:r>
              <a:rPr lang="en-US" dirty="0"/>
              <a:t>to </a:t>
            </a:r>
            <a:r>
              <a:rPr lang="en-US" b="1" i="1" dirty="0"/>
              <a:t>not include zero</a:t>
            </a:r>
            <a:endParaRPr lang="en-US" b="1" dirty="0"/>
          </a:p>
        </p:txBody>
      </p:sp>
      <p:pic>
        <p:nvPicPr>
          <p:cNvPr id="9" name="Graphic 8" descr="Alien Face outline">
            <a:extLst>
              <a:ext uri="{FF2B5EF4-FFF2-40B4-BE49-F238E27FC236}">
                <a16:creationId xmlns:a16="http://schemas.microsoft.com/office/drawing/2014/main" id="{50D31822-0E13-56AF-A1D0-916B3918B4B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096000" y="570706"/>
            <a:ext cx="914400" cy="914400"/>
          </a:xfrm>
          <a:prstGeom prst="rect">
            <a:avLst/>
          </a:prstGeom>
        </p:spPr>
      </p:pic>
    </p:spTree>
    <p:extLst>
      <p:ext uri="{BB962C8B-B14F-4D97-AF65-F5344CB8AC3E}">
        <p14:creationId xmlns:p14="http://schemas.microsoft.com/office/powerpoint/2010/main" val="27508340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E775AA-D04F-2292-D58E-4CECB598BF60}"/>
              </a:ext>
            </a:extLst>
          </p:cNvPr>
          <p:cNvSpPr>
            <a:spLocks noGrp="1"/>
          </p:cNvSpPr>
          <p:nvPr>
            <p:ph type="title"/>
          </p:nvPr>
        </p:nvSpPr>
        <p:spPr/>
        <p:txBody>
          <a:bodyPr/>
          <a:lstStyle/>
          <a:p>
            <a:r>
              <a:rPr lang="en-US" dirty="0"/>
              <a:t>Research Question 2 Results BOUNDARY</a:t>
            </a:r>
          </a:p>
        </p:txBody>
      </p:sp>
      <p:pic>
        <p:nvPicPr>
          <p:cNvPr id="5" name="Picture 4">
            <a:extLst>
              <a:ext uri="{FF2B5EF4-FFF2-40B4-BE49-F238E27FC236}">
                <a16:creationId xmlns:a16="http://schemas.microsoft.com/office/drawing/2014/main" id="{3754B9C7-CF12-0F4F-7B55-5E36F1C6E192}"/>
              </a:ext>
            </a:extLst>
          </p:cNvPr>
          <p:cNvPicPr>
            <a:picLocks noChangeAspect="1"/>
          </p:cNvPicPr>
          <p:nvPr/>
        </p:nvPicPr>
        <p:blipFill>
          <a:blip r:embed="rId3"/>
          <a:stretch>
            <a:fillRect/>
          </a:stretch>
        </p:blipFill>
        <p:spPr>
          <a:xfrm>
            <a:off x="6800098" y="1570887"/>
            <a:ext cx="5391902" cy="5287113"/>
          </a:xfrm>
          <a:prstGeom prst="rect">
            <a:avLst/>
          </a:prstGeom>
        </p:spPr>
      </p:pic>
      <p:pic>
        <p:nvPicPr>
          <p:cNvPr id="7" name="Picture 6">
            <a:extLst>
              <a:ext uri="{FF2B5EF4-FFF2-40B4-BE49-F238E27FC236}">
                <a16:creationId xmlns:a16="http://schemas.microsoft.com/office/drawing/2014/main" id="{D3EC00C9-2DE1-6D09-8DEB-486A3173773A}"/>
              </a:ext>
            </a:extLst>
          </p:cNvPr>
          <p:cNvPicPr>
            <a:picLocks noChangeAspect="1"/>
          </p:cNvPicPr>
          <p:nvPr/>
        </p:nvPicPr>
        <p:blipFill>
          <a:blip r:embed="rId4"/>
          <a:stretch>
            <a:fillRect/>
          </a:stretch>
        </p:blipFill>
        <p:spPr>
          <a:xfrm>
            <a:off x="93306" y="1551835"/>
            <a:ext cx="5401429" cy="5306165"/>
          </a:xfrm>
          <a:prstGeom prst="rect">
            <a:avLst/>
          </a:prstGeom>
        </p:spPr>
      </p:pic>
      <p:sp>
        <p:nvSpPr>
          <p:cNvPr id="8" name="TextBox 7">
            <a:extLst>
              <a:ext uri="{FF2B5EF4-FFF2-40B4-BE49-F238E27FC236}">
                <a16:creationId xmlns:a16="http://schemas.microsoft.com/office/drawing/2014/main" id="{A6D581D7-1DB2-F2FB-D794-BBDCF9B9936F}"/>
              </a:ext>
            </a:extLst>
          </p:cNvPr>
          <p:cNvSpPr txBox="1"/>
          <p:nvPr/>
        </p:nvSpPr>
        <p:spPr>
          <a:xfrm>
            <a:off x="93306" y="6581001"/>
            <a:ext cx="706027" cy="276999"/>
          </a:xfrm>
          <a:prstGeom prst="rect">
            <a:avLst/>
          </a:prstGeom>
          <a:noFill/>
        </p:spPr>
        <p:txBody>
          <a:bodyPr wrap="none" rtlCol="0">
            <a:spAutoFit/>
          </a:bodyPr>
          <a:lstStyle/>
          <a:p>
            <a:r>
              <a:rPr lang="en-US" sz="1200" dirty="0"/>
              <a:t>Figure 6</a:t>
            </a:r>
          </a:p>
        </p:txBody>
      </p:sp>
      <p:sp>
        <p:nvSpPr>
          <p:cNvPr id="9" name="TextBox 8">
            <a:extLst>
              <a:ext uri="{FF2B5EF4-FFF2-40B4-BE49-F238E27FC236}">
                <a16:creationId xmlns:a16="http://schemas.microsoft.com/office/drawing/2014/main" id="{D0FC42B5-BB2B-A4CC-E5E0-C41DFD072F97}"/>
              </a:ext>
            </a:extLst>
          </p:cNvPr>
          <p:cNvSpPr txBox="1"/>
          <p:nvPr/>
        </p:nvSpPr>
        <p:spPr>
          <a:xfrm>
            <a:off x="5837956" y="6554468"/>
            <a:ext cx="707245" cy="276999"/>
          </a:xfrm>
          <a:prstGeom prst="rect">
            <a:avLst/>
          </a:prstGeom>
          <a:noFill/>
        </p:spPr>
        <p:txBody>
          <a:bodyPr wrap="none" rtlCol="0">
            <a:spAutoFit/>
          </a:bodyPr>
          <a:lstStyle/>
          <a:p>
            <a:r>
              <a:rPr lang="en-US" sz="1200" dirty="0"/>
              <a:t>Figure 7</a:t>
            </a:r>
          </a:p>
        </p:txBody>
      </p:sp>
    </p:spTree>
    <p:extLst>
      <p:ext uri="{BB962C8B-B14F-4D97-AF65-F5344CB8AC3E}">
        <p14:creationId xmlns:p14="http://schemas.microsoft.com/office/powerpoint/2010/main" val="22595962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8D59B7-2562-C211-AB3D-10569DF857A0}"/>
              </a:ext>
            </a:extLst>
          </p:cNvPr>
          <p:cNvSpPr>
            <a:spLocks noGrp="1"/>
          </p:cNvSpPr>
          <p:nvPr>
            <p:ph type="title"/>
          </p:nvPr>
        </p:nvSpPr>
        <p:spPr/>
        <p:txBody>
          <a:bodyPr/>
          <a:lstStyle/>
          <a:p>
            <a:r>
              <a:rPr lang="en-US" dirty="0"/>
              <a:t>The takeaway…</a:t>
            </a:r>
          </a:p>
        </p:txBody>
      </p:sp>
      <p:pic>
        <p:nvPicPr>
          <p:cNvPr id="5" name="Picture 4">
            <a:extLst>
              <a:ext uri="{FF2B5EF4-FFF2-40B4-BE49-F238E27FC236}">
                <a16:creationId xmlns:a16="http://schemas.microsoft.com/office/drawing/2014/main" id="{E7F83BC7-BABC-776C-09F5-51F934A92315}"/>
              </a:ext>
            </a:extLst>
          </p:cNvPr>
          <p:cNvPicPr>
            <a:picLocks noChangeAspect="1"/>
          </p:cNvPicPr>
          <p:nvPr/>
        </p:nvPicPr>
        <p:blipFill>
          <a:blip r:embed="rId3"/>
          <a:stretch>
            <a:fillRect/>
          </a:stretch>
        </p:blipFill>
        <p:spPr>
          <a:xfrm>
            <a:off x="6800098" y="1570887"/>
            <a:ext cx="5391902" cy="5287113"/>
          </a:xfrm>
          <a:prstGeom prst="rect">
            <a:avLst/>
          </a:prstGeom>
        </p:spPr>
      </p:pic>
      <p:pic>
        <p:nvPicPr>
          <p:cNvPr id="6" name="Picture 5">
            <a:extLst>
              <a:ext uri="{FF2B5EF4-FFF2-40B4-BE49-F238E27FC236}">
                <a16:creationId xmlns:a16="http://schemas.microsoft.com/office/drawing/2014/main" id="{D9F52E15-04E3-7DFE-9CD7-3153994B0209}"/>
              </a:ext>
            </a:extLst>
          </p:cNvPr>
          <p:cNvPicPr>
            <a:picLocks noChangeAspect="1"/>
          </p:cNvPicPr>
          <p:nvPr/>
        </p:nvPicPr>
        <p:blipFill>
          <a:blip r:embed="rId4"/>
          <a:stretch>
            <a:fillRect/>
          </a:stretch>
        </p:blipFill>
        <p:spPr>
          <a:xfrm>
            <a:off x="93306" y="1551835"/>
            <a:ext cx="5401429" cy="5306165"/>
          </a:xfrm>
          <a:prstGeom prst="rect">
            <a:avLst/>
          </a:prstGeom>
        </p:spPr>
      </p:pic>
      <p:sp>
        <p:nvSpPr>
          <p:cNvPr id="7" name="TextBox 6">
            <a:extLst>
              <a:ext uri="{FF2B5EF4-FFF2-40B4-BE49-F238E27FC236}">
                <a16:creationId xmlns:a16="http://schemas.microsoft.com/office/drawing/2014/main" id="{9725BB51-5122-3EE4-DD59-C5FACFF0B1C5}"/>
              </a:ext>
            </a:extLst>
          </p:cNvPr>
          <p:cNvSpPr txBox="1"/>
          <p:nvPr/>
        </p:nvSpPr>
        <p:spPr>
          <a:xfrm>
            <a:off x="93306" y="6581001"/>
            <a:ext cx="706027" cy="276999"/>
          </a:xfrm>
          <a:prstGeom prst="rect">
            <a:avLst/>
          </a:prstGeom>
          <a:noFill/>
        </p:spPr>
        <p:txBody>
          <a:bodyPr wrap="none" rtlCol="0">
            <a:spAutoFit/>
          </a:bodyPr>
          <a:lstStyle/>
          <a:p>
            <a:r>
              <a:rPr lang="en-US" sz="1200" dirty="0"/>
              <a:t>Figure 6</a:t>
            </a:r>
          </a:p>
        </p:txBody>
      </p:sp>
      <p:sp>
        <p:nvSpPr>
          <p:cNvPr id="8" name="TextBox 7">
            <a:extLst>
              <a:ext uri="{FF2B5EF4-FFF2-40B4-BE49-F238E27FC236}">
                <a16:creationId xmlns:a16="http://schemas.microsoft.com/office/drawing/2014/main" id="{5A1E1336-019D-36AA-E389-161B8C89D798}"/>
              </a:ext>
            </a:extLst>
          </p:cNvPr>
          <p:cNvSpPr txBox="1"/>
          <p:nvPr/>
        </p:nvSpPr>
        <p:spPr>
          <a:xfrm>
            <a:off x="5837956" y="6554468"/>
            <a:ext cx="707245" cy="276999"/>
          </a:xfrm>
          <a:prstGeom prst="rect">
            <a:avLst/>
          </a:prstGeom>
          <a:noFill/>
        </p:spPr>
        <p:txBody>
          <a:bodyPr wrap="none" rtlCol="0">
            <a:spAutoFit/>
          </a:bodyPr>
          <a:lstStyle/>
          <a:p>
            <a:r>
              <a:rPr lang="en-US" sz="1200" dirty="0"/>
              <a:t>Figure 7</a:t>
            </a:r>
          </a:p>
        </p:txBody>
      </p:sp>
      <p:pic>
        <p:nvPicPr>
          <p:cNvPr id="6146" name="Picture 2" descr="Meme Creator - Funny Failed to Reject the Null Hypothesis It Could be a  Type II Error Meme Generator at MemeCreator.org!">
            <a:extLst>
              <a:ext uri="{FF2B5EF4-FFF2-40B4-BE49-F238E27FC236}">
                <a16:creationId xmlns:a16="http://schemas.microsoft.com/office/drawing/2014/main" id="{B5292DA7-5E11-F0C0-3476-7252DFB1D1A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89735" y="2605477"/>
            <a:ext cx="3810000" cy="2524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289622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D845F9-F03F-3A7C-D1D1-DE6E36F3A6D7}"/>
              </a:ext>
            </a:extLst>
          </p:cNvPr>
          <p:cNvSpPr>
            <a:spLocks noGrp="1"/>
          </p:cNvSpPr>
          <p:nvPr>
            <p:ph type="title"/>
          </p:nvPr>
        </p:nvSpPr>
        <p:spPr/>
        <p:txBody>
          <a:bodyPr/>
          <a:lstStyle/>
          <a:p>
            <a:r>
              <a:rPr lang="en-US" dirty="0"/>
              <a:t>Research Question 2 Results UTTERANCE</a:t>
            </a:r>
          </a:p>
        </p:txBody>
      </p:sp>
      <p:pic>
        <p:nvPicPr>
          <p:cNvPr id="9" name="Picture 8">
            <a:extLst>
              <a:ext uri="{FF2B5EF4-FFF2-40B4-BE49-F238E27FC236}">
                <a16:creationId xmlns:a16="http://schemas.microsoft.com/office/drawing/2014/main" id="{88C6771C-858F-8585-819F-0DF04CC70D06}"/>
              </a:ext>
            </a:extLst>
          </p:cNvPr>
          <p:cNvPicPr>
            <a:picLocks noChangeAspect="1"/>
          </p:cNvPicPr>
          <p:nvPr/>
        </p:nvPicPr>
        <p:blipFill>
          <a:blip r:embed="rId3"/>
          <a:stretch>
            <a:fillRect/>
          </a:stretch>
        </p:blipFill>
        <p:spPr>
          <a:xfrm>
            <a:off x="6000003" y="1580413"/>
            <a:ext cx="5353797" cy="5277587"/>
          </a:xfrm>
          <a:prstGeom prst="rect">
            <a:avLst/>
          </a:prstGeom>
        </p:spPr>
      </p:pic>
      <p:pic>
        <p:nvPicPr>
          <p:cNvPr id="11" name="Picture 10">
            <a:extLst>
              <a:ext uri="{FF2B5EF4-FFF2-40B4-BE49-F238E27FC236}">
                <a16:creationId xmlns:a16="http://schemas.microsoft.com/office/drawing/2014/main" id="{B9C5C9CB-254C-F528-596F-4D390C6539EC}"/>
              </a:ext>
            </a:extLst>
          </p:cNvPr>
          <p:cNvPicPr>
            <a:picLocks noChangeAspect="1"/>
          </p:cNvPicPr>
          <p:nvPr/>
        </p:nvPicPr>
        <p:blipFill>
          <a:blip r:embed="rId4"/>
          <a:stretch>
            <a:fillRect/>
          </a:stretch>
        </p:blipFill>
        <p:spPr>
          <a:xfrm>
            <a:off x="0" y="1532782"/>
            <a:ext cx="5401429" cy="5325218"/>
          </a:xfrm>
          <a:prstGeom prst="rect">
            <a:avLst/>
          </a:prstGeom>
        </p:spPr>
      </p:pic>
      <p:sp>
        <p:nvSpPr>
          <p:cNvPr id="12" name="TextBox 11">
            <a:extLst>
              <a:ext uri="{FF2B5EF4-FFF2-40B4-BE49-F238E27FC236}">
                <a16:creationId xmlns:a16="http://schemas.microsoft.com/office/drawing/2014/main" id="{548AF27C-685A-FCBA-1032-B600531FD36C}"/>
              </a:ext>
            </a:extLst>
          </p:cNvPr>
          <p:cNvSpPr txBox="1"/>
          <p:nvPr/>
        </p:nvSpPr>
        <p:spPr>
          <a:xfrm>
            <a:off x="0" y="6581001"/>
            <a:ext cx="706027" cy="276999"/>
          </a:xfrm>
          <a:prstGeom prst="rect">
            <a:avLst/>
          </a:prstGeom>
          <a:noFill/>
        </p:spPr>
        <p:txBody>
          <a:bodyPr wrap="none" rtlCol="0">
            <a:spAutoFit/>
          </a:bodyPr>
          <a:lstStyle/>
          <a:p>
            <a:r>
              <a:rPr lang="en-US" sz="1200" dirty="0"/>
              <a:t>Figure 8</a:t>
            </a:r>
          </a:p>
        </p:txBody>
      </p:sp>
      <p:sp>
        <p:nvSpPr>
          <p:cNvPr id="13" name="TextBox 12">
            <a:extLst>
              <a:ext uri="{FF2B5EF4-FFF2-40B4-BE49-F238E27FC236}">
                <a16:creationId xmlns:a16="http://schemas.microsoft.com/office/drawing/2014/main" id="{C66520FE-5600-32A0-141A-944A5B0DC9E2}"/>
              </a:ext>
            </a:extLst>
          </p:cNvPr>
          <p:cNvSpPr txBox="1"/>
          <p:nvPr/>
        </p:nvSpPr>
        <p:spPr>
          <a:xfrm>
            <a:off x="6000003" y="6581000"/>
            <a:ext cx="706027" cy="276999"/>
          </a:xfrm>
          <a:prstGeom prst="rect">
            <a:avLst/>
          </a:prstGeom>
          <a:noFill/>
        </p:spPr>
        <p:txBody>
          <a:bodyPr wrap="none" rtlCol="0">
            <a:spAutoFit/>
          </a:bodyPr>
          <a:lstStyle/>
          <a:p>
            <a:r>
              <a:rPr lang="en-US" sz="1200" dirty="0"/>
              <a:t>Figure 9</a:t>
            </a:r>
          </a:p>
        </p:txBody>
      </p:sp>
    </p:spTree>
    <p:extLst>
      <p:ext uri="{BB962C8B-B14F-4D97-AF65-F5344CB8AC3E}">
        <p14:creationId xmlns:p14="http://schemas.microsoft.com/office/powerpoint/2010/main" val="234840959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8F269C-6F54-C142-DD8B-D4063637C33B}"/>
              </a:ext>
            </a:extLst>
          </p:cNvPr>
          <p:cNvSpPr>
            <a:spLocks noGrp="1"/>
          </p:cNvSpPr>
          <p:nvPr>
            <p:ph type="title"/>
          </p:nvPr>
        </p:nvSpPr>
        <p:spPr/>
        <p:txBody>
          <a:bodyPr/>
          <a:lstStyle/>
          <a:p>
            <a:r>
              <a:rPr lang="en-US" dirty="0"/>
              <a:t>The takeaway…</a:t>
            </a:r>
          </a:p>
        </p:txBody>
      </p:sp>
      <p:sp>
        <p:nvSpPr>
          <p:cNvPr id="3" name="Content Placeholder 2">
            <a:extLst>
              <a:ext uri="{FF2B5EF4-FFF2-40B4-BE49-F238E27FC236}">
                <a16:creationId xmlns:a16="http://schemas.microsoft.com/office/drawing/2014/main" id="{A69EBC99-5A31-A853-3BED-AF0ECE96571E}"/>
              </a:ext>
            </a:extLst>
          </p:cNvPr>
          <p:cNvSpPr>
            <a:spLocks noGrp="1"/>
          </p:cNvSpPr>
          <p:nvPr>
            <p:ph idx="1"/>
          </p:nvPr>
        </p:nvSpPr>
        <p:spPr/>
        <p:txBody>
          <a:bodyPr/>
          <a:lstStyle/>
          <a:p>
            <a:r>
              <a:rPr lang="en-US" dirty="0"/>
              <a:t>The utterance’s mean pitch (for this speaker) is dependent on the power &amp; social distance of their interlocutor, as well as the imposition of the request!!</a:t>
            </a:r>
          </a:p>
          <a:p>
            <a:endParaRPr lang="en-US" dirty="0"/>
          </a:p>
          <a:p>
            <a:r>
              <a:rPr lang="en-US" dirty="0"/>
              <a:t>There are no interactions – it doesn’t seem like there’s a “stacking” effect of politeness</a:t>
            </a:r>
          </a:p>
        </p:txBody>
      </p:sp>
    </p:spTree>
    <p:extLst>
      <p:ext uri="{BB962C8B-B14F-4D97-AF65-F5344CB8AC3E}">
        <p14:creationId xmlns:p14="http://schemas.microsoft.com/office/powerpoint/2010/main" val="21743103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DBBD58-2E20-4F0F-9F4D-5DB990020ED7}"/>
              </a:ext>
            </a:extLst>
          </p:cNvPr>
          <p:cNvSpPr>
            <a:spLocks noGrp="1"/>
          </p:cNvSpPr>
          <p:nvPr>
            <p:ph type="title"/>
          </p:nvPr>
        </p:nvSpPr>
        <p:spPr/>
        <p:txBody>
          <a:bodyPr/>
          <a:lstStyle/>
          <a:p>
            <a:r>
              <a:rPr lang="en-US" dirty="0"/>
              <a:t>Intonation &amp; Politeness (Herrero &amp; Dev</a:t>
            </a:r>
            <a:r>
              <a:rPr lang="es-ES" dirty="0" err="1"/>
              <a:t>ís</a:t>
            </a:r>
            <a:r>
              <a:rPr lang="es-ES" dirty="0"/>
              <a:t>, 2020</a:t>
            </a:r>
            <a:r>
              <a:rPr lang="en-US" dirty="0"/>
              <a:t>)</a:t>
            </a:r>
          </a:p>
        </p:txBody>
      </p:sp>
      <p:sp>
        <p:nvSpPr>
          <p:cNvPr id="3" name="Content Placeholder 2">
            <a:extLst>
              <a:ext uri="{FF2B5EF4-FFF2-40B4-BE49-F238E27FC236}">
                <a16:creationId xmlns:a16="http://schemas.microsoft.com/office/drawing/2014/main" id="{8244D0BE-7D57-2D17-F2C1-CCC45FAB5921}"/>
              </a:ext>
            </a:extLst>
          </p:cNvPr>
          <p:cNvSpPr>
            <a:spLocks noGrp="1"/>
          </p:cNvSpPr>
          <p:nvPr>
            <p:ph idx="1"/>
          </p:nvPr>
        </p:nvSpPr>
        <p:spPr/>
        <p:txBody>
          <a:bodyPr/>
          <a:lstStyle/>
          <a:p>
            <a:r>
              <a:rPr lang="en-US" dirty="0"/>
              <a:t>L1 Mandarin L2 Spanish, CEFR = A2/B1</a:t>
            </a:r>
          </a:p>
          <a:p>
            <a:r>
              <a:rPr lang="en-US" dirty="0"/>
              <a:t>Participants completed discourse completion task for polite requests</a:t>
            </a:r>
          </a:p>
          <a:p>
            <a:r>
              <a:rPr lang="en-US" dirty="0"/>
              <a:t>L1 Spanish rated utterances based on politeness</a:t>
            </a:r>
          </a:p>
          <a:p>
            <a:r>
              <a:rPr lang="en-US" dirty="0"/>
              <a:t>Utterances rated as impolite were analyzed</a:t>
            </a:r>
          </a:p>
          <a:p>
            <a:pPr marL="0" indent="0">
              <a:buNone/>
            </a:pPr>
            <a:endParaRPr lang="en-US" dirty="0"/>
          </a:p>
          <a:p>
            <a:r>
              <a:rPr lang="en-US" dirty="0"/>
              <a:t>Lexical-grammatical politeness strategies are insufficient for an utterance to be perceived as polite – it must have the correct intonation</a:t>
            </a:r>
          </a:p>
          <a:p>
            <a:endParaRPr lang="en-US" dirty="0"/>
          </a:p>
          <a:p>
            <a:pPr lvl="1"/>
            <a:endParaRPr lang="en-US" dirty="0"/>
          </a:p>
        </p:txBody>
      </p:sp>
    </p:spTree>
    <p:extLst>
      <p:ext uri="{BB962C8B-B14F-4D97-AF65-F5344CB8AC3E}">
        <p14:creationId xmlns:p14="http://schemas.microsoft.com/office/powerpoint/2010/main" val="35323186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F6E0D-120B-7EB5-072C-4B27F7E110B9}"/>
              </a:ext>
            </a:extLst>
          </p:cNvPr>
          <p:cNvSpPr>
            <a:spLocks noGrp="1"/>
          </p:cNvSpPr>
          <p:nvPr>
            <p:ph type="title"/>
          </p:nvPr>
        </p:nvSpPr>
        <p:spPr/>
        <p:txBody>
          <a:bodyPr/>
          <a:lstStyle/>
          <a:p>
            <a:r>
              <a:rPr lang="en-US" dirty="0"/>
              <a:t>Discussion</a:t>
            </a:r>
          </a:p>
        </p:txBody>
      </p:sp>
      <p:sp>
        <p:nvSpPr>
          <p:cNvPr id="3" name="Content Placeholder 2">
            <a:extLst>
              <a:ext uri="{FF2B5EF4-FFF2-40B4-BE49-F238E27FC236}">
                <a16:creationId xmlns:a16="http://schemas.microsoft.com/office/drawing/2014/main" id="{CC47E7EE-C257-17DF-AEA2-1967C6AC9F70}"/>
              </a:ext>
            </a:extLst>
          </p:cNvPr>
          <p:cNvSpPr>
            <a:spLocks noGrp="1"/>
          </p:cNvSpPr>
          <p:nvPr>
            <p:ph idx="1"/>
          </p:nvPr>
        </p:nvSpPr>
        <p:spPr/>
        <p:txBody>
          <a:bodyPr/>
          <a:lstStyle/>
          <a:p>
            <a:r>
              <a:rPr lang="en-US" dirty="0"/>
              <a:t>Although pitch </a:t>
            </a:r>
            <a:r>
              <a:rPr lang="en-US" i="1" dirty="0"/>
              <a:t>does</a:t>
            </a:r>
            <a:r>
              <a:rPr lang="en-US" dirty="0"/>
              <a:t> seem related to politeness, it’s in an unexpected direction!!</a:t>
            </a:r>
          </a:p>
          <a:p>
            <a:r>
              <a:rPr lang="en-US" i="1" dirty="0"/>
              <a:t>Lower</a:t>
            </a:r>
            <a:r>
              <a:rPr lang="en-US" dirty="0"/>
              <a:t> pitch is associated with </a:t>
            </a:r>
            <a:r>
              <a:rPr lang="en-US" i="1" dirty="0"/>
              <a:t>higher </a:t>
            </a:r>
            <a:r>
              <a:rPr lang="en-US" dirty="0"/>
              <a:t>politeness</a:t>
            </a:r>
          </a:p>
          <a:p>
            <a:r>
              <a:rPr lang="en-US" dirty="0"/>
              <a:t>Evidence </a:t>
            </a:r>
            <a:r>
              <a:rPr lang="en-US" i="1" dirty="0"/>
              <a:t>against </a:t>
            </a:r>
            <a:r>
              <a:rPr lang="en-US" dirty="0"/>
              <a:t>the Frequency Code</a:t>
            </a:r>
          </a:p>
        </p:txBody>
      </p:sp>
    </p:spTree>
    <p:extLst>
      <p:ext uri="{BB962C8B-B14F-4D97-AF65-F5344CB8AC3E}">
        <p14:creationId xmlns:p14="http://schemas.microsoft.com/office/powerpoint/2010/main" val="277828398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99F30D-5F30-821F-B53D-C25E283A1ED5}"/>
              </a:ext>
            </a:extLst>
          </p:cNvPr>
          <p:cNvSpPr>
            <a:spLocks noGrp="1"/>
          </p:cNvSpPr>
          <p:nvPr>
            <p:ph type="title"/>
          </p:nvPr>
        </p:nvSpPr>
        <p:spPr/>
        <p:txBody>
          <a:bodyPr/>
          <a:lstStyle/>
          <a:p>
            <a:r>
              <a:rPr lang="en-US" dirty="0"/>
              <a:t>What about the other research questions?</a:t>
            </a:r>
          </a:p>
        </p:txBody>
      </p:sp>
      <p:sp>
        <p:nvSpPr>
          <p:cNvPr id="3" name="Content Placeholder 2">
            <a:extLst>
              <a:ext uri="{FF2B5EF4-FFF2-40B4-BE49-F238E27FC236}">
                <a16:creationId xmlns:a16="http://schemas.microsoft.com/office/drawing/2014/main" id="{5EA5573E-B870-5CA9-5E51-10D2F024F33A}"/>
              </a:ext>
            </a:extLst>
          </p:cNvPr>
          <p:cNvSpPr>
            <a:spLocks noGrp="1"/>
          </p:cNvSpPr>
          <p:nvPr>
            <p:ph idx="1"/>
          </p:nvPr>
        </p:nvSpPr>
        <p:spPr/>
        <p:txBody>
          <a:bodyPr/>
          <a:lstStyle/>
          <a:p>
            <a:r>
              <a:rPr lang="en-US" dirty="0"/>
              <a:t>It’s really annoying to annotate intonation; felt like a waste of resources to annotate loads of data that I can’t use</a:t>
            </a:r>
          </a:p>
        </p:txBody>
      </p:sp>
    </p:spTree>
    <p:extLst>
      <p:ext uri="{BB962C8B-B14F-4D97-AF65-F5344CB8AC3E}">
        <p14:creationId xmlns:p14="http://schemas.microsoft.com/office/powerpoint/2010/main" val="213269925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A20FA6-3A34-EE89-4F0E-0FBD35812D75}"/>
              </a:ext>
            </a:extLst>
          </p:cNvPr>
          <p:cNvSpPr>
            <a:spLocks noGrp="1"/>
          </p:cNvSpPr>
          <p:nvPr>
            <p:ph type="title"/>
          </p:nvPr>
        </p:nvSpPr>
        <p:spPr/>
        <p:txBody>
          <a:bodyPr/>
          <a:lstStyle/>
          <a:p>
            <a:r>
              <a:rPr lang="en-US" dirty="0"/>
              <a:t>Remaining Issues</a:t>
            </a:r>
          </a:p>
        </p:txBody>
      </p:sp>
      <p:sp>
        <p:nvSpPr>
          <p:cNvPr id="3" name="Content Placeholder 2">
            <a:extLst>
              <a:ext uri="{FF2B5EF4-FFF2-40B4-BE49-F238E27FC236}">
                <a16:creationId xmlns:a16="http://schemas.microsoft.com/office/drawing/2014/main" id="{903C6638-E953-9CD3-58A3-287997C385C1}"/>
              </a:ext>
            </a:extLst>
          </p:cNvPr>
          <p:cNvSpPr>
            <a:spLocks noGrp="1"/>
          </p:cNvSpPr>
          <p:nvPr>
            <p:ph idx="1"/>
          </p:nvPr>
        </p:nvSpPr>
        <p:spPr/>
        <p:txBody>
          <a:bodyPr/>
          <a:lstStyle/>
          <a:p>
            <a:pPr marL="0" indent="0">
              <a:buNone/>
            </a:pPr>
            <a:r>
              <a:rPr lang="en-US" dirty="0"/>
              <a:t>1. Only one participant (who doesn’t actually fit the criteria for inclusion)</a:t>
            </a:r>
          </a:p>
          <a:p>
            <a:pPr lvl="1"/>
            <a:r>
              <a:rPr lang="en-US" dirty="0"/>
              <a:t>This will be rectified in the actual study</a:t>
            </a:r>
          </a:p>
          <a:p>
            <a:pPr marL="0" indent="0">
              <a:buNone/>
            </a:pPr>
            <a:r>
              <a:rPr lang="en-US" dirty="0"/>
              <a:t>2. Participant responses varied a lot in length, range: 5 - 30 s</a:t>
            </a:r>
          </a:p>
          <a:p>
            <a:pPr lvl="1"/>
            <a:r>
              <a:rPr lang="en-US" dirty="0"/>
              <a:t>How can this be constrained? </a:t>
            </a:r>
          </a:p>
          <a:p>
            <a:pPr lvl="1"/>
            <a:r>
              <a:rPr lang="en-US" dirty="0"/>
              <a:t>Will constraints impact naturalness?</a:t>
            </a:r>
          </a:p>
          <a:p>
            <a:pPr lvl="1"/>
            <a:r>
              <a:rPr lang="en-US" dirty="0"/>
              <a:t>Is it fair to compare a 5 s response to a 30 s response?</a:t>
            </a:r>
          </a:p>
          <a:p>
            <a:pPr marL="0" indent="0">
              <a:buNone/>
            </a:pPr>
            <a:r>
              <a:rPr lang="en-US" dirty="0"/>
              <a:t>3. Are my quantitative methods actually valid?</a:t>
            </a:r>
          </a:p>
          <a:p>
            <a:pPr lvl="1"/>
            <a:r>
              <a:rPr lang="en-US" dirty="0"/>
              <a:t>Mean pitch of utterance seems like a good measurement</a:t>
            </a:r>
          </a:p>
          <a:p>
            <a:pPr lvl="1"/>
            <a:r>
              <a:rPr lang="en-US" dirty="0"/>
              <a:t>Mean pitch of boundary tone is a bit sketchier…</a:t>
            </a:r>
          </a:p>
        </p:txBody>
      </p:sp>
    </p:spTree>
    <p:extLst>
      <p:ext uri="{BB962C8B-B14F-4D97-AF65-F5344CB8AC3E}">
        <p14:creationId xmlns:p14="http://schemas.microsoft.com/office/powerpoint/2010/main" val="94706865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F9CE5B6-CF29-29FB-504F-C2268A1F723E}"/>
              </a:ext>
            </a:extLst>
          </p:cNvPr>
          <p:cNvSpPr>
            <a:spLocks noGrp="1"/>
          </p:cNvSpPr>
          <p:nvPr>
            <p:ph type="title"/>
          </p:nvPr>
        </p:nvSpPr>
        <p:spPr>
          <a:xfrm>
            <a:off x="630936" y="639520"/>
            <a:ext cx="3429000" cy="1719072"/>
          </a:xfrm>
        </p:spPr>
        <p:txBody>
          <a:bodyPr anchor="b">
            <a:normAutofit/>
          </a:bodyPr>
          <a:lstStyle/>
          <a:p>
            <a:r>
              <a:rPr lang="en-US" sz="3800" dirty="0"/>
              <a:t>The Issue with Mean Boundary Tone</a:t>
            </a:r>
          </a:p>
        </p:txBody>
      </p:sp>
      <p:sp>
        <p:nvSpPr>
          <p:cNvPr id="11"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DE889A8-56FF-28E0-A972-E23305C88E15}"/>
              </a:ext>
            </a:extLst>
          </p:cNvPr>
          <p:cNvSpPr>
            <a:spLocks noGrp="1"/>
          </p:cNvSpPr>
          <p:nvPr>
            <p:ph idx="1"/>
          </p:nvPr>
        </p:nvSpPr>
        <p:spPr>
          <a:xfrm>
            <a:off x="630936" y="2807208"/>
            <a:ext cx="3429000" cy="3410712"/>
          </a:xfrm>
        </p:spPr>
        <p:txBody>
          <a:bodyPr anchor="t">
            <a:normAutofit/>
          </a:bodyPr>
          <a:lstStyle/>
          <a:p>
            <a:r>
              <a:rPr lang="en-US" sz="2200" dirty="0"/>
              <a:t>Where does the boundary tone actually start? Here it’s pretty clear – the onset of the [</a:t>
            </a:r>
            <a:r>
              <a:rPr lang="en-US" sz="2200" b="0" i="0" dirty="0">
                <a:effectLst/>
                <a:latin typeface="Google Sans"/>
              </a:rPr>
              <a:t>ɣ]</a:t>
            </a:r>
          </a:p>
          <a:p>
            <a:endParaRPr lang="en-US" sz="2200" dirty="0"/>
          </a:p>
        </p:txBody>
      </p:sp>
      <p:pic>
        <p:nvPicPr>
          <p:cNvPr id="4" name="Picture">
            <a:extLst>
              <a:ext uri="{FF2B5EF4-FFF2-40B4-BE49-F238E27FC236}">
                <a16:creationId xmlns:a16="http://schemas.microsoft.com/office/drawing/2014/main" id="{B2F3EFC8-85E5-A61D-A26D-BB40B7547FDA}"/>
              </a:ext>
            </a:extLst>
          </p:cNvPr>
          <p:cNvPicPr/>
          <p:nvPr/>
        </p:nvPicPr>
        <p:blipFill>
          <a:blip r:embed="rId2"/>
          <a:stretch>
            <a:fillRect/>
          </a:stretch>
        </p:blipFill>
        <p:spPr bwMode="auto">
          <a:xfrm>
            <a:off x="5066462" y="640080"/>
            <a:ext cx="6079388" cy="5577840"/>
          </a:xfrm>
          <a:prstGeom prst="rect">
            <a:avLst/>
          </a:prstGeom>
          <a:noFill/>
        </p:spPr>
      </p:pic>
      <p:sp>
        <p:nvSpPr>
          <p:cNvPr id="5" name="TextBox 4">
            <a:extLst>
              <a:ext uri="{FF2B5EF4-FFF2-40B4-BE49-F238E27FC236}">
                <a16:creationId xmlns:a16="http://schemas.microsoft.com/office/drawing/2014/main" id="{8551C702-27B5-4FFA-57F6-215AF61F5792}"/>
              </a:ext>
            </a:extLst>
          </p:cNvPr>
          <p:cNvSpPr txBox="1"/>
          <p:nvPr/>
        </p:nvSpPr>
        <p:spPr>
          <a:xfrm>
            <a:off x="5742986" y="6399460"/>
            <a:ext cx="706027" cy="276999"/>
          </a:xfrm>
          <a:prstGeom prst="rect">
            <a:avLst/>
          </a:prstGeom>
          <a:noFill/>
        </p:spPr>
        <p:txBody>
          <a:bodyPr wrap="none" rtlCol="0">
            <a:spAutoFit/>
          </a:bodyPr>
          <a:lstStyle/>
          <a:p>
            <a:r>
              <a:rPr lang="en-US" sz="1200" dirty="0"/>
              <a:t>Figure 9</a:t>
            </a:r>
          </a:p>
        </p:txBody>
      </p:sp>
    </p:spTree>
    <p:extLst>
      <p:ext uri="{BB962C8B-B14F-4D97-AF65-F5344CB8AC3E}">
        <p14:creationId xmlns:p14="http://schemas.microsoft.com/office/powerpoint/2010/main" val="3933132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37DA9F5-4107-7D61-74A7-07F9D2D02830}"/>
              </a:ext>
            </a:extLst>
          </p:cNvPr>
          <p:cNvSpPr>
            <a:spLocks noGrp="1"/>
          </p:cNvSpPr>
          <p:nvPr>
            <p:ph type="title"/>
          </p:nvPr>
        </p:nvSpPr>
        <p:spPr>
          <a:xfrm>
            <a:off x="630936" y="639520"/>
            <a:ext cx="3429000" cy="1719072"/>
          </a:xfrm>
        </p:spPr>
        <p:txBody>
          <a:bodyPr anchor="b">
            <a:normAutofit/>
          </a:bodyPr>
          <a:lstStyle/>
          <a:p>
            <a:r>
              <a:rPr lang="en-US" sz="3800" dirty="0"/>
              <a:t>The Issue with Mean Boundary Tone</a:t>
            </a:r>
          </a:p>
        </p:txBody>
      </p:sp>
      <p:sp>
        <p:nvSpPr>
          <p:cNvPr id="13"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357F08C-2291-2C34-6787-CE682617CC65}"/>
              </a:ext>
            </a:extLst>
          </p:cNvPr>
          <p:cNvSpPr>
            <a:spLocks noGrp="1"/>
          </p:cNvSpPr>
          <p:nvPr>
            <p:ph idx="1"/>
          </p:nvPr>
        </p:nvSpPr>
        <p:spPr>
          <a:xfrm>
            <a:off x="630936" y="2807208"/>
            <a:ext cx="3429000" cy="3410712"/>
          </a:xfrm>
        </p:spPr>
        <p:txBody>
          <a:bodyPr anchor="t">
            <a:normAutofit/>
          </a:bodyPr>
          <a:lstStyle/>
          <a:p>
            <a:r>
              <a:rPr lang="en-US" sz="2200" dirty="0"/>
              <a:t>What about here?  Sort of have to pick an arbitrary point on the curve…</a:t>
            </a:r>
          </a:p>
        </p:txBody>
      </p:sp>
      <p:pic>
        <p:nvPicPr>
          <p:cNvPr id="5" name="Picture 4">
            <a:extLst>
              <a:ext uri="{FF2B5EF4-FFF2-40B4-BE49-F238E27FC236}">
                <a16:creationId xmlns:a16="http://schemas.microsoft.com/office/drawing/2014/main" id="{DEF89A23-4B58-8C05-C556-0977D92D1598}"/>
              </a:ext>
            </a:extLst>
          </p:cNvPr>
          <p:cNvPicPr>
            <a:picLocks noChangeAspect="1"/>
          </p:cNvPicPr>
          <p:nvPr/>
        </p:nvPicPr>
        <p:blipFill>
          <a:blip r:embed="rId3"/>
          <a:stretch>
            <a:fillRect/>
          </a:stretch>
        </p:blipFill>
        <p:spPr>
          <a:xfrm>
            <a:off x="4654296" y="1185291"/>
            <a:ext cx="6903720" cy="4487418"/>
          </a:xfrm>
          <a:prstGeom prst="rect">
            <a:avLst/>
          </a:prstGeom>
        </p:spPr>
      </p:pic>
      <p:sp>
        <p:nvSpPr>
          <p:cNvPr id="8" name="TextBox 7">
            <a:extLst>
              <a:ext uri="{FF2B5EF4-FFF2-40B4-BE49-F238E27FC236}">
                <a16:creationId xmlns:a16="http://schemas.microsoft.com/office/drawing/2014/main" id="{4745B073-0E1D-FF8B-EDB4-BED7BC7A0201}"/>
              </a:ext>
            </a:extLst>
          </p:cNvPr>
          <p:cNvSpPr txBox="1"/>
          <p:nvPr/>
        </p:nvSpPr>
        <p:spPr>
          <a:xfrm>
            <a:off x="9549019" y="5711356"/>
            <a:ext cx="6097656" cy="276999"/>
          </a:xfrm>
          <a:prstGeom prst="rect">
            <a:avLst/>
          </a:prstGeom>
          <a:noFill/>
        </p:spPr>
        <p:txBody>
          <a:bodyPr wrap="square">
            <a:spAutoFit/>
          </a:bodyPr>
          <a:lstStyle/>
          <a:p>
            <a:r>
              <a:rPr lang="en-US" sz="1200" dirty="0"/>
              <a:t>Figure 10</a:t>
            </a:r>
          </a:p>
        </p:txBody>
      </p:sp>
    </p:spTree>
    <p:extLst>
      <p:ext uri="{BB962C8B-B14F-4D97-AF65-F5344CB8AC3E}">
        <p14:creationId xmlns:p14="http://schemas.microsoft.com/office/powerpoint/2010/main" val="115559983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17D758-4B90-9058-7E66-623C3C724A8F}"/>
              </a:ext>
            </a:extLst>
          </p:cNvPr>
          <p:cNvSpPr>
            <a:spLocks noGrp="1"/>
          </p:cNvSpPr>
          <p:nvPr>
            <p:ph type="title"/>
          </p:nvPr>
        </p:nvSpPr>
        <p:spPr/>
        <p:txBody>
          <a:bodyPr/>
          <a:lstStyle/>
          <a:p>
            <a:r>
              <a:rPr lang="en-US" dirty="0"/>
              <a:t>Future Research</a:t>
            </a:r>
          </a:p>
        </p:txBody>
      </p:sp>
      <p:sp>
        <p:nvSpPr>
          <p:cNvPr id="3" name="Content Placeholder 2">
            <a:extLst>
              <a:ext uri="{FF2B5EF4-FFF2-40B4-BE49-F238E27FC236}">
                <a16:creationId xmlns:a16="http://schemas.microsoft.com/office/drawing/2014/main" id="{7A39B833-5F29-B9B3-C9D5-8A7935D50502}"/>
              </a:ext>
            </a:extLst>
          </p:cNvPr>
          <p:cNvSpPr>
            <a:spLocks noGrp="1"/>
          </p:cNvSpPr>
          <p:nvPr>
            <p:ph idx="1"/>
          </p:nvPr>
        </p:nvSpPr>
        <p:spPr/>
        <p:txBody>
          <a:bodyPr/>
          <a:lstStyle/>
          <a:p>
            <a:pPr marL="0" indent="0">
              <a:buNone/>
            </a:pPr>
            <a:r>
              <a:rPr lang="en-US" dirty="0"/>
              <a:t>What will be addressed:</a:t>
            </a:r>
          </a:p>
          <a:p>
            <a:r>
              <a:rPr lang="en-US" dirty="0"/>
              <a:t>How does proficiency impact choice of pitch accents and nuclear configurations?</a:t>
            </a:r>
          </a:p>
          <a:p>
            <a:r>
              <a:rPr lang="en-US" dirty="0"/>
              <a:t>How does proficiency modulate overall mean pitch by politeness?</a:t>
            </a:r>
          </a:p>
          <a:p>
            <a:endParaRPr lang="en-US" dirty="0"/>
          </a:p>
          <a:p>
            <a:pPr marL="0" indent="0">
              <a:buNone/>
            </a:pPr>
            <a:r>
              <a:rPr lang="en-US" dirty="0"/>
              <a:t>What should be addressed beyond this study?</a:t>
            </a:r>
          </a:p>
          <a:p>
            <a:r>
              <a:rPr lang="en-US" dirty="0"/>
              <a:t>Does </a:t>
            </a:r>
            <a:r>
              <a:rPr lang="en-US" b="1" dirty="0"/>
              <a:t>gender/empathy/language use</a:t>
            </a:r>
            <a:r>
              <a:rPr lang="en-US" dirty="0"/>
              <a:t> impact an individual’s use of intonation to express politeness in L2 Spanish?</a:t>
            </a:r>
          </a:p>
          <a:p>
            <a:endParaRPr lang="en-US" dirty="0"/>
          </a:p>
          <a:p>
            <a:endParaRPr lang="en-US" dirty="0"/>
          </a:p>
        </p:txBody>
      </p:sp>
    </p:spTree>
    <p:extLst>
      <p:ext uri="{BB962C8B-B14F-4D97-AF65-F5344CB8AC3E}">
        <p14:creationId xmlns:p14="http://schemas.microsoft.com/office/powerpoint/2010/main" val="105303019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F5736-5385-BD62-2012-DEE5931EAC2A}"/>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EAD36D88-31DC-29F4-7F5A-D7D40BFCCA0D}"/>
              </a:ext>
            </a:extLst>
          </p:cNvPr>
          <p:cNvSpPr>
            <a:spLocks noGrp="1"/>
          </p:cNvSpPr>
          <p:nvPr>
            <p:ph idx="1"/>
          </p:nvPr>
        </p:nvSpPr>
        <p:spPr/>
        <p:txBody>
          <a:bodyPr>
            <a:normAutofit fontScale="85000" lnSpcReduction="20000"/>
          </a:bodyPr>
          <a:lstStyle/>
          <a:p>
            <a:r>
              <a:rPr lang="en-US" sz="1800" dirty="0">
                <a:effectLst/>
                <a:latin typeface="Cambria" panose="02040503050406030204" pitchFamily="18" charset="0"/>
                <a:ea typeface="Cambria" panose="02040503050406030204" pitchFamily="18" charset="0"/>
                <a:cs typeface="Times New Roman" panose="02020603050405020304" pitchFamily="18" charset="0"/>
              </a:rPr>
              <a:t>Armstrong, M. E. (2010). Puerto Rican Spanish intonation. Transcription of intonation of the Spanish language, 155-189.</a:t>
            </a:r>
          </a:p>
          <a:p>
            <a:r>
              <a:rPr lang="en-US" sz="1800" dirty="0" err="1">
                <a:effectLst/>
                <a:latin typeface="Cambria" panose="02040503050406030204" pitchFamily="18" charset="0"/>
                <a:ea typeface="Cambria" panose="02040503050406030204" pitchFamily="18" charset="0"/>
                <a:cs typeface="Times New Roman" panose="02020603050405020304" pitchFamily="18" charset="0"/>
              </a:rPr>
              <a:t>Astruc</a:t>
            </a:r>
            <a:r>
              <a:rPr lang="en-US" sz="1800" dirty="0">
                <a:effectLst/>
                <a:latin typeface="Cambria" panose="02040503050406030204" pitchFamily="18" charset="0"/>
                <a:ea typeface="Cambria" panose="02040503050406030204" pitchFamily="18" charset="0"/>
                <a:cs typeface="Times New Roman" panose="02020603050405020304" pitchFamily="18" charset="0"/>
              </a:rPr>
              <a:t>, L., &amp; Mar </a:t>
            </a:r>
            <a:r>
              <a:rPr lang="en-US" sz="1800" dirty="0" err="1">
                <a:effectLst/>
                <a:latin typeface="Cambria" panose="02040503050406030204" pitchFamily="18" charset="0"/>
                <a:ea typeface="Cambria" panose="02040503050406030204" pitchFamily="18" charset="0"/>
                <a:cs typeface="Times New Roman" panose="02020603050405020304" pitchFamily="18" charset="0"/>
              </a:rPr>
              <a:t>Vanrell</a:t>
            </a:r>
            <a:r>
              <a:rPr lang="en-US" sz="1800" dirty="0">
                <a:effectLst/>
                <a:latin typeface="Cambria" panose="02040503050406030204" pitchFamily="18" charset="0"/>
                <a:ea typeface="Cambria" panose="02040503050406030204" pitchFamily="18" charset="0"/>
                <a:cs typeface="Times New Roman" panose="02020603050405020304" pitchFamily="18" charset="0"/>
              </a:rPr>
              <a:t>, M. del. (2016). Intonational phonology and politeness in L1 and L2 </a:t>
            </a:r>
            <a:r>
              <a:rPr lang="en-US" sz="1800" dirty="0" err="1">
                <a:effectLst/>
                <a:latin typeface="Cambria" panose="02040503050406030204" pitchFamily="18" charset="0"/>
                <a:ea typeface="Cambria" panose="02040503050406030204" pitchFamily="18" charset="0"/>
                <a:cs typeface="Times New Roman" panose="02020603050405020304" pitchFamily="18" charset="0"/>
              </a:rPr>
              <a:t>spanish</a:t>
            </a:r>
            <a:r>
              <a:rPr lang="en-US" sz="1800" dirty="0">
                <a:effectLst/>
                <a:latin typeface="Cambria" panose="02040503050406030204" pitchFamily="18" charset="0"/>
                <a:ea typeface="Cambria" panose="02040503050406030204" pitchFamily="18" charset="0"/>
                <a:cs typeface="Times New Roman" panose="02020603050405020304" pitchFamily="18" charset="0"/>
              </a:rPr>
              <a:t>. </a:t>
            </a:r>
            <a:r>
              <a:rPr lang="en-US" sz="1800" i="1" dirty="0">
                <a:effectLst/>
                <a:latin typeface="Cambria" panose="02040503050406030204" pitchFamily="18" charset="0"/>
                <a:ea typeface="Cambria" panose="02040503050406030204" pitchFamily="18" charset="0"/>
                <a:cs typeface="Times New Roman" panose="02020603050405020304" pitchFamily="18" charset="0"/>
              </a:rPr>
              <a:t>Probus</a:t>
            </a:r>
            <a:r>
              <a:rPr lang="en-US" sz="1800" dirty="0">
                <a:effectLst/>
                <a:latin typeface="Cambria" panose="02040503050406030204" pitchFamily="18" charset="0"/>
                <a:ea typeface="Cambria" panose="02040503050406030204" pitchFamily="18" charset="0"/>
                <a:cs typeface="Times New Roman" panose="02020603050405020304" pitchFamily="18" charset="0"/>
              </a:rPr>
              <a:t>, </a:t>
            </a:r>
            <a:r>
              <a:rPr lang="en-US" sz="1800" i="1" dirty="0">
                <a:effectLst/>
                <a:latin typeface="Cambria" panose="02040503050406030204" pitchFamily="18" charset="0"/>
                <a:ea typeface="Cambria" panose="02040503050406030204" pitchFamily="18" charset="0"/>
                <a:cs typeface="Times New Roman" panose="02020603050405020304" pitchFamily="18" charset="0"/>
              </a:rPr>
              <a:t>28</a:t>
            </a:r>
            <a:r>
              <a:rPr lang="en-US" sz="1800" dirty="0">
                <a:effectLst/>
                <a:latin typeface="Cambria" panose="02040503050406030204" pitchFamily="18" charset="0"/>
                <a:ea typeface="Cambria" panose="02040503050406030204" pitchFamily="18" charset="0"/>
                <a:cs typeface="Times New Roman" panose="02020603050405020304" pitchFamily="18" charset="0"/>
              </a:rPr>
              <a:t>(1), 91–118.</a:t>
            </a:r>
          </a:p>
          <a:p>
            <a:r>
              <a:rPr lang="en-US" sz="1800" dirty="0" err="1">
                <a:effectLst/>
                <a:latin typeface="Cambria" panose="02040503050406030204" pitchFamily="18" charset="0"/>
                <a:ea typeface="Cambria" panose="02040503050406030204" pitchFamily="18" charset="0"/>
                <a:cs typeface="Times New Roman" panose="02020603050405020304" pitchFamily="18" charset="0"/>
              </a:rPr>
              <a:t>Arvaniti</a:t>
            </a:r>
            <a:r>
              <a:rPr lang="en-US" sz="1800" dirty="0">
                <a:effectLst/>
                <a:latin typeface="Cambria" panose="02040503050406030204" pitchFamily="18" charset="0"/>
                <a:ea typeface="Cambria" panose="02040503050406030204" pitchFamily="18" charset="0"/>
                <a:cs typeface="Times New Roman" panose="02020603050405020304" pitchFamily="18" charset="0"/>
              </a:rPr>
              <a:t>, A., &amp; Fletcher, J. (2020). </a:t>
            </a:r>
            <a:r>
              <a:rPr lang="en-US" sz="1800" i="1" dirty="0">
                <a:effectLst/>
                <a:latin typeface="Cambria" panose="02040503050406030204" pitchFamily="18" charset="0"/>
                <a:ea typeface="Cambria" panose="02040503050406030204" pitchFamily="18" charset="0"/>
                <a:cs typeface="Times New Roman" panose="02020603050405020304" pitchFamily="18" charset="0"/>
              </a:rPr>
              <a:t>The </a:t>
            </a:r>
            <a:r>
              <a:rPr lang="en-US" sz="1800" i="1" dirty="0" err="1">
                <a:effectLst/>
                <a:latin typeface="Cambria" panose="02040503050406030204" pitchFamily="18" charset="0"/>
                <a:ea typeface="Cambria" panose="02040503050406030204" pitchFamily="18" charset="0"/>
                <a:cs typeface="Times New Roman" panose="02020603050405020304" pitchFamily="18" charset="0"/>
              </a:rPr>
              <a:t>autosegmental</a:t>
            </a:r>
            <a:r>
              <a:rPr lang="en-US" sz="1800" i="1" dirty="0">
                <a:effectLst/>
                <a:latin typeface="Cambria" panose="02040503050406030204" pitchFamily="18" charset="0"/>
                <a:ea typeface="Cambria" panose="02040503050406030204" pitchFamily="18" charset="0"/>
                <a:cs typeface="Times New Roman" panose="02020603050405020304" pitchFamily="18" charset="0"/>
              </a:rPr>
              <a:t>-metrical theory of intonational phonology</a:t>
            </a:r>
            <a:r>
              <a:rPr lang="en-US" sz="1800" dirty="0">
                <a:effectLst/>
                <a:latin typeface="Cambria" panose="02040503050406030204" pitchFamily="18" charset="0"/>
                <a:ea typeface="Cambria" panose="02040503050406030204" pitchFamily="18" charset="0"/>
                <a:cs typeface="Times New Roman" panose="02020603050405020304" pitchFamily="18" charset="0"/>
              </a:rPr>
              <a:t>.</a:t>
            </a:r>
          </a:p>
          <a:p>
            <a:pPr marL="0" marR="0">
              <a:spcBef>
                <a:spcPts val="0"/>
              </a:spcBef>
              <a:spcAft>
                <a:spcPts val="1000"/>
              </a:spcAft>
            </a:pPr>
            <a:r>
              <a:rPr lang="en-US" sz="1800" dirty="0">
                <a:effectLst/>
                <a:latin typeface="Cambria" panose="02040503050406030204" pitchFamily="18" charset="0"/>
                <a:ea typeface="Cambria" panose="02040503050406030204" pitchFamily="18" charset="0"/>
                <a:cs typeface="Times New Roman" panose="02020603050405020304" pitchFamily="18" charset="0"/>
              </a:rPr>
              <a:t>Brown, P., &amp; Levinson, S. (1974). A theory of prosodic semantics. </a:t>
            </a:r>
            <a:r>
              <a:rPr lang="en-US" sz="1800" i="1" dirty="0">
                <a:effectLst/>
                <a:latin typeface="Cambria" panose="02040503050406030204" pitchFamily="18" charset="0"/>
                <a:ea typeface="Cambria" panose="02040503050406030204" pitchFamily="18" charset="0"/>
                <a:cs typeface="Times New Roman" panose="02020603050405020304" pitchFamily="18" charset="0"/>
              </a:rPr>
              <a:t>Unpublished MS. Language Behavior Research Lab, Univ. Of California, Berkley</a:t>
            </a:r>
            <a:r>
              <a:rPr lang="en-US" sz="1800" dirty="0">
                <a:effectLst/>
                <a:latin typeface="Cambria" panose="02040503050406030204" pitchFamily="18" charset="0"/>
                <a:ea typeface="Cambria" panose="02040503050406030204" pitchFamily="18" charset="0"/>
                <a:cs typeface="Times New Roman" panose="02020603050405020304" pitchFamily="18" charset="0"/>
              </a:rPr>
              <a:t>.</a:t>
            </a:r>
          </a:p>
          <a:p>
            <a:pPr marL="0" marR="0">
              <a:spcBef>
                <a:spcPts val="0"/>
              </a:spcBef>
              <a:spcAft>
                <a:spcPts val="1000"/>
              </a:spcAft>
            </a:pPr>
            <a:r>
              <a:rPr lang="en-US" sz="1800" dirty="0">
                <a:effectLst/>
                <a:latin typeface="Cambria" panose="02040503050406030204" pitchFamily="18" charset="0"/>
                <a:ea typeface="Cambria" panose="02040503050406030204" pitchFamily="18" charset="0"/>
                <a:cs typeface="Times New Roman" panose="02020603050405020304" pitchFamily="18" charset="0"/>
              </a:rPr>
              <a:t>Brown, P., &amp; Levinson, S. C. (1987). </a:t>
            </a:r>
            <a:r>
              <a:rPr lang="en-US" sz="1800" i="1" dirty="0">
                <a:effectLst/>
                <a:latin typeface="Cambria" panose="02040503050406030204" pitchFamily="18" charset="0"/>
                <a:ea typeface="Cambria" panose="02040503050406030204" pitchFamily="18" charset="0"/>
                <a:cs typeface="Times New Roman" panose="02020603050405020304" pitchFamily="18" charset="0"/>
              </a:rPr>
              <a:t>Politeness: Some universals in language usage</a:t>
            </a:r>
            <a:r>
              <a:rPr lang="en-US" sz="1800" dirty="0">
                <a:effectLst/>
                <a:latin typeface="Cambria" panose="02040503050406030204" pitchFamily="18" charset="0"/>
                <a:ea typeface="Cambria" panose="02040503050406030204" pitchFamily="18" charset="0"/>
                <a:cs typeface="Times New Roman" panose="02020603050405020304" pitchFamily="18" charset="0"/>
              </a:rPr>
              <a:t>. Cambridge university press.</a:t>
            </a:r>
          </a:p>
          <a:p>
            <a:pPr marL="0">
              <a:spcBef>
                <a:spcPts val="0"/>
              </a:spcBef>
              <a:spcAft>
                <a:spcPts val="1000"/>
              </a:spcAft>
            </a:pPr>
            <a:r>
              <a:rPr lang="en-US" sz="1800" dirty="0">
                <a:effectLst/>
                <a:latin typeface="Cambria" panose="02040503050406030204" pitchFamily="18" charset="0"/>
                <a:ea typeface="Cambria" panose="02040503050406030204" pitchFamily="18" charset="0"/>
                <a:cs typeface="Times New Roman" panose="02020603050405020304" pitchFamily="18" charset="0"/>
              </a:rPr>
              <a:t>Casillas, J. V., Garrido-</a:t>
            </a:r>
            <a:r>
              <a:rPr lang="en-US" sz="1800" dirty="0" err="1">
                <a:effectLst/>
                <a:latin typeface="Cambria" panose="02040503050406030204" pitchFamily="18" charset="0"/>
                <a:ea typeface="Cambria" panose="02040503050406030204" pitchFamily="18" charset="0"/>
                <a:cs typeface="Times New Roman" panose="02020603050405020304" pitchFamily="18" charset="0"/>
              </a:rPr>
              <a:t>Pozú</a:t>
            </a:r>
            <a:r>
              <a:rPr lang="en-US" sz="1800" dirty="0">
                <a:effectLst/>
                <a:latin typeface="Cambria" panose="02040503050406030204" pitchFamily="18" charset="0"/>
                <a:ea typeface="Cambria" panose="02040503050406030204" pitchFamily="18" charset="0"/>
                <a:cs typeface="Times New Roman" panose="02020603050405020304" pitchFamily="18" charset="0"/>
              </a:rPr>
              <a:t>, J. J., Parrish, K., Arroyo, L. F., </a:t>
            </a:r>
            <a:r>
              <a:rPr lang="en-US" sz="1800" dirty="0" err="1">
                <a:effectLst/>
                <a:latin typeface="Cambria" panose="02040503050406030204" pitchFamily="18" charset="0"/>
                <a:ea typeface="Cambria" panose="02040503050406030204" pitchFamily="18" charset="0"/>
                <a:cs typeface="Times New Roman" panose="02020603050405020304" pitchFamily="18" charset="0"/>
              </a:rPr>
              <a:t>Rodrı́guez</a:t>
            </a:r>
            <a:r>
              <a:rPr lang="en-US" sz="1800" dirty="0">
                <a:effectLst/>
                <a:latin typeface="Cambria" panose="02040503050406030204" pitchFamily="18" charset="0"/>
                <a:ea typeface="Cambria" panose="02040503050406030204" pitchFamily="18" charset="0"/>
                <a:cs typeface="Times New Roman" panose="02020603050405020304" pitchFamily="18" charset="0"/>
              </a:rPr>
              <a:t>, N., Esposito, R., Chang, I., Gómez, K., Constantin-</a:t>
            </a:r>
            <a:r>
              <a:rPr lang="en-US" sz="1800" dirty="0" err="1">
                <a:effectLst/>
                <a:latin typeface="Cambria" panose="02040503050406030204" pitchFamily="18" charset="0"/>
                <a:ea typeface="Cambria" panose="02040503050406030204" pitchFamily="18" charset="0"/>
                <a:cs typeface="Times New Roman" panose="02020603050405020304" pitchFamily="18" charset="0"/>
              </a:rPr>
              <a:t>Dureci</a:t>
            </a:r>
            <a:r>
              <a:rPr lang="en-US" sz="1800" dirty="0">
                <a:effectLst/>
                <a:latin typeface="Cambria" panose="02040503050406030204" pitchFamily="18" charset="0"/>
                <a:ea typeface="Cambria" panose="02040503050406030204" pitchFamily="18" charset="0"/>
                <a:cs typeface="Times New Roman" panose="02020603050405020304" pitchFamily="18" charset="0"/>
              </a:rPr>
              <a:t>, G., Shao, J., et al. (2023). Using intonation to disambiguate meaning: The role of empathy and proficiency in L2 perceptual development. </a:t>
            </a:r>
            <a:r>
              <a:rPr lang="en-US" sz="1800" i="1" dirty="0">
                <a:effectLst/>
                <a:latin typeface="Cambria" panose="02040503050406030204" pitchFamily="18" charset="0"/>
                <a:ea typeface="Cambria" panose="02040503050406030204" pitchFamily="18" charset="0"/>
                <a:cs typeface="Times New Roman" panose="02020603050405020304" pitchFamily="18" charset="0"/>
              </a:rPr>
              <a:t>Applied Psycholinguistics</a:t>
            </a:r>
            <a:r>
              <a:rPr lang="en-US" sz="1800" dirty="0">
                <a:effectLst/>
                <a:latin typeface="Cambria" panose="02040503050406030204" pitchFamily="18" charset="0"/>
                <a:ea typeface="Cambria" panose="02040503050406030204" pitchFamily="18" charset="0"/>
                <a:cs typeface="Times New Roman" panose="02020603050405020304" pitchFamily="18" charset="0"/>
              </a:rPr>
              <a:t>, </a:t>
            </a:r>
            <a:r>
              <a:rPr lang="en-US" sz="1800" i="1" dirty="0">
                <a:effectLst/>
                <a:latin typeface="Cambria" panose="02040503050406030204" pitchFamily="18" charset="0"/>
                <a:ea typeface="Cambria" panose="02040503050406030204" pitchFamily="18" charset="0"/>
                <a:cs typeface="Times New Roman" panose="02020603050405020304" pitchFamily="18" charset="0"/>
              </a:rPr>
              <a:t>44</a:t>
            </a:r>
            <a:r>
              <a:rPr lang="en-US" sz="1800" dirty="0">
                <a:effectLst/>
                <a:latin typeface="Cambria" panose="02040503050406030204" pitchFamily="18" charset="0"/>
                <a:ea typeface="Cambria" panose="02040503050406030204" pitchFamily="18" charset="0"/>
                <a:cs typeface="Times New Roman" panose="02020603050405020304" pitchFamily="18" charset="0"/>
              </a:rPr>
              <a:t>(5), 913–940.</a:t>
            </a:r>
          </a:p>
          <a:p>
            <a:pPr marL="0">
              <a:spcBef>
                <a:spcPts val="0"/>
              </a:spcBef>
              <a:spcAft>
                <a:spcPts val="1000"/>
              </a:spcAft>
            </a:pPr>
            <a:r>
              <a:rPr lang="en-US" sz="1800" dirty="0" err="1">
                <a:effectLst/>
                <a:latin typeface="Cambria" panose="02040503050406030204" pitchFamily="18" charset="0"/>
                <a:ea typeface="Cambria" panose="02040503050406030204" pitchFamily="18" charset="0"/>
                <a:cs typeface="Times New Roman" panose="02020603050405020304" pitchFamily="18" charset="0"/>
              </a:rPr>
              <a:t>Estebas-Vilaplana</a:t>
            </a:r>
            <a:r>
              <a:rPr lang="en-US" sz="1800" dirty="0">
                <a:effectLst/>
                <a:latin typeface="Cambria" panose="02040503050406030204" pitchFamily="18" charset="0"/>
                <a:ea typeface="Cambria" panose="02040503050406030204" pitchFamily="18" charset="0"/>
                <a:cs typeface="Times New Roman" panose="02020603050405020304" pitchFamily="18" charset="0"/>
              </a:rPr>
              <a:t>, E. (2014). The evaluation of intonation. </a:t>
            </a:r>
            <a:r>
              <a:rPr lang="en-US" sz="1800" i="1" dirty="0">
                <a:effectLst/>
                <a:latin typeface="Cambria" panose="02040503050406030204" pitchFamily="18" charset="0"/>
                <a:ea typeface="Cambria" panose="02040503050406030204" pitchFamily="18" charset="0"/>
                <a:cs typeface="Times New Roman" panose="02020603050405020304" pitchFamily="18" charset="0"/>
              </a:rPr>
              <a:t>Evaluation in Context. Philadelphia: John Benjamins</a:t>
            </a:r>
            <a:r>
              <a:rPr lang="en-US" sz="1800" dirty="0">
                <a:effectLst/>
                <a:latin typeface="Cambria" panose="02040503050406030204" pitchFamily="18" charset="0"/>
                <a:ea typeface="Cambria" panose="02040503050406030204" pitchFamily="18" charset="0"/>
                <a:cs typeface="Times New Roman" panose="02020603050405020304" pitchFamily="18" charset="0"/>
              </a:rPr>
              <a:t>, 179–194.</a:t>
            </a:r>
          </a:p>
          <a:p>
            <a:pPr marL="0">
              <a:spcBef>
                <a:spcPts val="0"/>
              </a:spcBef>
              <a:spcAft>
                <a:spcPts val="1000"/>
              </a:spcAft>
            </a:pPr>
            <a:r>
              <a:rPr lang="en-US" sz="1800" dirty="0">
                <a:effectLst/>
                <a:latin typeface="Cambria" panose="02040503050406030204" pitchFamily="18" charset="0"/>
                <a:ea typeface="Cambria" panose="02040503050406030204" pitchFamily="18" charset="0"/>
                <a:cs typeface="Times New Roman" panose="02020603050405020304" pitchFamily="18" charset="0"/>
              </a:rPr>
              <a:t>Herrero, C., &amp; </a:t>
            </a:r>
            <a:r>
              <a:rPr lang="en-US" sz="1800" dirty="0" err="1">
                <a:effectLst/>
                <a:latin typeface="Cambria" panose="02040503050406030204" pitchFamily="18" charset="0"/>
                <a:ea typeface="Cambria" panose="02040503050406030204" pitchFamily="18" charset="0"/>
                <a:cs typeface="Times New Roman" panose="02020603050405020304" pitchFamily="18" charset="0"/>
              </a:rPr>
              <a:t>Devı́s</a:t>
            </a:r>
            <a:r>
              <a:rPr lang="en-US" sz="1800" dirty="0">
                <a:effectLst/>
                <a:latin typeface="Cambria" panose="02040503050406030204" pitchFamily="18" charset="0"/>
                <a:ea typeface="Cambria" panose="02040503050406030204" pitchFamily="18" charset="0"/>
                <a:cs typeface="Times New Roman" panose="02020603050405020304" pitchFamily="18" charset="0"/>
              </a:rPr>
              <a:t>, E. (2020). Unintentional impolite intonation in L2 </a:t>
            </a:r>
            <a:r>
              <a:rPr lang="en-US" sz="1800" dirty="0" err="1">
                <a:effectLst/>
                <a:latin typeface="Cambria" panose="02040503050406030204" pitchFamily="18" charset="0"/>
                <a:ea typeface="Cambria" panose="02040503050406030204" pitchFamily="18" charset="0"/>
                <a:cs typeface="Times New Roman" panose="02020603050405020304" pitchFamily="18" charset="0"/>
              </a:rPr>
              <a:t>spanish</a:t>
            </a:r>
            <a:r>
              <a:rPr lang="en-US" sz="1800" dirty="0">
                <a:effectLst/>
                <a:latin typeface="Cambria" panose="02040503050406030204" pitchFamily="18" charset="0"/>
                <a:ea typeface="Cambria" panose="02040503050406030204" pitchFamily="18" charset="0"/>
                <a:cs typeface="Times New Roman" panose="02020603050405020304" pitchFamily="18" charset="0"/>
              </a:rPr>
              <a:t> requests produced by </a:t>
            </a:r>
            <a:r>
              <a:rPr lang="en-US" sz="1800" dirty="0" err="1">
                <a:effectLst/>
                <a:latin typeface="Cambria" panose="02040503050406030204" pitchFamily="18" charset="0"/>
                <a:ea typeface="Cambria" panose="02040503050406030204" pitchFamily="18" charset="0"/>
                <a:cs typeface="Times New Roman" panose="02020603050405020304" pitchFamily="18" charset="0"/>
              </a:rPr>
              <a:t>chinese</a:t>
            </a:r>
            <a:r>
              <a:rPr lang="en-US" sz="1800" dirty="0">
                <a:effectLst/>
                <a:latin typeface="Cambria" panose="02040503050406030204" pitchFamily="18" charset="0"/>
                <a:ea typeface="Cambria" panose="02040503050406030204" pitchFamily="18" charset="0"/>
                <a:cs typeface="Times New Roman" panose="02020603050405020304" pitchFamily="18" charset="0"/>
              </a:rPr>
              <a:t> workers living in </a:t>
            </a:r>
            <a:r>
              <a:rPr lang="en-US" sz="1800" dirty="0" err="1">
                <a:effectLst/>
                <a:latin typeface="Cambria" panose="02040503050406030204" pitchFamily="18" charset="0"/>
                <a:ea typeface="Cambria" panose="02040503050406030204" pitchFamily="18" charset="0"/>
                <a:cs typeface="Times New Roman" panose="02020603050405020304" pitchFamily="18" charset="0"/>
              </a:rPr>
              <a:t>madrid</a:t>
            </a:r>
            <a:r>
              <a:rPr lang="en-US" sz="1800" dirty="0">
                <a:effectLst/>
                <a:latin typeface="Cambria" panose="02040503050406030204" pitchFamily="18" charset="0"/>
                <a:ea typeface="Cambria" panose="02040503050406030204" pitchFamily="18" charset="0"/>
                <a:cs typeface="Times New Roman" panose="02020603050405020304" pitchFamily="18" charset="0"/>
              </a:rPr>
              <a:t>. </a:t>
            </a:r>
            <a:r>
              <a:rPr lang="en-US" sz="1800" i="1" dirty="0">
                <a:effectLst/>
                <a:latin typeface="Cambria" panose="02040503050406030204" pitchFamily="18" charset="0"/>
                <a:ea typeface="Cambria" panose="02040503050406030204" pitchFamily="18" charset="0"/>
                <a:cs typeface="Times New Roman" panose="02020603050405020304" pitchFamily="18" charset="0"/>
              </a:rPr>
              <a:t>Proceedings of the 10th International Conference on Speech Prosody</a:t>
            </a:r>
            <a:r>
              <a:rPr lang="en-US" sz="1800" dirty="0">
                <a:effectLst/>
                <a:latin typeface="Cambria" panose="02040503050406030204" pitchFamily="18" charset="0"/>
                <a:ea typeface="Cambria" panose="02040503050406030204" pitchFamily="18" charset="0"/>
                <a:cs typeface="Times New Roman" panose="02020603050405020304" pitchFamily="18" charset="0"/>
              </a:rPr>
              <a:t>, 2020–2173.</a:t>
            </a:r>
          </a:p>
          <a:p>
            <a:pPr marL="0">
              <a:spcBef>
                <a:spcPts val="0"/>
              </a:spcBef>
              <a:spcAft>
                <a:spcPts val="1000"/>
              </a:spcAft>
            </a:pPr>
            <a:r>
              <a:rPr lang="en-US" sz="1800" dirty="0">
                <a:effectLst/>
                <a:latin typeface="Cambria" panose="02040503050406030204" pitchFamily="18" charset="0"/>
                <a:ea typeface="Cambria" panose="02040503050406030204" pitchFamily="18" charset="0"/>
                <a:cs typeface="Times New Roman" panose="02020603050405020304" pitchFamily="18" charset="0"/>
              </a:rPr>
              <a:t>Aguilar, </a:t>
            </a:r>
            <a:r>
              <a:rPr lang="en-US" sz="1800" dirty="0" err="1">
                <a:effectLst/>
                <a:latin typeface="Cambria" panose="02040503050406030204" pitchFamily="18" charset="0"/>
                <a:ea typeface="Cambria" panose="02040503050406030204" pitchFamily="18" charset="0"/>
                <a:cs typeface="Times New Roman" panose="02020603050405020304" pitchFamily="18" charset="0"/>
              </a:rPr>
              <a:t>Roseano</a:t>
            </a:r>
            <a:r>
              <a:rPr lang="en-US" sz="1800" dirty="0">
                <a:effectLst/>
                <a:latin typeface="Cambria" panose="02040503050406030204" pitchFamily="18" charset="0"/>
                <a:ea typeface="Cambria" panose="02040503050406030204" pitchFamily="18" charset="0"/>
                <a:cs typeface="Times New Roman" panose="02020603050405020304" pitchFamily="18" charset="0"/>
              </a:rPr>
              <a:t>, </a:t>
            </a:r>
            <a:r>
              <a:rPr lang="en-US" sz="1800" dirty="0" err="1">
                <a:effectLst/>
                <a:latin typeface="Cambria" panose="02040503050406030204" pitchFamily="18" charset="0"/>
                <a:ea typeface="Cambria" panose="02040503050406030204" pitchFamily="18" charset="0"/>
                <a:cs typeface="Times New Roman" panose="02020603050405020304" pitchFamily="18" charset="0"/>
              </a:rPr>
              <a:t>Vanrell</a:t>
            </a:r>
            <a:r>
              <a:rPr lang="en-US" sz="1800" dirty="0">
                <a:effectLst/>
                <a:latin typeface="Cambria" panose="02040503050406030204" pitchFamily="18" charset="0"/>
                <a:ea typeface="Cambria" panose="02040503050406030204" pitchFamily="18" charset="0"/>
                <a:cs typeface="Times New Roman" panose="02020603050405020304" pitchFamily="18" charset="0"/>
              </a:rPr>
              <a:t>-De-la-Mota, Prieto (2024) </a:t>
            </a:r>
            <a:r>
              <a:rPr lang="en-US" sz="1800" dirty="0" err="1">
                <a:effectLst/>
                <a:latin typeface="Cambria" panose="02040503050406030204" pitchFamily="18" charset="0"/>
                <a:ea typeface="Cambria" panose="02040503050406030204" pitchFamily="18" charset="0"/>
                <a:cs typeface="Times New Roman" panose="02020603050405020304" pitchFamily="18" charset="0"/>
              </a:rPr>
              <a:t>Sp_ToBI</a:t>
            </a:r>
            <a:r>
              <a:rPr lang="en-US" sz="1800" dirty="0">
                <a:effectLst/>
                <a:latin typeface="Cambria" panose="02040503050406030204" pitchFamily="18" charset="0"/>
                <a:ea typeface="Cambria" panose="02040503050406030204" pitchFamily="18" charset="0"/>
                <a:cs typeface="Times New Roman" panose="02020603050405020304" pitchFamily="18" charset="0"/>
              </a:rPr>
              <a:t> </a:t>
            </a:r>
            <a:r>
              <a:rPr lang="en-US" sz="1800" dirty="0" err="1">
                <a:effectLst/>
                <a:latin typeface="Cambria" panose="02040503050406030204" pitchFamily="18" charset="0"/>
                <a:ea typeface="Cambria" panose="02040503050406030204" pitchFamily="18" charset="0"/>
                <a:cs typeface="Times New Roman" panose="02020603050405020304" pitchFamily="18" charset="0"/>
              </a:rPr>
              <a:t>Traning</a:t>
            </a:r>
            <a:r>
              <a:rPr lang="en-US" sz="1800" dirty="0">
                <a:effectLst/>
                <a:latin typeface="Cambria" panose="02040503050406030204" pitchFamily="18" charset="0"/>
                <a:ea typeface="Cambria" panose="02040503050406030204" pitchFamily="18" charset="0"/>
                <a:cs typeface="Times New Roman" panose="02020603050405020304" pitchFamily="18" charset="0"/>
              </a:rPr>
              <a:t> Materials. Web page: </a:t>
            </a:r>
            <a:r>
              <a:rPr lang="en-US" sz="1800" dirty="0" err="1">
                <a:effectLst/>
                <a:latin typeface="Cambria" panose="02040503050406030204" pitchFamily="18" charset="0"/>
                <a:ea typeface="Cambria" panose="02040503050406030204" pitchFamily="18" charset="0"/>
                <a:cs typeface="Times New Roman" panose="02020603050405020304" pitchFamily="18" charset="0"/>
              </a:rPr>
              <a:t>Sp_ToBI</a:t>
            </a:r>
            <a:r>
              <a:rPr lang="en-US" sz="1800" dirty="0">
                <a:effectLst/>
                <a:latin typeface="Cambria" panose="02040503050406030204" pitchFamily="18" charset="0"/>
                <a:ea typeface="Cambria" panose="02040503050406030204" pitchFamily="18" charset="0"/>
                <a:cs typeface="Times New Roman" panose="02020603050405020304" pitchFamily="18" charset="0"/>
              </a:rPr>
              <a:t> Training Materials </a:t>
            </a:r>
            <a:r>
              <a:rPr lang="en-US" sz="1800" dirty="0">
                <a:effectLst/>
                <a:latin typeface="Cambria" panose="02040503050406030204" pitchFamily="18" charset="0"/>
                <a:ea typeface="Cambria" panose="02040503050406030204" pitchFamily="18" charset="0"/>
                <a:cs typeface="Times New Roman" panose="02020603050405020304" pitchFamily="18" charset="0"/>
                <a:hlinkClick r:id="rId2"/>
              </a:rPr>
              <a:t>https://sp-tobi.upf.edu</a:t>
            </a:r>
            <a:endParaRPr lang="en-US" sz="1800" dirty="0">
              <a:effectLst/>
              <a:latin typeface="Cambria" panose="02040503050406030204" pitchFamily="18" charset="0"/>
              <a:ea typeface="Cambria" panose="02040503050406030204" pitchFamily="18" charset="0"/>
              <a:cs typeface="Times New Roman" panose="02020603050405020304" pitchFamily="18" charset="0"/>
            </a:endParaRPr>
          </a:p>
          <a:p>
            <a:pPr marL="0">
              <a:spcBef>
                <a:spcPts val="0"/>
              </a:spcBef>
              <a:spcAft>
                <a:spcPts val="1000"/>
              </a:spcAft>
            </a:pPr>
            <a:r>
              <a:rPr lang="en-US" sz="1800" dirty="0" err="1">
                <a:effectLst/>
                <a:latin typeface="Cambria" panose="02040503050406030204" pitchFamily="18" charset="0"/>
                <a:ea typeface="Cambria" panose="02040503050406030204" pitchFamily="18" charset="0"/>
                <a:cs typeface="Times New Roman" panose="02020603050405020304" pitchFamily="18" charset="0"/>
              </a:rPr>
              <a:t>Ohala</a:t>
            </a:r>
            <a:r>
              <a:rPr lang="en-US" sz="1800" dirty="0">
                <a:effectLst/>
                <a:latin typeface="Cambria" panose="02040503050406030204" pitchFamily="18" charset="0"/>
                <a:ea typeface="Cambria" panose="02040503050406030204" pitchFamily="18" charset="0"/>
                <a:cs typeface="Times New Roman" panose="02020603050405020304" pitchFamily="18" charset="0"/>
              </a:rPr>
              <a:t>, J. J. (1983). Cross-language use of pitch: An ethological view. </a:t>
            </a:r>
            <a:r>
              <a:rPr lang="en-US" sz="1800" i="1" dirty="0" err="1">
                <a:effectLst/>
                <a:latin typeface="Cambria" panose="02040503050406030204" pitchFamily="18" charset="0"/>
                <a:ea typeface="Cambria" panose="02040503050406030204" pitchFamily="18" charset="0"/>
                <a:cs typeface="Times New Roman" panose="02020603050405020304" pitchFamily="18" charset="0"/>
              </a:rPr>
              <a:t>Phonetica</a:t>
            </a:r>
            <a:r>
              <a:rPr lang="en-US" sz="1800" dirty="0">
                <a:effectLst/>
                <a:latin typeface="Cambria" panose="02040503050406030204" pitchFamily="18" charset="0"/>
                <a:ea typeface="Cambria" panose="02040503050406030204" pitchFamily="18" charset="0"/>
                <a:cs typeface="Times New Roman" panose="02020603050405020304" pitchFamily="18" charset="0"/>
              </a:rPr>
              <a:t>, </a:t>
            </a:r>
            <a:r>
              <a:rPr lang="en-US" sz="1800" i="1" dirty="0">
                <a:effectLst/>
                <a:latin typeface="Cambria" panose="02040503050406030204" pitchFamily="18" charset="0"/>
                <a:ea typeface="Cambria" panose="02040503050406030204" pitchFamily="18" charset="0"/>
                <a:cs typeface="Times New Roman" panose="02020603050405020304" pitchFamily="18" charset="0"/>
              </a:rPr>
              <a:t>40</a:t>
            </a:r>
            <a:r>
              <a:rPr lang="en-US" sz="1800" dirty="0">
                <a:effectLst/>
                <a:latin typeface="Cambria" panose="02040503050406030204" pitchFamily="18" charset="0"/>
                <a:ea typeface="Cambria" panose="02040503050406030204" pitchFamily="18" charset="0"/>
                <a:cs typeface="Times New Roman" panose="02020603050405020304" pitchFamily="18" charset="0"/>
              </a:rPr>
              <a:t>(1), 1–18.</a:t>
            </a:r>
          </a:p>
          <a:p>
            <a:pPr marL="0">
              <a:spcBef>
                <a:spcPts val="0"/>
              </a:spcBef>
              <a:spcAft>
                <a:spcPts val="1000"/>
              </a:spcAft>
            </a:pPr>
            <a:r>
              <a:rPr lang="en-US" sz="1800" dirty="0" err="1">
                <a:effectLst/>
                <a:latin typeface="Cambria" panose="02040503050406030204" pitchFamily="18" charset="0"/>
                <a:ea typeface="Cambria" panose="02040503050406030204" pitchFamily="18" charset="0"/>
                <a:cs typeface="Times New Roman" panose="02020603050405020304" pitchFamily="18" charset="0"/>
              </a:rPr>
              <a:t>Izura</a:t>
            </a:r>
            <a:r>
              <a:rPr lang="en-US" sz="1800" dirty="0">
                <a:effectLst/>
                <a:latin typeface="Cambria" panose="02040503050406030204" pitchFamily="18" charset="0"/>
                <a:ea typeface="Cambria" panose="02040503050406030204" pitchFamily="18" charset="0"/>
                <a:cs typeface="Times New Roman" panose="02020603050405020304" pitchFamily="18" charset="0"/>
              </a:rPr>
              <a:t>, C., </a:t>
            </a:r>
            <a:r>
              <a:rPr lang="en-US" sz="1800" dirty="0" err="1">
                <a:effectLst/>
                <a:latin typeface="Cambria" panose="02040503050406030204" pitchFamily="18" charset="0"/>
                <a:ea typeface="Cambria" panose="02040503050406030204" pitchFamily="18" charset="0"/>
                <a:cs typeface="Times New Roman" panose="02020603050405020304" pitchFamily="18" charset="0"/>
              </a:rPr>
              <a:t>Cuetos</a:t>
            </a:r>
            <a:r>
              <a:rPr lang="en-US" sz="1800" dirty="0">
                <a:effectLst/>
                <a:latin typeface="Cambria" panose="02040503050406030204" pitchFamily="18" charset="0"/>
                <a:ea typeface="Cambria" panose="02040503050406030204" pitchFamily="18" charset="0"/>
                <a:cs typeface="Times New Roman" panose="02020603050405020304" pitchFamily="18" charset="0"/>
              </a:rPr>
              <a:t>, F., &amp; </a:t>
            </a:r>
            <a:r>
              <a:rPr lang="en-US" sz="1800" dirty="0" err="1">
                <a:effectLst/>
                <a:latin typeface="Cambria" panose="02040503050406030204" pitchFamily="18" charset="0"/>
                <a:ea typeface="Cambria" panose="02040503050406030204" pitchFamily="18" charset="0"/>
                <a:cs typeface="Times New Roman" panose="02020603050405020304" pitchFamily="18" charset="0"/>
              </a:rPr>
              <a:t>Brysbaert</a:t>
            </a:r>
            <a:r>
              <a:rPr lang="en-US" sz="1800" dirty="0">
                <a:effectLst/>
                <a:latin typeface="Cambria" panose="02040503050406030204" pitchFamily="18" charset="0"/>
                <a:ea typeface="Cambria" panose="02040503050406030204" pitchFamily="18" charset="0"/>
                <a:cs typeface="Times New Roman" panose="02020603050405020304" pitchFamily="18" charset="0"/>
              </a:rPr>
              <a:t>, M. (2014). </a:t>
            </a:r>
            <a:r>
              <a:rPr lang="en-US" sz="1800" dirty="0" err="1">
                <a:effectLst/>
                <a:latin typeface="Cambria" panose="02040503050406030204" pitchFamily="18" charset="0"/>
                <a:ea typeface="Cambria" panose="02040503050406030204" pitchFamily="18" charset="0"/>
                <a:cs typeface="Times New Roman" panose="02020603050405020304" pitchFamily="18" charset="0"/>
              </a:rPr>
              <a:t>Lextale-esp</a:t>
            </a:r>
            <a:r>
              <a:rPr lang="en-US" sz="1800" dirty="0">
                <a:effectLst/>
                <a:latin typeface="Cambria" panose="02040503050406030204" pitchFamily="18" charset="0"/>
                <a:ea typeface="Cambria" panose="02040503050406030204" pitchFamily="18" charset="0"/>
                <a:cs typeface="Times New Roman" panose="02020603050405020304" pitchFamily="18" charset="0"/>
              </a:rPr>
              <a:t>: A test to rapidly and efficiently assess the </a:t>
            </a:r>
            <a:r>
              <a:rPr lang="en-US" sz="1800" dirty="0" err="1">
                <a:effectLst/>
                <a:latin typeface="Cambria" panose="02040503050406030204" pitchFamily="18" charset="0"/>
                <a:ea typeface="Cambria" panose="02040503050406030204" pitchFamily="18" charset="0"/>
                <a:cs typeface="Times New Roman" panose="02020603050405020304" pitchFamily="18" charset="0"/>
              </a:rPr>
              <a:t>spanish</a:t>
            </a:r>
            <a:r>
              <a:rPr lang="en-US" sz="1800" dirty="0">
                <a:effectLst/>
                <a:latin typeface="Cambria" panose="02040503050406030204" pitchFamily="18" charset="0"/>
                <a:ea typeface="Cambria" panose="02040503050406030204" pitchFamily="18" charset="0"/>
                <a:cs typeface="Times New Roman" panose="02020603050405020304" pitchFamily="18" charset="0"/>
              </a:rPr>
              <a:t> vocabulary size. </a:t>
            </a:r>
            <a:r>
              <a:rPr lang="en-US" sz="1800" i="1" dirty="0" err="1">
                <a:effectLst/>
                <a:latin typeface="Cambria" panose="02040503050406030204" pitchFamily="18" charset="0"/>
                <a:ea typeface="Cambria" panose="02040503050406030204" pitchFamily="18" charset="0"/>
                <a:cs typeface="Times New Roman" panose="02020603050405020304" pitchFamily="18" charset="0"/>
              </a:rPr>
              <a:t>Psicológica</a:t>
            </a:r>
            <a:r>
              <a:rPr lang="en-US" sz="1800" dirty="0">
                <a:effectLst/>
                <a:latin typeface="Cambria" panose="02040503050406030204" pitchFamily="18" charset="0"/>
                <a:ea typeface="Cambria" panose="02040503050406030204" pitchFamily="18" charset="0"/>
                <a:cs typeface="Times New Roman" panose="02020603050405020304" pitchFamily="18" charset="0"/>
              </a:rPr>
              <a:t>, </a:t>
            </a:r>
            <a:r>
              <a:rPr lang="en-US" sz="1800" i="1" dirty="0">
                <a:effectLst/>
                <a:latin typeface="Cambria" panose="02040503050406030204" pitchFamily="18" charset="0"/>
                <a:ea typeface="Cambria" panose="02040503050406030204" pitchFamily="18" charset="0"/>
                <a:cs typeface="Times New Roman" panose="02020603050405020304" pitchFamily="18" charset="0"/>
              </a:rPr>
              <a:t>35</a:t>
            </a:r>
            <a:r>
              <a:rPr lang="en-US" sz="1800" dirty="0">
                <a:effectLst/>
                <a:latin typeface="Cambria" panose="02040503050406030204" pitchFamily="18" charset="0"/>
                <a:ea typeface="Cambria" panose="02040503050406030204" pitchFamily="18" charset="0"/>
                <a:cs typeface="Times New Roman" panose="02020603050405020304" pitchFamily="18" charset="0"/>
              </a:rPr>
              <a:t>(1), 49–66.</a:t>
            </a:r>
          </a:p>
          <a:p>
            <a:pPr marL="0">
              <a:spcBef>
                <a:spcPts val="0"/>
              </a:spcBef>
              <a:spcAft>
                <a:spcPts val="1000"/>
              </a:spcAft>
            </a:pPr>
            <a:endParaRPr lang="en-US" sz="1800" dirty="0">
              <a:effectLst/>
              <a:latin typeface="Cambria" panose="02040503050406030204" pitchFamily="18" charset="0"/>
              <a:ea typeface="Cambria" panose="02040503050406030204" pitchFamily="18" charset="0"/>
              <a:cs typeface="Times New Roman" panose="02020603050405020304" pitchFamily="18" charset="0"/>
            </a:endParaRPr>
          </a:p>
          <a:p>
            <a:pPr marL="0">
              <a:spcBef>
                <a:spcPts val="0"/>
              </a:spcBef>
              <a:spcAft>
                <a:spcPts val="1000"/>
              </a:spcAft>
            </a:pPr>
            <a:endParaRPr lang="en-US" sz="1800" dirty="0">
              <a:effectLst/>
              <a:latin typeface="Cambria" panose="02040503050406030204" pitchFamily="18" charset="0"/>
              <a:ea typeface="Cambria" panose="02040503050406030204" pitchFamily="18" charset="0"/>
              <a:cs typeface="Times New Roman" panose="02020603050405020304" pitchFamily="18" charset="0"/>
            </a:endParaRPr>
          </a:p>
          <a:p>
            <a:pPr marL="0" marR="0">
              <a:spcBef>
                <a:spcPts val="0"/>
              </a:spcBef>
              <a:spcAft>
                <a:spcPts val="1000"/>
              </a:spcAft>
            </a:pPr>
            <a:endParaRPr lang="en-US" sz="1800" dirty="0">
              <a:effectLst/>
              <a:latin typeface="Cambria" panose="02040503050406030204" pitchFamily="18" charset="0"/>
              <a:ea typeface="Cambria" panose="02040503050406030204" pitchFamily="18" charset="0"/>
              <a:cs typeface="Times New Roman" panose="02020603050405020304" pitchFamily="18" charset="0"/>
            </a:endParaRPr>
          </a:p>
          <a:p>
            <a:endParaRPr lang="en-US" sz="1800" dirty="0">
              <a:effectLst/>
              <a:latin typeface="Cambria" panose="02040503050406030204" pitchFamily="18" charset="0"/>
              <a:ea typeface="Cambria" panose="020405030504060302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0933854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A634C1-9599-0FD2-4492-1100AACFCF52}"/>
              </a:ext>
            </a:extLst>
          </p:cNvPr>
          <p:cNvSpPr>
            <a:spLocks noGrp="1"/>
          </p:cNvSpPr>
          <p:nvPr>
            <p:ph type="title"/>
          </p:nvPr>
        </p:nvSpPr>
        <p:spPr/>
        <p:txBody>
          <a:bodyPr/>
          <a:lstStyle/>
          <a:p>
            <a:r>
              <a:rPr lang="en-US" dirty="0"/>
              <a:t>Thank you!</a:t>
            </a:r>
          </a:p>
        </p:txBody>
      </p:sp>
      <p:sp>
        <p:nvSpPr>
          <p:cNvPr id="3" name="Content Placeholder 2">
            <a:extLst>
              <a:ext uri="{FF2B5EF4-FFF2-40B4-BE49-F238E27FC236}">
                <a16:creationId xmlns:a16="http://schemas.microsoft.com/office/drawing/2014/main" id="{DE129422-A48C-115E-0F1C-5D231B81AE28}"/>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4058394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32A2D4-3ECD-8A89-5C9C-9420445FDFE9}"/>
              </a:ext>
            </a:extLst>
          </p:cNvPr>
          <p:cNvSpPr>
            <a:spLocks noGrp="1"/>
          </p:cNvSpPr>
          <p:nvPr>
            <p:ph type="title"/>
          </p:nvPr>
        </p:nvSpPr>
        <p:spPr/>
        <p:txBody>
          <a:bodyPr/>
          <a:lstStyle/>
          <a:p>
            <a:r>
              <a:rPr lang="en-US" dirty="0"/>
              <a:t>Politeness (Brown &amp; Levinson, 1987)</a:t>
            </a:r>
          </a:p>
        </p:txBody>
      </p:sp>
      <p:sp>
        <p:nvSpPr>
          <p:cNvPr id="3" name="Content Placeholder 2">
            <a:extLst>
              <a:ext uri="{FF2B5EF4-FFF2-40B4-BE49-F238E27FC236}">
                <a16:creationId xmlns:a16="http://schemas.microsoft.com/office/drawing/2014/main" id="{9F808D74-A237-D14B-4D7C-83CFA188097A}"/>
              </a:ext>
            </a:extLst>
          </p:cNvPr>
          <p:cNvSpPr>
            <a:spLocks noGrp="1"/>
          </p:cNvSpPr>
          <p:nvPr>
            <p:ph idx="1"/>
          </p:nvPr>
        </p:nvSpPr>
        <p:spPr/>
        <p:txBody>
          <a:bodyPr/>
          <a:lstStyle/>
          <a:p>
            <a:r>
              <a:rPr lang="en-US" b="1" dirty="0"/>
              <a:t>Politeness strategies</a:t>
            </a:r>
            <a:r>
              <a:rPr lang="en-US" dirty="0"/>
              <a:t> are used to mitigate </a:t>
            </a:r>
            <a:r>
              <a:rPr lang="en-US" b="1" dirty="0"/>
              <a:t>face threatening acts (FTAs)</a:t>
            </a:r>
          </a:p>
          <a:p>
            <a:r>
              <a:rPr lang="en-US" b="1" dirty="0"/>
              <a:t>Positive face </a:t>
            </a:r>
            <a:r>
              <a:rPr lang="en-US" dirty="0"/>
              <a:t>= one’s self-image, desire to be appreciated and approved of</a:t>
            </a:r>
          </a:p>
          <a:p>
            <a:pPr lvl="1"/>
            <a:r>
              <a:rPr lang="en-US" dirty="0"/>
              <a:t>Positive strategies: in-group identity markers, seeking agreement on safe topic, presupposing common ground</a:t>
            </a:r>
          </a:p>
          <a:p>
            <a:r>
              <a:rPr lang="en-US" b="1" dirty="0"/>
              <a:t>Negative face </a:t>
            </a:r>
            <a:r>
              <a:rPr lang="en-US" dirty="0"/>
              <a:t>= one’s basic claim to freedom of action and from imposition</a:t>
            </a:r>
          </a:p>
          <a:p>
            <a:pPr lvl="1"/>
            <a:r>
              <a:rPr lang="en-US" dirty="0"/>
              <a:t>Negative strategies: hedging, using interrogatives, pessimism about interlocutor’s response to request</a:t>
            </a:r>
          </a:p>
          <a:p>
            <a:endParaRPr lang="en-US" dirty="0"/>
          </a:p>
        </p:txBody>
      </p:sp>
    </p:spTree>
    <p:extLst>
      <p:ext uri="{BB962C8B-B14F-4D97-AF65-F5344CB8AC3E}">
        <p14:creationId xmlns:p14="http://schemas.microsoft.com/office/powerpoint/2010/main" val="10875161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C4028FD-8BAA-4A19-BFDE-594D991B75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16DA08F-A525-A3FA-91CF-95FD05D08D88}"/>
              </a:ext>
            </a:extLst>
          </p:cNvPr>
          <p:cNvSpPr>
            <a:spLocks noGrp="1"/>
          </p:cNvSpPr>
          <p:nvPr>
            <p:ph type="title"/>
          </p:nvPr>
        </p:nvSpPr>
        <p:spPr>
          <a:xfrm>
            <a:off x="836675" y="179963"/>
            <a:ext cx="10515600" cy="1133693"/>
          </a:xfrm>
        </p:spPr>
        <p:txBody>
          <a:bodyPr>
            <a:normAutofit/>
          </a:bodyPr>
          <a:lstStyle/>
          <a:p>
            <a:r>
              <a:rPr lang="en-US" sz="5200" dirty="0"/>
              <a:t>Politeness (Brown &amp; Levinson, 1987)</a:t>
            </a:r>
          </a:p>
        </p:txBody>
      </p:sp>
      <p:graphicFrame>
        <p:nvGraphicFramePr>
          <p:cNvPr id="14" name="Diagram 13">
            <a:extLst>
              <a:ext uri="{FF2B5EF4-FFF2-40B4-BE49-F238E27FC236}">
                <a16:creationId xmlns:a16="http://schemas.microsoft.com/office/drawing/2014/main" id="{64EF7D9D-3E4B-FA81-4A74-1F304E49D1AC}"/>
              </a:ext>
            </a:extLst>
          </p:cNvPr>
          <p:cNvGraphicFramePr/>
          <p:nvPr>
            <p:extLst>
              <p:ext uri="{D42A27DB-BD31-4B8C-83A1-F6EECF244321}">
                <p14:modId xmlns:p14="http://schemas.microsoft.com/office/powerpoint/2010/main" val="2220536650"/>
              </p:ext>
            </p:extLst>
          </p:nvPr>
        </p:nvGraphicFramePr>
        <p:xfrm>
          <a:off x="2030475" y="1313656"/>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395200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4" name="Rectangle 3">
            <a:extLst>
              <a:ext uri="{FF2B5EF4-FFF2-40B4-BE49-F238E27FC236}">
                <a16:creationId xmlns:a16="http://schemas.microsoft.com/office/drawing/2014/main" id="{475AF50A-63A4-84DB-5EE2-F7AEBA9FC6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EA1C40DE-A275-DA19-87AC-49194062FC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1" y="0"/>
            <a:ext cx="12191999" cy="6858000"/>
          </a:xfrm>
          <a:prstGeom prst="rect">
            <a:avLst/>
          </a:prstGeom>
          <a:gradFill>
            <a:gsLst>
              <a:gs pos="0">
                <a:schemeClr val="accent1">
                  <a:lumMod val="50000"/>
                </a:schemeClr>
              </a:gs>
              <a:gs pos="100000">
                <a:srgbClr val="000000"/>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93A8CC43-D08E-ADFC-BF4D-77EB13FD0A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4"/>
            <a:ext cx="12192000" cy="6402581"/>
          </a:xfrm>
          <a:prstGeom prst="rect">
            <a:avLst/>
          </a:prstGeom>
          <a:gradFill>
            <a:gsLst>
              <a:gs pos="1000">
                <a:schemeClr val="accent1">
                  <a:lumMod val="75000"/>
                  <a:alpha val="59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EC973BED-EA9A-0E82-60DD-266F86946E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flipH="1">
            <a:off x="2663054" y="-2653923"/>
            <a:ext cx="6858001" cy="12165846"/>
          </a:xfrm>
          <a:prstGeom prst="rect">
            <a:avLst/>
          </a:prstGeom>
          <a:gradFill>
            <a:gsLst>
              <a:gs pos="13000">
                <a:schemeClr val="accent1">
                  <a:lumMod val="50000"/>
                  <a:alpha val="0"/>
                </a:schemeClr>
              </a:gs>
              <a:gs pos="99000">
                <a:srgbClr val="000000">
                  <a:alpha val="28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62429F5F-1F15-4849-C1DF-3FA4C6D0E7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6094763" y="0"/>
            <a:ext cx="6096001" cy="6858000"/>
          </a:xfrm>
          <a:prstGeom prst="rect">
            <a:avLst/>
          </a:prstGeom>
          <a:gradFill>
            <a:gsLst>
              <a:gs pos="13000">
                <a:schemeClr val="accent1">
                  <a:lumMod val="50000"/>
                  <a:alpha val="0"/>
                </a:schemeClr>
              </a:gs>
              <a:gs pos="99000">
                <a:schemeClr val="accent1">
                  <a:lumMod val="75000"/>
                  <a:alpha val="50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ED967DE8-6C14-6698-BB28-F8B4A4B3A2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4" y="-3"/>
            <a:ext cx="12182871" cy="6871922"/>
          </a:xfrm>
          <a:prstGeom prst="rect">
            <a:avLst/>
          </a:prstGeom>
          <a:gradFill>
            <a:gsLst>
              <a:gs pos="13000">
                <a:srgbClr val="000000">
                  <a:alpha val="35000"/>
                </a:srgbClr>
              </a:gs>
              <a:gs pos="99000">
                <a:schemeClr val="accent1">
                  <a:lumMod val="75000"/>
                  <a:alpha val="0"/>
                </a:schemeClr>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ADA7BEAB-2591-6D75-23E7-67B79218ED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7713" y="4049"/>
            <a:ext cx="10216576" cy="4729040"/>
          </a:xfrm>
          <a:custGeom>
            <a:avLst/>
            <a:gdLst>
              <a:gd name="connsiteX0" fmla="*/ 0 w 10216576"/>
              <a:gd name="connsiteY0" fmla="*/ 0 h 4729040"/>
              <a:gd name="connsiteX1" fmla="*/ 10216576 w 10216576"/>
              <a:gd name="connsiteY1" fmla="*/ 0 h 4729040"/>
              <a:gd name="connsiteX2" fmla="*/ 10210268 w 10216576"/>
              <a:gd name="connsiteY2" fmla="*/ 124944 h 4729040"/>
              <a:gd name="connsiteX3" fmla="*/ 5108288 w 10216576"/>
              <a:gd name="connsiteY3" fmla="*/ 4729040 h 4729040"/>
              <a:gd name="connsiteX4" fmla="*/ 6309 w 10216576"/>
              <a:gd name="connsiteY4" fmla="*/ 124944 h 4729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16576" h="4729040">
                <a:moveTo>
                  <a:pt x="0" y="0"/>
                </a:moveTo>
                <a:lnTo>
                  <a:pt x="10216576" y="0"/>
                </a:lnTo>
                <a:lnTo>
                  <a:pt x="10210268" y="124944"/>
                </a:lnTo>
                <a:cubicBezTo>
                  <a:pt x="9947637" y="2710997"/>
                  <a:pt x="7763635" y="4729040"/>
                  <a:pt x="5108288" y="4729040"/>
                </a:cubicBezTo>
                <a:cubicBezTo>
                  <a:pt x="2452942" y="4729040"/>
                  <a:pt x="268937" y="2710997"/>
                  <a:pt x="6309" y="124944"/>
                </a:cubicBezTo>
                <a:close/>
              </a:path>
            </a:pathLst>
          </a:custGeom>
          <a:gradFill>
            <a:gsLst>
              <a:gs pos="7000">
                <a:schemeClr val="accent1">
                  <a:lumMod val="50000"/>
                  <a:alpha val="4000"/>
                </a:schemeClr>
              </a:gs>
              <a:gs pos="99000">
                <a:schemeClr val="accent1">
                  <a:alpha val="24000"/>
                </a:scheme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Title 1">
            <a:extLst>
              <a:ext uri="{FF2B5EF4-FFF2-40B4-BE49-F238E27FC236}">
                <a16:creationId xmlns:a16="http://schemas.microsoft.com/office/drawing/2014/main" id="{2469C5F6-BF02-41DD-57FD-175E27A63966}"/>
              </a:ext>
            </a:extLst>
          </p:cNvPr>
          <p:cNvSpPr>
            <a:spLocks noGrp="1"/>
          </p:cNvSpPr>
          <p:nvPr>
            <p:ph type="title"/>
          </p:nvPr>
        </p:nvSpPr>
        <p:spPr>
          <a:xfrm>
            <a:off x="2026693" y="1030406"/>
            <a:ext cx="8147713" cy="3081242"/>
          </a:xfrm>
        </p:spPr>
        <p:txBody>
          <a:bodyPr vert="horz" lIns="91440" tIns="45720" rIns="91440" bIns="45720" rtlCol="0" anchor="ctr">
            <a:normAutofit/>
          </a:bodyPr>
          <a:lstStyle/>
          <a:p>
            <a:pPr algn="ctr"/>
            <a:r>
              <a:rPr lang="en-US" sz="4800" kern="1200" dirty="0">
                <a:solidFill>
                  <a:srgbClr val="FFFFFF"/>
                </a:solidFill>
                <a:latin typeface="+mj-lt"/>
                <a:ea typeface="+mj-ea"/>
                <a:cs typeface="+mj-cs"/>
              </a:rPr>
              <a:t>Research Question</a:t>
            </a:r>
            <a:r>
              <a:rPr lang="en-US" sz="4800" dirty="0">
                <a:solidFill>
                  <a:srgbClr val="FFFFFF"/>
                </a:solidFill>
              </a:rPr>
              <a:t> 1</a:t>
            </a:r>
            <a:endParaRPr lang="en-US" sz="4800" kern="1200" dirty="0">
              <a:solidFill>
                <a:srgbClr val="FFFFFF"/>
              </a:solidFill>
              <a:latin typeface="+mj-lt"/>
              <a:ea typeface="+mj-ea"/>
              <a:cs typeface="+mj-cs"/>
            </a:endParaRPr>
          </a:p>
        </p:txBody>
      </p:sp>
      <p:sp>
        <p:nvSpPr>
          <p:cNvPr id="12" name="Content Placeholder 2">
            <a:extLst>
              <a:ext uri="{FF2B5EF4-FFF2-40B4-BE49-F238E27FC236}">
                <a16:creationId xmlns:a16="http://schemas.microsoft.com/office/drawing/2014/main" id="{74F6761C-B44A-3D0B-3737-C60BA67D72DB}"/>
              </a:ext>
            </a:extLst>
          </p:cNvPr>
          <p:cNvSpPr>
            <a:spLocks noGrp="1"/>
          </p:cNvSpPr>
          <p:nvPr>
            <p:ph idx="1"/>
          </p:nvPr>
        </p:nvSpPr>
        <p:spPr>
          <a:xfrm>
            <a:off x="1559943" y="5171093"/>
            <a:ext cx="9078628" cy="860620"/>
          </a:xfrm>
        </p:spPr>
        <p:txBody>
          <a:bodyPr vert="horz" lIns="91440" tIns="45720" rIns="91440" bIns="45720" rtlCol="0" anchor="ctr">
            <a:normAutofit fontScale="92500" lnSpcReduction="20000"/>
          </a:bodyPr>
          <a:lstStyle/>
          <a:p>
            <a:pPr marL="0" indent="0" algn="ctr">
              <a:buNone/>
            </a:pPr>
            <a:r>
              <a:rPr lang="en-US" sz="2400" kern="1200" dirty="0">
                <a:solidFill>
                  <a:srgbClr val="FFFFFF"/>
                </a:solidFill>
                <a:latin typeface="+mn-lt"/>
                <a:ea typeface="+mn-ea"/>
                <a:cs typeface="+mn-cs"/>
              </a:rPr>
              <a:t>Do pitch accents map categorically to the independent variables power, social distance, and level of imposition of request (Brown &amp; Levinson, 1987)?</a:t>
            </a:r>
          </a:p>
        </p:txBody>
      </p:sp>
    </p:spTree>
    <p:extLst>
      <p:ext uri="{BB962C8B-B14F-4D97-AF65-F5344CB8AC3E}">
        <p14:creationId xmlns:p14="http://schemas.microsoft.com/office/powerpoint/2010/main" val="28632429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4917EA-1D9F-E2B1-2CBD-495FEFBF47CC}"/>
              </a:ext>
            </a:extLst>
          </p:cNvPr>
          <p:cNvSpPr>
            <a:spLocks noGrp="1"/>
          </p:cNvSpPr>
          <p:nvPr>
            <p:ph type="title"/>
          </p:nvPr>
        </p:nvSpPr>
        <p:spPr/>
        <p:txBody>
          <a:bodyPr/>
          <a:lstStyle/>
          <a:p>
            <a:r>
              <a:rPr lang="en-US" dirty="0"/>
              <a:t>The Frequency Code (</a:t>
            </a:r>
            <a:r>
              <a:rPr lang="en-US" dirty="0" err="1"/>
              <a:t>Ohala</a:t>
            </a:r>
            <a:r>
              <a:rPr lang="en-US" dirty="0"/>
              <a:t>, 1983)</a:t>
            </a:r>
          </a:p>
        </p:txBody>
      </p:sp>
      <p:sp>
        <p:nvSpPr>
          <p:cNvPr id="3" name="Content Placeholder 2">
            <a:extLst>
              <a:ext uri="{FF2B5EF4-FFF2-40B4-BE49-F238E27FC236}">
                <a16:creationId xmlns:a16="http://schemas.microsoft.com/office/drawing/2014/main" id="{D36DEB99-ACAD-2F4A-174C-33230D45A984}"/>
              </a:ext>
            </a:extLst>
          </p:cNvPr>
          <p:cNvSpPr>
            <a:spLocks noGrp="1"/>
          </p:cNvSpPr>
          <p:nvPr>
            <p:ph idx="1"/>
          </p:nvPr>
        </p:nvSpPr>
        <p:spPr/>
        <p:txBody>
          <a:bodyPr/>
          <a:lstStyle/>
          <a:p>
            <a:r>
              <a:rPr lang="en-US" dirty="0"/>
              <a:t>Pitch in human language evolved from a cross-species use of F0</a:t>
            </a:r>
          </a:p>
          <a:p>
            <a:r>
              <a:rPr lang="en-US" dirty="0"/>
              <a:t>Lower pitch = aggressive, assertive</a:t>
            </a:r>
          </a:p>
          <a:p>
            <a:r>
              <a:rPr lang="en-US" dirty="0"/>
              <a:t>Higher pitch = nonthreatening, submissive, subordinate</a:t>
            </a:r>
          </a:p>
          <a:p>
            <a:endParaRPr lang="en-US" dirty="0"/>
          </a:p>
          <a:p>
            <a:endParaRPr lang="en-US" dirty="0"/>
          </a:p>
          <a:p>
            <a:r>
              <a:rPr lang="en-US" dirty="0"/>
              <a:t>Accordingly, low pitch is associated with statements, high pitch is associated with interrogatives</a:t>
            </a:r>
          </a:p>
          <a:p>
            <a:r>
              <a:rPr lang="en-US" b="1" dirty="0"/>
              <a:t>Higher pitch is </a:t>
            </a:r>
            <a:r>
              <a:rPr lang="en-US" b="1" u="sng" dirty="0"/>
              <a:t>universally</a:t>
            </a:r>
            <a:r>
              <a:rPr lang="en-US" b="1" dirty="0"/>
              <a:t> associated with politeness</a:t>
            </a:r>
          </a:p>
        </p:txBody>
      </p:sp>
    </p:spTree>
    <p:extLst>
      <p:ext uri="{BB962C8B-B14F-4D97-AF65-F5344CB8AC3E}">
        <p14:creationId xmlns:p14="http://schemas.microsoft.com/office/powerpoint/2010/main" val="21294292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3C1AD-E116-818F-0B81-CD57ACA97810}"/>
              </a:ext>
            </a:extLst>
          </p:cNvPr>
          <p:cNvSpPr>
            <a:spLocks noGrp="1"/>
          </p:cNvSpPr>
          <p:nvPr>
            <p:ph type="title"/>
          </p:nvPr>
        </p:nvSpPr>
        <p:spPr/>
        <p:txBody>
          <a:bodyPr/>
          <a:lstStyle/>
          <a:p>
            <a:r>
              <a:rPr lang="en-US" dirty="0"/>
              <a:t>High Pitch and Politeness (Brown &amp; Levinson, 1974)</a:t>
            </a:r>
          </a:p>
        </p:txBody>
      </p:sp>
      <p:sp>
        <p:nvSpPr>
          <p:cNvPr id="3" name="Content Placeholder 2">
            <a:extLst>
              <a:ext uri="{FF2B5EF4-FFF2-40B4-BE49-F238E27FC236}">
                <a16:creationId xmlns:a16="http://schemas.microsoft.com/office/drawing/2014/main" id="{B68CA632-1B60-FBF4-500D-1D41EDDC15C6}"/>
              </a:ext>
            </a:extLst>
          </p:cNvPr>
          <p:cNvSpPr>
            <a:spLocks noGrp="1"/>
          </p:cNvSpPr>
          <p:nvPr>
            <p:ph idx="1"/>
          </p:nvPr>
        </p:nvSpPr>
        <p:spPr/>
        <p:txBody>
          <a:bodyPr/>
          <a:lstStyle/>
          <a:p>
            <a:r>
              <a:rPr lang="en-US" dirty="0"/>
              <a:t>Politeness in Tzeltal marked by high pitch/falsetto</a:t>
            </a:r>
          </a:p>
          <a:p>
            <a:r>
              <a:rPr lang="en-US" b="1" dirty="0"/>
              <a:t>Universal</a:t>
            </a:r>
            <a:r>
              <a:rPr lang="en-US" dirty="0"/>
              <a:t> association between high pitch and tentativeness?</a:t>
            </a:r>
          </a:p>
          <a:p>
            <a:endParaRPr lang="en-US" dirty="0"/>
          </a:p>
          <a:p>
            <a:r>
              <a:rPr lang="en-US" dirty="0"/>
              <a:t>… so do we expect L1 English speakers to recruit </a:t>
            </a:r>
            <a:r>
              <a:rPr lang="en-US" b="1" dirty="0"/>
              <a:t>universal </a:t>
            </a:r>
            <a:r>
              <a:rPr lang="en-US" dirty="0"/>
              <a:t>strategies of politeness i.e., use higher pitch to “be” more polite?</a:t>
            </a:r>
          </a:p>
        </p:txBody>
      </p:sp>
    </p:spTree>
    <p:extLst>
      <p:ext uri="{BB962C8B-B14F-4D97-AF65-F5344CB8AC3E}">
        <p14:creationId xmlns:p14="http://schemas.microsoft.com/office/powerpoint/2010/main" val="19765535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4" name="Rectangle 3">
            <a:extLst>
              <a:ext uri="{FF2B5EF4-FFF2-40B4-BE49-F238E27FC236}">
                <a16:creationId xmlns:a16="http://schemas.microsoft.com/office/drawing/2014/main" id="{382BC92F-FC90-0B5D-7DCE-3BB4744E2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838B2724-7C8E-FF67-5C36-C260D992A1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1" y="0"/>
            <a:ext cx="12191999" cy="6858000"/>
          </a:xfrm>
          <a:prstGeom prst="rect">
            <a:avLst/>
          </a:prstGeom>
          <a:gradFill>
            <a:gsLst>
              <a:gs pos="0">
                <a:schemeClr val="accent1">
                  <a:lumMod val="50000"/>
                </a:schemeClr>
              </a:gs>
              <a:gs pos="100000">
                <a:srgbClr val="000000"/>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FF7F5DB1-C196-EEA8-2E21-B30211120B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4"/>
            <a:ext cx="12192000" cy="6402581"/>
          </a:xfrm>
          <a:prstGeom prst="rect">
            <a:avLst/>
          </a:prstGeom>
          <a:gradFill>
            <a:gsLst>
              <a:gs pos="1000">
                <a:schemeClr val="accent1">
                  <a:lumMod val="75000"/>
                  <a:alpha val="59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E16BF0B4-1773-EBEF-5C27-A3F3C9ECA1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flipH="1">
            <a:off x="2663054" y="-2653923"/>
            <a:ext cx="6858001" cy="12165846"/>
          </a:xfrm>
          <a:prstGeom prst="rect">
            <a:avLst/>
          </a:prstGeom>
          <a:gradFill>
            <a:gsLst>
              <a:gs pos="13000">
                <a:schemeClr val="accent1">
                  <a:lumMod val="50000"/>
                  <a:alpha val="0"/>
                </a:schemeClr>
              </a:gs>
              <a:gs pos="99000">
                <a:srgbClr val="000000">
                  <a:alpha val="28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F0AFC1CD-3269-1A71-E718-452E7990D6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6094763" y="0"/>
            <a:ext cx="6096001" cy="6858000"/>
          </a:xfrm>
          <a:prstGeom prst="rect">
            <a:avLst/>
          </a:prstGeom>
          <a:gradFill>
            <a:gsLst>
              <a:gs pos="13000">
                <a:schemeClr val="accent1">
                  <a:lumMod val="50000"/>
                  <a:alpha val="0"/>
                </a:schemeClr>
              </a:gs>
              <a:gs pos="99000">
                <a:schemeClr val="accent1">
                  <a:lumMod val="75000"/>
                  <a:alpha val="50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9EF551C6-C71D-B50A-F8FC-9EAB99C8DA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4" y="-3"/>
            <a:ext cx="12182871" cy="6871922"/>
          </a:xfrm>
          <a:prstGeom prst="rect">
            <a:avLst/>
          </a:prstGeom>
          <a:gradFill>
            <a:gsLst>
              <a:gs pos="13000">
                <a:srgbClr val="000000">
                  <a:alpha val="35000"/>
                </a:srgbClr>
              </a:gs>
              <a:gs pos="99000">
                <a:schemeClr val="accent1">
                  <a:lumMod val="75000"/>
                  <a:alpha val="0"/>
                </a:schemeClr>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ABC14F58-937F-65B6-5D0B-A1F652E587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7713" y="4049"/>
            <a:ext cx="10216576" cy="4729040"/>
          </a:xfrm>
          <a:custGeom>
            <a:avLst/>
            <a:gdLst>
              <a:gd name="connsiteX0" fmla="*/ 0 w 10216576"/>
              <a:gd name="connsiteY0" fmla="*/ 0 h 4729040"/>
              <a:gd name="connsiteX1" fmla="*/ 10216576 w 10216576"/>
              <a:gd name="connsiteY1" fmla="*/ 0 h 4729040"/>
              <a:gd name="connsiteX2" fmla="*/ 10210268 w 10216576"/>
              <a:gd name="connsiteY2" fmla="*/ 124944 h 4729040"/>
              <a:gd name="connsiteX3" fmla="*/ 5108288 w 10216576"/>
              <a:gd name="connsiteY3" fmla="*/ 4729040 h 4729040"/>
              <a:gd name="connsiteX4" fmla="*/ 6309 w 10216576"/>
              <a:gd name="connsiteY4" fmla="*/ 124944 h 4729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16576" h="4729040">
                <a:moveTo>
                  <a:pt x="0" y="0"/>
                </a:moveTo>
                <a:lnTo>
                  <a:pt x="10216576" y="0"/>
                </a:lnTo>
                <a:lnTo>
                  <a:pt x="10210268" y="124944"/>
                </a:lnTo>
                <a:cubicBezTo>
                  <a:pt x="9947637" y="2710997"/>
                  <a:pt x="7763635" y="4729040"/>
                  <a:pt x="5108288" y="4729040"/>
                </a:cubicBezTo>
                <a:cubicBezTo>
                  <a:pt x="2452942" y="4729040"/>
                  <a:pt x="268937" y="2710997"/>
                  <a:pt x="6309" y="124944"/>
                </a:cubicBezTo>
                <a:close/>
              </a:path>
            </a:pathLst>
          </a:custGeom>
          <a:gradFill>
            <a:gsLst>
              <a:gs pos="7000">
                <a:schemeClr val="accent1">
                  <a:lumMod val="50000"/>
                  <a:alpha val="4000"/>
                </a:schemeClr>
              </a:gs>
              <a:gs pos="99000">
                <a:schemeClr val="accent1">
                  <a:alpha val="24000"/>
                </a:scheme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Title 1">
            <a:extLst>
              <a:ext uri="{FF2B5EF4-FFF2-40B4-BE49-F238E27FC236}">
                <a16:creationId xmlns:a16="http://schemas.microsoft.com/office/drawing/2014/main" id="{DCA0373E-1518-C254-4418-0E6E8B7DCE27}"/>
              </a:ext>
            </a:extLst>
          </p:cNvPr>
          <p:cNvSpPr txBox="1">
            <a:spLocks/>
          </p:cNvSpPr>
          <p:nvPr/>
        </p:nvSpPr>
        <p:spPr>
          <a:xfrm>
            <a:off x="2026693" y="1030406"/>
            <a:ext cx="8147713" cy="308124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800" dirty="0">
                <a:solidFill>
                  <a:srgbClr val="FFFFFF"/>
                </a:solidFill>
              </a:rPr>
              <a:t>Research Question 2</a:t>
            </a:r>
          </a:p>
        </p:txBody>
      </p:sp>
      <p:sp>
        <p:nvSpPr>
          <p:cNvPr id="12" name="Content Placeholder 2">
            <a:extLst>
              <a:ext uri="{FF2B5EF4-FFF2-40B4-BE49-F238E27FC236}">
                <a16:creationId xmlns:a16="http://schemas.microsoft.com/office/drawing/2014/main" id="{0E9AB86B-4E3F-E650-3426-97E16065A321}"/>
              </a:ext>
            </a:extLst>
          </p:cNvPr>
          <p:cNvSpPr txBox="1">
            <a:spLocks/>
          </p:cNvSpPr>
          <p:nvPr/>
        </p:nvSpPr>
        <p:spPr>
          <a:xfrm>
            <a:off x="1559943" y="5171093"/>
            <a:ext cx="9078628" cy="860620"/>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400" kern="1200" dirty="0">
                <a:solidFill>
                  <a:srgbClr val="FFFFFF"/>
                </a:solidFill>
                <a:latin typeface="+mn-lt"/>
                <a:ea typeface="+mn-ea"/>
                <a:cs typeface="+mn-cs"/>
              </a:rPr>
              <a:t>Does higher pitch correlate with higher politeness (</a:t>
            </a:r>
            <a:r>
              <a:rPr lang="en-US" sz="2400" kern="1200" dirty="0" err="1">
                <a:solidFill>
                  <a:srgbClr val="FFFFFF"/>
                </a:solidFill>
                <a:latin typeface="+mn-lt"/>
                <a:ea typeface="+mn-ea"/>
                <a:cs typeface="+mn-cs"/>
              </a:rPr>
              <a:t>Ohala</a:t>
            </a:r>
            <a:r>
              <a:rPr lang="en-US" sz="2400" kern="1200" dirty="0">
                <a:solidFill>
                  <a:srgbClr val="FFFFFF"/>
                </a:solidFill>
                <a:latin typeface="+mn-lt"/>
                <a:ea typeface="+mn-ea"/>
                <a:cs typeface="+mn-cs"/>
              </a:rPr>
              <a:t>, 1983)?</a:t>
            </a:r>
            <a:endParaRPr lang="en-US" sz="2400" dirty="0">
              <a:solidFill>
                <a:srgbClr val="FFFFFF"/>
              </a:solidFill>
            </a:endParaRPr>
          </a:p>
        </p:txBody>
      </p:sp>
    </p:spTree>
    <p:extLst>
      <p:ext uri="{BB962C8B-B14F-4D97-AF65-F5344CB8AC3E}">
        <p14:creationId xmlns:p14="http://schemas.microsoft.com/office/powerpoint/2010/main" val="3874201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822</TotalTime>
  <Words>2071</Words>
  <Application>Microsoft Office PowerPoint</Application>
  <PresentationFormat>Widescreen</PresentationFormat>
  <Paragraphs>262</Paragraphs>
  <Slides>37</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37</vt:i4>
      </vt:variant>
    </vt:vector>
  </HeadingPairs>
  <TitlesOfParts>
    <vt:vector size="44" baseType="lpstr">
      <vt:lpstr>Aptos</vt:lpstr>
      <vt:lpstr>Aptos Display</vt:lpstr>
      <vt:lpstr>Arial</vt:lpstr>
      <vt:lpstr>Cambria</vt:lpstr>
      <vt:lpstr>Google Sans</vt:lpstr>
      <vt:lpstr>Times New Roman</vt:lpstr>
      <vt:lpstr>Office Theme</vt:lpstr>
      <vt:lpstr>Intonational Phonology of Polite L2 Spanish</vt:lpstr>
      <vt:lpstr>Introduction</vt:lpstr>
      <vt:lpstr>Intonation &amp; Politeness (Herrero &amp; Devís, 2020)</vt:lpstr>
      <vt:lpstr>Politeness (Brown &amp; Levinson, 1987)</vt:lpstr>
      <vt:lpstr>Politeness (Brown &amp; Levinson, 1987)</vt:lpstr>
      <vt:lpstr>Research Question 1</vt:lpstr>
      <vt:lpstr>The Frequency Code (Ohala, 1983)</vt:lpstr>
      <vt:lpstr>High Pitch and Politeness (Brown &amp; Levinson, 1974)</vt:lpstr>
      <vt:lpstr>PowerPoint Presentation</vt:lpstr>
      <vt:lpstr>Intonation &amp; Politeness (Estebas-Vilaplana, 2014)</vt:lpstr>
      <vt:lpstr>Autosegmental Metrical (AM) Theory</vt:lpstr>
      <vt:lpstr>Autosegmental Metrical (AM) Theory</vt:lpstr>
      <vt:lpstr>Autosegmental Metrical (AM) Theory</vt:lpstr>
      <vt:lpstr>L2 Intonation Learning Theory (LiLT; Mennen, 2015)</vt:lpstr>
      <vt:lpstr>L2 Intonation Learning Theory (LiLT; Mennen, 2015)</vt:lpstr>
      <vt:lpstr>Intonation &amp; Politeness (Estebas-Vilaplana, 2014)</vt:lpstr>
      <vt:lpstr>L2 Spanish Polite Intonation (Astruc &amp; Mar Vanrell, 2016)</vt:lpstr>
      <vt:lpstr>Research Question 3</vt:lpstr>
      <vt:lpstr>Research Questions</vt:lpstr>
      <vt:lpstr>Participants</vt:lpstr>
      <vt:lpstr>(Pilot) Participants</vt:lpstr>
      <vt:lpstr>Task Conditions</vt:lpstr>
      <vt:lpstr>Discourse Completion Task (DCT) Examples</vt:lpstr>
      <vt:lpstr>Results (only for Research Question 2)</vt:lpstr>
      <vt:lpstr>BAYESIAN MODELING  </vt:lpstr>
      <vt:lpstr>Research Question 2 Results BOUNDARY</vt:lpstr>
      <vt:lpstr>The takeaway…</vt:lpstr>
      <vt:lpstr>Research Question 2 Results UTTERANCE</vt:lpstr>
      <vt:lpstr>The takeaway…</vt:lpstr>
      <vt:lpstr>Discussion</vt:lpstr>
      <vt:lpstr>What about the other research questions?</vt:lpstr>
      <vt:lpstr>Remaining Issues</vt:lpstr>
      <vt:lpstr>The Issue with Mean Boundary Tone</vt:lpstr>
      <vt:lpstr>The Issue with Mean Boundary Tone</vt:lpstr>
      <vt:lpstr>Future Research</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Robert Esposito</dc:creator>
  <cp:lastModifiedBy>Robert Esposito</cp:lastModifiedBy>
  <cp:revision>8</cp:revision>
  <dcterms:created xsi:type="dcterms:W3CDTF">2024-12-01T14:10:38Z</dcterms:created>
  <dcterms:modified xsi:type="dcterms:W3CDTF">2024-12-03T00:11:51Z</dcterms:modified>
</cp:coreProperties>
</file>