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4" r:id="rId5"/>
    <p:sldId id="265" r:id="rId6"/>
    <p:sldId id="259" r:id="rId7"/>
    <p:sldId id="260" r:id="rId8"/>
    <p:sldId id="261" r:id="rId9"/>
    <p:sldId id="267" r:id="rId10"/>
    <p:sldId id="268" r:id="rId11"/>
    <p:sldId id="262" r:id="rId12"/>
    <p:sldId id="263"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7" r:id="rId26"/>
    <p:sldId id="281" r:id="rId27"/>
    <p:sldId id="284" r:id="rId28"/>
    <p:sldId id="282" r:id="rId29"/>
    <p:sldId id="285" r:id="rId30"/>
    <p:sldId id="286" r:id="rId31"/>
    <p:sldId id="288" r:id="rId32"/>
    <p:sldId id="289" r:id="rId33"/>
    <p:sldId id="290" r:id="rId34"/>
    <p:sldId id="291" r:id="rId35"/>
    <p:sldId id="292" r:id="rId36"/>
    <p:sldId id="293" r:id="rId37"/>
    <p:sldId id="294" r:id="rId38"/>
    <p:sldId id="295" r:id="rId39"/>
    <p:sldId id="297" r:id="rId40"/>
    <p:sldId id="296" r:id="rId41"/>
    <p:sldId id="298" r:id="rId42"/>
    <p:sldId id="299"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3D364B-B4B4-494C-B723-22B9E1B941A9}">
          <p14:sldIdLst>
            <p14:sldId id="256"/>
          </p14:sldIdLst>
        </p14:section>
        <p14:section name="About the course" id="{432050BC-02EA-4BE9-9D25-228105B6EEAC}">
          <p14:sldIdLst>
            <p14:sldId id="258"/>
          </p14:sldIdLst>
        </p14:section>
        <p14:section name="So you're new to writing code?" id="{6AFD770F-F4DD-497A-868F-1EFA37756B5F}">
          <p14:sldIdLst>
            <p14:sldId id="266"/>
            <p14:sldId id="264"/>
            <p14:sldId id="265"/>
            <p14:sldId id="259"/>
            <p14:sldId id="260"/>
            <p14:sldId id="261"/>
            <p14:sldId id="267"/>
          </p14:sldIdLst>
        </p14:section>
        <p14:section name="BlueZone Script Host: your canvas" id="{11921BBE-19AF-4FEA-952B-4256849F7B01}">
          <p14:sldIdLst>
            <p14:sldId id="268"/>
            <p14:sldId id="262"/>
            <p14:sldId id="263"/>
            <p14:sldId id="270"/>
            <p14:sldId id="271"/>
            <p14:sldId id="272"/>
            <p14:sldId id="273"/>
          </p14:sldIdLst>
        </p14:section>
        <p14:section name="MsgBox: your first function" id="{C51FC404-7C53-4CF8-895E-42672C3C2B38}">
          <p14:sldIdLst>
            <p14:sldId id="274"/>
            <p14:sldId id="275"/>
            <p14:sldId id="276"/>
            <p14:sldId id="277"/>
          </p14:sldIdLst>
        </p14:section>
        <p14:section name="Variables: your new best friend" id="{03EEB818-FA52-4321-B4D7-199FDB00A9CB}">
          <p14:sldIdLst>
            <p14:sldId id="278"/>
            <p14:sldId id="279"/>
            <p14:sldId id="280"/>
            <p14:sldId id="283"/>
            <p14:sldId id="287"/>
            <p14:sldId id="281"/>
            <p14:sldId id="284"/>
            <p14:sldId id="282"/>
          </p14:sldIdLst>
        </p14:section>
        <p14:section name="Math in scripts: it's not that bad" id="{F7D046D7-5609-42CE-B566-EB3258DD1BCD}">
          <p14:sldIdLst>
            <p14:sldId id="285"/>
            <p14:sldId id="286"/>
            <p14:sldId id="288"/>
            <p14:sldId id="289"/>
            <p14:sldId id="290"/>
            <p14:sldId id="291"/>
          </p14:sldIdLst>
        </p14:section>
        <p14:section name="Comments in scripts: reminders to your future self" id="{DFFC3296-B552-458F-8347-6DD03592BAE6}">
          <p14:sldIdLst>
            <p14:sldId id="292"/>
            <p14:sldId id="293"/>
            <p14:sldId id="294"/>
            <p14:sldId id="295"/>
          </p14:sldIdLst>
        </p14:section>
        <p14:section name="Wrap up: summarizing this course" id="{2E331B4C-5627-4594-A06C-9E1709D76C71}">
          <p14:sldIdLst>
            <p14:sldId id="297"/>
            <p14:sldId id="296"/>
            <p14:sldId id="298"/>
            <p14:sldId id="299"/>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4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56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31401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8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228930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582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49E34-3099-407C-A84E-E7DF853D794E}"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59008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49E34-3099-407C-A84E-E7DF853D794E}"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327102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49E34-3099-407C-A84E-E7DF853D794E}"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23082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49E34-3099-407C-A84E-E7DF853D794E}"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34048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49E34-3099-407C-A84E-E7DF853D794E}"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337199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49E34-3099-407C-A84E-E7DF853D794E}"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E0855-90CA-45B7-9C7A-2105AB7A41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149E34-3099-407C-A84E-E7DF853D794E}" type="datetimeFigureOut">
              <a:rPr lang="en-US" smtClean="0"/>
              <a:t>3/8/2015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5E0855-90CA-45B7-9C7A-2105AB7A410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899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en.wikipedia.org/wiki/File:Windows_Explorer_Icon.png#mediaviewer/File:Windows_Explorer_Icon.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BlueZone Scripting Basics</a:t>
            </a:r>
            <a:endParaRPr lang="en-US" dirty="0"/>
          </a:p>
        </p:txBody>
      </p:sp>
      <p:sp>
        <p:nvSpPr>
          <p:cNvPr id="3" name="Subtitle 2"/>
          <p:cNvSpPr>
            <a:spLocks noGrp="1"/>
          </p:cNvSpPr>
          <p:nvPr>
            <p:ph type="subTitle" idx="1"/>
          </p:nvPr>
        </p:nvSpPr>
        <p:spPr/>
        <p:txBody>
          <a:bodyPr/>
          <a:lstStyle/>
          <a:p>
            <a:r>
              <a:rPr lang="en-US" dirty="0" smtClean="0"/>
              <a:t>For Child Support staff</a:t>
            </a:r>
            <a:endParaRPr lang="en-US" dirty="0"/>
          </a:p>
        </p:txBody>
      </p:sp>
    </p:spTree>
    <p:extLst>
      <p:ext uri="{BB962C8B-B14F-4D97-AF65-F5344CB8AC3E}">
        <p14:creationId xmlns:p14="http://schemas.microsoft.com/office/powerpoint/2010/main" val="176439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BlueZone Script Host</a:t>
            </a:r>
            <a:endParaRPr lang="en-US" dirty="0"/>
          </a:p>
        </p:txBody>
      </p:sp>
      <p:sp>
        <p:nvSpPr>
          <p:cNvPr id="5" name="Text Placeholder 4"/>
          <p:cNvSpPr>
            <a:spLocks noGrp="1"/>
          </p:cNvSpPr>
          <p:nvPr>
            <p:ph type="body" idx="1"/>
          </p:nvPr>
        </p:nvSpPr>
        <p:spPr/>
        <p:txBody>
          <a:bodyPr/>
          <a:lstStyle/>
          <a:p>
            <a:r>
              <a:rPr lang="en-US" dirty="0" smtClean="0"/>
              <a:t>Your canvas for writing code</a:t>
            </a:r>
            <a:endParaRPr lang="en-US" dirty="0"/>
          </a:p>
        </p:txBody>
      </p:sp>
    </p:spTree>
    <p:extLst>
      <p:ext uri="{BB962C8B-B14F-4D97-AF65-F5344CB8AC3E}">
        <p14:creationId xmlns:p14="http://schemas.microsoft.com/office/powerpoint/2010/main" val="84515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BlueZone Script Host</a:t>
            </a:r>
            <a:endParaRPr lang="en-US" dirty="0"/>
          </a:p>
        </p:txBody>
      </p:sp>
      <p:sp>
        <p:nvSpPr>
          <p:cNvPr id="3" name="Content Placeholder 2"/>
          <p:cNvSpPr>
            <a:spLocks noGrp="1"/>
          </p:cNvSpPr>
          <p:nvPr>
            <p:ph idx="1"/>
          </p:nvPr>
        </p:nvSpPr>
        <p:spPr>
          <a:xfrm>
            <a:off x="1039217" y="2286000"/>
            <a:ext cx="9720073" cy="4023360"/>
          </a:xfrm>
        </p:spPr>
        <p:txBody>
          <a:bodyPr/>
          <a:lstStyle/>
          <a:p>
            <a:r>
              <a:rPr lang="en-US" dirty="0" smtClean="0"/>
              <a:t>BlueZone Script Host is an advanced text editor with features for scriptwriters.</a:t>
            </a:r>
          </a:p>
          <a:p>
            <a:r>
              <a:rPr lang="en-US" dirty="0" smtClean="0"/>
              <a:t>This is </a:t>
            </a:r>
            <a:r>
              <a:rPr lang="en-US" dirty="0"/>
              <a:t>where you actually write out </a:t>
            </a:r>
            <a:r>
              <a:rPr lang="en-US" dirty="0" smtClean="0"/>
              <a:t>your </a:t>
            </a:r>
            <a:r>
              <a:rPr lang="en-US" dirty="0"/>
              <a:t>script </a:t>
            </a:r>
            <a:r>
              <a:rPr lang="en-US" dirty="0" smtClean="0"/>
              <a:t>code.</a:t>
            </a:r>
          </a:p>
          <a:p>
            <a:r>
              <a:rPr lang="en-US" dirty="0" smtClean="0"/>
              <a:t>You need to know how to open up the BlueZone Script Host in order to write scripts.</a:t>
            </a:r>
          </a:p>
          <a:p>
            <a:r>
              <a:rPr lang="en-US" dirty="0" smtClean="0"/>
              <a:t>There are other script hosts out there, and many of us use Notepad++ for scriptwriting.</a:t>
            </a:r>
          </a:p>
          <a:p>
            <a:pPr lvl="1"/>
            <a:r>
              <a:rPr lang="en-US" dirty="0" smtClean="0"/>
              <a:t>BlueZone Script Host comes with each deployment of BlueZone that the state provides to counties, so it is what we train on.</a:t>
            </a:r>
          </a:p>
          <a:p>
            <a:pPr lvl="1"/>
            <a:r>
              <a:rPr lang="en-US" dirty="0" smtClean="0"/>
              <a:t>Ask your IT department before installing Notepad++ or any other text editors for scriptwriting.</a:t>
            </a:r>
            <a:endParaRPr lang="en-US" dirty="0"/>
          </a:p>
        </p:txBody>
      </p:sp>
    </p:spTree>
    <p:extLst>
      <p:ext uri="{BB962C8B-B14F-4D97-AF65-F5344CB8AC3E}">
        <p14:creationId xmlns:p14="http://schemas.microsoft.com/office/powerpoint/2010/main" val="39450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Explore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08483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How to find the script host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Open </a:t>
            </a:r>
            <a:r>
              <a:rPr lang="en-US" dirty="0" smtClean="0"/>
              <a:t>File Explorer.</a:t>
            </a:r>
          </a:p>
          <a:p>
            <a:pPr marL="514350" indent="-514350">
              <a:buFont typeface="+mj-lt"/>
              <a:buAutoNum type="arabicPeriod"/>
            </a:pPr>
            <a:r>
              <a:rPr lang="en-US" dirty="0"/>
              <a:t>N</a:t>
            </a:r>
            <a:r>
              <a:rPr lang="en-US" dirty="0" smtClean="0"/>
              <a:t>avigate </a:t>
            </a:r>
            <a:r>
              <a:rPr lang="en-US" dirty="0"/>
              <a:t>to your “My Documents” directory (usually C:\Users&lt;YOUR USERNAME&gt;\My Documents</a:t>
            </a:r>
            <a:r>
              <a:rPr lang="en-US" dirty="0" smtClean="0"/>
              <a:t>). </a:t>
            </a:r>
          </a:p>
          <a:p>
            <a:pPr marL="688086" lvl="1" indent="-514350"/>
            <a:r>
              <a:rPr lang="en-US" dirty="0" smtClean="0"/>
              <a:t>Depending on your version of Windows, this could be named "Documents" and could be found directly on the left-column of your File Explorer window. </a:t>
            </a:r>
            <a:endParaRPr lang="en-US" dirty="0"/>
          </a:p>
          <a:p>
            <a:pPr marL="514350" indent="-514350">
              <a:buFont typeface="+mj-lt"/>
              <a:buAutoNum type="arabicPeriod"/>
            </a:pPr>
            <a:r>
              <a:rPr lang="en-US" dirty="0" smtClean="0"/>
              <a:t>Select </a:t>
            </a:r>
            <a:r>
              <a:rPr lang="en-US" dirty="0"/>
              <a:t>the BlueZone </a:t>
            </a:r>
            <a:r>
              <a:rPr lang="en-US" dirty="0" smtClean="0"/>
              <a:t>directory within the My Documents folder.</a:t>
            </a:r>
            <a:endParaRPr lang="en-US" dirty="0"/>
          </a:p>
          <a:p>
            <a:pPr marL="514350" indent="-514350">
              <a:buFont typeface="+mj-lt"/>
              <a:buAutoNum type="arabicPeriod"/>
            </a:pPr>
            <a:r>
              <a:rPr lang="en-US" dirty="0"/>
              <a:t>In your BlueZone directory, select “BZSH.exe</a:t>
            </a:r>
            <a:r>
              <a:rPr lang="en-US" dirty="0" smtClean="0"/>
              <a:t>” or "BZSH".</a:t>
            </a:r>
            <a:endParaRPr lang="en-US" dirty="0"/>
          </a:p>
          <a:p>
            <a:pPr marL="0" indent="0">
              <a:buNone/>
            </a:pPr>
            <a:r>
              <a:rPr lang="en-US" b="1" i="1" dirty="0" smtClean="0"/>
              <a:t>Pro tip</a:t>
            </a:r>
            <a:r>
              <a:rPr lang="en-US" i="1" dirty="0" smtClean="0"/>
              <a:t>: remember this directory, you'll need it a lot for writing scripts. Also, if this is your computer, try "pinning" the application to your desktop by right clicking its taskbar icon, and selecting "Pin this program to taskbar".</a:t>
            </a:r>
          </a:p>
        </p:txBody>
      </p:sp>
    </p:spTree>
    <p:extLst>
      <p:ext uri="{BB962C8B-B14F-4D97-AF65-F5344CB8AC3E}">
        <p14:creationId xmlns:p14="http://schemas.microsoft.com/office/powerpoint/2010/main" val="213064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par>
                          <p:cTn id="34" fill="hold">
                            <p:stCondLst>
                              <p:cond delay="500"/>
                            </p:stCondLst>
                            <p:childTnLst>
                              <p:par>
                                <p:cTn id="35" presetID="26" presetClass="emph" presetSubtype="0" fill="hold" nodeType="afterEffect">
                                  <p:stCondLst>
                                    <p:cond delay="0"/>
                                  </p:stCondLst>
                                  <p:childTnLst>
                                    <p:animEffect transition="out" filter="fade">
                                      <p:cBhvr>
                                        <p:cTn id="36" dur="500" tmFilter="0, 0; .2, .5; .8, .5; 1, 0"/>
                                        <p:tgtEl>
                                          <p:spTgt spid="3">
                                            <p:txEl>
                                              <p:pRg st="5" end="5"/>
                                            </p:txEl>
                                          </p:spTgt>
                                        </p:tgtEl>
                                      </p:cBhvr>
                                    </p:animEffect>
                                    <p:animScale>
                                      <p:cBhvr>
                                        <p:cTn id="37"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around script host</a:t>
            </a:r>
            <a:endParaRPr lang="en-US" dirty="0"/>
          </a:p>
        </p:txBody>
      </p:sp>
      <p:sp>
        <p:nvSpPr>
          <p:cNvPr id="3" name="Content Placeholder 2"/>
          <p:cNvSpPr>
            <a:spLocks noGrp="1"/>
          </p:cNvSpPr>
          <p:nvPr>
            <p:ph idx="1"/>
          </p:nvPr>
        </p:nvSpPr>
        <p:spPr/>
        <p:txBody>
          <a:bodyPr>
            <a:normAutofit/>
          </a:bodyPr>
          <a:lstStyle/>
          <a:p>
            <a:r>
              <a:rPr lang="en-US" sz="2800" dirty="0" smtClean="0"/>
              <a:t>There's a toolbar at the top, which contains many common icons for common actions in a text editor. These use the standard iconography from most text editors, and will not be covered here, except for two in particular:</a:t>
            </a:r>
          </a:p>
          <a:p>
            <a:pPr lvl="1"/>
            <a:r>
              <a:rPr lang="en-US" sz="2400" dirty="0" smtClean="0"/>
              <a:t>The "play" button, which is represented by the green triangle.</a:t>
            </a:r>
          </a:p>
          <a:p>
            <a:pPr lvl="1"/>
            <a:r>
              <a:rPr lang="en-US" sz="2400" dirty="0" smtClean="0"/>
              <a:t>The "stop" button, which is represented by the red square.</a:t>
            </a:r>
          </a:p>
          <a:p>
            <a:r>
              <a:rPr lang="en-US" sz="2800" dirty="0" smtClean="0"/>
              <a:t>These two icons are important when using the script host, as they start and stop your scripts as you're testing them.</a:t>
            </a:r>
          </a:p>
        </p:txBody>
      </p:sp>
      <p:pic>
        <p:nvPicPr>
          <p:cNvPr id="5" name="Picture 4"/>
          <p:cNvPicPr>
            <a:picLocks noChangeAspect="1"/>
          </p:cNvPicPr>
          <p:nvPr/>
        </p:nvPicPr>
        <p:blipFill>
          <a:blip r:embed="rId2"/>
          <a:stretch>
            <a:fillRect/>
          </a:stretch>
        </p:blipFill>
        <p:spPr>
          <a:xfrm>
            <a:off x="2468127" y="1755619"/>
            <a:ext cx="8266892" cy="329213"/>
          </a:xfrm>
          <a:prstGeom prst="rect">
            <a:avLst/>
          </a:prstGeom>
        </p:spPr>
      </p:pic>
    </p:spTree>
    <p:extLst>
      <p:ext uri="{BB962C8B-B14F-4D97-AF65-F5344CB8AC3E}">
        <p14:creationId xmlns:p14="http://schemas.microsoft.com/office/powerpoint/2010/main" val="135016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tip: Learn your hotkeys!</a:t>
            </a:r>
            <a:endParaRPr lang="en-US" dirty="0"/>
          </a:p>
        </p:txBody>
      </p:sp>
      <p:sp>
        <p:nvSpPr>
          <p:cNvPr id="3" name="Content Placeholder 2"/>
          <p:cNvSpPr>
            <a:spLocks noGrp="1"/>
          </p:cNvSpPr>
          <p:nvPr>
            <p:ph idx="1"/>
          </p:nvPr>
        </p:nvSpPr>
        <p:spPr>
          <a:xfrm>
            <a:off x="1024128" y="2286000"/>
            <a:ext cx="9720073" cy="1371600"/>
          </a:xfrm>
        </p:spPr>
        <p:txBody>
          <a:bodyPr>
            <a:normAutofit/>
          </a:bodyPr>
          <a:lstStyle/>
          <a:p>
            <a:pPr lvl="1"/>
            <a:r>
              <a:rPr lang="en-US" sz="2800" dirty="0"/>
              <a:t>If you are a mouse user, and more comfortable navigating with your mouse, that's fine. But, if you're a keyboard user, you may find the following keyboard shortcuts useful</a:t>
            </a:r>
            <a:r>
              <a:rPr lang="en-US" sz="2800" dirty="0" smtClean="0"/>
              <a:t>:</a:t>
            </a:r>
            <a:endParaRPr lang="en-US" sz="2800" dirty="0"/>
          </a:p>
        </p:txBody>
      </p:sp>
      <p:sp>
        <p:nvSpPr>
          <p:cNvPr id="4" name="TextBox 3"/>
          <p:cNvSpPr txBox="1"/>
          <p:nvPr/>
        </p:nvSpPr>
        <p:spPr>
          <a:xfrm>
            <a:off x="2580132" y="3870960"/>
            <a:ext cx="7031736" cy="1938992"/>
          </a:xfrm>
          <a:prstGeom prst="rect">
            <a:avLst/>
          </a:prstGeom>
          <a:noFill/>
        </p:spPr>
        <p:txBody>
          <a:bodyPr wrap="square" numCol="2" rtlCol="0">
            <a:spAutoFit/>
          </a:bodyPr>
          <a:lstStyle/>
          <a:p>
            <a:pPr marL="285750" indent="-285750">
              <a:buFont typeface="Arial" panose="020B0604020202020204" pitchFamily="34" charset="0"/>
              <a:buChar char="•"/>
            </a:pPr>
            <a:r>
              <a:rPr lang="en-US" sz="2400" b="1" dirty="0"/>
              <a:t>Ctrl-X</a:t>
            </a:r>
            <a:r>
              <a:rPr lang="en-US" sz="2400" dirty="0"/>
              <a:t>: cut</a:t>
            </a:r>
          </a:p>
          <a:p>
            <a:pPr marL="285750" indent="-285750">
              <a:buFont typeface="Arial" panose="020B0604020202020204" pitchFamily="34" charset="0"/>
              <a:buChar char="•"/>
            </a:pPr>
            <a:r>
              <a:rPr lang="en-US" sz="2400" b="1" dirty="0"/>
              <a:t>Ctrl-C</a:t>
            </a:r>
            <a:r>
              <a:rPr lang="en-US" sz="2400" dirty="0"/>
              <a:t>: copy</a:t>
            </a:r>
          </a:p>
          <a:p>
            <a:pPr marL="285750" indent="-285750">
              <a:buFont typeface="Arial" panose="020B0604020202020204" pitchFamily="34" charset="0"/>
              <a:buChar char="•"/>
            </a:pPr>
            <a:r>
              <a:rPr lang="en-US" sz="2400" b="1" dirty="0"/>
              <a:t>Ctrl-V</a:t>
            </a:r>
            <a:r>
              <a:rPr lang="en-US" sz="2400" dirty="0"/>
              <a:t>: paste</a:t>
            </a:r>
          </a:p>
          <a:p>
            <a:pPr marL="285750" indent="-285750">
              <a:buFont typeface="Arial" panose="020B0604020202020204" pitchFamily="34" charset="0"/>
              <a:buChar char="•"/>
            </a:pPr>
            <a:r>
              <a:rPr lang="en-US" sz="2400" b="1" dirty="0"/>
              <a:t>Ctrl-S</a:t>
            </a:r>
            <a:r>
              <a:rPr lang="en-US" sz="2400" dirty="0"/>
              <a:t>: save file</a:t>
            </a:r>
          </a:p>
          <a:p>
            <a:pPr marL="285750" indent="-285750">
              <a:buFont typeface="Arial" panose="020B0604020202020204" pitchFamily="34" charset="0"/>
              <a:buChar char="•"/>
            </a:pPr>
            <a:r>
              <a:rPr lang="en-US" sz="2400" b="1" dirty="0"/>
              <a:t>Ctrl-O</a:t>
            </a:r>
            <a:r>
              <a:rPr lang="en-US" sz="2400" dirty="0"/>
              <a:t>: open file</a:t>
            </a:r>
          </a:p>
          <a:p>
            <a:pPr marL="285750" indent="-285750">
              <a:buFont typeface="Arial" panose="020B0604020202020204" pitchFamily="34" charset="0"/>
              <a:buChar char="•"/>
            </a:pPr>
            <a:r>
              <a:rPr lang="en-US" sz="2400" b="1" dirty="0"/>
              <a:t>Ctrl-N</a:t>
            </a:r>
            <a:r>
              <a:rPr lang="en-US" sz="2400" dirty="0"/>
              <a:t>: new file</a:t>
            </a:r>
          </a:p>
          <a:p>
            <a:pPr marL="285750" indent="-285750">
              <a:buFont typeface="Arial" panose="020B0604020202020204" pitchFamily="34" charset="0"/>
              <a:buChar char="•"/>
            </a:pPr>
            <a:r>
              <a:rPr lang="en-US" sz="2400" b="1" dirty="0"/>
              <a:t>Ctrl-Z</a:t>
            </a:r>
            <a:r>
              <a:rPr lang="en-US" sz="2400" dirty="0"/>
              <a:t>: undo</a:t>
            </a:r>
          </a:p>
          <a:p>
            <a:pPr marL="285750" indent="-285750">
              <a:buFont typeface="Arial" panose="020B0604020202020204" pitchFamily="34" charset="0"/>
              <a:buChar char="•"/>
            </a:pPr>
            <a:r>
              <a:rPr lang="en-US" sz="2400" b="1" dirty="0"/>
              <a:t>Ctrl-Y</a:t>
            </a:r>
            <a:r>
              <a:rPr lang="en-US" sz="2400" dirty="0"/>
              <a:t>: redo </a:t>
            </a:r>
            <a:endParaRPr lang="en-US" sz="2400" dirty="0" smtClean="0"/>
          </a:p>
          <a:p>
            <a:pPr marL="285750" indent="-285750">
              <a:buFont typeface="Arial" panose="020B0604020202020204" pitchFamily="34" charset="0"/>
              <a:buChar char="•"/>
            </a:pPr>
            <a:r>
              <a:rPr lang="en-US" sz="2400" b="1" dirty="0" smtClean="0"/>
              <a:t>Ctrl-A</a:t>
            </a:r>
            <a:r>
              <a:rPr lang="en-US" sz="2400" dirty="0" smtClean="0"/>
              <a:t>: select all</a:t>
            </a:r>
            <a:endParaRPr lang="en-US" sz="2400" b="1" dirty="0"/>
          </a:p>
          <a:p>
            <a:pPr marL="285750" indent="-285750">
              <a:buFont typeface="Arial" panose="020B0604020202020204" pitchFamily="34" charset="0"/>
              <a:buChar char="•"/>
            </a:pPr>
            <a:r>
              <a:rPr lang="en-US" sz="2400" b="1" dirty="0" smtClean="0"/>
              <a:t>F5</a:t>
            </a:r>
            <a:r>
              <a:rPr lang="en-US" sz="2400" dirty="0"/>
              <a:t>: play </a:t>
            </a:r>
            <a:r>
              <a:rPr lang="en-US" sz="2400" dirty="0" smtClean="0"/>
              <a:t>script</a:t>
            </a:r>
            <a:endParaRPr lang="en-US" sz="2400" dirty="0"/>
          </a:p>
        </p:txBody>
      </p:sp>
    </p:spTree>
    <p:extLst>
      <p:ext uri="{BB962C8B-B14F-4D97-AF65-F5344CB8AC3E}">
        <p14:creationId xmlns:p14="http://schemas.microsoft.com/office/powerpoint/2010/main" val="1580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6" presetClass="emph" presetSubtype="0" fill="hold" grpId="1" nodeType="afterEffect">
                                  <p:stCondLst>
                                    <p:cond delay="0"/>
                                  </p:stCondLst>
                                  <p:childTnLst>
                                    <p:animEffect transition="out" filter="fade">
                                      <p:cBhvr>
                                        <p:cTn id="15" dur="500" tmFilter="0, 0; .2, .5; .8, .5; 1, 0"/>
                                        <p:tgtEl>
                                          <p:spTgt spid="4"/>
                                        </p:tgtEl>
                                      </p:cBhvr>
                                    </p:animEffect>
                                    <p:animScale>
                                      <p:cBhvr>
                                        <p:cTn id="16"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numbers on the left column</a:t>
            </a:r>
            <a:endParaRPr lang="en-US" dirty="0"/>
          </a:p>
        </p:txBody>
      </p:sp>
      <p:sp>
        <p:nvSpPr>
          <p:cNvPr id="3" name="Content Placeholder 2"/>
          <p:cNvSpPr>
            <a:spLocks noGrp="1"/>
          </p:cNvSpPr>
          <p:nvPr>
            <p:ph idx="1"/>
          </p:nvPr>
        </p:nvSpPr>
        <p:spPr/>
        <p:txBody>
          <a:bodyPr/>
          <a:lstStyle/>
          <a:p>
            <a:r>
              <a:rPr lang="en-US" dirty="0" smtClean="0"/>
              <a:t>The line numbers in the left column are helpful for debugging your scripts.</a:t>
            </a:r>
          </a:p>
          <a:p>
            <a:r>
              <a:rPr lang="en-US" dirty="0" smtClean="0"/>
              <a:t>Most error messages contain a line, and a column where the error took place in your code.</a:t>
            </a:r>
          </a:p>
          <a:p>
            <a:r>
              <a:rPr lang="en-US" dirty="0" smtClean="0"/>
              <a:t>If you are writing code and it receives an error, scroll down to that line, and look for the affected code which may have produced the error.</a:t>
            </a:r>
          </a:p>
        </p:txBody>
      </p:sp>
      <p:pic>
        <p:nvPicPr>
          <p:cNvPr id="4" name="Picture 3"/>
          <p:cNvPicPr>
            <a:picLocks noChangeAspect="1"/>
          </p:cNvPicPr>
          <p:nvPr/>
        </p:nvPicPr>
        <p:blipFill>
          <a:blip r:embed="rId2"/>
          <a:stretch>
            <a:fillRect/>
          </a:stretch>
        </p:blipFill>
        <p:spPr>
          <a:xfrm>
            <a:off x="8915400" y="1242309"/>
            <a:ext cx="2391109" cy="943107"/>
          </a:xfrm>
          <a:prstGeom prst="rect">
            <a:avLst/>
          </a:prstGeom>
        </p:spPr>
      </p:pic>
    </p:spTree>
    <p:extLst>
      <p:ext uri="{BB962C8B-B14F-4D97-AF65-F5344CB8AC3E}">
        <p14:creationId xmlns:p14="http://schemas.microsoft.com/office/powerpoint/2010/main" val="792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Try writing various words, numbers, and strings (phrases surrounded by quotes) into the script host.</a:t>
            </a:r>
          </a:p>
          <a:p>
            <a:r>
              <a:rPr lang="en-US" dirty="0" smtClean="0"/>
              <a:t>You'll notice that the different words, numbers, and strings change color as you type them: that's so you can recognize the different types of code (variables, numeric, operators, etc.).</a:t>
            </a:r>
          </a:p>
          <a:p>
            <a:r>
              <a:rPr lang="en-US" dirty="0" smtClean="0"/>
              <a:t>Try running your script with the play button or F5: it probably won't work, but you'll see what an error screen looks like!</a:t>
            </a:r>
            <a:endParaRPr lang="en-US" dirty="0"/>
          </a:p>
        </p:txBody>
      </p:sp>
    </p:spTree>
    <p:extLst>
      <p:ext uri="{BB962C8B-B14F-4D97-AF65-F5344CB8AC3E}">
        <p14:creationId xmlns:p14="http://schemas.microsoft.com/office/powerpoint/2010/main" val="141720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MsgBox</a:t>
            </a:r>
            <a:endParaRPr lang="en-US" dirty="0"/>
          </a:p>
        </p:txBody>
      </p:sp>
      <p:sp>
        <p:nvSpPr>
          <p:cNvPr id="5" name="Text Placeholder 4"/>
          <p:cNvSpPr>
            <a:spLocks noGrp="1"/>
          </p:cNvSpPr>
          <p:nvPr>
            <p:ph type="body" idx="1"/>
          </p:nvPr>
        </p:nvSpPr>
        <p:spPr/>
        <p:txBody>
          <a:bodyPr/>
          <a:lstStyle/>
          <a:p>
            <a:r>
              <a:rPr lang="en-US" dirty="0" smtClean="0"/>
              <a:t>Your first function</a:t>
            </a:r>
            <a:endParaRPr lang="en-US" dirty="0"/>
          </a:p>
        </p:txBody>
      </p:sp>
    </p:spTree>
    <p:extLst>
      <p:ext uri="{BB962C8B-B14F-4D97-AF65-F5344CB8AC3E}">
        <p14:creationId xmlns:p14="http://schemas.microsoft.com/office/powerpoint/2010/main" val="179485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MsgBox</a:t>
            </a:r>
            <a:r>
              <a:rPr lang="en-US" dirty="0" smtClean="0"/>
              <a:t>: the "pop-up" window</a:t>
            </a:r>
            <a:endParaRPr lang="en-US" dirty="0"/>
          </a:p>
        </p:txBody>
      </p:sp>
      <p:sp>
        <p:nvSpPr>
          <p:cNvPr id="5" name="Content Placeholder 4"/>
          <p:cNvSpPr>
            <a:spLocks noGrp="1"/>
          </p:cNvSpPr>
          <p:nvPr>
            <p:ph idx="1"/>
          </p:nvPr>
        </p:nvSpPr>
        <p:spPr/>
        <p:txBody>
          <a:bodyPr/>
          <a:lstStyle/>
          <a:p>
            <a:r>
              <a:rPr lang="en-US" dirty="0" smtClean="0"/>
              <a:t>The "</a:t>
            </a:r>
            <a:r>
              <a:rPr lang="en-US" dirty="0" err="1" smtClean="0"/>
              <a:t>MsgBox</a:t>
            </a:r>
            <a:r>
              <a:rPr lang="en-US" dirty="0" smtClean="0"/>
              <a:t>" is a simple pop-up window, used to notify a user of something.</a:t>
            </a:r>
          </a:p>
          <a:p>
            <a:r>
              <a:rPr lang="en-US" dirty="0" smtClean="0"/>
              <a:t>The syntax is quite simple:</a:t>
            </a:r>
          </a:p>
          <a:p>
            <a:pPr lvl="1"/>
            <a:r>
              <a:rPr lang="en-US" dirty="0" err="1" smtClean="0">
                <a:latin typeface="Courier New" panose="02070309020205020404" pitchFamily="49" charset="0"/>
                <a:cs typeface="Courier New" panose="02070309020205020404" pitchFamily="49" charset="0"/>
              </a:rPr>
              <a:t>MsgBox</a:t>
            </a:r>
            <a:r>
              <a:rPr lang="en-US" dirty="0" smtClean="0">
                <a:latin typeface="Courier New" panose="02070309020205020404" pitchFamily="49" charset="0"/>
                <a:cs typeface="Courier New" panose="02070309020205020404" pitchFamily="49" charset="0"/>
              </a:rPr>
              <a:t> "Hello"</a:t>
            </a:r>
          </a:p>
          <a:p>
            <a:r>
              <a:rPr lang="en-US" dirty="0" smtClean="0">
                <a:cs typeface="Courier New" panose="02070309020205020404" pitchFamily="49" charset="0"/>
              </a:rPr>
              <a:t>You can replace the "Hello" with</a:t>
            </a:r>
            <a:br>
              <a:rPr lang="en-US" dirty="0" smtClean="0">
                <a:cs typeface="Courier New" panose="02070309020205020404" pitchFamily="49" charset="0"/>
              </a:rPr>
            </a:br>
            <a:r>
              <a:rPr lang="en-US" dirty="0" smtClean="0">
                <a:cs typeface="Courier New" panose="02070309020205020404" pitchFamily="49" charset="0"/>
              </a:rPr>
              <a:t>anything you'd like.</a:t>
            </a:r>
          </a:p>
          <a:p>
            <a:r>
              <a:rPr lang="en-US" dirty="0" smtClean="0">
                <a:cs typeface="Courier New" panose="02070309020205020404" pitchFamily="49" charset="0"/>
              </a:rPr>
              <a:t>Go ahead and try it!</a:t>
            </a:r>
            <a:endParaRPr lang="en-US" dirty="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5562600" y="2987992"/>
            <a:ext cx="6115050" cy="2619375"/>
          </a:xfrm>
          <a:prstGeom prst="rect">
            <a:avLst/>
          </a:prstGeom>
        </p:spPr>
      </p:pic>
    </p:spTree>
    <p:extLst>
      <p:ext uri="{BB962C8B-B14F-4D97-AF65-F5344CB8AC3E}">
        <p14:creationId xmlns:p14="http://schemas.microsoft.com/office/powerpoint/2010/main" val="168946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you need to know </a:t>
            </a:r>
            <a:r>
              <a:rPr lang="en-US" dirty="0" err="1" smtClean="0"/>
              <a:t>MsgBox</a:t>
            </a:r>
            <a:endParaRPr lang="en-US" dirty="0"/>
          </a:p>
        </p:txBody>
      </p:sp>
      <p:sp>
        <p:nvSpPr>
          <p:cNvPr id="3" name="Content Placeholder 2"/>
          <p:cNvSpPr>
            <a:spLocks noGrp="1"/>
          </p:cNvSpPr>
          <p:nvPr>
            <p:ph idx="1"/>
          </p:nvPr>
        </p:nvSpPr>
        <p:spPr/>
        <p:txBody>
          <a:bodyPr/>
          <a:lstStyle/>
          <a:p>
            <a:r>
              <a:rPr lang="en-US" dirty="0" smtClean="0"/>
              <a:t>This is how you let a user know that something is wrong, like a missing field or panel.</a:t>
            </a:r>
          </a:p>
          <a:p>
            <a:r>
              <a:rPr lang="en-US" dirty="0" smtClean="0"/>
              <a:t>It is also useful for "debugging" scripts, which will be explained later.</a:t>
            </a:r>
          </a:p>
          <a:p>
            <a:r>
              <a:rPr lang="en-US" dirty="0" smtClean="0"/>
              <a:t>Try creating a couple of </a:t>
            </a:r>
            <a:r>
              <a:rPr lang="en-US" dirty="0" err="1" smtClean="0"/>
              <a:t>MsgBoxes</a:t>
            </a:r>
            <a:r>
              <a:rPr lang="en-US" dirty="0" smtClean="0"/>
              <a:t> in your script, and then try your script to see what happens!</a:t>
            </a:r>
          </a:p>
          <a:p>
            <a:r>
              <a:rPr lang="en-US" i="1" dirty="0"/>
              <a:t>Pro tip: the part where we tell the computer what to put in the function is called a "parameter".</a:t>
            </a:r>
            <a:endParaRPr lang="en-US" i="1" dirty="0" smtClean="0"/>
          </a:p>
        </p:txBody>
      </p:sp>
    </p:spTree>
    <p:extLst>
      <p:ext uri="{BB962C8B-B14F-4D97-AF65-F5344CB8AC3E}">
        <p14:creationId xmlns:p14="http://schemas.microsoft.com/office/powerpoint/2010/main" val="199089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to be covered</a:t>
            </a:r>
            <a:endParaRPr lang="en-US" dirty="0"/>
          </a:p>
        </p:txBody>
      </p:sp>
      <p:sp>
        <p:nvSpPr>
          <p:cNvPr id="3" name="Content Placeholder 2"/>
          <p:cNvSpPr>
            <a:spLocks noGrp="1"/>
          </p:cNvSpPr>
          <p:nvPr>
            <p:ph idx="1"/>
          </p:nvPr>
        </p:nvSpPr>
        <p:spPr/>
        <p:txBody>
          <a:bodyPr>
            <a:normAutofit/>
          </a:bodyPr>
          <a:lstStyle/>
          <a:p>
            <a:r>
              <a:rPr lang="en-US" dirty="0" smtClean="0"/>
              <a:t>Introduction to some of our terminology and basic programming concepts</a:t>
            </a:r>
          </a:p>
          <a:p>
            <a:r>
              <a:rPr lang="en-US" dirty="0" smtClean="0"/>
              <a:t>How </a:t>
            </a:r>
            <a:r>
              <a:rPr lang="en-US" dirty="0"/>
              <a:t>to find the BlueZone Script </a:t>
            </a:r>
            <a:r>
              <a:rPr lang="en-US" dirty="0" smtClean="0"/>
              <a:t>Host </a:t>
            </a:r>
          </a:p>
          <a:p>
            <a:r>
              <a:rPr lang="en-US" dirty="0" smtClean="0"/>
              <a:t>How </a:t>
            </a:r>
            <a:r>
              <a:rPr lang="en-US" dirty="0"/>
              <a:t>to create </a:t>
            </a:r>
            <a:r>
              <a:rPr lang="en-US" dirty="0" smtClean="0"/>
              <a:t>simple pop </a:t>
            </a:r>
            <a:r>
              <a:rPr lang="en-US" dirty="0"/>
              <a:t>up </a:t>
            </a:r>
            <a:r>
              <a:rPr lang="en-US" dirty="0" smtClean="0"/>
              <a:t>message boxes</a:t>
            </a:r>
            <a:endParaRPr lang="en-US" dirty="0"/>
          </a:p>
          <a:p>
            <a:r>
              <a:rPr lang="en-US" dirty="0"/>
              <a:t>How to use variables to store </a:t>
            </a:r>
            <a:r>
              <a:rPr lang="en-US" dirty="0" smtClean="0"/>
              <a:t>information</a:t>
            </a:r>
            <a:endParaRPr lang="en-US" dirty="0"/>
          </a:p>
          <a:p>
            <a:r>
              <a:rPr lang="en-US" dirty="0"/>
              <a:t>How to manipulate that data using </a:t>
            </a:r>
            <a:r>
              <a:rPr lang="en-US" dirty="0" smtClean="0"/>
              <a:t>arithmetic </a:t>
            </a:r>
            <a:endParaRPr lang="en-US" dirty="0"/>
          </a:p>
          <a:p>
            <a:r>
              <a:rPr lang="en-US" dirty="0"/>
              <a:t>How to properly mark up your code with </a:t>
            </a:r>
            <a:r>
              <a:rPr lang="en-US" dirty="0" smtClean="0"/>
              <a:t>comments</a:t>
            </a:r>
          </a:p>
          <a:p>
            <a:r>
              <a:rPr lang="en-US" dirty="0" smtClean="0"/>
              <a:t>Where you can get more information</a:t>
            </a:r>
          </a:p>
          <a:p>
            <a:endParaRPr lang="en-US" dirty="0"/>
          </a:p>
          <a:p>
            <a:pPr marL="0" indent="0">
              <a:buNone/>
            </a:pPr>
            <a:endParaRPr lang="en-US" dirty="0"/>
          </a:p>
        </p:txBody>
      </p:sp>
    </p:spTree>
    <p:extLst>
      <p:ext uri="{BB962C8B-B14F-4D97-AF65-F5344CB8AC3E}">
        <p14:creationId xmlns:p14="http://schemas.microsoft.com/office/powerpoint/2010/main" val="180121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about to get really comfortable with </a:t>
            </a:r>
            <a:r>
              <a:rPr lang="en-US" dirty="0" err="1" smtClean="0"/>
              <a:t>MsgBoxes</a:t>
            </a:r>
            <a:endParaRPr lang="en-US" dirty="0"/>
          </a:p>
        </p:txBody>
      </p:sp>
      <p:sp>
        <p:nvSpPr>
          <p:cNvPr id="3" name="Content Placeholder 2"/>
          <p:cNvSpPr>
            <a:spLocks noGrp="1"/>
          </p:cNvSpPr>
          <p:nvPr>
            <p:ph idx="1"/>
          </p:nvPr>
        </p:nvSpPr>
        <p:spPr/>
        <p:txBody>
          <a:bodyPr/>
          <a:lstStyle/>
          <a:p>
            <a:r>
              <a:rPr lang="en-US" dirty="0" smtClean="0"/>
              <a:t>For the rest of this portion of the training, we are going to use </a:t>
            </a:r>
            <a:r>
              <a:rPr lang="en-US" dirty="0" err="1" smtClean="0"/>
              <a:t>MsgBoxes</a:t>
            </a:r>
            <a:r>
              <a:rPr lang="en-US" dirty="0" smtClean="0"/>
              <a:t> to "display" the data we're playing with in our scripts. In the next few courses, we'll be expanding beyond </a:t>
            </a:r>
            <a:r>
              <a:rPr lang="en-US" dirty="0" err="1" smtClean="0"/>
              <a:t>MsgBoxes</a:t>
            </a:r>
            <a:r>
              <a:rPr lang="en-US" dirty="0" smtClean="0"/>
              <a:t> into "Dialogs" and actually connecting to BlueZone.</a:t>
            </a:r>
          </a:p>
          <a:p>
            <a:r>
              <a:rPr lang="en-US" dirty="0" smtClean="0"/>
              <a:t>If you have questions about </a:t>
            </a:r>
            <a:r>
              <a:rPr lang="en-US" dirty="0" err="1" smtClean="0"/>
              <a:t>MsgBoxes</a:t>
            </a:r>
            <a:r>
              <a:rPr lang="en-US" dirty="0" smtClean="0"/>
              <a:t>, now is the time to ask them!</a:t>
            </a:r>
          </a:p>
        </p:txBody>
      </p:sp>
    </p:spTree>
    <p:extLst>
      <p:ext uri="{BB962C8B-B14F-4D97-AF65-F5344CB8AC3E}">
        <p14:creationId xmlns:p14="http://schemas.microsoft.com/office/powerpoint/2010/main" val="205652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Your new best friend</a:t>
            </a:r>
            <a:endParaRPr lang="en-US" dirty="0"/>
          </a:p>
        </p:txBody>
      </p:sp>
    </p:spTree>
    <p:extLst>
      <p:ext uri="{BB962C8B-B14F-4D97-AF65-F5344CB8AC3E}">
        <p14:creationId xmlns:p14="http://schemas.microsoft.com/office/powerpoint/2010/main" val="383650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variable?</a:t>
            </a:r>
            <a:endParaRPr lang="en-US" dirty="0"/>
          </a:p>
        </p:txBody>
      </p:sp>
      <p:sp>
        <p:nvSpPr>
          <p:cNvPr id="3" name="Content Placeholder 2"/>
          <p:cNvSpPr>
            <a:spLocks noGrp="1"/>
          </p:cNvSpPr>
          <p:nvPr>
            <p:ph idx="1"/>
          </p:nvPr>
        </p:nvSpPr>
        <p:spPr/>
        <p:txBody>
          <a:bodyPr>
            <a:normAutofit/>
          </a:bodyPr>
          <a:lstStyle/>
          <a:p>
            <a:r>
              <a:rPr lang="en-US" dirty="0"/>
              <a:t>A variable is a place to store information from something "outside of the script" (as in, something the user tells you in a dialog), or something within the script that changes frequently (such as the date, the time, or the name of the user using the script). </a:t>
            </a:r>
            <a:endParaRPr lang="en-US" dirty="0" smtClean="0"/>
          </a:p>
          <a:p>
            <a:r>
              <a:rPr lang="en-US" dirty="0" smtClean="0"/>
              <a:t>We </a:t>
            </a:r>
            <a:r>
              <a:rPr lang="en-US" dirty="0"/>
              <a:t>use variables for lots of reasons:</a:t>
            </a:r>
          </a:p>
          <a:p>
            <a:pPr lvl="1"/>
            <a:r>
              <a:rPr lang="en-US" dirty="0"/>
              <a:t>A variable can store information from your user, by connecting it with a dialog (described later).</a:t>
            </a:r>
          </a:p>
          <a:p>
            <a:pPr lvl="1"/>
            <a:r>
              <a:rPr lang="en-US" dirty="0"/>
              <a:t>A variable can be manipulated using operators such as the plus and minus sign.</a:t>
            </a:r>
          </a:p>
          <a:p>
            <a:pPr lvl="1"/>
            <a:r>
              <a:rPr lang="en-US" dirty="0"/>
              <a:t>A variable might be quite a bit shorter than the text you'd have to type out in your script.</a:t>
            </a:r>
          </a:p>
          <a:p>
            <a:pPr lvl="1"/>
            <a:r>
              <a:rPr lang="en-US" dirty="0"/>
              <a:t>Most importantly: a variable can change. A string or number can't. If your script needs to "change a line of text", you'll likely need to use a variable</a:t>
            </a:r>
            <a:r>
              <a:rPr lang="en-US" dirty="0" smtClean="0"/>
              <a:t>.</a:t>
            </a:r>
            <a:endParaRPr lang="en-US" dirty="0"/>
          </a:p>
        </p:txBody>
      </p:sp>
    </p:spTree>
    <p:extLst>
      <p:ext uri="{BB962C8B-B14F-4D97-AF65-F5344CB8AC3E}">
        <p14:creationId xmlns:p14="http://schemas.microsoft.com/office/powerpoint/2010/main" val="396490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p:txBody>
          <a:bodyPr/>
          <a:lstStyle/>
          <a:p>
            <a:r>
              <a:rPr lang="en-US" dirty="0" smtClean="0"/>
              <a:t>In order to effectively use a variable in a script, it is useful to "declare" it. That part is easy. To declare a variable called "hello", we simply use the "Dim" command:</a:t>
            </a:r>
          </a:p>
          <a:p>
            <a:pPr lvl="1"/>
            <a:r>
              <a:rPr lang="en-US" dirty="0" smtClean="0">
                <a:latin typeface="Courier New" panose="02070309020205020404" pitchFamily="49" charset="0"/>
                <a:cs typeface="Courier New" panose="02070309020205020404" pitchFamily="49" charset="0"/>
              </a:rPr>
              <a:t>Dim hello</a:t>
            </a:r>
          </a:p>
          <a:p>
            <a:r>
              <a:rPr lang="en-US" dirty="0" smtClean="0">
                <a:cs typeface="Courier New" panose="02070309020205020404" pitchFamily="49" charset="0"/>
              </a:rPr>
              <a:t>Declaring your variables can be used in conjunction with the "Option Explicit" command to make debugging your script easier, by identifying typos and other logical issues to be explained later.</a:t>
            </a:r>
            <a:r>
              <a:rPr lang="en-US" dirty="0">
                <a:cs typeface="Courier New" panose="02070309020205020404" pitchFamily="49" charset="0"/>
              </a:rPr>
              <a:t> </a:t>
            </a:r>
            <a:r>
              <a:rPr lang="en-US" dirty="0" smtClean="0">
                <a:cs typeface="Courier New" panose="02070309020205020404" pitchFamily="49" charset="0"/>
              </a:rPr>
              <a:t>To use this function, at the very top of your script, simply write "option explicit" in the </a:t>
            </a:r>
            <a:r>
              <a:rPr lang="en-US" b="1" dirty="0" smtClean="0">
                <a:cs typeface="Courier New" panose="02070309020205020404" pitchFamily="49" charset="0"/>
              </a:rPr>
              <a:t>very first line</a:t>
            </a:r>
            <a:r>
              <a:rPr lang="en-US" dirty="0" smtClean="0">
                <a:cs typeface="Courier New" panose="02070309020205020404" pitchFamily="49" charset="0"/>
              </a:rPr>
              <a:t> of your script.</a:t>
            </a:r>
          </a:p>
          <a:p>
            <a:r>
              <a:rPr lang="en-US" dirty="0" smtClean="0">
                <a:cs typeface="Courier New" panose="02070309020205020404" pitchFamily="49" charset="0"/>
              </a:rPr>
              <a:t>We declare our variables in order to easily view what variables will be appearing in our script, as well as to make things easier for advanced scriptwriting down the road. </a:t>
            </a:r>
          </a:p>
          <a:p>
            <a:pPr lvl="1"/>
            <a:r>
              <a:rPr lang="en-US" dirty="0" smtClean="0">
                <a:cs typeface="Courier New" panose="02070309020205020404" pitchFamily="49" charset="0"/>
              </a:rPr>
              <a:t>Basically, it's a good habit!</a:t>
            </a:r>
          </a:p>
        </p:txBody>
      </p:sp>
    </p:spTree>
    <p:extLst>
      <p:ext uri="{BB962C8B-B14F-4D97-AF65-F5344CB8AC3E}">
        <p14:creationId xmlns:p14="http://schemas.microsoft.com/office/powerpoint/2010/main" val="240432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 to variables</a:t>
            </a:r>
            <a:endParaRPr lang="en-US" dirty="0"/>
          </a:p>
        </p:txBody>
      </p:sp>
      <p:sp>
        <p:nvSpPr>
          <p:cNvPr id="3" name="Content Placeholder 2"/>
          <p:cNvSpPr>
            <a:spLocks noGrp="1"/>
          </p:cNvSpPr>
          <p:nvPr>
            <p:ph idx="1"/>
          </p:nvPr>
        </p:nvSpPr>
        <p:spPr/>
        <p:txBody>
          <a:bodyPr/>
          <a:lstStyle/>
          <a:p>
            <a:r>
              <a:rPr lang="en-US" dirty="0" smtClean="0"/>
              <a:t>Assigning value is easy, just use the equals sign!</a:t>
            </a:r>
          </a:p>
          <a:p>
            <a:pPr lvl="1"/>
            <a:r>
              <a:rPr lang="en-US" dirty="0" smtClean="0">
                <a:latin typeface="Courier New" panose="02070309020205020404" pitchFamily="49" charset="0"/>
                <a:cs typeface="Courier New" panose="02070309020205020404" pitchFamily="49" charset="0"/>
              </a:rPr>
              <a:t>hello </a:t>
            </a:r>
            <a:r>
              <a:rPr lang="en-US" dirty="0">
                <a:latin typeface="Courier New" panose="02070309020205020404" pitchFamily="49" charset="0"/>
                <a:cs typeface="Courier New" panose="02070309020205020404" pitchFamily="49" charset="0"/>
              </a:rPr>
              <a:t>= "Hello there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By using the equal sign, we've assigned a value to a new variable (called "Hello"). That value is the string "Hello there</a:t>
            </a:r>
            <a:r>
              <a:rPr lang="en-US" dirty="0" smtClean="0"/>
              <a:t>!".</a:t>
            </a:r>
          </a:p>
          <a:p>
            <a:r>
              <a:rPr lang="en-US" dirty="0" smtClean="0"/>
              <a:t>When assigning value to a variable, remember these helpful hints:</a:t>
            </a:r>
          </a:p>
          <a:p>
            <a:pPr lvl="1"/>
            <a:r>
              <a:rPr lang="en-US" dirty="0" smtClean="0"/>
              <a:t>For strings, put the contents of the variable in quotes. (</a:t>
            </a:r>
            <a:r>
              <a:rPr lang="en-US" dirty="0" smtClean="0">
                <a:latin typeface="Courier New" panose="02070309020205020404" pitchFamily="49" charset="0"/>
                <a:cs typeface="Courier New" panose="02070309020205020404" pitchFamily="49" charset="0"/>
              </a:rPr>
              <a:t>hello = "Hello there!"</a:t>
            </a:r>
            <a:r>
              <a:rPr lang="en-US" dirty="0" smtClean="0"/>
              <a:t>)</a:t>
            </a:r>
          </a:p>
          <a:p>
            <a:pPr lvl="1"/>
            <a:r>
              <a:rPr lang="en-US" dirty="0" smtClean="0"/>
              <a:t>For numbers, do not put the contents in quotes. (</a:t>
            </a:r>
            <a:r>
              <a:rPr lang="en-US" dirty="0" err="1" smtClean="0">
                <a:latin typeface="Courier New" panose="02070309020205020404" pitchFamily="49" charset="0"/>
                <a:cs typeface="Courier New" panose="02070309020205020404" pitchFamily="49" charset="0"/>
              </a:rPr>
              <a:t>favorite_number</a:t>
            </a:r>
            <a:r>
              <a:rPr lang="en-US" dirty="0" smtClean="0">
                <a:latin typeface="Courier New" panose="02070309020205020404" pitchFamily="49" charset="0"/>
                <a:cs typeface="Courier New" panose="02070309020205020404" pitchFamily="49" charset="0"/>
              </a:rPr>
              <a:t> = 5</a:t>
            </a:r>
            <a:r>
              <a:rPr lang="en-US" dirty="0" smtClean="0"/>
              <a:t>)</a:t>
            </a:r>
          </a:p>
          <a:p>
            <a:pPr lvl="1"/>
            <a:r>
              <a:rPr lang="en-US" dirty="0" smtClean="0"/>
              <a:t>For dates, surround the contents in the pound sign. (</a:t>
            </a:r>
            <a:r>
              <a:rPr lang="en-US" dirty="0" err="1" smtClean="0">
                <a:latin typeface="Courier New" panose="02070309020205020404" pitchFamily="49" charset="0"/>
                <a:cs typeface="Courier New" panose="02070309020205020404" pitchFamily="49" charset="0"/>
              </a:rPr>
              <a:t>veronicas_birthday</a:t>
            </a:r>
            <a:r>
              <a:rPr lang="en-US" dirty="0" smtClean="0">
                <a:latin typeface="Courier New" panose="02070309020205020404" pitchFamily="49" charset="0"/>
                <a:cs typeface="Courier New" panose="02070309020205020404" pitchFamily="49" charset="0"/>
              </a:rPr>
              <a:t> = #05/30/1985#</a:t>
            </a:r>
            <a:r>
              <a:rPr lang="en-US" dirty="0" smtClean="0"/>
              <a:t>)</a:t>
            </a:r>
          </a:p>
          <a:p>
            <a:r>
              <a:rPr lang="en-US" b="1" i="1" dirty="0" smtClean="0"/>
              <a:t>Pro </a:t>
            </a:r>
            <a:r>
              <a:rPr lang="en-US" b="1" i="1" dirty="0"/>
              <a:t>tip</a:t>
            </a:r>
            <a:r>
              <a:rPr lang="en-US" i="1" dirty="0"/>
              <a:t>: in BlueZone Script Host, you can tell what </a:t>
            </a:r>
            <a:r>
              <a:rPr lang="en-US" i="1" dirty="0" smtClean="0"/>
              <a:t>the type of text </a:t>
            </a:r>
            <a:r>
              <a:rPr lang="en-US" i="1" dirty="0"/>
              <a:t>is </a:t>
            </a:r>
            <a:r>
              <a:rPr lang="en-US" i="1" dirty="0" smtClean="0"/>
              <a:t>by </a:t>
            </a:r>
            <a:r>
              <a:rPr lang="en-US" i="1" dirty="0"/>
              <a:t>its </a:t>
            </a:r>
            <a:r>
              <a:rPr lang="en-US" i="1" dirty="0" smtClean="0"/>
              <a:t>color. Strings are teal-</a:t>
            </a:r>
            <a:r>
              <a:rPr lang="en-US" i="1" dirty="0" err="1" smtClean="0"/>
              <a:t>ish</a:t>
            </a:r>
            <a:r>
              <a:rPr lang="en-US" i="1" dirty="0" smtClean="0"/>
              <a:t> green, numbers and dates are purple, and constants and operators are blue.</a:t>
            </a:r>
            <a:endParaRPr lang="en-US" i="1" dirty="0"/>
          </a:p>
        </p:txBody>
      </p:sp>
    </p:spTree>
    <p:extLst>
      <p:ext uri="{BB962C8B-B14F-4D97-AF65-F5344CB8AC3E}">
        <p14:creationId xmlns:p14="http://schemas.microsoft.com/office/powerpoint/2010/main" val="407126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500"/>
                            </p:stCondLst>
                            <p:childTnLst>
                              <p:par>
                                <p:cTn id="42" presetID="26" presetClass="emph" presetSubtype="0" fill="hold" nodeType="afterEffect">
                                  <p:stCondLst>
                                    <p:cond delay="0"/>
                                  </p:stCondLst>
                                  <p:childTnLst>
                                    <p:animEffect transition="out" filter="fade">
                                      <p:cBhvr>
                                        <p:cTn id="43" dur="500" tmFilter="0, 0; .2, .5; .8, .5; 1, 0"/>
                                        <p:tgtEl>
                                          <p:spTgt spid="3">
                                            <p:txEl>
                                              <p:pRg st="7" end="7"/>
                                            </p:txEl>
                                          </p:spTgt>
                                        </p:tgtEl>
                                      </p:cBhvr>
                                    </p:animEffect>
                                    <p:animScale>
                                      <p:cBhvr>
                                        <p:cTn id="44" dur="250" autoRev="1" fill="hold"/>
                                        <p:tgtEl>
                                          <p:spTgt spid="3">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variables</a:t>
            </a:r>
            <a:endParaRPr lang="en-US" dirty="0"/>
          </a:p>
        </p:txBody>
      </p:sp>
      <p:sp>
        <p:nvSpPr>
          <p:cNvPr id="3" name="Content Placeholder 2"/>
          <p:cNvSpPr>
            <a:spLocks noGrp="1"/>
          </p:cNvSpPr>
          <p:nvPr>
            <p:ph idx="1"/>
          </p:nvPr>
        </p:nvSpPr>
        <p:spPr/>
        <p:txBody>
          <a:bodyPr/>
          <a:lstStyle/>
          <a:p>
            <a:r>
              <a:rPr lang="en-US" dirty="0"/>
              <a:t>So far, we've used a single </a:t>
            </a:r>
            <a:r>
              <a:rPr lang="en-US" dirty="0" smtClean="0"/>
              <a:t>"hello</a:t>
            </a:r>
            <a:r>
              <a:rPr lang="en-US" dirty="0"/>
              <a:t>" variable in our demo. But, now we want to learn about working with multiple variables. </a:t>
            </a:r>
            <a:endParaRPr lang="en-US" dirty="0" smtClean="0"/>
          </a:p>
          <a:p>
            <a:r>
              <a:rPr lang="en-US" dirty="0" smtClean="0"/>
              <a:t>To </a:t>
            </a:r>
            <a:r>
              <a:rPr lang="en-US" dirty="0"/>
              <a:t>"merge" (or "concatenate") </a:t>
            </a:r>
            <a:r>
              <a:rPr lang="en-US" dirty="0" smtClean="0"/>
              <a:t>two </a:t>
            </a:r>
            <a:r>
              <a:rPr lang="en-US" dirty="0"/>
              <a:t>variables together in a </a:t>
            </a:r>
            <a:r>
              <a:rPr lang="en-US" dirty="0" err="1" smtClean="0"/>
              <a:t>MsgBox</a:t>
            </a:r>
            <a:r>
              <a:rPr lang="en-US" dirty="0" smtClean="0"/>
              <a:t>, we include </a:t>
            </a:r>
            <a:r>
              <a:rPr lang="en-US" dirty="0"/>
              <a:t>the </a:t>
            </a:r>
            <a:r>
              <a:rPr lang="en-US" dirty="0" smtClean="0"/>
              <a:t>"&amp;" </a:t>
            </a:r>
            <a:r>
              <a:rPr lang="en-US" dirty="0"/>
              <a:t>symbol. In VBScript, this joins two </a:t>
            </a:r>
            <a:r>
              <a:rPr lang="en-US" dirty="0" smtClean="0"/>
              <a:t>(or more) strings </a:t>
            </a:r>
            <a:r>
              <a:rPr lang="en-US" dirty="0"/>
              <a:t>together</a:t>
            </a:r>
            <a:r>
              <a:rPr lang="en-US" dirty="0" smtClean="0"/>
              <a:t>.</a:t>
            </a:r>
          </a:p>
          <a:p>
            <a:r>
              <a:rPr lang="en-US" dirty="0" smtClean="0"/>
              <a:t>Examples:</a:t>
            </a:r>
          </a:p>
          <a:p>
            <a:pPr lvl="1"/>
            <a:r>
              <a:rPr lang="en-US" dirty="0" smtClean="0">
                <a:latin typeface="Courier New" panose="02070309020205020404" pitchFamily="49" charset="0"/>
                <a:cs typeface="Courier New" panose="02070309020205020404" pitchFamily="49" charset="0"/>
              </a:rPr>
              <a:t>address = address_line_01 &amp; address_line_02</a:t>
            </a:r>
          </a:p>
          <a:p>
            <a:pPr lvl="1"/>
            <a:r>
              <a:rPr lang="en-US" dirty="0" err="1" smtClean="0">
                <a:latin typeface="Courier New" panose="02070309020205020404" pitchFamily="49" charset="0"/>
                <a:cs typeface="Courier New" panose="02070309020205020404" pitchFamily="49" charset="0"/>
              </a:rPr>
              <a:t>full_name</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first_name</a:t>
            </a:r>
            <a:r>
              <a:rPr lang="en-US" dirty="0" smtClean="0">
                <a:latin typeface="Courier New" panose="02070309020205020404" pitchFamily="49" charset="0"/>
                <a:cs typeface="Courier New" panose="02070309020205020404" pitchFamily="49" charset="0"/>
              </a:rPr>
              <a:t> &amp; " " &amp; </a:t>
            </a:r>
            <a:r>
              <a:rPr lang="en-US" dirty="0" err="1" smtClean="0">
                <a:latin typeface="Courier New" panose="02070309020205020404" pitchFamily="49" charset="0"/>
                <a:cs typeface="Courier New" panose="02070309020205020404" pitchFamily="49" charset="0"/>
              </a:rPr>
              <a:t>last_name</a:t>
            </a:r>
            <a:endParaRPr lang="en-US" dirty="0" smtClean="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29662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Try creating a blank script with Option Explicit, followed by a declared variable, like "hello", using the Dim statement. Then, assign that variable a value. Your script should look something like this:</a:t>
            </a:r>
          </a:p>
          <a:p>
            <a:pPr lvl="1"/>
            <a:r>
              <a:rPr lang="en-US" dirty="0">
                <a:latin typeface="Courier New" panose="02070309020205020404" pitchFamily="49" charset="0"/>
                <a:cs typeface="Courier New" panose="02070309020205020404" pitchFamily="49" charset="0"/>
              </a:rPr>
              <a:t>Option </a:t>
            </a:r>
            <a:r>
              <a:rPr lang="en-US" dirty="0" smtClean="0">
                <a:latin typeface="Courier New" panose="02070309020205020404" pitchFamily="49" charset="0"/>
                <a:cs typeface="Courier New" panose="02070309020205020404" pitchFamily="49" charset="0"/>
              </a:rPr>
              <a:t>Explicit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Dim hello</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hello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"Hello there</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Then, when you're done with that, display your variable in a </a:t>
            </a:r>
            <a:r>
              <a:rPr lang="en-US" dirty="0" err="1" smtClean="0">
                <a:cs typeface="Courier New" panose="02070309020205020404" pitchFamily="49" charset="0"/>
              </a:rPr>
              <a:t>MsgBox</a:t>
            </a:r>
            <a:r>
              <a:rPr lang="en-US" dirty="0" smtClean="0">
                <a:cs typeface="Courier New" panose="02070309020205020404" pitchFamily="49" charset="0"/>
              </a:rPr>
              <a:t> with the </a:t>
            </a:r>
            <a:r>
              <a:rPr lang="en-US" dirty="0" err="1" smtClean="0">
                <a:cs typeface="Courier New" panose="02070309020205020404" pitchFamily="49" charset="0"/>
              </a:rPr>
              <a:t>MsgBox</a:t>
            </a:r>
            <a:r>
              <a:rPr lang="en-US" dirty="0" smtClean="0">
                <a:cs typeface="Courier New" panose="02070309020205020404" pitchFamily="49" charset="0"/>
              </a:rPr>
              <a:t> function:</a:t>
            </a:r>
          </a:p>
          <a:p>
            <a:pPr lvl="1"/>
            <a:r>
              <a:rPr lang="en-US" dirty="0" err="1" smtClean="0">
                <a:latin typeface="Courier New" panose="02070309020205020404" pitchFamily="49" charset="0"/>
                <a:cs typeface="Courier New" panose="02070309020205020404" pitchFamily="49" charset="0"/>
              </a:rPr>
              <a:t>MsgBox</a:t>
            </a:r>
            <a:r>
              <a:rPr lang="en-US" dirty="0" smtClean="0">
                <a:latin typeface="Courier New" panose="02070309020205020404" pitchFamily="49" charset="0"/>
                <a:cs typeface="Courier New" panose="02070309020205020404" pitchFamily="49" charset="0"/>
              </a:rPr>
              <a:t> hello</a:t>
            </a:r>
          </a:p>
          <a:p>
            <a:r>
              <a:rPr lang="en-US" dirty="0" smtClean="0">
                <a:cs typeface="Courier New" panose="02070309020205020404" pitchFamily="49" charset="0"/>
              </a:rPr>
              <a:t>You should get a pop-up with the contents of the variable you created!</a:t>
            </a:r>
          </a:p>
          <a:p>
            <a:endParaRPr lang="en-US" dirty="0"/>
          </a:p>
        </p:txBody>
      </p:sp>
    </p:spTree>
    <p:extLst>
      <p:ext uri="{BB962C8B-B14F-4D97-AF65-F5344CB8AC3E}">
        <p14:creationId xmlns:p14="http://schemas.microsoft.com/office/powerpoint/2010/main" val="205608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tip: you can space out your code</a:t>
            </a:r>
            <a:endParaRPr lang="en-US" dirty="0"/>
          </a:p>
        </p:txBody>
      </p:sp>
      <p:sp>
        <p:nvSpPr>
          <p:cNvPr id="3" name="Content Placeholder 2"/>
          <p:cNvSpPr>
            <a:spLocks noGrp="1"/>
          </p:cNvSpPr>
          <p:nvPr>
            <p:ph idx="1"/>
          </p:nvPr>
        </p:nvSpPr>
        <p:spPr/>
        <p:txBody>
          <a:bodyPr/>
          <a:lstStyle/>
          <a:p>
            <a:r>
              <a:rPr lang="en-US" dirty="0" smtClean="0"/>
              <a:t>In the last example, you may have had four lines right on top of each other.</a:t>
            </a:r>
          </a:p>
          <a:p>
            <a:r>
              <a:rPr lang="en-US" dirty="0" smtClean="0"/>
              <a:t>It is preferable to space out your code, and keep related "blocks" of code next to each other.</a:t>
            </a:r>
          </a:p>
          <a:p>
            <a:r>
              <a:rPr lang="en-US" dirty="0" smtClean="0"/>
              <a:t>As we get into more and more complicated examples, you will see more and more of this "blocking" done.</a:t>
            </a:r>
          </a:p>
          <a:p>
            <a:r>
              <a:rPr lang="en-US" dirty="0" smtClean="0"/>
              <a:t>We can also "nest" our code by pressing tab at the beginning of the line, making a clean-looking "indent" for blocks of code. This will also be explained a bit later.</a:t>
            </a:r>
            <a:endParaRPr lang="en-US" dirty="0"/>
          </a:p>
        </p:txBody>
      </p:sp>
    </p:spTree>
    <p:extLst>
      <p:ext uri="{BB962C8B-B14F-4D97-AF65-F5344CB8AC3E}">
        <p14:creationId xmlns:p14="http://schemas.microsoft.com/office/powerpoint/2010/main" val="216708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knowledge!</a:t>
            </a:r>
            <a:endParaRPr lang="en-US" dirty="0"/>
          </a:p>
        </p:txBody>
      </p:sp>
      <p:sp>
        <p:nvSpPr>
          <p:cNvPr id="3" name="Content Placeholder 2"/>
          <p:cNvSpPr>
            <a:spLocks noGrp="1"/>
          </p:cNvSpPr>
          <p:nvPr>
            <p:ph idx="1"/>
          </p:nvPr>
        </p:nvSpPr>
        <p:spPr/>
        <p:txBody>
          <a:bodyPr/>
          <a:lstStyle/>
          <a:p>
            <a:r>
              <a:rPr lang="en-US" dirty="0" smtClean="0"/>
              <a:t>Question: what is a variable?</a:t>
            </a:r>
          </a:p>
          <a:p>
            <a:pPr lvl="1"/>
            <a:r>
              <a:rPr lang="en-US" dirty="0" smtClean="0"/>
              <a:t>Answer: </a:t>
            </a:r>
            <a:r>
              <a:rPr lang="en-US" dirty="0"/>
              <a:t>a place to store information from something "outside of the script" (as in, something the user tells you in a dialog), or something within the script that changes frequently (such as the date, the time, or the name of the user using the script). </a:t>
            </a:r>
            <a:endParaRPr lang="en-US" dirty="0" smtClean="0"/>
          </a:p>
          <a:p>
            <a:r>
              <a:rPr lang="en-US" dirty="0" smtClean="0"/>
              <a:t>Question: why do we declare variables?</a:t>
            </a:r>
          </a:p>
          <a:p>
            <a:pPr lvl="1"/>
            <a:r>
              <a:rPr lang="en-US" dirty="0" smtClean="0"/>
              <a:t>Answer: it makes it easier to</a:t>
            </a:r>
            <a:r>
              <a:rPr lang="en-US" dirty="0">
                <a:cs typeface="Courier New" panose="02070309020205020404" pitchFamily="49" charset="0"/>
              </a:rPr>
              <a:t> view what variables will be appearing in our </a:t>
            </a:r>
            <a:r>
              <a:rPr lang="en-US" dirty="0" smtClean="0">
                <a:cs typeface="Courier New" panose="02070309020205020404" pitchFamily="49" charset="0"/>
              </a:rPr>
              <a:t>script.</a:t>
            </a:r>
          </a:p>
          <a:p>
            <a:r>
              <a:rPr lang="en-US" dirty="0" smtClean="0">
                <a:cs typeface="Courier New" panose="02070309020205020404" pitchFamily="49" charset="0"/>
              </a:rPr>
              <a:t>Question: what function do we use to declare a variable?</a:t>
            </a:r>
          </a:p>
          <a:p>
            <a:pPr lvl="1"/>
            <a:r>
              <a:rPr lang="en-US" dirty="0" smtClean="0">
                <a:cs typeface="Courier New" panose="02070309020205020404" pitchFamily="49" charset="0"/>
              </a:rPr>
              <a:t>Answer: the "dim" function.</a:t>
            </a:r>
          </a:p>
        </p:txBody>
      </p:sp>
    </p:spTree>
    <p:extLst>
      <p:ext uri="{BB962C8B-B14F-4D97-AF65-F5344CB8AC3E}">
        <p14:creationId xmlns:p14="http://schemas.microsoft.com/office/powerpoint/2010/main" val="110026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Math in scripts</a:t>
            </a:r>
            <a:endParaRPr lang="en-US" dirty="0"/>
          </a:p>
        </p:txBody>
      </p:sp>
      <p:sp>
        <p:nvSpPr>
          <p:cNvPr id="5" name="Text Placeholder 4"/>
          <p:cNvSpPr>
            <a:spLocks noGrp="1"/>
          </p:cNvSpPr>
          <p:nvPr>
            <p:ph type="body" idx="1"/>
          </p:nvPr>
        </p:nvSpPr>
        <p:spPr/>
        <p:txBody>
          <a:bodyPr/>
          <a:lstStyle/>
          <a:p>
            <a:r>
              <a:rPr lang="en-US" dirty="0" smtClean="0"/>
              <a:t>It's not that bad</a:t>
            </a:r>
            <a:endParaRPr lang="en-US" dirty="0"/>
          </a:p>
        </p:txBody>
      </p:sp>
    </p:spTree>
    <p:extLst>
      <p:ext uri="{BB962C8B-B14F-4D97-AF65-F5344CB8AC3E}">
        <p14:creationId xmlns:p14="http://schemas.microsoft.com/office/powerpoint/2010/main" val="55824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You're new to writing code?</a:t>
            </a:r>
            <a:endParaRPr lang="en-US" dirty="0"/>
          </a:p>
        </p:txBody>
      </p:sp>
      <p:sp>
        <p:nvSpPr>
          <p:cNvPr id="5" name="Text Placeholder 4"/>
          <p:cNvSpPr>
            <a:spLocks noGrp="1"/>
          </p:cNvSpPr>
          <p:nvPr>
            <p:ph type="body" idx="1"/>
          </p:nvPr>
        </p:nvSpPr>
        <p:spPr/>
        <p:txBody>
          <a:bodyPr/>
          <a:lstStyle/>
          <a:p>
            <a:r>
              <a:rPr lang="en-US" dirty="0" smtClean="0"/>
              <a:t>A basic introduction to the terms and concepts you'll need to build BlueZone Scripts of your own</a:t>
            </a:r>
            <a:endParaRPr lang="en-US" dirty="0"/>
          </a:p>
        </p:txBody>
      </p:sp>
    </p:spTree>
    <p:extLst>
      <p:ext uri="{BB962C8B-B14F-4D97-AF65-F5344CB8AC3E}">
        <p14:creationId xmlns:p14="http://schemas.microsoft.com/office/powerpoint/2010/main" val="129135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not be alarmed, but math is important</a:t>
            </a:r>
            <a:endParaRPr lang="en-US" dirty="0"/>
          </a:p>
        </p:txBody>
      </p:sp>
      <p:sp>
        <p:nvSpPr>
          <p:cNvPr id="3" name="Content Placeholder 2"/>
          <p:cNvSpPr>
            <a:spLocks noGrp="1"/>
          </p:cNvSpPr>
          <p:nvPr>
            <p:ph idx="1"/>
          </p:nvPr>
        </p:nvSpPr>
        <p:spPr/>
        <p:txBody>
          <a:bodyPr/>
          <a:lstStyle/>
          <a:p>
            <a:r>
              <a:rPr lang="en-US" dirty="0" smtClean="0"/>
              <a:t>Examples of math used in BlueZone Scripts:</a:t>
            </a:r>
          </a:p>
          <a:p>
            <a:pPr lvl="1"/>
            <a:r>
              <a:rPr lang="en-US" dirty="0" smtClean="0"/>
              <a:t>Adding a </a:t>
            </a:r>
            <a:r>
              <a:rPr lang="en-US" dirty="0"/>
              <a:t>bunch of paystubs </a:t>
            </a:r>
            <a:r>
              <a:rPr lang="en-US" dirty="0" smtClean="0"/>
              <a:t>together</a:t>
            </a:r>
          </a:p>
          <a:p>
            <a:pPr lvl="1"/>
            <a:r>
              <a:rPr lang="en-US" dirty="0" smtClean="0"/>
              <a:t>Determining </a:t>
            </a:r>
            <a:r>
              <a:rPr lang="en-US" dirty="0"/>
              <a:t>what the date will be 45 days from </a:t>
            </a:r>
            <a:r>
              <a:rPr lang="en-US" dirty="0" smtClean="0"/>
              <a:t>now</a:t>
            </a:r>
          </a:p>
          <a:p>
            <a:pPr lvl="1"/>
            <a:r>
              <a:rPr lang="en-US" dirty="0"/>
              <a:t>D</a:t>
            </a:r>
            <a:r>
              <a:rPr lang="en-US" dirty="0" smtClean="0"/>
              <a:t>etermining </a:t>
            </a:r>
            <a:r>
              <a:rPr lang="en-US" dirty="0"/>
              <a:t>how many pay periods are in a </a:t>
            </a:r>
            <a:r>
              <a:rPr lang="en-US" dirty="0" smtClean="0"/>
              <a:t>month</a:t>
            </a:r>
          </a:p>
          <a:p>
            <a:r>
              <a:rPr lang="en-US" dirty="0" smtClean="0"/>
              <a:t>As experienced workers in our fields, we are aware of the math operations we have to perform.</a:t>
            </a:r>
          </a:p>
          <a:p>
            <a:pPr lvl="1"/>
            <a:r>
              <a:rPr lang="en-US" dirty="0" smtClean="0"/>
              <a:t>Example: most financial workers know there's really 4.3 weeks per month, because that's the multiplier we use for paystubs.</a:t>
            </a:r>
          </a:p>
          <a:p>
            <a:r>
              <a:rPr lang="en-US" dirty="0" smtClean="0"/>
              <a:t>Do you have any common math examples that you know because of your job, but other non-worker folks wouldn't know?</a:t>
            </a:r>
            <a:endParaRPr lang="en-US" dirty="0"/>
          </a:p>
        </p:txBody>
      </p:sp>
    </p:spTree>
    <p:extLst>
      <p:ext uri="{BB962C8B-B14F-4D97-AF65-F5344CB8AC3E}">
        <p14:creationId xmlns:p14="http://schemas.microsoft.com/office/powerpoint/2010/main" val="14171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lstStyle/>
          <a:p>
            <a:r>
              <a:rPr lang="en-US" dirty="0"/>
              <a:t>Arithmetic operators are a fancy way to say "the signs you use in math", such as the plus sign (+) and the minus sign </a:t>
            </a:r>
            <a:r>
              <a:rPr lang="en-US" dirty="0" smtClean="0"/>
              <a:t>(-).</a:t>
            </a:r>
          </a:p>
          <a:p>
            <a:r>
              <a:rPr lang="en-US" dirty="0" smtClean="0"/>
              <a:t>We'll </a:t>
            </a:r>
            <a:r>
              <a:rPr lang="en-US" dirty="0"/>
              <a:t>be learning about the four basic ones here: addition, subtraction, multiplication, and </a:t>
            </a:r>
            <a:r>
              <a:rPr lang="en-US" dirty="0" smtClean="0"/>
              <a:t>division.</a:t>
            </a:r>
          </a:p>
          <a:p>
            <a:r>
              <a:rPr lang="en-US" dirty="0"/>
              <a:t>To add two (or more) numbers </a:t>
            </a:r>
            <a:r>
              <a:rPr lang="en-US" dirty="0" smtClean="0"/>
              <a:t>together, </a:t>
            </a:r>
            <a:r>
              <a:rPr lang="en-US" dirty="0"/>
              <a:t>we simply use the + sign. Here's an example snippet of code</a:t>
            </a:r>
            <a:r>
              <a:rPr lang="en-US" dirty="0" smtClean="0"/>
              <a:t>:</a:t>
            </a:r>
            <a:endParaRPr lang="en-US" dirty="0"/>
          </a:p>
          <a:p>
            <a:pPr lvl="1"/>
            <a:r>
              <a:rPr lang="en-US" dirty="0" err="1" smtClean="0">
                <a:latin typeface="Courier New" panose="02070309020205020404" pitchFamily="49" charset="0"/>
                <a:cs typeface="Courier New" panose="02070309020205020404" pitchFamily="49" charset="0"/>
              </a:rPr>
              <a:t>MsgBox</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4 + </a:t>
            </a:r>
            <a:r>
              <a:rPr lang="en-US" dirty="0" smtClean="0">
                <a:latin typeface="Courier New" panose="02070309020205020404" pitchFamily="49" charset="0"/>
                <a:cs typeface="Courier New" panose="02070309020205020404" pitchFamily="49" charset="0"/>
              </a:rPr>
              <a:t>4</a:t>
            </a:r>
          </a:p>
          <a:p>
            <a:r>
              <a:rPr lang="en-US" dirty="0" smtClean="0">
                <a:cs typeface="Courier New" panose="02070309020205020404" pitchFamily="49" charset="0"/>
              </a:rPr>
              <a:t>To subtract, multiply, or divide, we replace the "+" in the above snippet with the corresponding arithmetic operator ("-" for subtraction, "*" for multiplication, and "/" for division).</a:t>
            </a:r>
            <a:endParaRPr lang="en-US" dirty="0">
              <a:cs typeface="Courier New" panose="02070309020205020404" pitchFamily="49" charset="0"/>
            </a:endParaRPr>
          </a:p>
        </p:txBody>
      </p:sp>
    </p:spTree>
    <p:extLst>
      <p:ext uri="{BB962C8B-B14F-4D97-AF65-F5344CB8AC3E}">
        <p14:creationId xmlns:p14="http://schemas.microsoft.com/office/powerpoint/2010/main" val="175385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"order of operations"?</a:t>
            </a:r>
            <a:endParaRPr lang="en-US" dirty="0"/>
          </a:p>
        </p:txBody>
      </p:sp>
      <p:sp>
        <p:nvSpPr>
          <p:cNvPr id="3" name="Content Placeholder 2"/>
          <p:cNvSpPr>
            <a:spLocks noGrp="1"/>
          </p:cNvSpPr>
          <p:nvPr>
            <p:ph idx="1"/>
          </p:nvPr>
        </p:nvSpPr>
        <p:spPr/>
        <p:txBody>
          <a:bodyPr/>
          <a:lstStyle/>
          <a:p>
            <a:r>
              <a:rPr lang="en-US" dirty="0" smtClean="0"/>
              <a:t>If your math requires that a certain "portion" come first, put it in parenthesis. Otherwise, your code will read very simply from left to right.</a:t>
            </a:r>
          </a:p>
          <a:p>
            <a:r>
              <a:rPr lang="en-US" dirty="0" smtClean="0"/>
              <a:t>As an example, this produces a 4: </a:t>
            </a:r>
          </a:p>
          <a:p>
            <a:pPr lvl="1"/>
            <a:r>
              <a:rPr lang="en-US" dirty="0" err="1">
                <a:latin typeface="Courier New" panose="02070309020205020404" pitchFamily="49" charset="0"/>
                <a:cs typeface="Courier New" panose="02070309020205020404" pitchFamily="49" charset="0"/>
              </a:rPr>
              <a:t>MsgBox</a:t>
            </a:r>
            <a:r>
              <a:rPr lang="en-US" dirty="0">
                <a:latin typeface="Courier New" panose="02070309020205020404" pitchFamily="49" charset="0"/>
                <a:cs typeface="Courier New" panose="02070309020205020404" pitchFamily="49" charset="0"/>
              </a:rPr>
              <a:t> 9 / 3 + </a:t>
            </a:r>
            <a:r>
              <a:rPr lang="en-US" dirty="0" smtClean="0">
                <a:latin typeface="Courier New" panose="02070309020205020404" pitchFamily="49" charset="0"/>
                <a:cs typeface="Courier New" panose="02070309020205020404" pitchFamily="49" charset="0"/>
              </a:rPr>
              <a:t>1</a:t>
            </a:r>
          </a:p>
          <a:p>
            <a:r>
              <a:rPr lang="en-US" dirty="0" smtClean="0"/>
              <a:t>But this produces a 2.25:</a:t>
            </a:r>
          </a:p>
          <a:p>
            <a:pPr lvl="1"/>
            <a:r>
              <a:rPr lang="en-US" dirty="0" err="1">
                <a:latin typeface="Courier New" panose="02070309020205020404" pitchFamily="49" charset="0"/>
                <a:cs typeface="Courier New" panose="02070309020205020404" pitchFamily="49" charset="0"/>
              </a:rPr>
              <a:t>MsgBox</a:t>
            </a:r>
            <a:r>
              <a:rPr lang="en-US" dirty="0">
                <a:latin typeface="Courier New" panose="02070309020205020404" pitchFamily="49" charset="0"/>
                <a:cs typeface="Courier New" panose="02070309020205020404" pitchFamily="49" charset="0"/>
              </a:rPr>
              <a:t> 9 / (3 + 1</a:t>
            </a:r>
            <a:r>
              <a:rPr lang="en-US" dirty="0" smtClean="0">
                <a:latin typeface="Courier New" panose="02070309020205020404" pitchFamily="49" charset="0"/>
                <a:cs typeface="Courier New" panose="02070309020205020404" pitchFamily="49" charset="0"/>
              </a:rPr>
              <a:t>)</a:t>
            </a:r>
          </a:p>
          <a:p>
            <a:r>
              <a:rPr lang="en-US" dirty="0" smtClean="0"/>
              <a:t>This is similar to the algebra rules regarding "order of operations".</a:t>
            </a:r>
            <a:endParaRPr lang="en-US" dirty="0"/>
          </a:p>
        </p:txBody>
      </p:sp>
    </p:spTree>
    <p:extLst>
      <p:ext uri="{BB962C8B-B14F-4D97-AF65-F5344CB8AC3E}">
        <p14:creationId xmlns:p14="http://schemas.microsoft.com/office/powerpoint/2010/main" val="255350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math</a:t>
            </a:r>
            <a:endParaRPr lang="en-US" dirty="0"/>
          </a:p>
        </p:txBody>
      </p:sp>
      <p:sp>
        <p:nvSpPr>
          <p:cNvPr id="3" name="Content Placeholder 2"/>
          <p:cNvSpPr>
            <a:spLocks noGrp="1"/>
          </p:cNvSpPr>
          <p:nvPr>
            <p:ph idx="1"/>
          </p:nvPr>
        </p:nvSpPr>
        <p:spPr/>
        <p:txBody>
          <a:bodyPr>
            <a:normAutofit/>
          </a:bodyPr>
          <a:lstStyle/>
          <a:p>
            <a:r>
              <a:rPr lang="en-US" dirty="0"/>
              <a:t>Before, when we talked about variables, we were storing </a:t>
            </a:r>
            <a:r>
              <a:rPr lang="en-US" dirty="0" smtClean="0"/>
              <a:t>strings. </a:t>
            </a:r>
            <a:r>
              <a:rPr lang="en-US" dirty="0"/>
              <a:t>All of the </a:t>
            </a:r>
            <a:r>
              <a:rPr lang="en-US" dirty="0" smtClean="0"/>
              <a:t>assignment of </a:t>
            </a:r>
            <a:r>
              <a:rPr lang="en-US" dirty="0"/>
              <a:t>variables involved putting quotes around the contents of the </a:t>
            </a:r>
            <a:r>
              <a:rPr lang="en-US" dirty="0" smtClean="0"/>
              <a:t>variable.</a:t>
            </a:r>
          </a:p>
          <a:p>
            <a:r>
              <a:rPr lang="en-US" dirty="0"/>
              <a:t>Now, we're dealing with numeric types (numbers), and not strings, so the contents of the variable will not be surrounded by quotes.</a:t>
            </a:r>
          </a:p>
          <a:p>
            <a:r>
              <a:rPr lang="en-US" dirty="0" smtClean="0"/>
              <a:t>When </a:t>
            </a:r>
            <a:r>
              <a:rPr lang="en-US" dirty="0"/>
              <a:t>dealing with numbers, you "declare" your variables in much the same way. Remember our 4 + 4 example? As variables, we could also write that like this:</a:t>
            </a:r>
          </a:p>
          <a:p>
            <a:pPr lvl="1"/>
            <a:r>
              <a:rPr lang="en-US" dirty="0" smtClean="0">
                <a:latin typeface="Courier New" panose="02070309020205020404" pitchFamily="49" charset="0"/>
                <a:cs typeface="Courier New" panose="02070309020205020404" pitchFamily="49" charset="0"/>
              </a:rPr>
              <a:t>Dim </a:t>
            </a:r>
            <a:r>
              <a:rPr lang="en-US" dirty="0" err="1" smtClean="0">
                <a:latin typeface="Courier New" panose="02070309020205020404" pitchFamily="49" charset="0"/>
                <a:cs typeface="Courier New" panose="02070309020205020404" pitchFamily="49" charset="0"/>
              </a:rPr>
              <a:t>first_number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second_number</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first_number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4</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second_number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4</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MsgBox</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first_number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second_number</a:t>
            </a:r>
            <a:endParaRPr lang="en-US" dirty="0">
              <a:latin typeface="Courier New" panose="02070309020205020404" pitchFamily="49" charset="0"/>
              <a:cs typeface="Courier New" panose="02070309020205020404" pitchFamily="49" charset="0"/>
            </a:endParaRPr>
          </a:p>
          <a:p>
            <a:r>
              <a:rPr lang="en-US" dirty="0"/>
              <a:t>When you run this script, you should see an "8</a:t>
            </a:r>
            <a:r>
              <a:rPr lang="en-US" dirty="0" smtClean="0"/>
              <a:t>" in a </a:t>
            </a:r>
            <a:r>
              <a:rPr lang="en-US" dirty="0" err="1" smtClean="0"/>
              <a:t>MsgBox</a:t>
            </a:r>
            <a:r>
              <a:rPr lang="en-US" dirty="0" smtClean="0"/>
              <a:t>.</a:t>
            </a:r>
            <a:endParaRPr lang="en-US" dirty="0"/>
          </a:p>
        </p:txBody>
      </p:sp>
    </p:spTree>
    <p:extLst>
      <p:ext uri="{BB962C8B-B14F-4D97-AF65-F5344CB8AC3E}">
        <p14:creationId xmlns:p14="http://schemas.microsoft.com/office/powerpoint/2010/main" val="265382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Try creating a "calculator" by incorporating some math functions into a script!</a:t>
            </a:r>
          </a:p>
          <a:p>
            <a:r>
              <a:rPr lang="en-US" dirty="0" smtClean="0"/>
              <a:t>Try using two or more variables in your "calculator" script.</a:t>
            </a:r>
          </a:p>
          <a:p>
            <a:r>
              <a:rPr lang="en-US" dirty="0" smtClean="0"/>
              <a:t>Remember to use Option Explicit, and declare your variables.</a:t>
            </a:r>
            <a:endParaRPr lang="en-US" dirty="0"/>
          </a:p>
        </p:txBody>
      </p:sp>
    </p:spTree>
    <p:extLst>
      <p:ext uri="{BB962C8B-B14F-4D97-AF65-F5344CB8AC3E}">
        <p14:creationId xmlns:p14="http://schemas.microsoft.com/office/powerpoint/2010/main" val="330637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Comments in scripts</a:t>
            </a:r>
            <a:endParaRPr lang="en-US" dirty="0"/>
          </a:p>
        </p:txBody>
      </p:sp>
      <p:sp>
        <p:nvSpPr>
          <p:cNvPr id="5" name="Text Placeholder 4"/>
          <p:cNvSpPr>
            <a:spLocks noGrp="1"/>
          </p:cNvSpPr>
          <p:nvPr>
            <p:ph type="body" idx="1"/>
          </p:nvPr>
        </p:nvSpPr>
        <p:spPr/>
        <p:txBody>
          <a:bodyPr/>
          <a:lstStyle/>
          <a:p>
            <a:r>
              <a:rPr lang="en-US" dirty="0" smtClean="0"/>
              <a:t>Reminders to your future self</a:t>
            </a:r>
            <a:endParaRPr lang="en-US" dirty="0"/>
          </a:p>
        </p:txBody>
      </p:sp>
    </p:spTree>
    <p:extLst>
      <p:ext uri="{BB962C8B-B14F-4D97-AF65-F5344CB8AC3E}">
        <p14:creationId xmlns:p14="http://schemas.microsoft.com/office/powerpoint/2010/main" val="338046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comments?</a:t>
            </a:r>
            <a:endParaRPr lang="en-US" dirty="0"/>
          </a:p>
        </p:txBody>
      </p:sp>
      <p:sp>
        <p:nvSpPr>
          <p:cNvPr id="3" name="Content Placeholder 2"/>
          <p:cNvSpPr>
            <a:spLocks noGrp="1"/>
          </p:cNvSpPr>
          <p:nvPr>
            <p:ph idx="1"/>
          </p:nvPr>
        </p:nvSpPr>
        <p:spPr/>
        <p:txBody>
          <a:bodyPr/>
          <a:lstStyle/>
          <a:p>
            <a:r>
              <a:rPr lang="en-US" dirty="0" smtClean="0"/>
              <a:t>You've already learned a lot about scriptwriting! You might be thinking to yourself "what if I forget what I'm doing?" Luckily, VBScript has something to help with that, called "comments".</a:t>
            </a:r>
          </a:p>
          <a:p>
            <a:r>
              <a:rPr lang="en-US" dirty="0"/>
              <a:t>A </a:t>
            </a:r>
            <a:r>
              <a:rPr lang="en-US" dirty="0" smtClean="0"/>
              <a:t>comment is a </a:t>
            </a:r>
            <a:r>
              <a:rPr lang="en-US" dirty="0"/>
              <a:t>line of code </a:t>
            </a:r>
            <a:r>
              <a:rPr lang="en-US" dirty="0" smtClean="0"/>
              <a:t>that </a:t>
            </a:r>
            <a:r>
              <a:rPr lang="en-US" dirty="0"/>
              <a:t>don't execute any commands at all</a:t>
            </a:r>
            <a:r>
              <a:rPr lang="en-US" dirty="0" smtClean="0"/>
              <a:t>.</a:t>
            </a:r>
          </a:p>
          <a:p>
            <a:r>
              <a:rPr lang="en-US" dirty="0" smtClean="0"/>
              <a:t>By inserting a single apostrophe at the beginning of a line, it "comments out", and becomes an area you can insert free-form text, like this:</a:t>
            </a:r>
            <a:endParaRPr lang="en-US" dirty="0"/>
          </a:p>
        </p:txBody>
      </p:sp>
      <p:pic>
        <p:nvPicPr>
          <p:cNvPr id="4" name="Picture 3"/>
          <p:cNvPicPr>
            <a:picLocks noChangeAspect="1"/>
          </p:cNvPicPr>
          <p:nvPr/>
        </p:nvPicPr>
        <p:blipFill>
          <a:blip r:embed="rId2"/>
          <a:stretch>
            <a:fillRect/>
          </a:stretch>
        </p:blipFill>
        <p:spPr>
          <a:xfrm>
            <a:off x="3060001" y="4724400"/>
            <a:ext cx="5648325" cy="561975"/>
          </a:xfrm>
          <a:prstGeom prst="rect">
            <a:avLst/>
          </a:prstGeom>
        </p:spPr>
      </p:pic>
    </p:spTree>
    <p:extLst>
      <p:ext uri="{BB962C8B-B14F-4D97-AF65-F5344CB8AC3E}">
        <p14:creationId xmlns:p14="http://schemas.microsoft.com/office/powerpoint/2010/main" val="44907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use comments?</a:t>
            </a:r>
            <a:endParaRPr lang="en-US" dirty="0"/>
          </a:p>
        </p:txBody>
      </p:sp>
      <p:sp>
        <p:nvSpPr>
          <p:cNvPr id="3" name="Content Placeholder 2"/>
          <p:cNvSpPr>
            <a:spLocks noGrp="1"/>
          </p:cNvSpPr>
          <p:nvPr>
            <p:ph idx="1"/>
          </p:nvPr>
        </p:nvSpPr>
        <p:spPr/>
        <p:txBody>
          <a:bodyPr/>
          <a:lstStyle/>
          <a:p>
            <a:r>
              <a:rPr lang="en-US" dirty="0" smtClean="0"/>
              <a:t>By including a bit of free form text in your code, you can remind yourself </a:t>
            </a:r>
            <a:r>
              <a:rPr lang="en-US" i="1" dirty="0" smtClean="0"/>
              <a:t>why </a:t>
            </a:r>
            <a:r>
              <a:rPr lang="en-US" dirty="0" smtClean="0"/>
              <a:t>you coded something the way you did. </a:t>
            </a:r>
          </a:p>
          <a:p>
            <a:r>
              <a:rPr lang="en-US" dirty="0" smtClean="0"/>
              <a:t>Almost every line of code you include in a script should include some comments.</a:t>
            </a:r>
          </a:p>
          <a:p>
            <a:r>
              <a:rPr lang="en-US" dirty="0" smtClean="0"/>
              <a:t>Typically, the comments are inserted above the line of code, or to the side of the line of code (using the tab key keeps them justified nicely).</a:t>
            </a:r>
          </a:p>
          <a:p>
            <a:r>
              <a:rPr lang="en-US" dirty="0" smtClean="0"/>
              <a:t>If you submit uncommented code, there is a good likelihood that the collaborative will reject it, because they won't understand it!</a:t>
            </a:r>
          </a:p>
          <a:p>
            <a:r>
              <a:rPr lang="en-US" dirty="0" smtClean="0"/>
              <a:t>You can also use comments to remove a line of code for testing purposes, without deleting it. This is helpful when trying to find whether-or-not a line of code introduced a bug.</a:t>
            </a:r>
            <a:endParaRPr lang="en-US" dirty="0"/>
          </a:p>
        </p:txBody>
      </p:sp>
    </p:spTree>
    <p:extLst>
      <p:ext uri="{BB962C8B-B14F-4D97-AF65-F5344CB8AC3E}">
        <p14:creationId xmlns:p14="http://schemas.microsoft.com/office/powerpoint/2010/main" val="12206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Take the script you created in the last section, and add some comments to "clean up" your code, and leave yourself some notes as to why you did it the way you did.</a:t>
            </a:r>
            <a:endParaRPr lang="en-US" dirty="0"/>
          </a:p>
        </p:txBody>
      </p:sp>
    </p:spTree>
    <p:extLst>
      <p:ext uri="{BB962C8B-B14F-4D97-AF65-F5344CB8AC3E}">
        <p14:creationId xmlns:p14="http://schemas.microsoft.com/office/powerpoint/2010/main" val="109388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r>
              <a:rPr lang="en-US" dirty="0" smtClean="0"/>
              <a:t>Summarizing this course</a:t>
            </a:r>
            <a:endParaRPr lang="en-US" dirty="0"/>
          </a:p>
        </p:txBody>
      </p:sp>
    </p:spTree>
    <p:extLst>
      <p:ext uri="{BB962C8B-B14F-4D97-AF65-F5344CB8AC3E}">
        <p14:creationId xmlns:p14="http://schemas.microsoft.com/office/powerpoint/2010/main" val="375261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you're new to writing code?</a:t>
            </a:r>
            <a:endParaRPr lang="en-US" dirty="0"/>
          </a:p>
        </p:txBody>
      </p:sp>
      <p:sp>
        <p:nvSpPr>
          <p:cNvPr id="3" name="Content Placeholder 2"/>
          <p:cNvSpPr>
            <a:spLocks noGrp="1"/>
          </p:cNvSpPr>
          <p:nvPr>
            <p:ph idx="1"/>
          </p:nvPr>
        </p:nvSpPr>
        <p:spPr/>
        <p:txBody>
          <a:bodyPr/>
          <a:lstStyle/>
          <a:p>
            <a:r>
              <a:rPr lang="en-US" dirty="0" smtClean="0"/>
              <a:t>Terminology you should know</a:t>
            </a:r>
          </a:p>
          <a:p>
            <a:pPr lvl="1"/>
            <a:r>
              <a:rPr lang="en-US" dirty="0" smtClean="0"/>
              <a:t>Programming </a:t>
            </a:r>
            <a:r>
              <a:rPr lang="en-US" dirty="0"/>
              <a:t>language: a "language" of words, symbols, and syntax which allows a user to communicate with a computer </a:t>
            </a:r>
            <a:r>
              <a:rPr lang="en-US" dirty="0" smtClean="0"/>
              <a:t>system.</a:t>
            </a:r>
            <a:endParaRPr lang="en-US" dirty="0"/>
          </a:p>
          <a:p>
            <a:pPr lvl="2"/>
            <a:r>
              <a:rPr lang="en-US" dirty="0"/>
              <a:t>Our language is called "VBScript</a:t>
            </a:r>
            <a:r>
              <a:rPr lang="en-US" dirty="0" smtClean="0"/>
              <a:t>".</a:t>
            </a:r>
            <a:endParaRPr lang="en-US" dirty="0"/>
          </a:p>
          <a:p>
            <a:pPr lvl="1"/>
            <a:r>
              <a:rPr lang="en-US" dirty="0" smtClean="0"/>
              <a:t>String: a "blob" of text, of any kind. Represented as a word (or many words) with quotes around </a:t>
            </a:r>
            <a:r>
              <a:rPr lang="en-US" dirty="0" smtClean="0"/>
              <a:t>it.</a:t>
            </a:r>
            <a:endParaRPr lang="en-US" dirty="0" smtClean="0"/>
          </a:p>
          <a:p>
            <a:pPr lvl="2"/>
            <a:r>
              <a:rPr lang="en-US" dirty="0" smtClean="0"/>
              <a:t>For example: "Hello there!" is a </a:t>
            </a:r>
            <a:r>
              <a:rPr lang="en-US" dirty="0" smtClean="0"/>
              <a:t>string.</a:t>
            </a:r>
            <a:endParaRPr lang="en-US" dirty="0" smtClean="0"/>
          </a:p>
          <a:p>
            <a:pPr lvl="1"/>
            <a:r>
              <a:rPr lang="en-US" dirty="0" smtClean="0"/>
              <a:t>Numeric: essentially, a number. Represented as a plain number without quotes around </a:t>
            </a:r>
            <a:r>
              <a:rPr lang="en-US" dirty="0" smtClean="0"/>
              <a:t>it.</a:t>
            </a:r>
            <a:endParaRPr lang="en-US" dirty="0" smtClean="0"/>
          </a:p>
          <a:p>
            <a:pPr lvl="1"/>
            <a:r>
              <a:rPr lang="en-US" dirty="0" smtClean="0"/>
              <a:t>Variable: a word that "stores" information to be used by a script. Can include underscores and </a:t>
            </a:r>
            <a:r>
              <a:rPr lang="en-US" dirty="0" smtClean="0"/>
              <a:t>numbers.</a:t>
            </a:r>
            <a:endParaRPr lang="en-US" dirty="0" smtClean="0"/>
          </a:p>
          <a:p>
            <a:pPr lvl="1"/>
            <a:r>
              <a:rPr lang="en-US" dirty="0" smtClean="0"/>
              <a:t>Operator: a word or expression used to perform math, comparisons, and similar things between variables, strings, or </a:t>
            </a:r>
            <a:r>
              <a:rPr lang="en-US" dirty="0" smtClean="0"/>
              <a:t>numbers.</a:t>
            </a:r>
            <a:endParaRPr lang="en-US" dirty="0" smtClean="0"/>
          </a:p>
          <a:p>
            <a:pPr lvl="2"/>
            <a:r>
              <a:rPr lang="en-US" dirty="0" smtClean="0"/>
              <a:t>For example: "+" for addition, "=" for equals, and "IF" for a conditional statement (those are explained in a future course</a:t>
            </a:r>
            <a:r>
              <a:rPr lang="en-US" dirty="0" smtClean="0"/>
              <a:t>).</a:t>
            </a:r>
            <a:endParaRPr lang="en-US" dirty="0" smtClean="0"/>
          </a:p>
          <a:p>
            <a:pPr lvl="1"/>
            <a:r>
              <a:rPr lang="en-US" dirty="0" smtClean="0"/>
              <a:t>Function: a snippet of code that performs some kind of action or transformation of a variable or string.</a:t>
            </a:r>
          </a:p>
        </p:txBody>
      </p:sp>
    </p:spTree>
    <p:extLst>
      <p:ext uri="{BB962C8B-B14F-4D97-AF65-F5344CB8AC3E}">
        <p14:creationId xmlns:p14="http://schemas.microsoft.com/office/powerpoint/2010/main" val="263515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you accomplished so far?</a:t>
            </a:r>
            <a:endParaRPr lang="en-US" dirty="0"/>
          </a:p>
        </p:txBody>
      </p:sp>
      <p:sp>
        <p:nvSpPr>
          <p:cNvPr id="3" name="Content Placeholder 2"/>
          <p:cNvSpPr>
            <a:spLocks noGrp="1"/>
          </p:cNvSpPr>
          <p:nvPr>
            <p:ph idx="1"/>
          </p:nvPr>
        </p:nvSpPr>
        <p:spPr/>
        <p:txBody>
          <a:bodyPr/>
          <a:lstStyle/>
          <a:p>
            <a:r>
              <a:rPr lang="en-US" dirty="0" smtClean="0"/>
              <a:t>Basic programmer terms and concepts</a:t>
            </a:r>
          </a:p>
          <a:p>
            <a:r>
              <a:rPr lang="en-US" dirty="0" smtClean="0"/>
              <a:t>What the BlueZone Script Host is, and where to find it</a:t>
            </a:r>
          </a:p>
          <a:p>
            <a:r>
              <a:rPr lang="en-US" dirty="0" smtClean="0"/>
              <a:t>How a </a:t>
            </a:r>
            <a:r>
              <a:rPr lang="en-US" dirty="0" err="1" smtClean="0"/>
              <a:t>MsgBox</a:t>
            </a:r>
            <a:r>
              <a:rPr lang="en-US" dirty="0" smtClean="0"/>
              <a:t> works</a:t>
            </a:r>
          </a:p>
          <a:p>
            <a:r>
              <a:rPr lang="en-US" dirty="0" smtClean="0"/>
              <a:t>What variables are, and how we use them</a:t>
            </a:r>
          </a:p>
          <a:p>
            <a:r>
              <a:rPr lang="en-US" dirty="0" smtClean="0"/>
              <a:t>How to perform math operations in scripts</a:t>
            </a:r>
          </a:p>
          <a:p>
            <a:r>
              <a:rPr lang="en-US" dirty="0" smtClean="0"/>
              <a:t>How to include comments in your work</a:t>
            </a:r>
          </a:p>
          <a:p>
            <a:endParaRPr lang="en-US" dirty="0"/>
          </a:p>
        </p:txBody>
      </p:sp>
    </p:spTree>
    <p:extLst>
      <p:ext uri="{BB962C8B-B14F-4D97-AF65-F5344CB8AC3E}">
        <p14:creationId xmlns:p14="http://schemas.microsoft.com/office/powerpoint/2010/main" val="34740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us?</a:t>
            </a:r>
            <a:endParaRPr lang="en-US" dirty="0"/>
          </a:p>
        </p:txBody>
      </p:sp>
      <p:sp>
        <p:nvSpPr>
          <p:cNvPr id="3" name="Content Placeholder 2"/>
          <p:cNvSpPr>
            <a:spLocks noGrp="1"/>
          </p:cNvSpPr>
          <p:nvPr>
            <p:ph idx="1"/>
          </p:nvPr>
        </p:nvSpPr>
        <p:spPr/>
        <p:txBody>
          <a:bodyPr/>
          <a:lstStyle/>
          <a:p>
            <a:r>
              <a:rPr lang="en-US" dirty="0" smtClean="0"/>
              <a:t>In the next course, we'll be learning how to use the BlueZone Scripts Dialog Editor to build complex dialogs.</a:t>
            </a:r>
          </a:p>
          <a:p>
            <a:r>
              <a:rPr lang="en-US" dirty="0" smtClean="0"/>
              <a:t>In the courses after that, we'll learn intermediate script concepts such as date manipulation, conditional programming, looping, and connecting to BlueZone to put your scripts to work!</a:t>
            </a:r>
            <a:endParaRPr lang="en-US" dirty="0"/>
          </a:p>
        </p:txBody>
      </p:sp>
    </p:spTree>
    <p:extLst>
      <p:ext uri="{BB962C8B-B14F-4D97-AF65-F5344CB8AC3E}">
        <p14:creationId xmlns:p14="http://schemas.microsoft.com/office/powerpoint/2010/main" val="328831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want to learn more </a:t>
            </a:r>
            <a:endParaRPr lang="en-US" dirty="0"/>
          </a:p>
        </p:txBody>
      </p:sp>
      <p:sp>
        <p:nvSpPr>
          <p:cNvPr id="3" name="Content Placeholder 2"/>
          <p:cNvSpPr>
            <a:spLocks noGrp="1"/>
          </p:cNvSpPr>
          <p:nvPr>
            <p:ph idx="1"/>
          </p:nvPr>
        </p:nvSpPr>
        <p:spPr/>
        <p:txBody>
          <a:bodyPr/>
          <a:lstStyle/>
          <a:p>
            <a:r>
              <a:rPr lang="en-US" dirty="0" smtClean="0"/>
              <a:t>The W3Schools website contains a great introduction to VBScript.</a:t>
            </a:r>
          </a:p>
          <a:p>
            <a:pPr lvl="1"/>
            <a:r>
              <a:rPr lang="en-US" dirty="0"/>
              <a:t>http://www.w3schools.com/vbScript/default.asp</a:t>
            </a:r>
            <a:endParaRPr lang="en-US" dirty="0" smtClean="0"/>
          </a:p>
        </p:txBody>
      </p:sp>
    </p:spTree>
    <p:extLst>
      <p:ext uri="{BB962C8B-B14F-4D97-AF65-F5344CB8AC3E}">
        <p14:creationId xmlns:p14="http://schemas.microsoft.com/office/powerpoint/2010/main" val="63679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smtClean="0"/>
              <a:t>All slide content written and produced by Veronica Cary, except where indicated here:</a:t>
            </a:r>
          </a:p>
          <a:p>
            <a:r>
              <a:rPr lang="en-US" dirty="0" smtClean="0"/>
              <a:t>"</a:t>
            </a:r>
            <a:r>
              <a:rPr lang="en-US" dirty="0"/>
              <a:t>Windows Explorer Icon" by Source. Licensed under Fair use via Wikipedia - </a:t>
            </a:r>
            <a:r>
              <a:rPr lang="en-US" dirty="0">
                <a:hlinkClick r:id="rId2"/>
              </a:rPr>
              <a:t>http://</a:t>
            </a:r>
            <a:r>
              <a:rPr lang="en-US" dirty="0" smtClean="0">
                <a:hlinkClick r:id="rId2"/>
              </a:rPr>
              <a:t>en.wikipedia.org/wiki/File:Windows_Explorer_Icon.png#mediaviewer/File:Windows_Explorer_Icon.png</a:t>
            </a:r>
            <a:endParaRPr lang="en-US" dirty="0" smtClean="0"/>
          </a:p>
          <a:p>
            <a:endParaRPr lang="en-US" dirty="0"/>
          </a:p>
        </p:txBody>
      </p:sp>
    </p:spTree>
    <p:extLst>
      <p:ext uri="{BB962C8B-B14F-4D97-AF65-F5344CB8AC3E}">
        <p14:creationId xmlns:p14="http://schemas.microsoft.com/office/powerpoint/2010/main" val="10659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that was a lot of information</a:t>
            </a:r>
            <a:endParaRPr lang="en-US" dirty="0"/>
          </a:p>
        </p:txBody>
      </p:sp>
      <p:sp>
        <p:nvSpPr>
          <p:cNvPr id="3" name="Content Placeholder 2"/>
          <p:cNvSpPr>
            <a:spLocks noGrp="1"/>
          </p:cNvSpPr>
          <p:nvPr>
            <p:ph idx="1"/>
          </p:nvPr>
        </p:nvSpPr>
        <p:spPr/>
        <p:txBody>
          <a:bodyPr/>
          <a:lstStyle/>
          <a:p>
            <a:pPr marL="0" indent="0" algn="ctr">
              <a:buNone/>
            </a:pPr>
            <a:r>
              <a:rPr lang="en-US" dirty="0" smtClean="0"/>
              <a:t>These terms are similar to "parts of speech" in the English language: You might not know which parts you're using, but you know how to speak the language!</a:t>
            </a:r>
          </a:p>
        </p:txBody>
      </p:sp>
    </p:spTree>
    <p:extLst>
      <p:ext uri="{BB962C8B-B14F-4D97-AF65-F5344CB8AC3E}">
        <p14:creationId xmlns:p14="http://schemas.microsoft.com/office/powerpoint/2010/main" val="326587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VBScript?</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simplified, “lightweight” programming language used in a variety of Microsoft </a:t>
            </a:r>
            <a:r>
              <a:rPr lang="en-US" dirty="0" smtClean="0"/>
              <a:t>Environments</a:t>
            </a:r>
          </a:p>
          <a:p>
            <a:r>
              <a:rPr lang="en-US" dirty="0" smtClean="0"/>
              <a:t>Modeled </a:t>
            </a:r>
            <a:r>
              <a:rPr lang="en-US" dirty="0"/>
              <a:t>on “Visual Basic”, which is frequently used in Microsoft Office macros (also known as “VBA</a:t>
            </a:r>
            <a:r>
              <a:rPr lang="en-US" dirty="0" smtClean="0"/>
              <a:t>”)</a:t>
            </a:r>
          </a:p>
          <a:p>
            <a:r>
              <a:rPr lang="en-US" dirty="0" smtClean="0"/>
              <a:t>Well </a:t>
            </a:r>
            <a:r>
              <a:rPr lang="en-US" dirty="0"/>
              <a:t>documented, and easy for beginners to </a:t>
            </a:r>
            <a:r>
              <a:rPr lang="en-US" dirty="0" smtClean="0"/>
              <a:t>learn</a:t>
            </a:r>
          </a:p>
          <a:p>
            <a:r>
              <a:rPr lang="en-US" dirty="0" smtClean="0"/>
              <a:t>Files </a:t>
            </a:r>
            <a:r>
              <a:rPr lang="en-US" dirty="0"/>
              <a:t>have an extension of *.vbs, and are frequently called “VB files” or just “VB</a:t>
            </a:r>
            <a:r>
              <a:rPr lang="en-US" dirty="0" smtClean="0"/>
              <a:t>”</a:t>
            </a:r>
          </a:p>
          <a:p>
            <a:r>
              <a:rPr lang="en-US" dirty="0" smtClean="0"/>
              <a:t>It's more powerful than the graphical "BlueZone Scripts" interface some counties use</a:t>
            </a:r>
            <a:endParaRPr lang="en-US" dirty="0"/>
          </a:p>
        </p:txBody>
      </p:sp>
    </p:spTree>
    <p:extLst>
      <p:ext uri="{BB962C8B-B14F-4D97-AF65-F5344CB8AC3E}">
        <p14:creationId xmlns:p14="http://schemas.microsoft.com/office/powerpoint/2010/main" val="198487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it used?</a:t>
            </a:r>
            <a:endParaRPr lang="en-US" dirty="0"/>
          </a:p>
        </p:txBody>
      </p:sp>
      <p:sp>
        <p:nvSpPr>
          <p:cNvPr id="3" name="Content Placeholder 2"/>
          <p:cNvSpPr>
            <a:spLocks noGrp="1"/>
          </p:cNvSpPr>
          <p:nvPr>
            <p:ph idx="1"/>
          </p:nvPr>
        </p:nvSpPr>
        <p:spPr/>
        <p:txBody>
          <a:bodyPr>
            <a:normAutofit/>
          </a:bodyPr>
          <a:lstStyle/>
          <a:p>
            <a:r>
              <a:rPr lang="en-US" dirty="0"/>
              <a:t>Internet Explorer (as part of the more powerful VB.NET language)</a:t>
            </a:r>
          </a:p>
          <a:p>
            <a:r>
              <a:rPr lang="en-US" dirty="0"/>
              <a:t>Microsoft Office (as part of the VBA language)</a:t>
            </a:r>
          </a:p>
          <a:p>
            <a:r>
              <a:rPr lang="en-US" dirty="0"/>
              <a:t>Windows Forms </a:t>
            </a:r>
            <a:r>
              <a:rPr lang="en-US" dirty="0" smtClean="0"/>
              <a:t>(as part of Visual </a:t>
            </a:r>
            <a:r>
              <a:rPr lang="en-US" dirty="0"/>
              <a:t>Studio)</a:t>
            </a:r>
          </a:p>
          <a:p>
            <a:r>
              <a:rPr lang="en-US" dirty="0"/>
              <a:t>Windows itself (for use in moving files from place to place, as well as batch renaming and editing)</a:t>
            </a:r>
          </a:p>
          <a:p>
            <a:r>
              <a:rPr lang="en-US" dirty="0"/>
              <a:t>Other third party software (in our case, BlueZone</a:t>
            </a:r>
            <a:r>
              <a:rPr lang="en-US" dirty="0" smtClean="0"/>
              <a:t>)</a:t>
            </a:r>
            <a:endParaRPr lang="en-US" dirty="0"/>
          </a:p>
        </p:txBody>
      </p:sp>
    </p:spTree>
    <p:extLst>
      <p:ext uri="{BB962C8B-B14F-4D97-AF65-F5344CB8AC3E}">
        <p14:creationId xmlns:p14="http://schemas.microsoft.com/office/powerpoint/2010/main" val="211985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use it?</a:t>
            </a:r>
            <a:endParaRPr lang="en-US" dirty="0"/>
          </a:p>
        </p:txBody>
      </p:sp>
      <p:sp>
        <p:nvSpPr>
          <p:cNvPr id="3" name="Content Placeholder 2"/>
          <p:cNvSpPr>
            <a:spLocks noGrp="1"/>
          </p:cNvSpPr>
          <p:nvPr>
            <p:ph idx="1"/>
          </p:nvPr>
        </p:nvSpPr>
        <p:spPr/>
        <p:txBody>
          <a:bodyPr>
            <a:normAutofit/>
          </a:bodyPr>
          <a:lstStyle/>
          <a:p>
            <a:r>
              <a:rPr lang="en-US" dirty="0"/>
              <a:t>Displaying a pop-up box in a web page or Office document</a:t>
            </a:r>
          </a:p>
          <a:p>
            <a:r>
              <a:rPr lang="en-US" dirty="0"/>
              <a:t>Moving files on your computer from one place to another</a:t>
            </a:r>
          </a:p>
          <a:p>
            <a:r>
              <a:rPr lang="en-US" dirty="0"/>
              <a:t>Creating an Excel or Word document automatically</a:t>
            </a:r>
          </a:p>
          <a:p>
            <a:r>
              <a:rPr lang="en-US" dirty="0"/>
              <a:t>Updating an Access database automatically</a:t>
            </a:r>
          </a:p>
          <a:p>
            <a:r>
              <a:rPr lang="en-US" dirty="0"/>
              <a:t>Compiling information from many different documents into one</a:t>
            </a:r>
          </a:p>
          <a:p>
            <a:r>
              <a:rPr lang="en-US" dirty="0"/>
              <a:t>Automating navigation and information flow in Windows </a:t>
            </a:r>
            <a:r>
              <a:rPr lang="en-US" dirty="0" smtClean="0"/>
              <a:t>applications</a:t>
            </a:r>
            <a:endParaRPr lang="en-US" dirty="0"/>
          </a:p>
        </p:txBody>
      </p:sp>
    </p:spTree>
    <p:extLst>
      <p:ext uri="{BB962C8B-B14F-4D97-AF65-F5344CB8AC3E}">
        <p14:creationId xmlns:p14="http://schemas.microsoft.com/office/powerpoint/2010/main" val="361106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knowledge!</a:t>
            </a:r>
            <a:endParaRPr lang="en-US" dirty="0"/>
          </a:p>
        </p:txBody>
      </p:sp>
      <p:sp>
        <p:nvSpPr>
          <p:cNvPr id="3" name="Content Placeholder 2"/>
          <p:cNvSpPr>
            <a:spLocks noGrp="1"/>
          </p:cNvSpPr>
          <p:nvPr>
            <p:ph idx="1"/>
          </p:nvPr>
        </p:nvSpPr>
        <p:spPr/>
        <p:txBody>
          <a:bodyPr/>
          <a:lstStyle/>
          <a:p>
            <a:r>
              <a:rPr lang="en-US" dirty="0" smtClean="0"/>
              <a:t>Question: what programming language do we use?</a:t>
            </a:r>
          </a:p>
          <a:p>
            <a:pPr lvl="1"/>
            <a:r>
              <a:rPr lang="en-US" dirty="0" smtClean="0"/>
              <a:t>Answer: VBScript is the language we use.</a:t>
            </a:r>
          </a:p>
          <a:p>
            <a:r>
              <a:rPr lang="en-US" dirty="0" smtClean="0"/>
              <a:t>Question: what is a variable?</a:t>
            </a:r>
          </a:p>
          <a:p>
            <a:pPr lvl="1"/>
            <a:r>
              <a:rPr lang="en-US" dirty="0" smtClean="0"/>
              <a:t>Answer: a word that "stores" information to be used by a script.</a:t>
            </a:r>
          </a:p>
          <a:p>
            <a:r>
              <a:rPr lang="en-US" dirty="0" smtClean="0"/>
              <a:t>Question: What are some examples of "operators"?</a:t>
            </a:r>
          </a:p>
          <a:p>
            <a:pPr lvl="1"/>
            <a:r>
              <a:rPr lang="en-US" dirty="0" smtClean="0"/>
              <a:t>Answer: mathematical symbols such as "=", "+", "-", "/", "*", as well as certain words like "If" and "and".</a:t>
            </a:r>
          </a:p>
          <a:p>
            <a:endParaRPr lang="en-US" dirty="0"/>
          </a:p>
        </p:txBody>
      </p:sp>
    </p:spTree>
    <p:extLst>
      <p:ext uri="{BB962C8B-B14F-4D97-AF65-F5344CB8AC3E}">
        <p14:creationId xmlns:p14="http://schemas.microsoft.com/office/powerpoint/2010/main" val="50840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2822</TotalTime>
  <Words>3031</Words>
  <Application>Microsoft Office PowerPoint</Application>
  <PresentationFormat>Widescreen</PresentationFormat>
  <Paragraphs>221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Courier New</vt:lpstr>
      <vt:lpstr>Tw Cen MT</vt:lpstr>
      <vt:lpstr>Tw Cen MT Condensed</vt:lpstr>
      <vt:lpstr>Wingdings 3</vt:lpstr>
      <vt:lpstr>Integral</vt:lpstr>
      <vt:lpstr>BlueZone Scripting Basics</vt:lpstr>
      <vt:lpstr>Items to be covered</vt:lpstr>
      <vt:lpstr>So You're new to writing code?</vt:lpstr>
      <vt:lpstr>So you're new to writing code?</vt:lpstr>
      <vt:lpstr>Wow… that was a lot of information</vt:lpstr>
      <vt:lpstr>What is VBScript?</vt:lpstr>
      <vt:lpstr>Where is it used?</vt:lpstr>
      <vt:lpstr>How can we use it?</vt:lpstr>
      <vt:lpstr>Test your knowledge!</vt:lpstr>
      <vt:lpstr>BlueZone Script Host</vt:lpstr>
      <vt:lpstr>BlueZone Script Host</vt:lpstr>
      <vt:lpstr>How to find the script host</vt:lpstr>
      <vt:lpstr>Navigating around script host</vt:lpstr>
      <vt:lpstr>Pro tip: Learn your hotkeys!</vt:lpstr>
      <vt:lpstr>Line numbers on the left column</vt:lpstr>
      <vt:lpstr>Your Turn!</vt:lpstr>
      <vt:lpstr>MsgBox</vt:lpstr>
      <vt:lpstr>MsgBox: the "pop-up" window</vt:lpstr>
      <vt:lpstr>Why you need to know MsgBox</vt:lpstr>
      <vt:lpstr>We're about to get really comfortable with MsgBoxes</vt:lpstr>
      <vt:lpstr>Variables</vt:lpstr>
      <vt:lpstr>What is a variable?</vt:lpstr>
      <vt:lpstr>Declaring variables</vt:lpstr>
      <vt:lpstr>Assigning value to variables</vt:lpstr>
      <vt:lpstr>using multiple variables</vt:lpstr>
      <vt:lpstr>Your turn!</vt:lpstr>
      <vt:lpstr>Pro tip: you can space out your code</vt:lpstr>
      <vt:lpstr>Test your knowledge!</vt:lpstr>
      <vt:lpstr>Math in scripts</vt:lpstr>
      <vt:lpstr>Do not be alarmed, but math is important</vt:lpstr>
      <vt:lpstr>Arithmetic operators</vt:lpstr>
      <vt:lpstr>Remember "order of operations"?</vt:lpstr>
      <vt:lpstr>Variables and math</vt:lpstr>
      <vt:lpstr>Your turn!</vt:lpstr>
      <vt:lpstr>Comments in scripts</vt:lpstr>
      <vt:lpstr>What are comments?</vt:lpstr>
      <vt:lpstr>Why do we use comments?</vt:lpstr>
      <vt:lpstr>Your turn!</vt:lpstr>
      <vt:lpstr>Wrap up</vt:lpstr>
      <vt:lpstr>What have you accomplished so far?</vt:lpstr>
      <vt:lpstr>What's next for us?</vt:lpstr>
      <vt:lpstr>If you want to learn more </vt:lpstr>
      <vt:lpstr>Credits</vt:lpstr>
    </vt:vector>
  </TitlesOfParts>
  <Company>MN Dept of Human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BlueZone Scripting Basics</dc:title>
  <dc:creator>Cary, Veronica</dc:creator>
  <cp:lastModifiedBy>Veronica Cary</cp:lastModifiedBy>
  <cp:revision>35</cp:revision>
  <dcterms:created xsi:type="dcterms:W3CDTF">2015-03-07T03:22:55Z</dcterms:created>
  <dcterms:modified xsi:type="dcterms:W3CDTF">2015-03-09T03:34:18Z</dcterms:modified>
</cp:coreProperties>
</file>