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6" r:id="rId5"/>
    <p:sldId id="267" r:id="rId6"/>
    <p:sldId id="268" r:id="rId7"/>
    <p:sldId id="260" r:id="rId8"/>
    <p:sldId id="269" r:id="rId9"/>
    <p:sldId id="270" r:id="rId10"/>
    <p:sldId id="272" r:id="rId11"/>
    <p:sldId id="273" r:id="rId12"/>
    <p:sldId id="274" r:id="rId13"/>
    <p:sldId id="275" r:id="rId14"/>
    <p:sldId id="277" r:id="rId15"/>
    <p:sldId id="279" r:id="rId16"/>
    <p:sldId id="276" r:id="rId17"/>
    <p:sldId id="271" r:id="rId18"/>
    <p:sldId id="280" r:id="rId19"/>
    <p:sldId id="281" r:id="rId20"/>
    <p:sldId id="282" r:id="rId21"/>
    <p:sldId id="283" r:id="rId22"/>
    <p:sldId id="262" r:id="rId23"/>
    <p:sldId id="284" r:id="rId24"/>
    <p:sldId id="285" r:id="rId25"/>
    <p:sldId id="286" r:id="rId26"/>
    <p:sldId id="287" r:id="rId27"/>
    <p:sldId id="263" r:id="rId28"/>
    <p:sldId id="288" r:id="rId29"/>
    <p:sldId id="264" r:id="rId30"/>
    <p:sldId id="289" r:id="rId31"/>
    <p:sldId id="26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C651B3D-4161-4049-877F-16B39728EC20}">
          <p14:sldIdLst>
            <p14:sldId id="256"/>
          </p14:sldIdLst>
        </p14:section>
        <p14:section name="About the course" id="{6475AA6A-1E80-46B4-9F5F-580875D7C0EF}">
          <p14:sldIdLst>
            <p14:sldId id="258"/>
          </p14:sldIdLst>
        </p14:section>
        <p14:section name="Dialog basics" id="{9934A116-1AB9-43EE-A1BD-97B366DE0DE8}">
          <p14:sldIdLst>
            <p14:sldId id="259"/>
            <p14:sldId id="266"/>
            <p14:sldId id="267"/>
            <p14:sldId id="268"/>
          </p14:sldIdLst>
        </p14:section>
        <p14:section name="Adding controls to your dialog" id="{ABDB59E9-A8A6-4717-A5DF-F304AF67887F}">
          <p14:sldIdLst>
            <p14:sldId id="260"/>
            <p14:sldId id="269"/>
            <p14:sldId id="270"/>
            <p14:sldId id="272"/>
            <p14:sldId id="273"/>
            <p14:sldId id="274"/>
            <p14:sldId id="275"/>
            <p14:sldId id="277"/>
            <p14:sldId id="279"/>
            <p14:sldId id="276"/>
            <p14:sldId id="271"/>
            <p14:sldId id="280"/>
            <p14:sldId id="281"/>
            <p14:sldId id="282"/>
            <p14:sldId id="283"/>
          </p14:sldIdLst>
        </p14:section>
        <p14:section name="How to use a dialog in a script" id="{E2B4B922-95A4-494E-9C9C-67DA633C260B}">
          <p14:sldIdLst>
            <p14:sldId id="262"/>
            <p14:sldId id="284"/>
            <p14:sldId id="285"/>
            <p14:sldId id="286"/>
            <p14:sldId id="287"/>
          </p14:sldIdLst>
        </p14:section>
        <p14:section name="Limitations of the dialog editor" id="{B754D90C-0DC9-43D0-BF5E-40B4BF40AF22}">
          <p14:sldIdLst>
            <p14:sldId id="263"/>
            <p14:sldId id="288"/>
          </p14:sldIdLst>
        </p14:section>
        <p14:section name="Wrap up: summarizing this course" id="{E12229A6-421B-4489-88D6-D9078AA53DAA}">
          <p14:sldIdLst>
            <p14:sldId id="264"/>
            <p14:sldId id="289"/>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5" d="100"/>
          <a:sy n="105" d="100"/>
        </p:scale>
        <p:origin x="138"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C486A7D-C43D-43F3-AE76-D254C6FA02A5}"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9C54B-7DBA-437F-895B-1B03D4C3B355}"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224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86A7D-C43D-43F3-AE76-D254C6FA02A5}"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9C54B-7DBA-437F-895B-1B03D4C3B355}" type="slidenum">
              <a:rPr lang="en-US" smtClean="0"/>
              <a:t>‹#›</a:t>
            </a:fld>
            <a:endParaRPr lang="en-US"/>
          </a:p>
        </p:txBody>
      </p:sp>
    </p:spTree>
    <p:extLst>
      <p:ext uri="{BB962C8B-B14F-4D97-AF65-F5344CB8AC3E}">
        <p14:creationId xmlns:p14="http://schemas.microsoft.com/office/powerpoint/2010/main" val="201364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86A7D-C43D-43F3-AE76-D254C6FA02A5}"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9C54B-7DBA-437F-895B-1B03D4C3B35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513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86A7D-C43D-43F3-AE76-D254C6FA02A5}"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9C54B-7DBA-437F-895B-1B03D4C3B355}" type="slidenum">
              <a:rPr lang="en-US" smtClean="0"/>
              <a:t>‹#›</a:t>
            </a:fld>
            <a:endParaRPr lang="en-US"/>
          </a:p>
        </p:txBody>
      </p:sp>
    </p:spTree>
    <p:extLst>
      <p:ext uri="{BB962C8B-B14F-4D97-AF65-F5344CB8AC3E}">
        <p14:creationId xmlns:p14="http://schemas.microsoft.com/office/powerpoint/2010/main" val="1358370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486A7D-C43D-43F3-AE76-D254C6FA02A5}" type="datetimeFigureOut">
              <a:rPr lang="en-US" smtClean="0"/>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9C54B-7DBA-437F-895B-1B03D4C3B355}"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2217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486A7D-C43D-43F3-AE76-D254C6FA02A5}"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9C54B-7DBA-437F-895B-1B03D4C3B355}" type="slidenum">
              <a:rPr lang="en-US" smtClean="0"/>
              <a:t>‹#›</a:t>
            </a:fld>
            <a:endParaRPr lang="en-US"/>
          </a:p>
        </p:txBody>
      </p:sp>
    </p:spTree>
    <p:extLst>
      <p:ext uri="{BB962C8B-B14F-4D97-AF65-F5344CB8AC3E}">
        <p14:creationId xmlns:p14="http://schemas.microsoft.com/office/powerpoint/2010/main" val="2848147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486A7D-C43D-43F3-AE76-D254C6FA02A5}" type="datetimeFigureOut">
              <a:rPr lang="en-US" smtClean="0"/>
              <a:t>3/8/2015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9C54B-7DBA-437F-895B-1B03D4C3B355}" type="slidenum">
              <a:rPr lang="en-US" smtClean="0"/>
              <a:t>‹#›</a:t>
            </a:fld>
            <a:endParaRPr lang="en-US"/>
          </a:p>
        </p:txBody>
      </p:sp>
    </p:spTree>
    <p:extLst>
      <p:ext uri="{BB962C8B-B14F-4D97-AF65-F5344CB8AC3E}">
        <p14:creationId xmlns:p14="http://schemas.microsoft.com/office/powerpoint/2010/main" val="1032992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486A7D-C43D-43F3-AE76-D254C6FA02A5}" type="datetimeFigureOut">
              <a:rPr lang="en-US" smtClean="0"/>
              <a:t>3/8/2015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9C54B-7DBA-437F-895B-1B03D4C3B355}" type="slidenum">
              <a:rPr lang="en-US" smtClean="0"/>
              <a:t>‹#›</a:t>
            </a:fld>
            <a:endParaRPr lang="en-US"/>
          </a:p>
        </p:txBody>
      </p:sp>
    </p:spTree>
    <p:extLst>
      <p:ext uri="{BB962C8B-B14F-4D97-AF65-F5344CB8AC3E}">
        <p14:creationId xmlns:p14="http://schemas.microsoft.com/office/powerpoint/2010/main" val="3339848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86A7D-C43D-43F3-AE76-D254C6FA02A5}" type="datetimeFigureOut">
              <a:rPr lang="en-US" smtClean="0"/>
              <a:t>3/8/2015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9C54B-7DBA-437F-895B-1B03D4C3B355}" type="slidenum">
              <a:rPr lang="en-US" smtClean="0"/>
              <a:t>‹#›</a:t>
            </a:fld>
            <a:endParaRPr lang="en-US"/>
          </a:p>
        </p:txBody>
      </p:sp>
    </p:spTree>
    <p:extLst>
      <p:ext uri="{BB962C8B-B14F-4D97-AF65-F5344CB8AC3E}">
        <p14:creationId xmlns:p14="http://schemas.microsoft.com/office/powerpoint/2010/main" val="2494045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486A7D-C43D-43F3-AE76-D254C6FA02A5}"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9C54B-7DBA-437F-895B-1B03D4C3B355}" type="slidenum">
              <a:rPr lang="en-US" smtClean="0"/>
              <a:t>‹#›</a:t>
            </a:fld>
            <a:endParaRPr lang="en-US"/>
          </a:p>
        </p:txBody>
      </p:sp>
    </p:spTree>
    <p:extLst>
      <p:ext uri="{BB962C8B-B14F-4D97-AF65-F5344CB8AC3E}">
        <p14:creationId xmlns:p14="http://schemas.microsoft.com/office/powerpoint/2010/main" val="2079692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486A7D-C43D-43F3-AE76-D254C6FA02A5}" type="datetimeFigureOut">
              <a:rPr lang="en-US" smtClean="0"/>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9C54B-7DBA-437F-895B-1B03D4C3B35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63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C486A7D-C43D-43F3-AE76-D254C6FA02A5}" type="datetimeFigureOut">
              <a:rPr lang="en-US" smtClean="0"/>
              <a:t>3/8/2015</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F79C54B-7DBA-437F-895B-1B03D4C3B35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5106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BlueZone Scripts Dialog Editor</a:t>
            </a:r>
            <a:endParaRPr lang="en-US" dirty="0"/>
          </a:p>
        </p:txBody>
      </p:sp>
      <p:sp>
        <p:nvSpPr>
          <p:cNvPr id="3" name="Subtitle 2"/>
          <p:cNvSpPr>
            <a:spLocks noGrp="1"/>
          </p:cNvSpPr>
          <p:nvPr>
            <p:ph type="subTitle" idx="1"/>
          </p:nvPr>
        </p:nvSpPr>
        <p:spPr/>
        <p:txBody>
          <a:bodyPr/>
          <a:lstStyle/>
          <a:p>
            <a:r>
              <a:rPr lang="en-US" dirty="0" smtClean="0"/>
              <a:t>Collecting user input</a:t>
            </a:r>
            <a:endParaRPr lang="en-US" dirty="0"/>
          </a:p>
        </p:txBody>
      </p:sp>
    </p:spTree>
    <p:extLst>
      <p:ext uri="{BB962C8B-B14F-4D97-AF65-F5344CB8AC3E}">
        <p14:creationId xmlns:p14="http://schemas.microsoft.com/office/powerpoint/2010/main" val="4058549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text to your dialog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Using the "Text" control, we can add text items to our dialog for our users to read and respond to. This text is needed for different reasons:</a:t>
            </a:r>
          </a:p>
          <a:p>
            <a:pPr lvl="1"/>
            <a:r>
              <a:rPr lang="en-US" dirty="0" smtClean="0"/>
              <a:t>So that users will know what to enter into other controls, like </a:t>
            </a:r>
            <a:r>
              <a:rPr lang="en-US" dirty="0" err="1" smtClean="0"/>
              <a:t>EditBoxes</a:t>
            </a:r>
            <a:r>
              <a:rPr lang="en-US" dirty="0" smtClean="0"/>
              <a:t> and </a:t>
            </a:r>
            <a:r>
              <a:rPr lang="en-US" dirty="0" err="1" smtClean="0"/>
              <a:t>DropListBoxes</a:t>
            </a:r>
            <a:r>
              <a:rPr lang="en-US" dirty="0" smtClean="0"/>
              <a:t> (the next few slides provide details for that).</a:t>
            </a:r>
          </a:p>
          <a:p>
            <a:pPr lvl="1"/>
            <a:r>
              <a:rPr lang="en-US" dirty="0" smtClean="0"/>
              <a:t>To provide information about the script (and what it does) to your users.</a:t>
            </a:r>
          </a:p>
          <a:p>
            <a:r>
              <a:rPr lang="en-US" dirty="0" smtClean="0"/>
              <a:t>To add text to your dialog:</a:t>
            </a:r>
          </a:p>
          <a:p>
            <a:pPr marL="457200" indent="-457200">
              <a:buFont typeface="+mj-lt"/>
              <a:buAutoNum type="arabicPeriod"/>
            </a:pPr>
            <a:r>
              <a:rPr lang="en-US" dirty="0" smtClean="0"/>
              <a:t>Select the Text control from the center column.</a:t>
            </a:r>
          </a:p>
          <a:p>
            <a:pPr marL="457200" indent="-457200">
              <a:buFont typeface="+mj-lt"/>
              <a:buAutoNum type="arabicPeriod"/>
            </a:pPr>
            <a:r>
              <a:rPr lang="en-US" dirty="0" smtClean="0"/>
              <a:t>Click on your dialog and drag the mouse, selecting the area to receive the text.</a:t>
            </a:r>
          </a:p>
          <a:p>
            <a:pPr marL="457200" indent="-457200">
              <a:buFont typeface="+mj-lt"/>
              <a:buAutoNum type="arabicPeriod"/>
            </a:pPr>
            <a:r>
              <a:rPr lang="en-US" dirty="0" smtClean="0"/>
              <a:t>Double-click on the text it automatically added. To change this text, simply enter whatever you'd like into the "Text" field on the dialog that pops up. The "variant" text doesn't matter for the text control.</a:t>
            </a:r>
          </a:p>
          <a:p>
            <a:pPr marL="457200" indent="-457200">
              <a:buFont typeface="+mj-lt"/>
              <a:buAutoNum type="arabicPeriod"/>
            </a:pPr>
            <a:r>
              <a:rPr lang="en-US" dirty="0" smtClean="0"/>
              <a:t>Press "OK" to see your text on the dialog.</a:t>
            </a:r>
            <a:endParaRPr lang="en-US" dirty="0"/>
          </a:p>
        </p:txBody>
      </p:sp>
    </p:spTree>
    <p:extLst>
      <p:ext uri="{BB962C8B-B14F-4D97-AF65-F5344CB8AC3E}">
        <p14:creationId xmlns:p14="http://schemas.microsoft.com/office/powerpoint/2010/main" val="2965070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err="1" smtClean="0"/>
              <a:t>EditBoxes</a:t>
            </a:r>
            <a:r>
              <a:rPr lang="en-US" dirty="0" smtClean="0"/>
              <a:t> to your dialog</a:t>
            </a:r>
            <a:endParaRPr lang="en-US" dirty="0"/>
          </a:p>
        </p:txBody>
      </p:sp>
      <p:sp>
        <p:nvSpPr>
          <p:cNvPr id="3" name="Content Placeholder 2"/>
          <p:cNvSpPr>
            <a:spLocks noGrp="1"/>
          </p:cNvSpPr>
          <p:nvPr>
            <p:ph idx="1"/>
          </p:nvPr>
        </p:nvSpPr>
        <p:spPr/>
        <p:txBody>
          <a:bodyPr>
            <a:normAutofit fontScale="92500"/>
          </a:bodyPr>
          <a:lstStyle/>
          <a:p>
            <a:r>
              <a:rPr lang="en-US" dirty="0" smtClean="0"/>
              <a:t>Using the "EditBox" control, we can add an editable field to our dialog for our users to read and respond to. This field can allow a user to update a variable for our script.</a:t>
            </a:r>
          </a:p>
          <a:p>
            <a:r>
              <a:rPr lang="en-US" dirty="0" smtClean="0"/>
              <a:t>To add </a:t>
            </a:r>
            <a:r>
              <a:rPr lang="en-US" dirty="0" err="1" smtClean="0"/>
              <a:t>EditBoxes</a:t>
            </a:r>
            <a:r>
              <a:rPr lang="en-US" dirty="0" smtClean="0"/>
              <a:t> to your dialog:</a:t>
            </a:r>
          </a:p>
          <a:p>
            <a:pPr marL="457200" indent="-457200">
              <a:buFont typeface="+mj-lt"/>
              <a:buAutoNum type="arabicPeriod"/>
            </a:pPr>
            <a:r>
              <a:rPr lang="en-US" dirty="0" smtClean="0"/>
              <a:t>Select the EditBox control from the center column.</a:t>
            </a:r>
          </a:p>
          <a:p>
            <a:pPr marL="457200" indent="-457200">
              <a:buFont typeface="+mj-lt"/>
              <a:buAutoNum type="arabicPeriod"/>
            </a:pPr>
            <a:r>
              <a:rPr lang="en-US" dirty="0" smtClean="0"/>
              <a:t>Click and drag, selecting the area to receive the EditBox.</a:t>
            </a:r>
          </a:p>
          <a:p>
            <a:pPr marL="630936" lvl="1" indent="-457200"/>
            <a:r>
              <a:rPr lang="en-US" dirty="0" smtClean="0"/>
              <a:t>Note: due to system limitations, </a:t>
            </a:r>
            <a:r>
              <a:rPr lang="en-US" dirty="0" err="1" smtClean="0"/>
              <a:t>EditBoxes</a:t>
            </a:r>
            <a:r>
              <a:rPr lang="en-US" dirty="0" smtClean="0"/>
              <a:t> don't have word wrap, so try to keep them 15 pixels (or three "clicks" on the grid) high.</a:t>
            </a:r>
          </a:p>
          <a:p>
            <a:pPr marL="457200" indent="-457200">
              <a:buFont typeface="+mj-lt"/>
              <a:buAutoNum type="arabicPeriod"/>
            </a:pPr>
            <a:r>
              <a:rPr lang="en-US" dirty="0" smtClean="0"/>
              <a:t>Double-click on the EditBox to set its parameters. The initial text does not matter, but the "variant" will be tied to the variable you'll use for your script, so it has to follow the standard variable rules as described in the previous course.</a:t>
            </a:r>
          </a:p>
          <a:p>
            <a:pPr marL="457200" indent="-457200">
              <a:buFont typeface="+mj-lt"/>
              <a:buAutoNum type="arabicPeriod"/>
            </a:pPr>
            <a:r>
              <a:rPr lang="en-US" dirty="0" smtClean="0"/>
              <a:t>Make sure you include text to the left of the EditBox to tell the user what to put in it!</a:t>
            </a:r>
          </a:p>
        </p:txBody>
      </p:sp>
    </p:spTree>
    <p:extLst>
      <p:ext uri="{BB962C8B-B14F-4D97-AF65-F5344CB8AC3E}">
        <p14:creationId xmlns:p14="http://schemas.microsoft.com/office/powerpoint/2010/main" val="2865278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err="1" smtClean="0"/>
              <a:t>DropListBoxes</a:t>
            </a:r>
            <a:r>
              <a:rPr lang="en-US" dirty="0" smtClean="0"/>
              <a:t> to your dialog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Using the "DropListBox" control, we can add a simple drop-down to our dialog for our users to select. This field can allow a user to update a variable (from a limited number of options) for our script. To add </a:t>
            </a:r>
            <a:r>
              <a:rPr lang="en-US" dirty="0" err="1" smtClean="0"/>
              <a:t>DropListBoxes</a:t>
            </a:r>
            <a:r>
              <a:rPr lang="en-US" dirty="0" smtClean="0"/>
              <a:t> to your dialog:</a:t>
            </a:r>
          </a:p>
          <a:p>
            <a:pPr marL="457200" indent="-457200">
              <a:buFont typeface="+mj-lt"/>
              <a:buAutoNum type="arabicPeriod"/>
            </a:pPr>
            <a:r>
              <a:rPr lang="en-US" dirty="0" smtClean="0"/>
              <a:t>Select the DropListBox control from the center column.</a:t>
            </a:r>
          </a:p>
          <a:p>
            <a:pPr marL="457200" indent="-457200">
              <a:buFont typeface="+mj-lt"/>
              <a:buAutoNum type="arabicPeriod"/>
            </a:pPr>
            <a:r>
              <a:rPr lang="en-US" dirty="0" smtClean="0"/>
              <a:t>Click and drag, selecting the area to receive the DropListBox.</a:t>
            </a:r>
          </a:p>
          <a:p>
            <a:pPr marL="630936" lvl="1" indent="-457200"/>
            <a:r>
              <a:rPr lang="en-US" dirty="0" smtClean="0"/>
              <a:t>Note: </a:t>
            </a:r>
            <a:r>
              <a:rPr lang="en-US" dirty="0" err="1" smtClean="0"/>
              <a:t>DropListBoxes</a:t>
            </a:r>
            <a:r>
              <a:rPr lang="en-US" dirty="0" smtClean="0"/>
              <a:t> always display as 15 pixels (or three "clicks" on the grid) high.</a:t>
            </a:r>
          </a:p>
          <a:p>
            <a:pPr marL="457200" indent="-457200">
              <a:buFont typeface="+mj-lt"/>
              <a:buAutoNum type="arabicPeriod"/>
            </a:pPr>
            <a:r>
              <a:rPr lang="en-US" dirty="0" smtClean="0"/>
              <a:t>Double-click on the DropListBox to set its parameters. The "variant" will be tied to the variable you'll use for your script, so it has to follow the standard variable rules as described in the previous course. The "contents" is a simple list of choices for your users.</a:t>
            </a:r>
          </a:p>
          <a:p>
            <a:pPr marL="0" indent="0">
              <a:buNone/>
            </a:pPr>
            <a:r>
              <a:rPr lang="en-US" dirty="0"/>
              <a:t>Make sure you include text to the left of the EditBox to tell the user what to put in it!</a:t>
            </a:r>
          </a:p>
          <a:p>
            <a:pPr marL="0" indent="0">
              <a:buNone/>
            </a:pPr>
            <a:r>
              <a:rPr lang="en-US" b="1" i="1" dirty="0" smtClean="0"/>
              <a:t>Pro tip</a:t>
            </a:r>
            <a:r>
              <a:rPr lang="en-US" i="1" dirty="0" smtClean="0"/>
              <a:t>: if you want to give your user the option of filling in their own answer, follow these instructions, but use the </a:t>
            </a:r>
            <a:r>
              <a:rPr lang="en-US" i="1" dirty="0" err="1" smtClean="0"/>
              <a:t>ComboBox</a:t>
            </a:r>
            <a:r>
              <a:rPr lang="en-US" i="1" dirty="0" smtClean="0"/>
              <a:t> control instead.</a:t>
            </a:r>
          </a:p>
        </p:txBody>
      </p:sp>
    </p:spTree>
    <p:extLst>
      <p:ext uri="{BB962C8B-B14F-4D97-AF65-F5344CB8AC3E}">
        <p14:creationId xmlns:p14="http://schemas.microsoft.com/office/powerpoint/2010/main" val="1922015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par>
                          <p:cTn id="36" fill="hold">
                            <p:stCondLst>
                              <p:cond delay="500"/>
                            </p:stCondLst>
                            <p:childTnLst>
                              <p:par>
                                <p:cTn id="37" presetID="26" presetClass="emph" presetSubtype="0" fill="hold" nodeType="afterEffect">
                                  <p:stCondLst>
                                    <p:cond delay="0"/>
                                  </p:stCondLst>
                                  <p:childTnLst>
                                    <p:animEffect transition="out" filter="fade">
                                      <p:cBhvr>
                                        <p:cTn id="38" dur="500" tmFilter="0, 0; .2, .5; .8, .5; 1, 0"/>
                                        <p:tgtEl>
                                          <p:spTgt spid="3">
                                            <p:txEl>
                                              <p:pRg st="6" end="6"/>
                                            </p:txEl>
                                          </p:spTgt>
                                        </p:tgtEl>
                                      </p:cBhvr>
                                    </p:animEffect>
                                    <p:animScale>
                                      <p:cBhvr>
                                        <p:cTn id="39" dur="250" autoRev="1" fill="hold"/>
                                        <p:tgtEl>
                                          <p:spTgt spid="3">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err="1" smtClean="0"/>
              <a:t>CheckBoxes</a:t>
            </a:r>
            <a:r>
              <a:rPr lang="en-US" dirty="0" smtClean="0"/>
              <a:t> to your dialog</a:t>
            </a:r>
            <a:endParaRPr lang="en-US" dirty="0"/>
          </a:p>
        </p:txBody>
      </p:sp>
      <p:sp>
        <p:nvSpPr>
          <p:cNvPr id="3" name="Content Placeholder 2"/>
          <p:cNvSpPr>
            <a:spLocks noGrp="1"/>
          </p:cNvSpPr>
          <p:nvPr>
            <p:ph idx="1"/>
          </p:nvPr>
        </p:nvSpPr>
        <p:spPr>
          <a:xfrm>
            <a:off x="1024128" y="2331720"/>
            <a:ext cx="9720071" cy="3977640"/>
          </a:xfrm>
        </p:spPr>
        <p:txBody>
          <a:bodyPr>
            <a:normAutofit fontScale="92500" lnSpcReduction="10000"/>
          </a:bodyPr>
          <a:lstStyle/>
          <a:p>
            <a:r>
              <a:rPr lang="en-US" dirty="0" smtClean="0"/>
              <a:t>Using the "CheckBox" control, we can add a checkbox to our dialog for our users to click on. This field can allow a user to update a variable for our script with a "1" for checked, or a "0" for unchecked. This is helpful when dealing with a variable where only two possible values are desired (yes/no and true/false questions, for example). To add </a:t>
            </a:r>
            <a:r>
              <a:rPr lang="en-US" dirty="0" err="1" smtClean="0"/>
              <a:t>CheckBoxes</a:t>
            </a:r>
            <a:r>
              <a:rPr lang="en-US" dirty="0" smtClean="0"/>
              <a:t> to your dialog:</a:t>
            </a:r>
          </a:p>
          <a:p>
            <a:pPr marL="457200" indent="-457200">
              <a:buFont typeface="+mj-lt"/>
              <a:buAutoNum type="arabicPeriod"/>
            </a:pPr>
            <a:r>
              <a:rPr lang="en-US" dirty="0" smtClean="0"/>
              <a:t>Select the CheckBox control from the center column.</a:t>
            </a:r>
          </a:p>
          <a:p>
            <a:pPr marL="457200" indent="-457200">
              <a:buFont typeface="+mj-lt"/>
              <a:buAutoNum type="arabicPeriod"/>
            </a:pPr>
            <a:r>
              <a:rPr lang="en-US" dirty="0" smtClean="0"/>
              <a:t>Click and drag, selecting the area to receive the CheckBox.</a:t>
            </a:r>
          </a:p>
          <a:p>
            <a:pPr marL="630936" lvl="1" indent="-457200"/>
            <a:r>
              <a:rPr lang="en-US" dirty="0" smtClean="0"/>
              <a:t>Note: </a:t>
            </a:r>
            <a:r>
              <a:rPr lang="en-US" dirty="0" err="1" smtClean="0"/>
              <a:t>CheckBoxes</a:t>
            </a:r>
            <a:r>
              <a:rPr lang="en-US" dirty="0" smtClean="0"/>
              <a:t> always display as 10 pixels (or two "clicks" on the grid) high.</a:t>
            </a:r>
          </a:p>
          <a:p>
            <a:pPr marL="457200" indent="-457200">
              <a:buFont typeface="+mj-lt"/>
              <a:buAutoNum type="arabicPeriod"/>
            </a:pPr>
            <a:r>
              <a:rPr lang="en-US" dirty="0" smtClean="0"/>
              <a:t>Double-click on the CheckBox to set its parameters. The "variant" will be tied to the variable you'll use for your script, so it has to follow the standard variable rules as described in the previous course. The "text" is the field where you explain to your user why they would check this box.</a:t>
            </a:r>
          </a:p>
          <a:p>
            <a:pPr marL="630936" lvl="1" indent="-457200"/>
            <a:r>
              <a:rPr lang="en-US" dirty="0" smtClean="0"/>
              <a:t>Note: always name your CheckBox variant with "_checkbox" at the end, so that you remember the only results from that variable are "0" for unchecked and "1" for checked.</a:t>
            </a:r>
          </a:p>
        </p:txBody>
      </p:sp>
    </p:spTree>
    <p:extLst>
      <p:ext uri="{BB962C8B-B14F-4D97-AF65-F5344CB8AC3E}">
        <p14:creationId xmlns:p14="http://schemas.microsoft.com/office/powerpoint/2010/main" val="2127902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err="1" smtClean="0"/>
              <a:t>GroupBoxes</a:t>
            </a:r>
            <a:r>
              <a:rPr lang="en-US" dirty="0" smtClean="0"/>
              <a:t> to your dialog</a:t>
            </a:r>
            <a:endParaRPr lang="en-US" dirty="0"/>
          </a:p>
        </p:txBody>
      </p:sp>
      <p:sp>
        <p:nvSpPr>
          <p:cNvPr id="3" name="Content Placeholder 2"/>
          <p:cNvSpPr>
            <a:spLocks noGrp="1"/>
          </p:cNvSpPr>
          <p:nvPr>
            <p:ph idx="1"/>
          </p:nvPr>
        </p:nvSpPr>
        <p:spPr>
          <a:xfrm>
            <a:off x="1024128" y="2331720"/>
            <a:ext cx="9720071" cy="3977640"/>
          </a:xfrm>
        </p:spPr>
        <p:txBody>
          <a:bodyPr>
            <a:normAutofit/>
          </a:bodyPr>
          <a:lstStyle/>
          <a:p>
            <a:r>
              <a:rPr lang="en-US" dirty="0" smtClean="0"/>
              <a:t>Using the "</a:t>
            </a:r>
            <a:r>
              <a:rPr lang="en-US" dirty="0" err="1" smtClean="0"/>
              <a:t>GroupBox</a:t>
            </a:r>
            <a:r>
              <a:rPr lang="en-US" dirty="0" smtClean="0"/>
              <a:t>" control, we can create a simple box around other controls. This can be useful when working with multiple controls, to help keep things clean and organized. To add </a:t>
            </a:r>
            <a:r>
              <a:rPr lang="en-US" dirty="0" err="1" smtClean="0"/>
              <a:t>GroupBoxes</a:t>
            </a:r>
            <a:r>
              <a:rPr lang="en-US" dirty="0" smtClean="0"/>
              <a:t> to your dialog:</a:t>
            </a:r>
          </a:p>
          <a:p>
            <a:pPr marL="457200" indent="-457200">
              <a:buFont typeface="+mj-lt"/>
              <a:buAutoNum type="arabicPeriod"/>
            </a:pPr>
            <a:r>
              <a:rPr lang="en-US" dirty="0" smtClean="0"/>
              <a:t>Select the </a:t>
            </a:r>
            <a:r>
              <a:rPr lang="en-US" dirty="0" err="1" smtClean="0"/>
              <a:t>GroupBox</a:t>
            </a:r>
            <a:r>
              <a:rPr lang="en-US" dirty="0" smtClean="0"/>
              <a:t> control from the center column.</a:t>
            </a:r>
          </a:p>
          <a:p>
            <a:pPr marL="457200" indent="-457200">
              <a:buFont typeface="+mj-lt"/>
              <a:buAutoNum type="arabicPeriod"/>
            </a:pPr>
            <a:r>
              <a:rPr lang="en-US" dirty="0" smtClean="0"/>
              <a:t>Click and drag, selecting the area to receive the </a:t>
            </a:r>
            <a:r>
              <a:rPr lang="en-US" dirty="0" err="1" smtClean="0"/>
              <a:t>GroupBox</a:t>
            </a:r>
            <a:r>
              <a:rPr lang="en-US" dirty="0" smtClean="0"/>
              <a:t>.</a:t>
            </a:r>
          </a:p>
          <a:p>
            <a:pPr marL="457200" indent="-457200">
              <a:buFont typeface="+mj-lt"/>
              <a:buAutoNum type="arabicPeriod"/>
            </a:pPr>
            <a:r>
              <a:rPr lang="en-US" dirty="0" smtClean="0"/>
              <a:t>Double-click on the </a:t>
            </a:r>
            <a:r>
              <a:rPr lang="en-US" dirty="0" err="1" smtClean="0"/>
              <a:t>GroupBox</a:t>
            </a:r>
            <a:r>
              <a:rPr lang="en-US" dirty="0" smtClean="0"/>
              <a:t> header text to set its parameters. The "label" is the field where you explain to your user what is contained within this group. The "variant" does not matter for </a:t>
            </a:r>
            <a:r>
              <a:rPr lang="en-US" dirty="0" err="1" smtClean="0"/>
              <a:t>GroupBoxes</a:t>
            </a:r>
            <a:r>
              <a:rPr lang="en-US" dirty="0" smtClean="0"/>
              <a:t>.</a:t>
            </a:r>
          </a:p>
        </p:txBody>
      </p:sp>
    </p:spTree>
    <p:extLst>
      <p:ext uri="{BB962C8B-B14F-4D97-AF65-F5344CB8AC3E}">
        <p14:creationId xmlns:p14="http://schemas.microsoft.com/office/powerpoint/2010/main" val="255019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Buttons to your dialog</a:t>
            </a:r>
            <a:endParaRPr lang="en-US" dirty="0"/>
          </a:p>
        </p:txBody>
      </p:sp>
      <p:sp>
        <p:nvSpPr>
          <p:cNvPr id="3" name="Content Placeholder 2"/>
          <p:cNvSpPr>
            <a:spLocks noGrp="1"/>
          </p:cNvSpPr>
          <p:nvPr>
            <p:ph idx="1"/>
          </p:nvPr>
        </p:nvSpPr>
        <p:spPr>
          <a:xfrm>
            <a:off x="1024128" y="2331720"/>
            <a:ext cx="9720071" cy="3977640"/>
          </a:xfrm>
        </p:spPr>
        <p:txBody>
          <a:bodyPr>
            <a:normAutofit fontScale="92500" lnSpcReduction="20000"/>
          </a:bodyPr>
          <a:lstStyle/>
          <a:p>
            <a:r>
              <a:rPr lang="en-US" dirty="0"/>
              <a:t>Buttons are used to tell the script to take an action when a button is pressed. It does this by </a:t>
            </a:r>
            <a:r>
              <a:rPr lang="en-US" dirty="0" smtClean="0"/>
              <a:t>updating a variable called "</a:t>
            </a:r>
            <a:r>
              <a:rPr lang="en-US" dirty="0" err="1" smtClean="0"/>
              <a:t>ButtonPressed</a:t>
            </a:r>
            <a:r>
              <a:rPr lang="en-US" dirty="0" smtClean="0"/>
              <a:t>" to match the "variant" (variable name) of the button you are trying to add.</a:t>
            </a:r>
            <a:endParaRPr lang="en-US" dirty="0"/>
          </a:p>
          <a:p>
            <a:r>
              <a:rPr lang="en-US" dirty="0" smtClean="0"/>
              <a:t>Confused? Buttons are probably the most challenging part to add to a dialog.</a:t>
            </a:r>
          </a:p>
          <a:p>
            <a:r>
              <a:rPr lang="en-US" dirty="0" smtClean="0"/>
              <a:t>To add Buttons to your dialog:</a:t>
            </a:r>
          </a:p>
          <a:p>
            <a:pPr marL="457200" indent="-457200">
              <a:buFont typeface="+mj-lt"/>
              <a:buAutoNum type="arabicPeriod"/>
            </a:pPr>
            <a:r>
              <a:rPr lang="en-US" dirty="0" smtClean="0"/>
              <a:t>Select the Button control from the center column.</a:t>
            </a:r>
          </a:p>
          <a:p>
            <a:pPr marL="457200" indent="-457200">
              <a:buFont typeface="+mj-lt"/>
              <a:buAutoNum type="arabicPeriod"/>
            </a:pPr>
            <a:r>
              <a:rPr lang="en-US" dirty="0" smtClean="0"/>
              <a:t>Click and drag, selecting the area to receive the Button.</a:t>
            </a:r>
          </a:p>
          <a:p>
            <a:pPr marL="457200" indent="-457200">
              <a:buFont typeface="+mj-lt"/>
              <a:buAutoNum type="arabicPeriod"/>
            </a:pPr>
            <a:r>
              <a:rPr lang="en-US" dirty="0" smtClean="0"/>
              <a:t>Double-click on the Button to set its parameters. If you already have an "OK" and "Cancel" button (included by default), then it will set up as a "custom push button". </a:t>
            </a:r>
          </a:p>
          <a:p>
            <a:pPr marL="457200" indent="-457200">
              <a:buFont typeface="+mj-lt"/>
              <a:buAutoNum type="arabicPeriod"/>
            </a:pPr>
            <a:r>
              <a:rPr lang="en-US" dirty="0" smtClean="0"/>
              <a:t>Set the "variant" as the variable to be assigned to this button (must follow variable rules, and should end with "_button"). The "label" is the field where you explain to your user what the button does. </a:t>
            </a:r>
          </a:p>
        </p:txBody>
      </p:sp>
    </p:spTree>
    <p:extLst>
      <p:ext uri="{BB962C8B-B14F-4D97-AF65-F5344CB8AC3E}">
        <p14:creationId xmlns:p14="http://schemas.microsoft.com/office/powerpoint/2010/main" val="815350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r>
              <a:rPr lang="en-US" dirty="0" smtClean="0"/>
              <a:t>Go ahead and create a dialog of your own! Here are some common scenarios to create a dialog for:</a:t>
            </a:r>
          </a:p>
          <a:p>
            <a:pPr lvl="1"/>
            <a:r>
              <a:rPr lang="en-US" dirty="0" smtClean="0"/>
              <a:t>A document which requires a special case note to be made.</a:t>
            </a:r>
          </a:p>
          <a:p>
            <a:pPr lvl="1"/>
            <a:r>
              <a:rPr lang="en-US" dirty="0" smtClean="0"/>
              <a:t>A change that was reported which could require actions taken.</a:t>
            </a:r>
          </a:p>
          <a:p>
            <a:pPr lvl="1"/>
            <a:r>
              <a:rPr lang="en-US" dirty="0" smtClean="0"/>
              <a:t>A recurring piece of "case maintenance" such as a case review.</a:t>
            </a:r>
          </a:p>
          <a:p>
            <a:r>
              <a:rPr lang="en-US" dirty="0" smtClean="0"/>
              <a:t>If you can't think of anything to create a dialog for, ask a neighbor or the group for ideas. If all else fails, just imagine creating a dialog to ask the user what their favorite pizza, sandwich, or dessert is. Get creative!</a:t>
            </a:r>
            <a:endParaRPr lang="en-US" dirty="0"/>
          </a:p>
        </p:txBody>
      </p:sp>
    </p:spTree>
    <p:extLst>
      <p:ext uri="{BB962C8B-B14F-4D97-AF65-F5344CB8AC3E}">
        <p14:creationId xmlns:p14="http://schemas.microsoft.com/office/powerpoint/2010/main" val="966058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your dialog and assign it a variable</a:t>
            </a:r>
            <a:endParaRPr lang="en-US" dirty="0"/>
          </a:p>
        </p:txBody>
      </p:sp>
      <p:sp>
        <p:nvSpPr>
          <p:cNvPr id="3" name="Content Placeholder 2"/>
          <p:cNvSpPr>
            <a:spLocks noGrp="1"/>
          </p:cNvSpPr>
          <p:nvPr>
            <p:ph idx="1"/>
          </p:nvPr>
        </p:nvSpPr>
        <p:spPr/>
        <p:txBody>
          <a:bodyPr/>
          <a:lstStyle/>
          <a:p>
            <a:r>
              <a:rPr lang="en-US" dirty="0" smtClean="0"/>
              <a:t>The last thing we need to do is to name our dialog and assign it a variable, and that is easy.</a:t>
            </a:r>
          </a:p>
          <a:p>
            <a:pPr marL="470916" lvl="1" indent="-342900">
              <a:buFont typeface="+mj-lt"/>
              <a:buAutoNum type="arabicPeriod"/>
            </a:pPr>
            <a:r>
              <a:rPr lang="en-US" dirty="0" smtClean="0"/>
              <a:t>Double click the "grid" portion of the dialog in the GUI column.</a:t>
            </a:r>
          </a:p>
          <a:p>
            <a:pPr marL="470916" lvl="1" indent="-342900">
              <a:buFont typeface="+mj-lt"/>
              <a:buAutoNum type="arabicPeriod"/>
            </a:pPr>
            <a:r>
              <a:rPr lang="en-US" dirty="0" smtClean="0"/>
              <a:t>The "variant" is the variable name which we'll assign to this dialog. That'll make more sense later, but just make sure it follows the same variable format we've already discussed. You'll find it helpful to end the variant with "_dialog".</a:t>
            </a:r>
          </a:p>
          <a:p>
            <a:pPr marL="470916" lvl="1" indent="-342900">
              <a:buFont typeface="+mj-lt"/>
              <a:buAutoNum type="arabicPeriod"/>
            </a:pPr>
            <a:r>
              <a:rPr lang="en-US" b="1" dirty="0" smtClean="0"/>
              <a:t>Do not change the Button Group Variant in any capacity, ever. </a:t>
            </a:r>
            <a:r>
              <a:rPr lang="en-US" dirty="0" smtClean="0"/>
              <a:t>Just trust the experts on that one.</a:t>
            </a:r>
          </a:p>
          <a:p>
            <a:pPr marL="470916" lvl="1" indent="-342900">
              <a:buFont typeface="+mj-lt"/>
              <a:buAutoNum type="arabicPeriod"/>
            </a:pPr>
            <a:r>
              <a:rPr lang="en-US" dirty="0" smtClean="0"/>
              <a:t>The "caption" is what goes at the top of your dialog, and it's important for accessibility guidelines. Name it something simple. For example, a dialog asking for Drivers License info might say "Drivers License Dialog".</a:t>
            </a:r>
          </a:p>
          <a:p>
            <a:pPr marL="470916" lvl="1" indent="-342900">
              <a:buFont typeface="+mj-lt"/>
              <a:buAutoNum type="arabicPeriod"/>
            </a:pPr>
            <a:r>
              <a:rPr lang="en-US" dirty="0" smtClean="0"/>
              <a:t>Leave Auto-Center Dialog Window checked. Changing this setting can cause issues on some monitors. If it is unchecked, check it.</a:t>
            </a:r>
          </a:p>
          <a:p>
            <a:pPr marL="470916" lvl="1" indent="-342900">
              <a:buFont typeface="+mj-lt"/>
              <a:buAutoNum type="arabicPeriod"/>
            </a:pPr>
            <a:r>
              <a:rPr lang="en-US" dirty="0" smtClean="0"/>
              <a:t>Press OK to save this information.</a:t>
            </a:r>
          </a:p>
        </p:txBody>
      </p:sp>
    </p:spTree>
    <p:extLst>
      <p:ext uri="{BB962C8B-B14F-4D97-AF65-F5344CB8AC3E}">
        <p14:creationId xmlns:p14="http://schemas.microsoft.com/office/powerpoint/2010/main" val="1287756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the best practices?</a:t>
            </a:r>
            <a:endParaRPr lang="en-US" dirty="0"/>
          </a:p>
        </p:txBody>
      </p:sp>
      <p:sp>
        <p:nvSpPr>
          <p:cNvPr id="5" name="Content Placeholder 4"/>
          <p:cNvSpPr>
            <a:spLocks noGrp="1"/>
          </p:cNvSpPr>
          <p:nvPr>
            <p:ph idx="1"/>
          </p:nvPr>
        </p:nvSpPr>
        <p:spPr/>
        <p:txBody>
          <a:bodyPr/>
          <a:lstStyle/>
          <a:p>
            <a:r>
              <a:rPr lang="en-US" dirty="0" smtClean="0"/>
              <a:t>Dialogs can really contain almost anything you can imagine. However, we try to keep the dialogs fairly consistent from one script to the next, and the next few slides have some tips for that.</a:t>
            </a:r>
          </a:p>
          <a:p>
            <a:r>
              <a:rPr lang="en-US" dirty="0" smtClean="0"/>
              <a:t>Before we get into these elements, though: save your work, if you haven't done so already!</a:t>
            </a:r>
          </a:p>
        </p:txBody>
      </p:sp>
    </p:spTree>
    <p:extLst>
      <p:ext uri="{BB962C8B-B14F-4D97-AF65-F5344CB8AC3E}">
        <p14:creationId xmlns:p14="http://schemas.microsoft.com/office/powerpoint/2010/main" val="39907513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1: buttons and their location</a:t>
            </a:r>
            <a:endParaRPr lang="en-US" dirty="0"/>
          </a:p>
        </p:txBody>
      </p:sp>
      <p:sp>
        <p:nvSpPr>
          <p:cNvPr id="3" name="Content Placeholder 2"/>
          <p:cNvSpPr>
            <a:spLocks noGrp="1"/>
          </p:cNvSpPr>
          <p:nvPr>
            <p:ph idx="1"/>
          </p:nvPr>
        </p:nvSpPr>
        <p:spPr/>
        <p:txBody>
          <a:bodyPr/>
          <a:lstStyle/>
          <a:p>
            <a:r>
              <a:rPr lang="en-US" dirty="0" smtClean="0"/>
              <a:t>If your dialog has no buttons, it'll be confusing. At least add a "cancel" button.</a:t>
            </a:r>
          </a:p>
          <a:p>
            <a:r>
              <a:rPr lang="en-US" dirty="0" smtClean="0"/>
              <a:t>Generally speaking, for Windows applications, the buttons for "OK" and "Cancel" are located close to the bottom right corner of the window.</a:t>
            </a:r>
          </a:p>
          <a:p>
            <a:r>
              <a:rPr lang="en-US" dirty="0" smtClean="0"/>
              <a:t>Place "OK" to the left of "Cancel", not the other way around.</a:t>
            </a:r>
          </a:p>
          <a:p>
            <a:r>
              <a:rPr lang="en-US" dirty="0" smtClean="0"/>
              <a:t>"OK" and "Cancel" are usually the exact same size, and are generally larger than most other buttons (unless that button contains a lot of text in the label).</a:t>
            </a:r>
          </a:p>
          <a:p>
            <a:r>
              <a:rPr lang="en-US" dirty="0" smtClean="0"/>
              <a:t>If you have other buttons in your script, make sure they are sized appropriately (not too small or too large).</a:t>
            </a:r>
            <a:endParaRPr lang="en-US" dirty="0"/>
          </a:p>
        </p:txBody>
      </p:sp>
    </p:spTree>
    <p:extLst>
      <p:ext uri="{BB962C8B-B14F-4D97-AF65-F5344CB8AC3E}">
        <p14:creationId xmlns:p14="http://schemas.microsoft.com/office/powerpoint/2010/main" val="472413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to be covered</a:t>
            </a:r>
            <a:endParaRPr lang="en-US" dirty="0"/>
          </a:p>
        </p:txBody>
      </p:sp>
      <p:sp>
        <p:nvSpPr>
          <p:cNvPr id="3" name="Content Placeholder 2"/>
          <p:cNvSpPr>
            <a:spLocks noGrp="1"/>
          </p:cNvSpPr>
          <p:nvPr>
            <p:ph idx="1"/>
          </p:nvPr>
        </p:nvSpPr>
        <p:spPr>
          <a:xfrm>
            <a:off x="1024128" y="2286000"/>
            <a:ext cx="9720071" cy="3813048"/>
          </a:xfrm>
        </p:spPr>
        <p:txBody>
          <a:bodyPr numCol="2">
            <a:normAutofit/>
          </a:bodyPr>
          <a:lstStyle/>
          <a:p>
            <a:r>
              <a:rPr lang="en-US" dirty="0" smtClean="0"/>
              <a:t>Dialog basics</a:t>
            </a:r>
          </a:p>
          <a:p>
            <a:pPr lvl="1"/>
            <a:r>
              <a:rPr lang="en-US" dirty="0" smtClean="0"/>
              <a:t>What is a dialog?</a:t>
            </a:r>
            <a:endParaRPr lang="en-US" dirty="0" smtClean="0"/>
          </a:p>
          <a:p>
            <a:pPr lvl="1"/>
            <a:r>
              <a:rPr lang="en-US" dirty="0" smtClean="0"/>
              <a:t>How </a:t>
            </a:r>
            <a:r>
              <a:rPr lang="en-US" dirty="0"/>
              <a:t>to find the BlueZone </a:t>
            </a:r>
            <a:r>
              <a:rPr lang="en-US" dirty="0" smtClean="0"/>
              <a:t>Scripts Dialog Editor</a:t>
            </a:r>
          </a:p>
          <a:p>
            <a:pPr lvl="1"/>
            <a:r>
              <a:rPr lang="en-US" dirty="0" smtClean="0"/>
              <a:t>Navigating around the Dialog Editor</a:t>
            </a:r>
            <a:endParaRPr lang="en-US" dirty="0" smtClean="0"/>
          </a:p>
          <a:p>
            <a:r>
              <a:rPr lang="en-US" dirty="0" smtClean="0"/>
              <a:t>Adding controls to your dialog</a:t>
            </a:r>
          </a:p>
          <a:p>
            <a:pPr lvl="1"/>
            <a:r>
              <a:rPr lang="en-US" dirty="0" smtClean="0"/>
              <a:t>What are controls?</a:t>
            </a:r>
            <a:endParaRPr lang="en-US" dirty="0"/>
          </a:p>
          <a:p>
            <a:pPr lvl="1"/>
            <a:r>
              <a:rPr lang="en-US" dirty="0" smtClean="0"/>
              <a:t>Adding controls to your dialog</a:t>
            </a:r>
            <a:endParaRPr lang="en-US" dirty="0"/>
          </a:p>
          <a:p>
            <a:pPr lvl="1"/>
            <a:r>
              <a:rPr lang="en-US" dirty="0" smtClean="0"/>
              <a:t>Best practices</a:t>
            </a:r>
          </a:p>
          <a:p>
            <a:pPr lvl="2"/>
            <a:r>
              <a:rPr lang="en-US" dirty="0" smtClean="0"/>
              <a:t>Button placement</a:t>
            </a:r>
          </a:p>
          <a:p>
            <a:pPr lvl="2"/>
            <a:r>
              <a:rPr lang="en-US" dirty="0" smtClean="0"/>
              <a:t>Setting a tab order</a:t>
            </a:r>
          </a:p>
          <a:p>
            <a:pPr lvl="2"/>
            <a:r>
              <a:rPr lang="en-US" dirty="0" smtClean="0"/>
              <a:t>Size/placement of controls</a:t>
            </a:r>
          </a:p>
          <a:p>
            <a:r>
              <a:rPr lang="en-US" dirty="0" smtClean="0"/>
              <a:t>How to use a dialog in a script</a:t>
            </a:r>
          </a:p>
          <a:p>
            <a:pPr lvl="1"/>
            <a:r>
              <a:rPr lang="en-US" dirty="0" smtClean="0"/>
              <a:t>Adding the code</a:t>
            </a:r>
          </a:p>
          <a:p>
            <a:pPr lvl="1"/>
            <a:r>
              <a:rPr lang="en-US" dirty="0" smtClean="0"/>
              <a:t>"Calling" the dialog</a:t>
            </a:r>
          </a:p>
          <a:p>
            <a:pPr lvl="1"/>
            <a:r>
              <a:rPr lang="en-US" dirty="0" smtClean="0"/>
              <a:t>Using the variants as variables in a script</a:t>
            </a:r>
          </a:p>
          <a:p>
            <a:r>
              <a:rPr lang="en-US" dirty="0" smtClean="0"/>
              <a:t>Limitations </a:t>
            </a:r>
            <a:r>
              <a:rPr lang="en-US" dirty="0"/>
              <a:t>of the dialog editor</a:t>
            </a:r>
          </a:p>
          <a:p>
            <a:pPr lvl="1"/>
            <a:r>
              <a:rPr lang="en-US" dirty="0" smtClean="0"/>
              <a:t>Maximum number of controls</a:t>
            </a:r>
          </a:p>
          <a:p>
            <a:pPr lvl="1"/>
            <a:r>
              <a:rPr lang="en-US" dirty="0" smtClean="0"/>
              <a:t>Maximum number of dialogs</a:t>
            </a:r>
          </a:p>
          <a:p>
            <a:pPr lvl="1"/>
            <a:endParaRPr lang="en-US" dirty="0"/>
          </a:p>
          <a:p>
            <a:pPr marL="0" indent="0">
              <a:buNone/>
            </a:pPr>
            <a:endParaRPr lang="en-US" dirty="0"/>
          </a:p>
        </p:txBody>
      </p:sp>
    </p:spTree>
    <p:extLst>
      <p:ext uri="{BB962C8B-B14F-4D97-AF65-F5344CB8AC3E}">
        <p14:creationId xmlns:p14="http://schemas.microsoft.com/office/powerpoint/2010/main" val="615631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7" end="17"/>
                                            </p:txEl>
                                          </p:spTgt>
                                        </p:tgtEl>
                                        <p:attrNameLst>
                                          <p:attrName>style.visibility</p:attrName>
                                        </p:attrNameLst>
                                      </p:cBhvr>
                                      <p:to>
                                        <p:strVal val="visible"/>
                                      </p:to>
                                    </p:set>
                                    <p:animEffect transition="in" filter="fade">
                                      <p:cBhvr>
                                        <p:cTn id="64"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2: Tab order is very important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a user is entering items into a dialog, they will expect it to "tab" between controls in a standardized way. Otherwise, when they press "tab", it could cause them to enter information into an unexpected place (and cause you headaches when they ask you questions about it!).</a:t>
            </a:r>
          </a:p>
          <a:p>
            <a:r>
              <a:rPr lang="en-US" dirty="0" smtClean="0"/>
              <a:t>To change the tab order, press the Layout menu, then "Set tab order" (or, select the tab order icon at the bottom of the dialog editor). Then, simply select the items in the dialog based on what order you'd like them to be "tabbed" to.</a:t>
            </a:r>
          </a:p>
          <a:p>
            <a:r>
              <a:rPr lang="en-US" dirty="0" smtClean="0"/>
              <a:t>Generally speaking, for our scripts, the order is as follows:</a:t>
            </a:r>
          </a:p>
          <a:p>
            <a:pPr marL="470916" lvl="1" indent="-342900">
              <a:buFont typeface="+mj-lt"/>
              <a:buAutoNum type="arabicPeriod"/>
            </a:pPr>
            <a:r>
              <a:rPr lang="en-US" dirty="0" smtClean="0"/>
              <a:t>Select all </a:t>
            </a:r>
            <a:r>
              <a:rPr lang="en-US" dirty="0" err="1" smtClean="0"/>
              <a:t>EditBoxes</a:t>
            </a:r>
            <a:r>
              <a:rPr lang="en-US" dirty="0" smtClean="0"/>
              <a:t>, </a:t>
            </a:r>
            <a:r>
              <a:rPr lang="en-US" dirty="0" err="1" smtClean="0"/>
              <a:t>DropListBoxes</a:t>
            </a:r>
            <a:r>
              <a:rPr lang="en-US" dirty="0" smtClean="0"/>
              <a:t>, </a:t>
            </a:r>
            <a:r>
              <a:rPr lang="en-US" dirty="0" err="1" smtClean="0"/>
              <a:t>ComboBoxes</a:t>
            </a:r>
            <a:r>
              <a:rPr lang="en-US" dirty="0" smtClean="0"/>
              <a:t>, and </a:t>
            </a:r>
            <a:r>
              <a:rPr lang="en-US" dirty="0" err="1" smtClean="0"/>
              <a:t>CheckBoxes</a:t>
            </a:r>
            <a:r>
              <a:rPr lang="en-US" dirty="0" smtClean="0"/>
              <a:t>, starting at the top-left and working left-to-right, then down.</a:t>
            </a:r>
          </a:p>
          <a:p>
            <a:pPr marL="470916" lvl="1" indent="-342900">
              <a:buFont typeface="+mj-lt"/>
              <a:buAutoNum type="arabicPeriod"/>
            </a:pPr>
            <a:r>
              <a:rPr lang="en-US" dirty="0" smtClean="0"/>
              <a:t>After all of the above was selected, select the OK button </a:t>
            </a:r>
            <a:r>
              <a:rPr lang="en-US" b="1" dirty="0" smtClean="0"/>
              <a:t>first</a:t>
            </a:r>
            <a:r>
              <a:rPr lang="en-US" dirty="0" smtClean="0"/>
              <a:t>, then the cancel button.</a:t>
            </a:r>
          </a:p>
          <a:p>
            <a:pPr marL="470916" lvl="1" indent="-342900">
              <a:buFont typeface="+mj-lt"/>
              <a:buAutoNum type="arabicPeriod"/>
            </a:pPr>
            <a:r>
              <a:rPr lang="en-US" dirty="0" smtClean="0"/>
              <a:t>After those buttons are selected, select any additional buttons you created, starting at the top-left and working left-to-right, then down.</a:t>
            </a:r>
          </a:p>
          <a:p>
            <a:pPr marL="470916" lvl="1" indent="-342900">
              <a:buFont typeface="+mj-lt"/>
              <a:buAutoNum type="arabicPeriod"/>
            </a:pPr>
            <a:r>
              <a:rPr lang="en-US" dirty="0" smtClean="0"/>
              <a:t>Finally, select all Text controls and </a:t>
            </a:r>
            <a:r>
              <a:rPr lang="en-US" dirty="0" err="1" smtClean="0"/>
              <a:t>GroupBoxes</a:t>
            </a:r>
            <a:r>
              <a:rPr lang="en-US" dirty="0" smtClean="0"/>
              <a:t>, starting at the top-left and working left-to-right, then down.</a:t>
            </a:r>
          </a:p>
          <a:p>
            <a:pPr marL="470916" lvl="1" indent="-342900">
              <a:buFont typeface="+mj-lt"/>
              <a:buAutoNum type="arabicPeriod"/>
            </a:pPr>
            <a:r>
              <a:rPr lang="en-US" dirty="0" smtClean="0"/>
              <a:t>When you're done, test your dialog with "Test dialog" from the Layout menu, or press the </a:t>
            </a:r>
            <a:r>
              <a:rPr lang="en-US" dirty="0" err="1" smtClean="0"/>
              <a:t>lightswitch</a:t>
            </a:r>
            <a:r>
              <a:rPr lang="en-US" dirty="0" smtClean="0"/>
              <a:t> icon at the bottom of the dialog editor.</a:t>
            </a:r>
          </a:p>
        </p:txBody>
      </p:sp>
    </p:spTree>
    <p:extLst>
      <p:ext uri="{BB962C8B-B14F-4D97-AF65-F5344CB8AC3E}">
        <p14:creationId xmlns:p14="http://schemas.microsoft.com/office/powerpoint/2010/main" val="3576106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3: Size and placement of controls</a:t>
            </a:r>
            <a:endParaRPr lang="en-US" dirty="0"/>
          </a:p>
        </p:txBody>
      </p:sp>
      <p:sp>
        <p:nvSpPr>
          <p:cNvPr id="3" name="Content Placeholder 2"/>
          <p:cNvSpPr>
            <a:spLocks noGrp="1"/>
          </p:cNvSpPr>
          <p:nvPr>
            <p:ph idx="1"/>
          </p:nvPr>
        </p:nvSpPr>
        <p:spPr/>
        <p:txBody>
          <a:bodyPr>
            <a:normAutofit/>
          </a:bodyPr>
          <a:lstStyle/>
          <a:p>
            <a:r>
              <a:rPr lang="en-US" dirty="0" smtClean="0"/>
              <a:t>Generally speaking, we want to adhere to standards of the size and placement of our controls. This helps for accessibility purposes as well as for general user-friendliness of our scripts.</a:t>
            </a:r>
          </a:p>
          <a:p>
            <a:pPr lvl="1"/>
            <a:r>
              <a:rPr lang="en-US" dirty="0" smtClean="0"/>
              <a:t>Fields should be sized appropriately for what you expect them to hold. For example, a "date" field shouldn't take up half the screen. </a:t>
            </a:r>
          </a:p>
          <a:p>
            <a:pPr lvl="1"/>
            <a:r>
              <a:rPr lang="en-US" dirty="0" err="1" smtClean="0"/>
              <a:t>EditBoxes</a:t>
            </a:r>
            <a:r>
              <a:rPr lang="en-US" dirty="0" smtClean="0"/>
              <a:t>, </a:t>
            </a:r>
            <a:r>
              <a:rPr lang="en-US" dirty="0" err="1" smtClean="0"/>
              <a:t>CheckBoxes</a:t>
            </a:r>
            <a:r>
              <a:rPr lang="en-US" dirty="0" smtClean="0"/>
              <a:t>, </a:t>
            </a:r>
            <a:r>
              <a:rPr lang="en-US" dirty="0" err="1" smtClean="0"/>
              <a:t>DropListBoxes</a:t>
            </a:r>
            <a:r>
              <a:rPr lang="en-US" dirty="0" smtClean="0"/>
              <a:t>, and </a:t>
            </a:r>
            <a:r>
              <a:rPr lang="en-US" dirty="0" err="1" smtClean="0"/>
              <a:t>ComboBoxes</a:t>
            </a:r>
            <a:r>
              <a:rPr lang="en-US" dirty="0" smtClean="0"/>
              <a:t> don't have word-wrap features. As such, make sure they're sized appropriately.</a:t>
            </a:r>
          </a:p>
          <a:p>
            <a:pPr lvl="1"/>
            <a:r>
              <a:rPr lang="en-US" dirty="0" err="1" smtClean="0"/>
              <a:t>EditBoxes</a:t>
            </a:r>
            <a:r>
              <a:rPr lang="en-US" dirty="0" smtClean="0"/>
              <a:t>, </a:t>
            </a:r>
            <a:r>
              <a:rPr lang="en-US" dirty="0" err="1" smtClean="0"/>
              <a:t>DropListBoxes</a:t>
            </a:r>
            <a:r>
              <a:rPr lang="en-US" dirty="0" smtClean="0"/>
              <a:t>, and </a:t>
            </a:r>
            <a:r>
              <a:rPr lang="en-US" dirty="0" err="1" smtClean="0"/>
              <a:t>ComboBoxes</a:t>
            </a:r>
            <a:r>
              <a:rPr lang="en-US" dirty="0"/>
              <a:t> </a:t>
            </a:r>
            <a:r>
              <a:rPr lang="en-US" dirty="0" smtClean="0"/>
              <a:t>should always have a corresponding text control to tell the user what to put there. Otherwise, the user might not know why they have a field in the middle of their script. Make sure that these Text control "labels" are close enough to the control they're labeling so that your users can understand why they're there.</a:t>
            </a:r>
          </a:p>
          <a:p>
            <a:pPr lvl="1"/>
            <a:r>
              <a:rPr lang="en-US" dirty="0" smtClean="0"/>
              <a:t>Don't provide too much blank space in a dialog. Huge dialogs with a small amount of data may be confusing to some users. Likewise, don't cram everything together so tightly that it isn't clear what you're asking the user to input.</a:t>
            </a:r>
          </a:p>
        </p:txBody>
      </p:sp>
    </p:spTree>
    <p:extLst>
      <p:ext uri="{BB962C8B-B14F-4D97-AF65-F5344CB8AC3E}">
        <p14:creationId xmlns:p14="http://schemas.microsoft.com/office/powerpoint/2010/main" val="1871953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 dialog in a script</a:t>
            </a:r>
            <a:endParaRPr lang="en-US" dirty="0"/>
          </a:p>
        </p:txBody>
      </p:sp>
      <p:sp>
        <p:nvSpPr>
          <p:cNvPr id="3" name="Text Placeholder 2"/>
          <p:cNvSpPr>
            <a:spLocks noGrp="1"/>
          </p:cNvSpPr>
          <p:nvPr>
            <p:ph type="body" idx="1"/>
          </p:nvPr>
        </p:nvSpPr>
        <p:spPr/>
        <p:txBody>
          <a:bodyPr/>
          <a:lstStyle/>
          <a:p>
            <a:r>
              <a:rPr lang="en-US" dirty="0" smtClean="0"/>
              <a:t>Where the magic happens</a:t>
            </a:r>
            <a:endParaRPr lang="en-US" dirty="0"/>
          </a:p>
        </p:txBody>
      </p:sp>
    </p:spTree>
    <p:extLst>
      <p:ext uri="{BB962C8B-B14F-4D97-AF65-F5344CB8AC3E}">
        <p14:creationId xmlns:p14="http://schemas.microsoft.com/office/powerpoint/2010/main" val="1288334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Connecting our dialog to our script</a:t>
            </a:r>
            <a:endParaRPr lang="en-US" dirty="0"/>
          </a:p>
        </p:txBody>
      </p:sp>
      <p:sp>
        <p:nvSpPr>
          <p:cNvPr id="5" name="Content Placeholder 4"/>
          <p:cNvSpPr>
            <a:spLocks noGrp="1"/>
          </p:cNvSpPr>
          <p:nvPr>
            <p:ph idx="1"/>
          </p:nvPr>
        </p:nvSpPr>
        <p:spPr/>
        <p:txBody>
          <a:bodyPr/>
          <a:lstStyle/>
          <a:p>
            <a:r>
              <a:rPr lang="en-US" dirty="0" smtClean="0"/>
              <a:t>So now, you've created a dialog with lots of controls for your script. Now what?</a:t>
            </a:r>
          </a:p>
          <a:p>
            <a:r>
              <a:rPr lang="en-US" dirty="0" smtClean="0"/>
              <a:t>Before we begin, let's recap some vocabulary.</a:t>
            </a:r>
          </a:p>
          <a:p>
            <a:pPr lvl="1"/>
            <a:r>
              <a:rPr lang="en-US" dirty="0"/>
              <a:t>String: a "blob" of text, of any kind. Represented as a word (or many words) with quotes around it.</a:t>
            </a:r>
          </a:p>
          <a:p>
            <a:pPr lvl="2"/>
            <a:r>
              <a:rPr lang="en-US" dirty="0"/>
              <a:t>For example: "Hello there!" is a string</a:t>
            </a:r>
            <a:r>
              <a:rPr lang="en-US" dirty="0" smtClean="0"/>
              <a:t>.</a:t>
            </a:r>
          </a:p>
          <a:p>
            <a:pPr lvl="1"/>
            <a:r>
              <a:rPr lang="en-US" dirty="0" smtClean="0"/>
              <a:t>Numeric</a:t>
            </a:r>
            <a:r>
              <a:rPr lang="en-US" dirty="0"/>
              <a:t>: essentially, a number. Represented as a plain number without quotes around it</a:t>
            </a:r>
            <a:r>
              <a:rPr lang="en-US" dirty="0" smtClean="0"/>
              <a:t>.</a:t>
            </a:r>
          </a:p>
          <a:p>
            <a:pPr lvl="1"/>
            <a:r>
              <a:rPr lang="en-US" dirty="0" smtClean="0"/>
              <a:t>Variable: </a:t>
            </a:r>
            <a:r>
              <a:rPr lang="en-US" dirty="0"/>
              <a:t>a word that "stores" information to be used by a script. Can include underscores and </a:t>
            </a:r>
            <a:r>
              <a:rPr lang="en-US" dirty="0" smtClean="0"/>
              <a:t>numbers.</a:t>
            </a:r>
          </a:p>
          <a:p>
            <a:r>
              <a:rPr lang="en-US" dirty="0" smtClean="0"/>
              <a:t>A "variable" and a "variant" are essentially the same thing. The "variable" is what we use in the script, and the "variant" is what we created with a dialog.</a:t>
            </a:r>
            <a:endParaRPr lang="en-US" dirty="0"/>
          </a:p>
          <a:p>
            <a:pPr lvl="1"/>
            <a:endParaRPr lang="en-US" dirty="0"/>
          </a:p>
        </p:txBody>
      </p:sp>
    </p:spTree>
    <p:extLst>
      <p:ext uri="{BB962C8B-B14F-4D97-AF65-F5344CB8AC3E}">
        <p14:creationId xmlns:p14="http://schemas.microsoft.com/office/powerpoint/2010/main" val="308136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code to the script</a:t>
            </a:r>
            <a:endParaRPr lang="en-US" dirty="0"/>
          </a:p>
        </p:txBody>
      </p:sp>
      <p:sp>
        <p:nvSpPr>
          <p:cNvPr id="3" name="Content Placeholder 2"/>
          <p:cNvSpPr>
            <a:spLocks noGrp="1"/>
          </p:cNvSpPr>
          <p:nvPr>
            <p:ph idx="1"/>
          </p:nvPr>
        </p:nvSpPr>
        <p:spPr/>
        <p:txBody>
          <a:bodyPr/>
          <a:lstStyle/>
          <a:p>
            <a:r>
              <a:rPr lang="en-US" dirty="0" smtClean="0"/>
              <a:t>The first thing we have to do is add the code to the script.</a:t>
            </a:r>
          </a:p>
          <a:p>
            <a:r>
              <a:rPr lang="en-US" dirty="0" smtClean="0"/>
              <a:t>To do this, simply select the code from the code column in the dialog editor (click in the column and press Ctrl-A), then copy it into the clipboard (Ctrl-C).</a:t>
            </a:r>
          </a:p>
          <a:p>
            <a:r>
              <a:rPr lang="en-US" dirty="0" smtClean="0"/>
              <a:t>Then, in the script you're working on, paste it in (underneath the Option Explicit line, if used).</a:t>
            </a:r>
          </a:p>
          <a:p>
            <a:r>
              <a:rPr lang="en-US" b="1" i="1" dirty="0" smtClean="0"/>
              <a:t>Pro tip</a:t>
            </a:r>
            <a:r>
              <a:rPr lang="en-US" i="1" dirty="0" smtClean="0"/>
              <a:t>: if you're using the Option Explicit line, you'll have to declare (dim) every variant from your script above the dialog.</a:t>
            </a:r>
          </a:p>
          <a:p>
            <a:pPr lvl="1"/>
            <a:r>
              <a:rPr lang="en-US" i="1" dirty="0" smtClean="0"/>
              <a:t>Example code</a:t>
            </a:r>
            <a:r>
              <a:rPr lang="en-US" dirty="0" smtClean="0"/>
              <a:t>: </a:t>
            </a:r>
            <a:r>
              <a:rPr lang="en-US" dirty="0">
                <a:latin typeface="Courier New" panose="02070309020205020404" pitchFamily="49" charset="0"/>
                <a:cs typeface="Courier New" panose="02070309020205020404" pitchFamily="49" charset="0"/>
              </a:rPr>
              <a:t>D</a:t>
            </a:r>
            <a:r>
              <a:rPr lang="en-US" dirty="0" smtClean="0">
                <a:latin typeface="Courier New" panose="02070309020205020404" pitchFamily="49" charset="0"/>
                <a:cs typeface="Courier New" panose="02070309020205020404" pitchFamily="49" charset="0"/>
              </a:rPr>
              <a:t>im </a:t>
            </a:r>
            <a:r>
              <a:rPr lang="en-US" dirty="0" err="1" smtClean="0">
                <a:latin typeface="Courier New" panose="02070309020205020404" pitchFamily="49" charset="0"/>
                <a:cs typeface="Courier New" panose="02070309020205020404" pitchFamily="49" charset="0"/>
              </a:rPr>
              <a:t>PRISM_case_number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CP_name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NCP_name</a:t>
            </a:r>
            <a:r>
              <a:rPr lang="en-US" dirty="0" smtClean="0">
                <a:latin typeface="Courier New" panose="02070309020205020404" pitchFamily="49" charset="0"/>
                <a:cs typeface="Courier New" panose="02070309020205020404" pitchFamily="49" charset="0"/>
              </a:rPr>
              <a:t>...</a:t>
            </a:r>
          </a:p>
          <a:p>
            <a:r>
              <a:rPr lang="en-US" dirty="0" smtClean="0">
                <a:cs typeface="Courier New" panose="02070309020205020404" pitchFamily="49" charset="0"/>
              </a:rPr>
              <a:t>Try running your script after doing the above work. See how it looks! If you did everything right, it shouldn't display anything or throw any errors.</a:t>
            </a:r>
            <a:endParaRPr lang="en-US" dirty="0">
              <a:cs typeface="Courier New" panose="02070309020205020404" pitchFamily="49" charset="0"/>
            </a:endParaRPr>
          </a:p>
        </p:txBody>
      </p:sp>
    </p:spTree>
    <p:extLst>
      <p:ext uri="{BB962C8B-B14F-4D97-AF65-F5344CB8AC3E}">
        <p14:creationId xmlns:p14="http://schemas.microsoft.com/office/powerpoint/2010/main" val="1515519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500"/>
                            </p:stCondLst>
                            <p:childTnLst>
                              <p:par>
                                <p:cTn id="24" presetID="26" presetClass="emph" presetSubtype="0" fill="hold" nodeType="afterEffect">
                                  <p:stCondLst>
                                    <p:cond delay="0"/>
                                  </p:stCondLst>
                                  <p:childTnLst>
                                    <p:animEffect transition="out" filter="fade">
                                      <p:cBhvr>
                                        <p:cTn id="25" dur="500" tmFilter="0, 0; .2, .5; .8, .5; 1, 0"/>
                                        <p:tgtEl>
                                          <p:spTgt spid="3">
                                            <p:txEl>
                                              <p:pRg st="3" end="3"/>
                                            </p:txEl>
                                          </p:spTgt>
                                        </p:tgtEl>
                                      </p:cBhvr>
                                    </p:animEffect>
                                    <p:animScale>
                                      <p:cBhvr>
                                        <p:cTn id="26" dur="250" autoRev="1" fill="hold"/>
                                        <p:tgtEl>
                                          <p:spTgt spid="3">
                                            <p:txEl>
                                              <p:pRg st="3" end="3"/>
                                            </p:txEl>
                                          </p:spTgt>
                                        </p:tgtEl>
                                      </p:cBhvr>
                                      <p:by x="105000" y="105000"/>
                                    </p:animScale>
                                  </p:childTnLst>
                                </p:cTn>
                              </p:par>
                              <p:par>
                                <p:cTn id="27" presetID="10"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26" presetClass="emph" presetSubtype="0" fill="hold" nodeType="withEffect">
                                  <p:stCondLst>
                                    <p:cond delay="0"/>
                                  </p:stCondLst>
                                  <p:childTnLst>
                                    <p:animEffect transition="out" filter="fade">
                                      <p:cBhvr>
                                        <p:cTn id="31" dur="500" tmFilter="0, 0; .2, .5; .8, .5; 1, 0"/>
                                        <p:tgtEl>
                                          <p:spTgt spid="3">
                                            <p:txEl>
                                              <p:pRg st="4" end="4"/>
                                            </p:txEl>
                                          </p:spTgt>
                                        </p:tgtEl>
                                      </p:cBhvr>
                                    </p:animEffect>
                                    <p:animScale>
                                      <p:cBhvr>
                                        <p:cTn id="32" dur="250" autoRev="1" fill="hold"/>
                                        <p:tgtEl>
                                          <p:spTgt spid="3">
                                            <p:txEl>
                                              <p:pRg st="4" end="4"/>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the dialog within the script</a:t>
            </a:r>
            <a:endParaRPr lang="en-US" dirty="0"/>
          </a:p>
        </p:txBody>
      </p:sp>
      <p:sp>
        <p:nvSpPr>
          <p:cNvPr id="3" name="Content Placeholder 2"/>
          <p:cNvSpPr>
            <a:spLocks noGrp="1"/>
          </p:cNvSpPr>
          <p:nvPr>
            <p:ph idx="1"/>
          </p:nvPr>
        </p:nvSpPr>
        <p:spPr/>
        <p:txBody>
          <a:bodyPr/>
          <a:lstStyle/>
          <a:p>
            <a:r>
              <a:rPr lang="en-US" dirty="0" smtClean="0"/>
              <a:t>You've entered the information from your dialog into your script code, and tested it to see if it works. Now, we need to make that dialog display, so we can get working with it!</a:t>
            </a:r>
          </a:p>
          <a:p>
            <a:r>
              <a:rPr lang="en-US" dirty="0" smtClean="0"/>
              <a:t>To do that, we simply use the function "dialog"!</a:t>
            </a:r>
          </a:p>
          <a:p>
            <a:r>
              <a:rPr lang="en-US" dirty="0" smtClean="0"/>
              <a:t>So, to display a dialog named "</a:t>
            </a:r>
            <a:r>
              <a:rPr lang="en-US" dirty="0" err="1" smtClean="0"/>
              <a:t>client_contact_dialog</a:t>
            </a:r>
            <a:r>
              <a:rPr lang="en-US" dirty="0" smtClean="0"/>
              <a:t>", we would use the following code:</a:t>
            </a:r>
          </a:p>
          <a:p>
            <a:pPr lvl="1"/>
            <a:r>
              <a:rPr lang="en-US" dirty="0" smtClean="0">
                <a:latin typeface="Courier New" panose="02070309020205020404" pitchFamily="49" charset="0"/>
                <a:cs typeface="Courier New" panose="02070309020205020404" pitchFamily="49" charset="0"/>
              </a:rPr>
              <a:t>Dialog </a:t>
            </a:r>
            <a:r>
              <a:rPr lang="en-US" dirty="0" err="1" smtClean="0">
                <a:latin typeface="Courier New" panose="02070309020205020404" pitchFamily="49" charset="0"/>
                <a:cs typeface="Courier New" panose="02070309020205020404" pitchFamily="49" charset="0"/>
              </a:rPr>
              <a:t>client_contact_dialog</a:t>
            </a:r>
            <a:endParaRPr lang="en-US" dirty="0" smtClean="0">
              <a:latin typeface="Courier New" panose="02070309020205020404" pitchFamily="49" charset="0"/>
              <a:cs typeface="Courier New" panose="02070309020205020404" pitchFamily="49" charset="0"/>
            </a:endParaRPr>
          </a:p>
          <a:p>
            <a:r>
              <a:rPr lang="en-US" b="1" i="1" dirty="0" smtClean="0">
                <a:cs typeface="Courier New" panose="02070309020205020404" pitchFamily="49" charset="0"/>
              </a:rPr>
              <a:t>Pro tip</a:t>
            </a:r>
            <a:r>
              <a:rPr lang="en-US" i="1" dirty="0" smtClean="0">
                <a:cs typeface="Courier New" panose="02070309020205020404" pitchFamily="49" charset="0"/>
              </a:rPr>
              <a:t>: to have the cancel button actually cancel the script, use this code: </a:t>
            </a:r>
          </a:p>
          <a:p>
            <a:pPr lvl="1"/>
            <a:r>
              <a:rPr lang="en-US" dirty="0" smtClean="0">
                <a:latin typeface="Courier New" panose="02070309020205020404" pitchFamily="49" charset="0"/>
                <a:cs typeface="Courier New" panose="02070309020205020404" pitchFamily="49" charset="0"/>
              </a:rPr>
              <a:t>IF </a:t>
            </a:r>
            <a:r>
              <a:rPr lang="en-US" dirty="0" err="1" smtClean="0">
                <a:latin typeface="Courier New" panose="02070309020205020404" pitchFamily="49" charset="0"/>
                <a:cs typeface="Courier New" panose="02070309020205020404" pitchFamily="49" charset="0"/>
              </a:rPr>
              <a:t>ButtonPressed</a:t>
            </a:r>
            <a:r>
              <a:rPr lang="en-US" dirty="0" smtClean="0">
                <a:latin typeface="Courier New" panose="02070309020205020404" pitchFamily="49" charset="0"/>
                <a:cs typeface="Courier New" panose="02070309020205020404" pitchFamily="49" charset="0"/>
              </a:rPr>
              <a:t> = 0 THEN </a:t>
            </a:r>
            <a:r>
              <a:rPr lang="en-US" dirty="0" err="1" smtClean="0">
                <a:latin typeface="Courier New" panose="02070309020205020404" pitchFamily="49" charset="0"/>
                <a:cs typeface="Courier New" panose="02070309020205020404" pitchFamily="49" charset="0"/>
              </a:rPr>
              <a:t>StopScript</a:t>
            </a:r>
            <a:endParaRPr lang="en-US" dirty="0" smtClean="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Try out your script! Does it work?</a:t>
            </a:r>
            <a:endParaRPr lang="en-US" dirty="0"/>
          </a:p>
        </p:txBody>
      </p:sp>
    </p:spTree>
    <p:extLst>
      <p:ext uri="{BB962C8B-B14F-4D97-AF65-F5344CB8AC3E}">
        <p14:creationId xmlns:p14="http://schemas.microsoft.com/office/powerpoint/2010/main" val="2990217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par>
                          <p:cTn id="29" fill="hold">
                            <p:stCondLst>
                              <p:cond delay="500"/>
                            </p:stCondLst>
                            <p:childTnLst>
                              <p:par>
                                <p:cTn id="30" presetID="26" presetClass="emph" presetSubtype="0" fill="hold" nodeType="afterEffect">
                                  <p:stCondLst>
                                    <p:cond delay="0"/>
                                  </p:stCondLst>
                                  <p:childTnLst>
                                    <p:animEffect transition="out" filter="fade">
                                      <p:cBhvr>
                                        <p:cTn id="31" dur="500" tmFilter="0, 0; .2, .5; .8, .5; 1, 0"/>
                                        <p:tgtEl>
                                          <p:spTgt spid="3">
                                            <p:txEl>
                                              <p:pRg st="4" end="4"/>
                                            </p:txEl>
                                          </p:spTgt>
                                        </p:tgtEl>
                                      </p:cBhvr>
                                    </p:animEffect>
                                    <p:animScale>
                                      <p:cBhvr>
                                        <p:cTn id="32" dur="250" autoRev="1" fill="hold"/>
                                        <p:tgtEl>
                                          <p:spTgt spid="3">
                                            <p:txEl>
                                              <p:pRg st="4" end="4"/>
                                            </p:txEl>
                                          </p:spTgt>
                                        </p:tgtEl>
                                      </p:cBhvr>
                                      <p:by x="105000" y="105000"/>
                                    </p:animScale>
                                  </p:childTnLst>
                                </p:cTn>
                              </p:par>
                              <p:par>
                                <p:cTn id="33" presetID="26" presetClass="emph" presetSubtype="0" fill="hold" nodeType="withEffect">
                                  <p:stCondLst>
                                    <p:cond delay="0"/>
                                  </p:stCondLst>
                                  <p:childTnLst>
                                    <p:animEffect transition="out" filter="fade">
                                      <p:cBhvr>
                                        <p:cTn id="34" dur="500" tmFilter="0, 0; .2, .5; .8, .5; 1, 0"/>
                                        <p:tgtEl>
                                          <p:spTgt spid="3">
                                            <p:txEl>
                                              <p:pRg st="5" end="5"/>
                                            </p:txEl>
                                          </p:spTgt>
                                        </p:tgtEl>
                                      </p:cBhvr>
                                    </p:animEffect>
                                    <p:animScale>
                                      <p:cBhvr>
                                        <p:cTn id="35" dur="250" autoRev="1" fill="hold"/>
                                        <p:tgtEl>
                                          <p:spTgt spid="3">
                                            <p:txEl>
                                              <p:pRg st="5" end="5"/>
                                            </p:txEl>
                                          </p:spTgt>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"variants" from your dialog as variables in your script</a:t>
            </a:r>
            <a:endParaRPr lang="en-US" dirty="0"/>
          </a:p>
        </p:txBody>
      </p:sp>
      <p:sp>
        <p:nvSpPr>
          <p:cNvPr id="3" name="Content Placeholder 2"/>
          <p:cNvSpPr>
            <a:spLocks noGrp="1"/>
          </p:cNvSpPr>
          <p:nvPr>
            <p:ph idx="1"/>
          </p:nvPr>
        </p:nvSpPr>
        <p:spPr/>
        <p:txBody>
          <a:bodyPr/>
          <a:lstStyle/>
          <a:p>
            <a:r>
              <a:rPr lang="en-US" dirty="0" smtClean="0"/>
              <a:t>Using the variants in your script is pretty easy. Just use it like you would any other variable.</a:t>
            </a:r>
          </a:p>
          <a:p>
            <a:r>
              <a:rPr lang="en-US" dirty="0" smtClean="0"/>
              <a:t>So, if my dialog has a variable for case_number, to create a popup with that information, all I'd have to do is type </a:t>
            </a:r>
            <a:r>
              <a:rPr lang="en-US" dirty="0" err="1" smtClean="0">
                <a:latin typeface="Courier New" panose="02070309020205020404" pitchFamily="49" charset="0"/>
                <a:cs typeface="Courier New" panose="02070309020205020404" pitchFamily="49" charset="0"/>
              </a:rPr>
              <a:t>MsgBox</a:t>
            </a:r>
            <a:r>
              <a:rPr lang="en-US" dirty="0" smtClean="0">
                <a:latin typeface="Courier New" panose="02070309020205020404" pitchFamily="49" charset="0"/>
                <a:cs typeface="Courier New" panose="02070309020205020404" pitchFamily="49" charset="0"/>
              </a:rPr>
              <a:t> case_number</a:t>
            </a:r>
            <a:r>
              <a:rPr lang="en-US" dirty="0" smtClean="0"/>
              <a:t> at the end of my script (after the dialog lines of code).</a:t>
            </a:r>
          </a:p>
          <a:p>
            <a:r>
              <a:rPr lang="en-US" dirty="0" smtClean="0"/>
              <a:t>Try creating </a:t>
            </a:r>
            <a:r>
              <a:rPr lang="en-US" dirty="0" err="1" smtClean="0"/>
              <a:t>MsgBoxes</a:t>
            </a:r>
            <a:r>
              <a:rPr lang="en-US" dirty="0" smtClean="0"/>
              <a:t> with each of your dialog's variables in it. This will be good practice for our next lesson, when we start connecting these dialogs to BlueZone.</a:t>
            </a:r>
          </a:p>
          <a:p>
            <a:r>
              <a:rPr lang="en-US" b="1" i="1" dirty="0" smtClean="0"/>
              <a:t>Remember</a:t>
            </a:r>
            <a:r>
              <a:rPr lang="en-US" i="1" dirty="0" smtClean="0"/>
              <a:t>: if you're using Option Explicit, declare your variables </a:t>
            </a:r>
            <a:r>
              <a:rPr lang="en-US" b="1" i="1" dirty="0" smtClean="0"/>
              <a:t>above</a:t>
            </a:r>
            <a:r>
              <a:rPr lang="en-US" i="1" dirty="0" smtClean="0"/>
              <a:t> your dialog.</a:t>
            </a:r>
          </a:p>
          <a:p>
            <a:endParaRPr lang="en-US" dirty="0"/>
          </a:p>
        </p:txBody>
      </p:sp>
    </p:spTree>
    <p:extLst>
      <p:ext uri="{BB962C8B-B14F-4D97-AF65-F5344CB8AC3E}">
        <p14:creationId xmlns:p14="http://schemas.microsoft.com/office/powerpoint/2010/main" val="3486843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the dialog editor</a:t>
            </a:r>
            <a:endParaRPr lang="en-US" dirty="0"/>
          </a:p>
        </p:txBody>
      </p:sp>
      <p:sp>
        <p:nvSpPr>
          <p:cNvPr id="3" name="Text Placeholder 2"/>
          <p:cNvSpPr>
            <a:spLocks noGrp="1"/>
          </p:cNvSpPr>
          <p:nvPr>
            <p:ph type="body" idx="1"/>
          </p:nvPr>
        </p:nvSpPr>
        <p:spPr/>
        <p:txBody>
          <a:bodyPr/>
          <a:lstStyle/>
          <a:p>
            <a:r>
              <a:rPr lang="en-US" dirty="0" smtClean="0"/>
              <a:t>It isn't always pretty</a:t>
            </a:r>
            <a:endParaRPr lang="en-US" dirty="0"/>
          </a:p>
        </p:txBody>
      </p:sp>
    </p:spTree>
    <p:extLst>
      <p:ext uri="{BB962C8B-B14F-4D97-AF65-F5344CB8AC3E}">
        <p14:creationId xmlns:p14="http://schemas.microsoft.com/office/powerpoint/2010/main" val="26832155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dialog editor isn't always perfect</a:t>
            </a:r>
            <a:endParaRPr lang="en-US" dirty="0"/>
          </a:p>
        </p:txBody>
      </p:sp>
      <p:sp>
        <p:nvSpPr>
          <p:cNvPr id="5" name="Content Placeholder 4"/>
          <p:cNvSpPr>
            <a:spLocks noGrp="1"/>
          </p:cNvSpPr>
          <p:nvPr>
            <p:ph idx="1"/>
          </p:nvPr>
        </p:nvSpPr>
        <p:spPr/>
        <p:txBody>
          <a:bodyPr/>
          <a:lstStyle/>
          <a:p>
            <a:r>
              <a:rPr lang="en-US" dirty="0" smtClean="0"/>
              <a:t>Scriptwriters usually really like the Dialog Editor for its ease of use and simplicity. </a:t>
            </a:r>
          </a:p>
          <a:p>
            <a:r>
              <a:rPr lang="en-US" dirty="0" smtClean="0"/>
              <a:t>There's a couple of instances in which it doesn't get the job done very well.</a:t>
            </a:r>
          </a:p>
          <a:p>
            <a:r>
              <a:rPr lang="en-US" dirty="0" smtClean="0"/>
              <a:t>One such instance: it has a maximum of 64 controls which can be added.</a:t>
            </a:r>
          </a:p>
          <a:p>
            <a:pPr lvl="1"/>
            <a:r>
              <a:rPr lang="en-US" dirty="0" smtClean="0"/>
              <a:t>After 64 controls, it becomes unstable and shuts down.</a:t>
            </a:r>
          </a:p>
          <a:p>
            <a:pPr lvl="1"/>
            <a:r>
              <a:rPr lang="en-US" dirty="0" smtClean="0"/>
              <a:t>Watch how large your dialog is getting. If it's too big, consider creating two smaller dialogs.</a:t>
            </a:r>
          </a:p>
          <a:p>
            <a:pPr lvl="1"/>
            <a:r>
              <a:rPr lang="en-US" dirty="0" smtClean="0"/>
              <a:t>If you must have over 64 controls, you'll have to code it by hand.</a:t>
            </a:r>
          </a:p>
          <a:p>
            <a:r>
              <a:rPr lang="en-US" dirty="0" smtClean="0"/>
              <a:t>The other such instance: you can only fit seven dialogs in a standard script.</a:t>
            </a:r>
          </a:p>
          <a:p>
            <a:pPr lvl="1"/>
            <a:r>
              <a:rPr lang="en-US" dirty="0" smtClean="0"/>
              <a:t>Only the first seven dialogs load correctly in a script: the eighth becomes unstable.</a:t>
            </a:r>
          </a:p>
          <a:p>
            <a:pPr lvl="1"/>
            <a:r>
              <a:rPr lang="en-US" dirty="0" smtClean="0"/>
              <a:t>There are ways around this, but they involve advanced scripting methods and will not be covered by this course.</a:t>
            </a:r>
          </a:p>
        </p:txBody>
      </p:sp>
    </p:spTree>
    <p:extLst>
      <p:ext uri="{BB962C8B-B14F-4D97-AF65-F5344CB8AC3E}">
        <p14:creationId xmlns:p14="http://schemas.microsoft.com/office/powerpoint/2010/main" val="32706864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 up</a:t>
            </a:r>
            <a:endParaRPr lang="en-US" dirty="0"/>
          </a:p>
        </p:txBody>
      </p:sp>
      <p:sp>
        <p:nvSpPr>
          <p:cNvPr id="5" name="Text Placeholder 4"/>
          <p:cNvSpPr>
            <a:spLocks noGrp="1"/>
          </p:cNvSpPr>
          <p:nvPr>
            <p:ph type="body" idx="1"/>
          </p:nvPr>
        </p:nvSpPr>
        <p:spPr/>
        <p:txBody>
          <a:bodyPr/>
          <a:lstStyle/>
          <a:p>
            <a:r>
              <a:rPr lang="en-US" dirty="0" smtClean="0"/>
              <a:t>Summarizing this course</a:t>
            </a:r>
            <a:endParaRPr lang="en-US" dirty="0"/>
          </a:p>
        </p:txBody>
      </p:sp>
    </p:spTree>
    <p:extLst>
      <p:ext uri="{BB962C8B-B14F-4D97-AF65-F5344CB8AC3E}">
        <p14:creationId xmlns:p14="http://schemas.microsoft.com/office/powerpoint/2010/main" val="199520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Dialog basics</a:t>
            </a:r>
            <a:endParaRPr lang="en-US" dirty="0"/>
          </a:p>
        </p:txBody>
      </p:sp>
      <p:sp>
        <p:nvSpPr>
          <p:cNvPr id="5" name="Text Placeholder 4"/>
          <p:cNvSpPr>
            <a:spLocks noGrp="1"/>
          </p:cNvSpPr>
          <p:nvPr>
            <p:ph type="body" idx="1"/>
          </p:nvPr>
        </p:nvSpPr>
        <p:spPr/>
        <p:txBody>
          <a:bodyPr/>
          <a:lstStyle/>
          <a:p>
            <a:r>
              <a:rPr lang="en-US" dirty="0" smtClean="0"/>
              <a:t>A basic introduction to the terms and concepts you'll need </a:t>
            </a:r>
            <a:r>
              <a:rPr lang="en-US" dirty="0" smtClean="0"/>
              <a:t>for BlueZone Scripts dialogs</a:t>
            </a:r>
            <a:endParaRPr lang="en-US" dirty="0"/>
          </a:p>
        </p:txBody>
      </p:sp>
    </p:spTree>
    <p:extLst>
      <p:ext uri="{BB962C8B-B14F-4D97-AF65-F5344CB8AC3E}">
        <p14:creationId xmlns:p14="http://schemas.microsoft.com/office/powerpoint/2010/main" val="1502741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you accomplished so far?</a:t>
            </a:r>
            <a:endParaRPr lang="en-US" dirty="0"/>
          </a:p>
        </p:txBody>
      </p:sp>
      <p:sp>
        <p:nvSpPr>
          <p:cNvPr id="3" name="Content Placeholder 2"/>
          <p:cNvSpPr>
            <a:spLocks noGrp="1"/>
          </p:cNvSpPr>
          <p:nvPr>
            <p:ph idx="1"/>
          </p:nvPr>
        </p:nvSpPr>
        <p:spPr/>
        <p:txBody>
          <a:bodyPr/>
          <a:lstStyle/>
          <a:p>
            <a:r>
              <a:rPr lang="en-US" dirty="0" smtClean="0"/>
              <a:t>You know what a dialog is</a:t>
            </a:r>
            <a:endParaRPr lang="en-US" dirty="0" smtClean="0"/>
          </a:p>
          <a:p>
            <a:r>
              <a:rPr lang="en-US" dirty="0" smtClean="0"/>
              <a:t>What the BlueZone Script </a:t>
            </a:r>
            <a:r>
              <a:rPr lang="en-US" dirty="0" smtClean="0"/>
              <a:t>Dialog Editor is</a:t>
            </a:r>
            <a:r>
              <a:rPr lang="en-US" dirty="0" smtClean="0"/>
              <a:t>, and where to find it</a:t>
            </a:r>
          </a:p>
          <a:p>
            <a:r>
              <a:rPr lang="en-US" dirty="0" smtClean="0"/>
              <a:t>What a "control" is, and how to add it to a dialog</a:t>
            </a:r>
            <a:endParaRPr lang="en-US" dirty="0" smtClean="0"/>
          </a:p>
          <a:p>
            <a:r>
              <a:rPr lang="en-US" dirty="0" smtClean="0"/>
              <a:t>The best practices to make a great looking dialog</a:t>
            </a:r>
            <a:endParaRPr lang="en-US" dirty="0" smtClean="0"/>
          </a:p>
          <a:p>
            <a:r>
              <a:rPr lang="en-US" dirty="0" smtClean="0"/>
              <a:t>How to </a:t>
            </a:r>
            <a:r>
              <a:rPr lang="en-US" dirty="0" smtClean="0"/>
              <a:t>add your dialog into a script</a:t>
            </a:r>
            <a:endParaRPr lang="en-US" dirty="0" smtClean="0"/>
          </a:p>
          <a:p>
            <a:r>
              <a:rPr lang="en-US" dirty="0" smtClean="0"/>
              <a:t>How to display your dialog when you run your script</a:t>
            </a:r>
            <a:endParaRPr lang="en-US" dirty="0" smtClean="0"/>
          </a:p>
          <a:p>
            <a:endParaRPr lang="en-US" dirty="0"/>
          </a:p>
        </p:txBody>
      </p:sp>
    </p:spTree>
    <p:extLst>
      <p:ext uri="{BB962C8B-B14F-4D97-AF65-F5344CB8AC3E}">
        <p14:creationId xmlns:p14="http://schemas.microsoft.com/office/powerpoint/2010/main" val="37105134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r>
              <a:rPr lang="en-US" dirty="0" smtClean="0"/>
              <a:t>All slide content written and produced by Veronica </a:t>
            </a:r>
            <a:r>
              <a:rPr lang="en-US" dirty="0" smtClean="0"/>
              <a:t>Cary.</a:t>
            </a:r>
            <a:endParaRPr lang="en-US" dirty="0" smtClean="0"/>
          </a:p>
        </p:txBody>
      </p:sp>
    </p:spTree>
    <p:extLst>
      <p:ext uri="{BB962C8B-B14F-4D97-AF65-F5344CB8AC3E}">
        <p14:creationId xmlns:p14="http://schemas.microsoft.com/office/powerpoint/2010/main" val="935766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dialog?</a:t>
            </a:r>
            <a:endParaRPr lang="en-US" dirty="0"/>
          </a:p>
        </p:txBody>
      </p:sp>
      <p:sp>
        <p:nvSpPr>
          <p:cNvPr id="5" name="Content Placeholder 4"/>
          <p:cNvSpPr>
            <a:spLocks noGrp="1"/>
          </p:cNvSpPr>
          <p:nvPr>
            <p:ph idx="1"/>
          </p:nvPr>
        </p:nvSpPr>
        <p:spPr/>
        <p:txBody>
          <a:bodyPr/>
          <a:lstStyle/>
          <a:p>
            <a:r>
              <a:rPr lang="en-US" dirty="0"/>
              <a:t>A dialog is simply a box that can display text, as well as allow for user input</a:t>
            </a:r>
            <a:r>
              <a:rPr lang="en-US" dirty="0" smtClean="0"/>
              <a:t>.</a:t>
            </a:r>
            <a:endParaRPr lang="en-US" dirty="0"/>
          </a:p>
          <a:p>
            <a:r>
              <a:rPr lang="en-US" dirty="0" smtClean="0"/>
              <a:t>Dialogs are extremely important to our scripts, as they allow a script user to have control over the information which will be entered into BlueZone via BlueZone Scripts.</a:t>
            </a:r>
          </a:p>
          <a:p>
            <a:r>
              <a:rPr lang="en-US" dirty="0" smtClean="0"/>
              <a:t>Creating dialogs is probably the easiest part of BlueZone Scripts creation.</a:t>
            </a:r>
          </a:p>
          <a:p>
            <a:r>
              <a:rPr lang="en-US" dirty="0" smtClean="0"/>
              <a:t>Dialogs are programmed mostly with the "BlueZone Scripts Dialog Editor", or "</a:t>
            </a:r>
            <a:r>
              <a:rPr lang="en-US" dirty="0" err="1" smtClean="0"/>
              <a:t>dlgedit</a:t>
            </a:r>
            <a:r>
              <a:rPr lang="en-US" dirty="0" smtClean="0"/>
              <a:t>" (pronounced "d-l-g-edit").</a:t>
            </a:r>
          </a:p>
          <a:p>
            <a:pPr lvl="1"/>
            <a:r>
              <a:rPr lang="en-US" dirty="0" smtClean="0"/>
              <a:t>You can program them by hand, but this is very difficult, and is not recommended.</a:t>
            </a:r>
            <a:endParaRPr lang="en-US" dirty="0"/>
          </a:p>
        </p:txBody>
      </p:sp>
    </p:spTree>
    <p:extLst>
      <p:ext uri="{BB962C8B-B14F-4D97-AF65-F5344CB8AC3E}">
        <p14:creationId xmlns:p14="http://schemas.microsoft.com/office/powerpoint/2010/main" val="2264033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Dialog Editor</a:t>
            </a:r>
            <a:endParaRPr lang="en-US" dirty="0"/>
          </a:p>
        </p:txBody>
      </p:sp>
      <p:sp>
        <p:nvSpPr>
          <p:cNvPr id="3" name="Content Placeholder 2"/>
          <p:cNvSpPr>
            <a:spLocks noGrp="1"/>
          </p:cNvSpPr>
          <p:nvPr>
            <p:ph idx="1"/>
          </p:nvPr>
        </p:nvSpPr>
        <p:spPr/>
        <p:txBody>
          <a:bodyPr/>
          <a:lstStyle/>
          <a:p>
            <a:r>
              <a:rPr lang="en-US" dirty="0"/>
              <a:t>To find the dialog editor, you need to navigate to your BlueZone installation </a:t>
            </a:r>
            <a:r>
              <a:rPr lang="en-US" dirty="0" smtClean="0"/>
              <a:t>directory. </a:t>
            </a:r>
          </a:p>
          <a:p>
            <a:pPr lvl="1"/>
            <a:r>
              <a:rPr lang="en-US" dirty="0" smtClean="0"/>
              <a:t>This directory was discussed in the previous course.</a:t>
            </a:r>
          </a:p>
          <a:p>
            <a:r>
              <a:rPr lang="en-US" dirty="0" smtClean="0"/>
              <a:t>This </a:t>
            </a:r>
            <a:r>
              <a:rPr lang="en-US" dirty="0"/>
              <a:t>is usually C:\Users\&lt;your username&gt;\My Documents\BlueZone. </a:t>
            </a:r>
            <a:endParaRPr lang="en-US" dirty="0" smtClean="0"/>
          </a:p>
          <a:p>
            <a:r>
              <a:rPr lang="en-US" dirty="0" smtClean="0"/>
              <a:t>From </a:t>
            </a:r>
            <a:r>
              <a:rPr lang="en-US" dirty="0"/>
              <a:t>this directory, click on "</a:t>
            </a:r>
            <a:r>
              <a:rPr lang="en-US" dirty="0" err="1"/>
              <a:t>dlgedit</a:t>
            </a:r>
            <a:r>
              <a:rPr lang="en-US" dirty="0"/>
              <a:t>" (or "dlgedit.exe"). This will load the dialog editor. </a:t>
            </a:r>
            <a:endParaRPr lang="en-US" dirty="0" smtClean="0"/>
          </a:p>
          <a:p>
            <a:r>
              <a:rPr lang="en-US" dirty="0" smtClean="0"/>
              <a:t>You </a:t>
            </a:r>
            <a:r>
              <a:rPr lang="en-US" dirty="0"/>
              <a:t>may want to save this location to your favorites, or pin the application to your taskbar or desktop.</a:t>
            </a:r>
          </a:p>
        </p:txBody>
      </p:sp>
    </p:spTree>
    <p:extLst>
      <p:ext uri="{BB962C8B-B14F-4D97-AF65-F5344CB8AC3E}">
        <p14:creationId xmlns:p14="http://schemas.microsoft.com/office/powerpoint/2010/main" val="2933436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around the dialog editor</a:t>
            </a:r>
            <a:endParaRPr lang="en-US" dirty="0"/>
          </a:p>
        </p:txBody>
      </p:sp>
      <p:sp>
        <p:nvSpPr>
          <p:cNvPr id="3" name="Content Placeholder 2"/>
          <p:cNvSpPr>
            <a:spLocks noGrp="1"/>
          </p:cNvSpPr>
          <p:nvPr>
            <p:ph idx="1"/>
          </p:nvPr>
        </p:nvSpPr>
        <p:spPr/>
        <p:txBody>
          <a:bodyPr/>
          <a:lstStyle/>
          <a:p>
            <a:r>
              <a:rPr lang="en-US" dirty="0" smtClean="0"/>
              <a:t>The dialog editor has a two-column layout.</a:t>
            </a:r>
          </a:p>
          <a:p>
            <a:r>
              <a:rPr lang="en-US" dirty="0" smtClean="0"/>
              <a:t>The left column contains a GUI, or "graphical user interface", where you can add elements to a dialog.</a:t>
            </a:r>
          </a:p>
          <a:p>
            <a:pPr lvl="1"/>
            <a:r>
              <a:rPr lang="en-US" dirty="0" smtClean="0"/>
              <a:t>We typically pronounce "GUI" as "goo</a:t>
            </a:r>
            <a:r>
              <a:rPr lang="en-US" dirty="0"/>
              <a:t>e</a:t>
            </a:r>
            <a:r>
              <a:rPr lang="en-US" dirty="0" smtClean="0"/>
              <a:t>y".</a:t>
            </a:r>
          </a:p>
          <a:p>
            <a:r>
              <a:rPr lang="en-US" dirty="0" smtClean="0"/>
              <a:t>The right column contains the code that the script will need to execute your dialog.</a:t>
            </a:r>
          </a:p>
          <a:p>
            <a:r>
              <a:rPr lang="en-US" b="1" i="1" dirty="0" smtClean="0"/>
              <a:t>Pro tip</a:t>
            </a:r>
            <a:r>
              <a:rPr lang="en-US" i="1" dirty="0" smtClean="0"/>
              <a:t>: if you're editing an existing dialog, you can usually copy the dialog code right from the script into the right column. This makes saving and retrieving dialogs easier between multiple scriptwriters.</a:t>
            </a:r>
            <a:endParaRPr lang="en-US" i="1" dirty="0"/>
          </a:p>
        </p:txBody>
      </p:sp>
    </p:spTree>
    <p:extLst>
      <p:ext uri="{BB962C8B-B14F-4D97-AF65-F5344CB8AC3E}">
        <p14:creationId xmlns:p14="http://schemas.microsoft.com/office/powerpoint/2010/main" val="1948128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3">
                                            <p:txEl>
                                              <p:pRg st="4" end="4"/>
                                            </p:txEl>
                                          </p:spTgt>
                                        </p:tgtEl>
                                      </p:cBhvr>
                                    </p:animEffect>
                                    <p:animScale>
                                      <p:cBhvr>
                                        <p:cTn id="29"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Controls to your dialog</a:t>
            </a:r>
            <a:endParaRPr lang="en-US" dirty="0"/>
          </a:p>
        </p:txBody>
      </p:sp>
      <p:sp>
        <p:nvSpPr>
          <p:cNvPr id="3" name="Text Placeholder 2"/>
          <p:cNvSpPr>
            <a:spLocks noGrp="1"/>
          </p:cNvSpPr>
          <p:nvPr>
            <p:ph type="body" idx="1"/>
          </p:nvPr>
        </p:nvSpPr>
        <p:spPr/>
        <p:txBody>
          <a:bodyPr/>
          <a:lstStyle/>
          <a:p>
            <a:r>
              <a:rPr lang="en-US" dirty="0" smtClean="0"/>
              <a:t>The individual components which make dialogs work</a:t>
            </a:r>
            <a:endParaRPr lang="en-US" dirty="0"/>
          </a:p>
        </p:txBody>
      </p:sp>
    </p:spTree>
    <p:extLst>
      <p:ext uri="{BB962C8B-B14F-4D97-AF65-F5344CB8AC3E}">
        <p14:creationId xmlns:p14="http://schemas.microsoft.com/office/powerpoint/2010/main" val="10733733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controls?</a:t>
            </a:r>
            <a:endParaRPr lang="en-US" dirty="0"/>
          </a:p>
        </p:txBody>
      </p:sp>
      <p:sp>
        <p:nvSpPr>
          <p:cNvPr id="5" name="Content Placeholder 4"/>
          <p:cNvSpPr>
            <a:spLocks noGrp="1"/>
          </p:cNvSpPr>
          <p:nvPr>
            <p:ph idx="1"/>
          </p:nvPr>
        </p:nvSpPr>
        <p:spPr/>
        <p:txBody>
          <a:bodyPr>
            <a:normAutofit fontScale="92500"/>
          </a:bodyPr>
          <a:lstStyle/>
          <a:p>
            <a:r>
              <a:rPr lang="en-US" dirty="0" smtClean="0"/>
              <a:t>Controls are the "building blocks" of the dialog. It's where you tell the user what needs to be done, and where the user provides information needed for the script to run.</a:t>
            </a:r>
          </a:p>
          <a:p>
            <a:r>
              <a:rPr lang="en-US" dirty="0" smtClean="0"/>
              <a:t>The </a:t>
            </a:r>
            <a:r>
              <a:rPr lang="en-US" dirty="0"/>
              <a:t>common types of </a:t>
            </a:r>
            <a:r>
              <a:rPr lang="en-US" dirty="0" smtClean="0"/>
              <a:t>controls are:</a:t>
            </a:r>
            <a:endParaRPr lang="en-US" dirty="0"/>
          </a:p>
          <a:p>
            <a:pPr lvl="1"/>
            <a:r>
              <a:rPr lang="en-US" b="1" dirty="0"/>
              <a:t>Button</a:t>
            </a:r>
            <a:r>
              <a:rPr lang="en-US" dirty="0"/>
              <a:t>: a button that can trigger an event by passing a variable through to a script.</a:t>
            </a:r>
          </a:p>
          <a:p>
            <a:pPr lvl="1"/>
            <a:r>
              <a:rPr lang="en-US" b="1" dirty="0"/>
              <a:t>CheckBox</a:t>
            </a:r>
            <a:r>
              <a:rPr lang="en-US" dirty="0"/>
              <a:t>: a checkbox where a user can check/uncheck an option.</a:t>
            </a:r>
          </a:p>
          <a:p>
            <a:pPr lvl="1"/>
            <a:r>
              <a:rPr lang="en-US" b="1" dirty="0" err="1" smtClean="0"/>
              <a:t>ComboBox</a:t>
            </a:r>
            <a:r>
              <a:rPr lang="en-US" dirty="0" smtClean="0"/>
              <a:t>: a drop-down list of options, from which a user can choose one or add their own.</a:t>
            </a:r>
            <a:endParaRPr lang="en-US" b="1" dirty="0" smtClean="0"/>
          </a:p>
          <a:p>
            <a:pPr lvl="1"/>
            <a:r>
              <a:rPr lang="en-US" b="1" dirty="0" smtClean="0"/>
              <a:t>DropListBox</a:t>
            </a:r>
            <a:r>
              <a:rPr lang="en-US" dirty="0"/>
              <a:t>: a drop-down list of options, from which a user can choose </a:t>
            </a:r>
            <a:r>
              <a:rPr lang="en-US" dirty="0" smtClean="0"/>
              <a:t>one, but can't add their own.</a:t>
            </a:r>
            <a:endParaRPr lang="en-US" dirty="0"/>
          </a:p>
          <a:p>
            <a:pPr lvl="1"/>
            <a:r>
              <a:rPr lang="en-US" b="1" dirty="0"/>
              <a:t>EditBox</a:t>
            </a:r>
            <a:r>
              <a:rPr lang="en-US" dirty="0"/>
              <a:t>: a field where a user can input text.</a:t>
            </a:r>
          </a:p>
          <a:p>
            <a:pPr lvl="1"/>
            <a:r>
              <a:rPr lang="en-US" b="1" dirty="0" err="1" smtClean="0"/>
              <a:t>GroupBox</a:t>
            </a:r>
            <a:r>
              <a:rPr lang="en-US" dirty="0" smtClean="0"/>
              <a:t>: a box that surrounds other controls on a dialog. Helps keep things organized.</a:t>
            </a:r>
          </a:p>
          <a:p>
            <a:pPr lvl="1"/>
            <a:r>
              <a:rPr lang="en-US" b="1" dirty="0" smtClean="0"/>
              <a:t>Text</a:t>
            </a:r>
            <a:r>
              <a:rPr lang="en-US" dirty="0" smtClean="0"/>
              <a:t>: plain text displayed on the dialog.</a:t>
            </a:r>
          </a:p>
          <a:p>
            <a:r>
              <a:rPr lang="en-US" dirty="0" smtClean="0"/>
              <a:t>Of these controls, the ones we add to dialogs most often are Text, EditBox, DropListBox, and CheckBox.</a:t>
            </a:r>
          </a:p>
          <a:p>
            <a:endParaRPr lang="en-US" dirty="0"/>
          </a:p>
        </p:txBody>
      </p:sp>
    </p:spTree>
    <p:extLst>
      <p:ext uri="{BB962C8B-B14F-4D97-AF65-F5344CB8AC3E}">
        <p14:creationId xmlns:p14="http://schemas.microsoft.com/office/powerpoint/2010/main" val="2571964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 controls to your dialog</a:t>
            </a:r>
            <a:endParaRPr lang="en-US" dirty="0"/>
          </a:p>
        </p:txBody>
      </p:sp>
      <p:sp>
        <p:nvSpPr>
          <p:cNvPr id="3" name="Content Placeholder 2"/>
          <p:cNvSpPr>
            <a:spLocks noGrp="1"/>
          </p:cNvSpPr>
          <p:nvPr>
            <p:ph idx="1"/>
          </p:nvPr>
        </p:nvSpPr>
        <p:spPr/>
        <p:txBody>
          <a:bodyPr/>
          <a:lstStyle/>
          <a:p>
            <a:r>
              <a:rPr lang="en-US" dirty="0" smtClean="0"/>
              <a:t>To add a control, simply select it from the column separator of the Dialog Editor (you can tell which one is which by hovering over them), or, alternatively, select them from the Control menu.</a:t>
            </a:r>
          </a:p>
          <a:p>
            <a:r>
              <a:rPr lang="en-US" dirty="0" smtClean="0"/>
              <a:t>After you select the control you want, simply </a:t>
            </a:r>
            <a:br>
              <a:rPr lang="en-US" dirty="0" smtClean="0"/>
            </a:br>
            <a:r>
              <a:rPr lang="en-US" dirty="0" smtClean="0"/>
              <a:t>click anywhere on the dialog (the "grid" part in </a:t>
            </a:r>
            <a:br>
              <a:rPr lang="en-US" dirty="0" smtClean="0"/>
            </a:br>
            <a:r>
              <a:rPr lang="en-US" dirty="0" smtClean="0"/>
              <a:t>the GUI column), hold the mouse, and drag to </a:t>
            </a:r>
            <a:br>
              <a:rPr lang="en-US" dirty="0" smtClean="0"/>
            </a:br>
            <a:r>
              <a:rPr lang="en-US" dirty="0" smtClean="0"/>
              <a:t>select the area where the control should go. </a:t>
            </a:r>
          </a:p>
          <a:p>
            <a:r>
              <a:rPr lang="en-US" dirty="0" smtClean="0"/>
              <a:t>To remove a control, simply select it and press</a:t>
            </a:r>
            <a:br>
              <a:rPr lang="en-US" dirty="0" smtClean="0"/>
            </a:br>
            <a:r>
              <a:rPr lang="en-US" dirty="0" smtClean="0"/>
              <a:t>the delete key.</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6595542" y="3165671"/>
            <a:ext cx="4725059" cy="3143689"/>
          </a:xfrm>
          <a:prstGeom prst="rect">
            <a:avLst/>
          </a:prstGeom>
        </p:spPr>
      </p:pic>
    </p:spTree>
    <p:extLst>
      <p:ext uri="{BB962C8B-B14F-4D97-AF65-F5344CB8AC3E}">
        <p14:creationId xmlns:p14="http://schemas.microsoft.com/office/powerpoint/2010/main" val="1830249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Integral</Template>
  <TotalTime>285</TotalTime>
  <Words>3432</Words>
  <Application>Microsoft Office PowerPoint</Application>
  <PresentationFormat>Widescreen</PresentationFormat>
  <Paragraphs>194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Courier New</vt:lpstr>
      <vt:lpstr>Tw Cen MT</vt:lpstr>
      <vt:lpstr>Tw Cen MT Condensed</vt:lpstr>
      <vt:lpstr>Wingdings 3</vt:lpstr>
      <vt:lpstr>Integral</vt:lpstr>
      <vt:lpstr>BlueZone Scripts Dialog Editor</vt:lpstr>
      <vt:lpstr>Items to be covered</vt:lpstr>
      <vt:lpstr>Dialog basics</vt:lpstr>
      <vt:lpstr>What is a dialog?</vt:lpstr>
      <vt:lpstr>Finding the Dialog Editor</vt:lpstr>
      <vt:lpstr>Navigating around the dialog editor</vt:lpstr>
      <vt:lpstr>Adding Controls to your dialog</vt:lpstr>
      <vt:lpstr>What are controls?</vt:lpstr>
      <vt:lpstr>How to add controls to your dialog</vt:lpstr>
      <vt:lpstr>Adding text to your dialog</vt:lpstr>
      <vt:lpstr>Adding EditBoxes to your dialog</vt:lpstr>
      <vt:lpstr>Adding DropListBoxes to your dialog</vt:lpstr>
      <vt:lpstr>Adding CheckBoxes to your dialog</vt:lpstr>
      <vt:lpstr>Adding GroupBoxes to your dialog</vt:lpstr>
      <vt:lpstr>Adding Buttons to your dialog</vt:lpstr>
      <vt:lpstr>Your turn!</vt:lpstr>
      <vt:lpstr>Name your dialog and assign it a variable</vt:lpstr>
      <vt:lpstr>What are the best practices?</vt:lpstr>
      <vt:lpstr>Best practices 1: buttons and their location</vt:lpstr>
      <vt:lpstr>Best practices 2: Tab order is very important</vt:lpstr>
      <vt:lpstr>Best Practices 3: Size and placement of controls</vt:lpstr>
      <vt:lpstr>How to use a dialog in a script</vt:lpstr>
      <vt:lpstr>Connecting our dialog to our script</vt:lpstr>
      <vt:lpstr>Add the code to the script</vt:lpstr>
      <vt:lpstr>"Calling" the dialog within the script</vt:lpstr>
      <vt:lpstr>Using the "variants" from your dialog as variables in your script</vt:lpstr>
      <vt:lpstr>Limitations of the dialog editor</vt:lpstr>
      <vt:lpstr>The dialog editor isn't always perfect</vt:lpstr>
      <vt:lpstr>Wrap up</vt:lpstr>
      <vt:lpstr>What have you accomplished so far?</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BlueZone Scripts Dialog Editor</dc:title>
  <dc:creator>Veronica Cary</dc:creator>
  <cp:lastModifiedBy>Veronica Cary</cp:lastModifiedBy>
  <cp:revision>23</cp:revision>
  <dcterms:created xsi:type="dcterms:W3CDTF">2015-03-08T22:47:11Z</dcterms:created>
  <dcterms:modified xsi:type="dcterms:W3CDTF">2015-03-09T03:33:10Z</dcterms:modified>
</cp:coreProperties>
</file>