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6" r:id="rId4"/>
    <p:sldId id="264" r:id="rId5"/>
    <p:sldId id="300" r:id="rId6"/>
    <p:sldId id="259" r:id="rId7"/>
    <p:sldId id="299" r:id="rId8"/>
    <p:sldId id="298" r:id="rId9"/>
    <p:sldId id="301" r:id="rId10"/>
    <p:sldId id="302" r:id="rId11"/>
    <p:sldId id="303" r:id="rId12"/>
    <p:sldId id="268" r:id="rId13"/>
    <p:sldId id="262" r:id="rId14"/>
    <p:sldId id="263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7" r:id="rId27"/>
    <p:sldId id="304" r:id="rId28"/>
    <p:sldId id="306" r:id="rId29"/>
    <p:sldId id="305" r:id="rId30"/>
    <p:sldId id="281" r:id="rId31"/>
    <p:sldId id="285" r:id="rId32"/>
    <p:sldId id="286" r:id="rId33"/>
    <p:sldId id="288" r:id="rId34"/>
    <p:sldId id="289" r:id="rId35"/>
    <p:sldId id="291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3D364B-B4B4-494C-B723-22B9E1B941A9}">
          <p14:sldIdLst>
            <p14:sldId id="256"/>
          </p14:sldIdLst>
        </p14:section>
        <p14:section name="About the course" id="{432050BC-02EA-4BE9-9D25-228105B6EEAC}">
          <p14:sldIdLst>
            <p14:sldId id="258"/>
          </p14:sldIdLst>
        </p14:section>
        <p14:section name="Connecting scripts to BlueZone" id="{6AFD770F-F4DD-497A-868F-1EFA37756B5F}">
          <p14:sldIdLst>
            <p14:sldId id="266"/>
            <p14:sldId id="264"/>
            <p14:sldId id="300"/>
            <p14:sldId id="259"/>
            <p14:sldId id="299"/>
            <p14:sldId id="298"/>
            <p14:sldId id="301"/>
            <p14:sldId id="302"/>
            <p14:sldId id="303"/>
          </p14:sldIdLst>
        </p14:section>
        <p14:section name="Using date functions" id="{11921BBE-19AF-4FEA-952B-4256849F7B01}">
          <p14:sldIdLst>
            <p14:sldId id="268"/>
            <p14:sldId id="262"/>
            <p14:sldId id="263"/>
            <p14:sldId id="270"/>
            <p14:sldId id="271"/>
            <p14:sldId id="273"/>
          </p14:sldIdLst>
        </p14:section>
        <p14:section name="The PRISM Custom Functions Library" id="{C51FC404-7C53-4CF8-895E-42672C3C2B38}">
          <p14:sldIdLst>
            <p14:sldId id="274"/>
            <p14:sldId id="275"/>
            <p14:sldId id="276"/>
            <p14:sldId id="277"/>
          </p14:sldIdLst>
        </p14:section>
        <p14:section name="Conditional logic" id="{03EEB818-FA52-4321-B4D7-199FDB00A9CB}">
          <p14:sldIdLst>
            <p14:sldId id="278"/>
            <p14:sldId id="279"/>
            <p14:sldId id="280"/>
            <p14:sldId id="283"/>
            <p14:sldId id="287"/>
            <p14:sldId id="304"/>
            <p14:sldId id="306"/>
            <p14:sldId id="305"/>
            <p14:sldId id="281"/>
          </p14:sldIdLst>
        </p14:section>
        <p14:section name="Looping" id="{F7D046D7-5609-42CE-B566-EB3258DD1BCD}">
          <p14:sldIdLst>
            <p14:sldId id="285"/>
            <p14:sldId id="286"/>
            <p14:sldId id="288"/>
            <p14:sldId id="289"/>
            <p14:sldId id="291"/>
          </p14:sldIdLst>
        </p14:section>
        <p14:section name="Wrap up: summarizing this course" id="{2E331B4C-5627-4594-A06C-9E1709D76C71}">
          <p14:sldIdLst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3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149E34-3099-407C-A84E-E7DF853D794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5E0855-90CA-45B7-9C7A-2105AB7A41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8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BlueZone Scripting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Intermediate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Child Support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StopScript</a:t>
            </a:r>
            <a:r>
              <a:rPr lang="en-US" dirty="0" smtClean="0"/>
              <a:t> simply stops the current script from running.</a:t>
            </a:r>
          </a:p>
          <a:p>
            <a:r>
              <a:rPr lang="en-US" dirty="0" smtClean="0"/>
              <a:t>To use this function, simply type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4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functions that you just learned, navigate to a CAAD note, enter in a fake case number (you may want to look one up before you begin), create a new FREE note, and enter in some random text!</a:t>
            </a:r>
          </a:p>
          <a:p>
            <a:r>
              <a:rPr lang="en-US" dirty="0" smtClean="0"/>
              <a:t>Remember these helpful functions!</a:t>
            </a:r>
          </a:p>
          <a:p>
            <a:pPr lvl="1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EMConnect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"" </a:t>
            </a:r>
            <a:r>
              <a:rPr lang="en-US" dirty="0"/>
              <a:t>– connects to BlueZone</a:t>
            </a:r>
          </a:p>
          <a:p>
            <a:pPr lvl="1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EMFocus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focuses the current screen (brings to front)</a:t>
            </a:r>
          </a:p>
          <a:p>
            <a:pPr lvl="1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EMReadScreen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variable, 1, 2, 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reads 1 character at row 2, column 3 into the variable.</a:t>
            </a:r>
          </a:p>
          <a:p>
            <a:pPr lvl="1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EMSendKey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"&lt;enter&gt;" </a:t>
            </a:r>
            <a:r>
              <a:rPr lang="en-US" dirty="0"/>
              <a:t>– sends the transmit key.</a:t>
            </a:r>
          </a:p>
          <a:p>
            <a:pPr lvl="1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EMWaitReady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0, 0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always follows a "&lt;enter&gt;" or "&lt;PF&gt;" </a:t>
            </a:r>
            <a:r>
              <a:rPr lang="en-US" dirty="0" err="1"/>
              <a:t>sendkey</a:t>
            </a:r>
            <a:r>
              <a:rPr lang="en-US" dirty="0"/>
              <a:t> command.</a:t>
            </a:r>
          </a:p>
          <a:p>
            <a:pPr lvl="1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EMWriteScreen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"hello", 2, 3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writes the string "hello" at row 2, column 3.</a:t>
            </a:r>
          </a:p>
          <a:p>
            <a:pPr lvl="1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StopScript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stops a script from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0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date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dates are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217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course, we learned </a:t>
            </a:r>
            <a:r>
              <a:rPr lang="en-US" dirty="0"/>
              <a:t>how to manipulate numbers, but we should really talk about manipulating dates as well. </a:t>
            </a:r>
            <a:endParaRPr lang="en-US" dirty="0" smtClean="0"/>
          </a:p>
          <a:p>
            <a:r>
              <a:rPr lang="en-US" dirty="0" smtClean="0"/>
              <a:t>Manipulating </a:t>
            </a:r>
            <a:r>
              <a:rPr lang="en-US" dirty="0"/>
              <a:t>dates is a very, very common practice in BlueZone Scripting. 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/>
              <a:t>about something as simple as "TIKL for 10 day return". That requires a bit of know-how </a:t>
            </a:r>
            <a:r>
              <a:rPr lang="en-US" dirty="0" smtClean="0"/>
              <a:t>programmatically.</a:t>
            </a:r>
            <a:endParaRPr lang="en-US" dirty="0" smtClean="0"/>
          </a:p>
          <a:p>
            <a:r>
              <a:rPr lang="en-US" dirty="0" smtClean="0"/>
              <a:t>The functions we use commonly for dates are </a:t>
            </a:r>
            <a:r>
              <a:rPr lang="en-US" dirty="0" err="1" smtClean="0"/>
              <a:t>DateAdd</a:t>
            </a:r>
            <a:r>
              <a:rPr lang="en-US" dirty="0" smtClean="0"/>
              <a:t>, </a:t>
            </a:r>
            <a:r>
              <a:rPr lang="en-US" dirty="0" err="1" smtClean="0"/>
              <a:t>DateDiff</a:t>
            </a:r>
            <a:r>
              <a:rPr lang="en-US" dirty="0" smtClean="0"/>
              <a:t>, and </a:t>
            </a:r>
            <a:r>
              <a:rPr lang="en-US" dirty="0" err="1" smtClean="0"/>
              <a:t>DatePart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DateAdd</a:t>
            </a:r>
            <a:r>
              <a:rPr lang="en-US" dirty="0" smtClean="0"/>
              <a:t> is used to add a number of days, months, years, or other units of time to a date.</a:t>
            </a:r>
          </a:p>
          <a:p>
            <a:r>
              <a:rPr lang="en-US" dirty="0" smtClean="0"/>
              <a:t>If </a:t>
            </a:r>
            <a:r>
              <a:rPr lang="en-US" dirty="0"/>
              <a:t>we want to know what the day is 10 days from now, our code might look like this: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ten_days_away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DateAdd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("d", 10,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date)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ten_days_away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 smtClean="0">
                <a:cs typeface="Courier New" panose="02070309020205020404" pitchFamily="49" charset="0"/>
              </a:rPr>
              <a:t>Pro tip</a:t>
            </a:r>
            <a:r>
              <a:rPr lang="en-US" i="1" dirty="0" smtClean="0">
                <a:cs typeface="Courier New" panose="02070309020205020404" pitchFamily="49" charset="0"/>
              </a:rPr>
              <a:t>: "date" (without quotes) is a "reserved keyword", which always displays the current date. To test with another date, insert it there either as a variable, or as a coded date (example: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#05/30/1985#</a:t>
            </a:r>
            <a:r>
              <a:rPr lang="en-US" i="1" dirty="0" smtClean="0">
                <a:cs typeface="Courier New" panose="02070309020205020404" pitchFamily="49" charset="0"/>
              </a:rPr>
              <a:t>).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work with days, use "d". To work with months, use "m". To work with years, use "</a:t>
            </a:r>
            <a:r>
              <a:rPr lang="en-US" dirty="0" err="1" smtClean="0">
                <a:cs typeface="Courier New" panose="02070309020205020404" pitchFamily="49" charset="0"/>
              </a:rPr>
              <a:t>yyyy</a:t>
            </a:r>
            <a:r>
              <a:rPr lang="en-US" dirty="0" smtClean="0">
                <a:cs typeface="Courier New" panose="02070309020205020404" pitchFamily="49" charset="0"/>
              </a:rPr>
              <a:t>".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see how many days in the past something was, simply set the middle variable as a negative number.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DateDiff</a:t>
            </a:r>
            <a:r>
              <a:rPr lang="en-US" dirty="0"/>
              <a:t> is used to determine the difference between two dates. </a:t>
            </a:r>
          </a:p>
          <a:p>
            <a:r>
              <a:rPr lang="en-US" dirty="0"/>
              <a:t>As an example, we can use this in a script to determine if an application date is in the past, or within the last 30 days. </a:t>
            </a:r>
          </a:p>
          <a:p>
            <a:r>
              <a:rPr lang="en-US" dirty="0"/>
              <a:t>Sample: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dates_passed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dates_passed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("d", #05/30/1985#, date) 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dates_passed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" days since V was born!"</a:t>
            </a:r>
          </a:p>
          <a:p>
            <a:r>
              <a:rPr lang="en-US" dirty="0"/>
              <a:t>Just like the </a:t>
            </a:r>
            <a:r>
              <a:rPr lang="en-US" dirty="0" err="1"/>
              <a:t>DateAdd</a:t>
            </a:r>
            <a:r>
              <a:rPr lang="en-US" dirty="0"/>
              <a:t> function, to work with days, use "d". To work with months, use "m". To work with years, use "</a:t>
            </a:r>
            <a:r>
              <a:rPr lang="en-US" dirty="0" err="1"/>
              <a:t>yyyy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3501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3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313" end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962400"/>
          </a:xfrm>
        </p:spPr>
        <p:txBody>
          <a:bodyPr>
            <a:normAutofit/>
          </a:bodyPr>
          <a:lstStyle/>
          <a:p>
            <a:r>
              <a:rPr lang="en-US" dirty="0" err="1"/>
              <a:t>DatePart</a:t>
            </a:r>
            <a:r>
              <a:rPr lang="en-US" dirty="0"/>
              <a:t> lets you isolate a specific part of a date. </a:t>
            </a:r>
          </a:p>
          <a:p>
            <a:r>
              <a:rPr lang="en-US" dirty="0"/>
              <a:t>It's used like this: </a:t>
            </a:r>
            <a:r>
              <a:rPr lang="en-US" dirty="0" err="1"/>
              <a:t>DatePart</a:t>
            </a:r>
            <a:r>
              <a:rPr lang="en-US" dirty="0"/>
              <a:t>(interval, date), where "interval" is the part of a date we want to isolate , and the date is any date you want to analyze. </a:t>
            </a:r>
          </a:p>
          <a:p>
            <a:r>
              <a:rPr lang="en-US" dirty="0"/>
              <a:t>Our sample script might look like this: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application_date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month_of_application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application_date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"08/01/2014"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month_of_application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("m",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application_date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month_of_application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Just like the </a:t>
            </a:r>
            <a:r>
              <a:rPr lang="en-US" dirty="0" smtClean="0"/>
              <a:t>other date functions, </a:t>
            </a:r>
            <a:r>
              <a:rPr lang="en-US" dirty="0"/>
              <a:t>to work with days, use "d". To work with months, use "m". To work with years, use "</a:t>
            </a:r>
            <a:r>
              <a:rPr lang="en-US" dirty="0" err="1"/>
              <a:t>yyyy</a:t>
            </a:r>
            <a:r>
              <a:rPr lang="en-US" dirty="0"/>
              <a:t>".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Dialog Editor, build a dialog that asks you for a date, with the variable "</a:t>
            </a:r>
            <a:r>
              <a:rPr lang="en-US" dirty="0" err="1" smtClean="0"/>
              <a:t>entered_date</a:t>
            </a:r>
            <a:r>
              <a:rPr lang="en-US" dirty="0" smtClean="0"/>
              <a:t>".</a:t>
            </a:r>
          </a:p>
          <a:p>
            <a:r>
              <a:rPr lang="en-US" dirty="0" smtClean="0"/>
              <a:t>Then, create a script that creates three </a:t>
            </a:r>
            <a:r>
              <a:rPr lang="en-US" dirty="0" err="1" smtClean="0"/>
              <a:t>MsgBoxes</a:t>
            </a:r>
            <a:r>
              <a:rPr lang="en-US" dirty="0" smtClean="0"/>
              <a:t> which tell you the following:</a:t>
            </a:r>
          </a:p>
          <a:p>
            <a:pPr lvl="1"/>
            <a:r>
              <a:rPr lang="en-US" dirty="0" smtClean="0"/>
              <a:t>What the date was 100 days before the </a:t>
            </a:r>
            <a:r>
              <a:rPr lang="en-US" dirty="0" err="1" smtClean="0"/>
              <a:t>entered_date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amount of days between the </a:t>
            </a:r>
            <a:r>
              <a:rPr lang="en-US" dirty="0" err="1" smtClean="0"/>
              <a:t>entered_date</a:t>
            </a:r>
            <a:r>
              <a:rPr lang="en-US" dirty="0" smtClean="0"/>
              <a:t> and the current date.</a:t>
            </a:r>
          </a:p>
          <a:p>
            <a:pPr lvl="1"/>
            <a:r>
              <a:rPr lang="en-US" dirty="0" smtClean="0"/>
              <a:t>The month of the </a:t>
            </a:r>
            <a:r>
              <a:rPr lang="en-US" dirty="0" err="1" smtClean="0"/>
              <a:t>entered_date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 Functions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aren't messing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Functions Library?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&lt;add from file at Anoka&gt;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connect a script to BlueZone and manipulate screens and data</a:t>
            </a:r>
            <a:endParaRPr lang="en-US" dirty="0" smtClean="0"/>
          </a:p>
          <a:p>
            <a:r>
              <a:rPr lang="en-US" dirty="0" smtClean="0"/>
              <a:t>How to use date functions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use the custom functions library</a:t>
            </a:r>
            <a:endParaRPr lang="en-US" dirty="0"/>
          </a:p>
          <a:p>
            <a:r>
              <a:rPr lang="en-US" dirty="0" smtClean="0"/>
              <a:t>How to use conditional logic in scripts</a:t>
            </a:r>
            <a:endParaRPr lang="en-US" dirty="0"/>
          </a:p>
          <a:p>
            <a:r>
              <a:rPr lang="en-US" dirty="0"/>
              <a:t>How to </a:t>
            </a:r>
            <a:r>
              <a:rPr lang="en-US" dirty="0" smtClean="0"/>
              <a:t>loop script 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We're sorry you had to do it the old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You'll find that the custom functions library is much easier to work with than typing each command out manually.</a:t>
            </a:r>
          </a:p>
          <a:p>
            <a:r>
              <a:rPr lang="en-US" dirty="0" smtClean="0"/>
              <a:t>It's important to learn the full process, so that you can understand all of the steps it would take to code new functionality manually.</a:t>
            </a:r>
          </a:p>
          <a:p>
            <a:r>
              <a:rPr lang="en-US" dirty="0" smtClean="0"/>
              <a:t>A lot of PRISM scripts don't have custom functions yet. You might find yourself using the old way more often than you'd like, </a:t>
            </a:r>
            <a:r>
              <a:rPr lang="en-US" b="1" dirty="0" smtClean="0"/>
              <a:t>especially for automatically filling in dialogs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don't hate us.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89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another script which connects to BlueZone, navigates to a CAAD note, and enters in some text into a FREE note. But this time, use the custom functions!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5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"hard part"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conditional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"Conditional logic" sounds complicated, but it really isn't. </a:t>
            </a:r>
            <a:endParaRPr lang="en-US" dirty="0" smtClean="0"/>
          </a:p>
          <a:p>
            <a:pPr lvl="1"/>
            <a:r>
              <a:rPr lang="en-US" dirty="0" smtClean="0"/>
              <a:t>You've </a:t>
            </a:r>
            <a:r>
              <a:rPr lang="en-US" dirty="0"/>
              <a:t>probably used </a:t>
            </a:r>
            <a:r>
              <a:rPr lang="en-US" dirty="0" smtClean="0"/>
              <a:t>conditional logic a </a:t>
            </a:r>
            <a:r>
              <a:rPr lang="en-US" dirty="0"/>
              <a:t>few dozen times today.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very simple example of conditional logic involves choosing to wear a coat. You might think to yourself "</a:t>
            </a:r>
            <a:r>
              <a:rPr lang="en-US" i="1" dirty="0"/>
              <a:t>If</a:t>
            </a:r>
            <a:r>
              <a:rPr lang="en-US" dirty="0"/>
              <a:t> it's cold outside </a:t>
            </a:r>
            <a:r>
              <a:rPr lang="en-US" i="1" dirty="0"/>
              <a:t>then</a:t>
            </a:r>
            <a:r>
              <a:rPr lang="en-US" dirty="0"/>
              <a:t> I'll wear a coat." That, right there, is conditional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scripts, conditional logic takes the form </a:t>
            </a:r>
            <a:r>
              <a:rPr lang="en-US" dirty="0" smtClean="0"/>
              <a:t>of if…then statements. For example: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case_number = "" THEN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"You must enter a case number!"</a:t>
            </a:r>
          </a:p>
          <a:p>
            <a:r>
              <a:rPr lang="en-US" dirty="0"/>
              <a:t>In that </a:t>
            </a:r>
            <a:r>
              <a:rPr lang="en-US" dirty="0" smtClean="0"/>
              <a:t>case, we told the user that IF the case number was blank ("" means blank most of the time) THEN create a pop-up box to warn the user that a case number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"IF", there's always A "THEN"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"IF" statement should always include a "THEN" statement.</a:t>
            </a:r>
          </a:p>
          <a:p>
            <a:r>
              <a:rPr lang="en-US" dirty="0" smtClean="0"/>
              <a:t>In between the "IF" and "THEN" is a comparison to be made:</a:t>
            </a:r>
          </a:p>
          <a:p>
            <a:pPr lvl="1"/>
            <a:r>
              <a:rPr lang="en-US" dirty="0" smtClean="0"/>
              <a:t>To compare if two things are equal, use the "=" sign.</a:t>
            </a:r>
          </a:p>
          <a:p>
            <a:pPr lvl="1"/>
            <a:r>
              <a:rPr lang="en-US" dirty="0" smtClean="0"/>
              <a:t>To compare if one thing is greater than another, use the "&gt;" sign.</a:t>
            </a:r>
          </a:p>
          <a:p>
            <a:pPr lvl="1"/>
            <a:r>
              <a:rPr lang="en-US" dirty="0" smtClean="0"/>
              <a:t>To compare if one thing is greater than or equal to another, use the "&gt;=" sign.</a:t>
            </a:r>
          </a:p>
          <a:p>
            <a:pPr lvl="1"/>
            <a:r>
              <a:rPr lang="en-US" dirty="0" smtClean="0"/>
              <a:t>To compare if two things are NOT equal, use the "&lt;&gt;" signs together.</a:t>
            </a:r>
          </a:p>
          <a:p>
            <a:r>
              <a:rPr lang="en-US" dirty="0" smtClean="0"/>
              <a:t>So, if I wanted to see if two variables are equal, that code might look like this:</a:t>
            </a:r>
          </a:p>
          <a:p>
            <a:pPr lvl="1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number_01, number_02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number_01 = 100</a:t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number_02 = 50 + 50</a:t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number_01 = number_02 THEN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"These variables are equal."</a:t>
            </a:r>
          </a:p>
          <a:p>
            <a:r>
              <a:rPr lang="en-US" dirty="0" smtClean="0"/>
              <a:t>The script would create a pop-up saying they are equal.</a:t>
            </a:r>
          </a:p>
        </p:txBody>
      </p:sp>
    </p:spTree>
    <p:extLst>
      <p:ext uri="{BB962C8B-B14F-4D97-AF65-F5344CB8AC3E}">
        <p14:creationId xmlns:p14="http://schemas.microsoft.com/office/powerpoint/2010/main" val="240432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Multiline IF…THEN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09800"/>
            <a:ext cx="9720071" cy="40995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Frequently, you'll have multiple things happening if something is found in PRISM or MAXIS. </a:t>
            </a:r>
          </a:p>
          <a:p>
            <a:r>
              <a:rPr lang="en-US" dirty="0" smtClean="0"/>
              <a:t>For example, you may find that if a screen is found in BlueZone, it needs to both pop-up that a screen was found, and then read information from that screen.</a:t>
            </a:r>
          </a:p>
          <a:p>
            <a:r>
              <a:rPr lang="en-US" dirty="0" smtClean="0"/>
              <a:t>You can use a multiline IF…THEN statement to signify that multiple things happen when something is true: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number_01, number_02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number_01 = 100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number_02 = 50 + 50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number_01 = number_02 THEN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"These variables are equal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StopScript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 the "END IF" included at the end, which signifies that the IF…THEN statement has ended.</a:t>
            </a:r>
          </a:p>
          <a:p>
            <a:r>
              <a:rPr lang="en-US" dirty="0" smtClean="0"/>
              <a:t>Also note the indenting in the middle two lines: we do this with the tab key.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2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IF…THEN…ELSE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our simple example, it only does something if the numbers are equal. Sometimes, we need </a:t>
            </a:r>
            <a:r>
              <a:rPr lang="en-US" dirty="0" smtClean="0"/>
              <a:t>it to take action whether or not the statement is "true".</a:t>
            </a:r>
          </a:p>
          <a:p>
            <a:r>
              <a:rPr lang="en-US" dirty="0" smtClean="0"/>
              <a:t>To do that, we need an IF…THEN…ELSE statement. The "ELSE" tells the script to do the following if </a:t>
            </a:r>
            <a:r>
              <a:rPr lang="en-US" b="1" dirty="0" smtClean="0"/>
              <a:t>anything else</a:t>
            </a:r>
            <a:r>
              <a:rPr lang="en-US" dirty="0" smtClean="0"/>
              <a:t> is true. So, in this script, it'll create a </a:t>
            </a:r>
            <a:r>
              <a:rPr lang="en-US" dirty="0" err="1" smtClean="0"/>
              <a:t>MsgBox</a:t>
            </a:r>
            <a:r>
              <a:rPr lang="en-US" dirty="0" smtClean="0"/>
              <a:t> whether-or-not the two numbers are the same: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number_01, number_02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number_01 = 100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number_02 = 50 + 50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number_01 = number_02 THEN 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"These variables are equal."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StopScript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"These variables are not equal."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dirty="0"/>
          </a:p>
          <a:p>
            <a:r>
              <a:rPr lang="en-US" dirty="0" smtClean="0"/>
              <a:t>Now</a:t>
            </a:r>
            <a:r>
              <a:rPr lang="en-US" dirty="0"/>
              <a:t>, </a:t>
            </a:r>
            <a:r>
              <a:rPr lang="en-US" dirty="0" smtClean="0"/>
              <a:t>if we need it to pop up a different message if one is greater than the other…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IF…THEN…ELSEIF…ELSE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uses ELSEIF to signify that if the first condition isn't met, but the second (or third, or fourt</a:t>
            </a:r>
            <a:r>
              <a:rPr lang="en-US" dirty="0" smtClean="0"/>
              <a:t>h, or fifth, etc.) is met, then take a different action.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number_01, number_02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number_01 = 100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number_02 = 50 + 50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number_01 = number_02 THEN 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"These variables are equal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number_01 &gt; number_02 THEN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"The first variable is greater than the second."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number_01 &lt; number_02 THEN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"The first variable is less than the second."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dirty="0"/>
          </a:p>
          <a:p>
            <a:r>
              <a:rPr lang="en-US" dirty="0" smtClean="0"/>
              <a:t>Here, we used two ELSEIFs to signify three different possible outcomes, depending on what number_01 and number_02 are assigned.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3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more than one condition needs to be met?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simply use the "AND" or "OR" statements to signify how you want it to work.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: used to connect words of the same part of speech, clauses, or sentences that are to be taken jointly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Or</a:t>
            </a:r>
            <a:r>
              <a:rPr lang="en-US" dirty="0"/>
              <a:t>: used to link alternatives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 we use "AND" when all conditions need to be met, and "OR" when any conditions need to be met:</a:t>
            </a:r>
          </a:p>
          <a:p>
            <a:pPr lvl="1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 &lt; 32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snow_falling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True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wearing_coat_today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True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wearing_gloves_today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wearing_scarf_today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21436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functions which are particularly helpful for validating whether or not information was entered the way you intended on a dialog. These are used with IF…THEN functions like so:</a:t>
            </a:r>
          </a:p>
          <a:p>
            <a:r>
              <a:rPr lang="en-US" dirty="0" err="1" smtClean="0"/>
              <a:t>IsDate</a:t>
            </a:r>
            <a:r>
              <a:rPr lang="en-US" dirty="0" smtClean="0"/>
              <a:t>(</a:t>
            </a:r>
            <a:r>
              <a:rPr lang="en-US" dirty="0" err="1" smtClean="0"/>
              <a:t>date_variable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Checks to see whether or not the </a:t>
            </a:r>
            <a:r>
              <a:rPr lang="en-US" dirty="0" err="1" smtClean="0"/>
              <a:t>date_variable</a:t>
            </a:r>
            <a:r>
              <a:rPr lang="en-US" dirty="0" smtClean="0"/>
              <a:t> (replace this with whatever you're using) is entered as a date. This can help require that a date be entered into a field, like so:</a:t>
            </a:r>
          </a:p>
          <a:p>
            <a:pPr lvl="1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IsDate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application_date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 THEN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"Enter a valid date."</a:t>
            </a:r>
          </a:p>
          <a:p>
            <a:r>
              <a:rPr lang="en-US" dirty="0" err="1" smtClean="0"/>
              <a:t>IsNumeric</a:t>
            </a:r>
            <a:r>
              <a:rPr lang="en-US" dirty="0" smtClean="0"/>
              <a:t>(</a:t>
            </a:r>
            <a:r>
              <a:rPr lang="en-US" dirty="0" err="1" smtClean="0"/>
              <a:t>number_variable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Checks to see whether or not the </a:t>
            </a:r>
            <a:r>
              <a:rPr lang="en-US" dirty="0" err="1" smtClean="0"/>
              <a:t>number_variable</a:t>
            </a:r>
            <a:r>
              <a:rPr lang="en-US" dirty="0" smtClean="0"/>
              <a:t> (replace this with whatever you're using) is entered as a numeric value. This can help require that a number be entered into a field, like so: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(case_number)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 THEN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case number."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1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scripts to BlueZone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do this for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one of your scripts from earlier (with a dialog), create a pop-up box that tells the user they need to fill in editboxes from the dialog.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IsDate</a:t>
            </a:r>
            <a:r>
              <a:rPr lang="en-US" dirty="0" smtClean="0"/>
              <a:t> or </a:t>
            </a:r>
            <a:r>
              <a:rPr lang="en-US" dirty="0" err="1" smtClean="0"/>
              <a:t>IsNumeric</a:t>
            </a:r>
            <a:r>
              <a:rPr lang="en-US" dirty="0" smtClean="0"/>
              <a:t> to make sure dates or numbers were entered on the dialog.</a:t>
            </a:r>
          </a:p>
          <a:p>
            <a:r>
              <a:rPr lang="en-US" dirty="0" smtClean="0"/>
              <a:t>You can use the = "" combination (equals blank) to make sure data was entered into editboxes in the dialog.</a:t>
            </a:r>
          </a:p>
          <a:p>
            <a:r>
              <a:rPr lang="en-US" dirty="0" smtClean="0"/>
              <a:t>If you used a DropListBox with a "(select one…)" included as the default option, you can use = "(select one…)" to check to make sure the user didn't select it that option.</a:t>
            </a:r>
          </a:p>
        </p:txBody>
      </p:sp>
    </p:spTree>
    <p:extLst>
      <p:ext uri="{BB962C8B-B14F-4D97-AF65-F5344CB8AC3E}">
        <p14:creationId xmlns:p14="http://schemas.microsoft.com/office/powerpoint/2010/main" val="20560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 section of code </a:t>
            </a:r>
            <a:r>
              <a:rPr lang="en-US" dirty="0" smtClean="0"/>
              <a:t>until a condition is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is amazing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loop code in order to repeat it over and over again until a condition is met.</a:t>
            </a:r>
          </a:p>
          <a:p>
            <a:r>
              <a:rPr lang="en-US" dirty="0" smtClean="0"/>
              <a:t>This is frequently done in the following situations:</a:t>
            </a:r>
            <a:endParaRPr lang="en-US" dirty="0" smtClean="0"/>
          </a:p>
          <a:p>
            <a:pPr lvl="1"/>
            <a:r>
              <a:rPr lang="en-US" dirty="0" smtClean="0"/>
              <a:t>Checking to make sure information was entered into a dialog.</a:t>
            </a:r>
            <a:endParaRPr lang="en-US" dirty="0" smtClean="0"/>
          </a:p>
          <a:p>
            <a:pPr lvl="1"/>
            <a:r>
              <a:rPr lang="en-US" dirty="0" smtClean="0"/>
              <a:t>Checking to make sure we aren't locked out of PRISM or MAXIS.</a:t>
            </a:r>
            <a:endParaRPr lang="en-US" dirty="0" smtClean="0"/>
          </a:p>
          <a:p>
            <a:pPr lvl="1"/>
            <a:r>
              <a:rPr lang="en-US" dirty="0" smtClean="0"/>
              <a:t>Reading information over and over again from a PRISM or MAXIS panel (for multiple cases or household members) and moving the info into a spreadsheet</a:t>
            </a:r>
            <a:endParaRPr lang="en-US" dirty="0" smtClean="0"/>
          </a:p>
          <a:p>
            <a:r>
              <a:rPr lang="en-US" dirty="0" smtClean="0"/>
              <a:t>Looping is done one of two ways, with a FOR…NEXT statement and a DO…LOOP statement. We will only be focusing on DO…LOOPs in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script, we'll loop through creating a </a:t>
            </a:r>
            <a:r>
              <a:rPr lang="en-US" dirty="0" err="1" smtClean="0"/>
              <a:t>MsgBox</a:t>
            </a:r>
            <a:r>
              <a:rPr lang="en-US" dirty="0" smtClean="0"/>
              <a:t> with a number in it, until the number equals 9. </a:t>
            </a:r>
            <a:r>
              <a:rPr lang="en-US" dirty="0" smtClean="0"/>
              <a:t>We've added comments for clarity.</a:t>
            </a:r>
            <a:endParaRPr lang="en-US" dirty="0" smtClean="0"/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we declare the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assign it "0",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b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'Then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we write "do", which starts the looping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procedure.</a:t>
            </a:r>
            <a:b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'Adds 1 to the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'Pop-up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the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b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UNTIL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main_number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'Loop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 stop once we get to 10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/>
              <a:t>Note that the DO and LOOP surround the part of the script with the </a:t>
            </a:r>
            <a:r>
              <a:rPr lang="en-US" dirty="0" err="1" smtClean="0"/>
              <a:t>MsgBox</a:t>
            </a:r>
            <a:r>
              <a:rPr lang="en-US" dirty="0" smtClean="0"/>
              <a:t> and the math. It is looping those two lines until </a:t>
            </a:r>
            <a:r>
              <a:rPr lang="en-US" dirty="0" err="1" smtClean="0"/>
              <a:t>main_number</a:t>
            </a:r>
            <a:r>
              <a:rPr lang="en-US" dirty="0" smtClean="0"/>
              <a:t> is 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Looping, dialogs,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Let's say you need to have a "mandatory field" in a dialog. With looping, you can force the user to loop through the dialog until they enter a field.</a:t>
            </a:r>
          </a:p>
          <a:p>
            <a:r>
              <a:rPr lang="en-US" dirty="0" smtClean="0"/>
              <a:t>For example, if worker_signature was mandatory, we could create a simple dialog and require the worker_signature be provided: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Dialog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simple_dialog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worker_signature = "" THEN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"You must sign!"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UNTIL worker_signature &lt;&gt; ""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 that in the IF…THEN statement, we use an = "", but in the LOOP UNTIL statement we use an &lt;&gt; "". Why is that?</a:t>
            </a:r>
          </a:p>
          <a:p>
            <a:r>
              <a:rPr lang="en-US" dirty="0" smtClean="0"/>
              <a:t>That's because we need to tell the worker what they did wrong (didn't fill in the worker_signature), and loop until they do it right (fill in the worker_signature).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one: let's finish 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your script and dialog, and add all of the following to it:</a:t>
            </a:r>
          </a:p>
          <a:p>
            <a:pPr lvl="1"/>
            <a:r>
              <a:rPr lang="en-US" dirty="0" smtClean="0"/>
              <a:t>A field for </a:t>
            </a:r>
            <a:r>
              <a:rPr lang="en-US" dirty="0" err="1" smtClean="0"/>
              <a:t>PRISM_case_number</a:t>
            </a:r>
            <a:r>
              <a:rPr lang="en-US" dirty="0" smtClean="0"/>
              <a:t> and worker_signature, if you don't have it already.</a:t>
            </a:r>
          </a:p>
          <a:p>
            <a:pPr lvl="1"/>
            <a:r>
              <a:rPr lang="en-US" dirty="0" smtClean="0"/>
              <a:t>IF…THEN statements telling the user if they missed a mandatory field (for our purposes, </a:t>
            </a:r>
            <a:r>
              <a:rPr lang="en-US" dirty="0" err="1" smtClean="0"/>
              <a:t>PRISM_case_number</a:t>
            </a:r>
            <a:r>
              <a:rPr lang="en-US" dirty="0" smtClean="0"/>
              <a:t> and worker_signature will be mandatory).</a:t>
            </a:r>
          </a:p>
          <a:p>
            <a:pPr lvl="1"/>
            <a:r>
              <a:rPr lang="en-US" dirty="0" smtClean="0"/>
              <a:t>DO…LOOPs around the dialog that require these two fields, and any others.</a:t>
            </a:r>
          </a:p>
          <a:p>
            <a:pPr lvl="1"/>
            <a:r>
              <a:rPr lang="en-US" dirty="0" smtClean="0"/>
              <a:t>Functions to connect it to BlueZone.</a:t>
            </a:r>
            <a:endParaRPr lang="en-US" dirty="0" smtClean="0"/>
          </a:p>
          <a:p>
            <a:pPr lvl="1"/>
            <a:r>
              <a:rPr lang="en-US" dirty="0" smtClean="0"/>
              <a:t>Custom Functions from the Functions Library that easily navigate to CAAD and enter the info.</a:t>
            </a:r>
          </a:p>
        </p:txBody>
      </p:sp>
    </p:spTree>
    <p:extLst>
      <p:ext uri="{BB962C8B-B14F-4D97-AF65-F5344CB8AC3E}">
        <p14:creationId xmlns:p14="http://schemas.microsoft.com/office/powerpoint/2010/main" val="33063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Summarizing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you accomplished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now connect a script to BlueZone, and manipulate the screens in PRISM/MAXIS!</a:t>
            </a:r>
          </a:p>
          <a:p>
            <a:r>
              <a:rPr lang="en-US" dirty="0" smtClean="0"/>
              <a:t>You can use date functions to manipulate dates in a script.</a:t>
            </a:r>
            <a:endParaRPr lang="en-US" dirty="0" smtClean="0"/>
          </a:p>
          <a:p>
            <a:r>
              <a:rPr lang="en-US" dirty="0" smtClean="0"/>
              <a:t>You know how the custom functions library works.</a:t>
            </a:r>
            <a:endParaRPr lang="en-US" dirty="0" smtClean="0"/>
          </a:p>
          <a:p>
            <a:r>
              <a:rPr lang="en-US" dirty="0" smtClean="0"/>
              <a:t>You understand the basic concept behind conditional logic.</a:t>
            </a:r>
            <a:endParaRPr lang="en-US" dirty="0" smtClean="0"/>
          </a:p>
          <a:p>
            <a:r>
              <a:rPr lang="en-US" dirty="0" smtClean="0"/>
              <a:t>You know how to loop lines of code over and over until conditions are met.</a:t>
            </a:r>
            <a:endParaRPr lang="en-US" dirty="0" smtClean="0"/>
          </a:p>
          <a:p>
            <a:r>
              <a:rPr lang="en-US" dirty="0" smtClean="0"/>
              <a:t>You know </a:t>
            </a:r>
            <a:r>
              <a:rPr lang="en-US" smtClean="0"/>
              <a:t>more than I did two days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actually Do things with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are about to become very important to us.</a:t>
            </a:r>
          </a:p>
          <a:p>
            <a:pPr lvl="1"/>
            <a:r>
              <a:rPr lang="en-US" dirty="0" smtClean="0"/>
              <a:t>Functions are commands that tell a script to do something, or a number of things.</a:t>
            </a:r>
            <a:endParaRPr lang="en-US" dirty="0" smtClean="0"/>
          </a:p>
          <a:p>
            <a:r>
              <a:rPr lang="en-US" dirty="0" smtClean="0"/>
              <a:t>We use several functions to connect to BlueZone and manipulate data in scripts.</a:t>
            </a:r>
          </a:p>
          <a:p>
            <a:r>
              <a:rPr lang="en-US" dirty="0" smtClean="0"/>
              <a:t>Samples of our primary functions:</a:t>
            </a:r>
            <a:endParaRPr lang="en-US" dirty="0" smtClean="0"/>
          </a:p>
          <a:p>
            <a:pPr lvl="1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EMConnect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"" </a:t>
            </a:r>
            <a:r>
              <a:rPr lang="en-US" dirty="0" smtClean="0"/>
              <a:t>– connects to BlueZone</a:t>
            </a:r>
            <a:endParaRPr lang="en-US" dirty="0"/>
          </a:p>
          <a:p>
            <a:pPr lvl="1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EMFocus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focuses the current screen (brings to front)</a:t>
            </a:r>
            <a:endParaRPr lang="en-US" dirty="0" smtClean="0"/>
          </a:p>
          <a:p>
            <a:pPr lvl="1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EMReadScreen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variable, 1, 2, 3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reads 1 character at row 2, column 3 into the variable.</a:t>
            </a:r>
            <a:endParaRPr lang="en-US" dirty="0" smtClean="0"/>
          </a:p>
          <a:p>
            <a:pPr lvl="1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EMSendKey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"&lt;enter&gt;" </a:t>
            </a:r>
            <a:r>
              <a:rPr lang="en-US" dirty="0" smtClean="0"/>
              <a:t>– sends the transmit key.</a:t>
            </a:r>
          </a:p>
          <a:p>
            <a:pPr lvl="1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EMWaitReady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0, 0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always follows a "&lt;enter&gt;" or "&lt;PF&gt;" </a:t>
            </a:r>
            <a:r>
              <a:rPr lang="en-US" dirty="0" err="1" smtClean="0"/>
              <a:t>sendkey</a:t>
            </a:r>
            <a:r>
              <a:rPr lang="en-US" dirty="0" smtClean="0"/>
              <a:t> command.</a:t>
            </a:r>
            <a:endParaRPr lang="en-US" dirty="0" smtClean="0"/>
          </a:p>
          <a:p>
            <a:pPr lvl="1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EMWriteScreen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"hello", 2, 3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writes the string "hello" at row 2, column 3.</a:t>
            </a:r>
            <a:endParaRPr lang="en-US" dirty="0" smtClean="0"/>
          </a:p>
          <a:p>
            <a:pPr lvl="1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StopScript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– stops </a:t>
            </a:r>
            <a:r>
              <a:rPr lang="en-US" dirty="0" smtClean="0"/>
              <a:t>a script from running.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1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and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script connection, we need to understand the row and column features of BlueZone.</a:t>
            </a:r>
          </a:p>
          <a:p>
            <a:r>
              <a:rPr lang="en-US" dirty="0" smtClean="0"/>
              <a:t>BlueZone has a status bar at the bottom of the </a:t>
            </a:r>
            <a:br>
              <a:rPr lang="en-US" dirty="0" smtClean="0"/>
            </a:br>
            <a:r>
              <a:rPr lang="en-US" dirty="0" smtClean="0"/>
              <a:t>regular window, which contains coordinates. </a:t>
            </a:r>
          </a:p>
          <a:p>
            <a:r>
              <a:rPr lang="en-US" dirty="0" smtClean="0"/>
              <a:t>These coordinates are of the current position </a:t>
            </a:r>
            <a:br>
              <a:rPr lang="en-US" dirty="0" smtClean="0"/>
            </a:br>
            <a:r>
              <a:rPr lang="en-US" dirty="0" smtClean="0"/>
              <a:t>of the cursor in BlueZone. </a:t>
            </a:r>
          </a:p>
          <a:p>
            <a:r>
              <a:rPr lang="en-US" dirty="0" smtClean="0"/>
              <a:t>We need to know this information for most of our</a:t>
            </a:r>
            <a:r>
              <a:rPr lang="en-US" dirty="0"/>
              <a:t> </a:t>
            </a:r>
            <a:r>
              <a:rPr lang="en-US" dirty="0" smtClean="0"/>
              <a:t>scripts.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67000"/>
            <a:ext cx="390579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EMConnect</a:t>
            </a:r>
            <a:r>
              <a:rPr lang="en-US" dirty="0" smtClean="0"/>
              <a:t> "" needs to go in </a:t>
            </a:r>
            <a:r>
              <a:rPr lang="en-US" b="1" dirty="0" smtClean="0"/>
              <a:t>every single script </a:t>
            </a:r>
            <a:r>
              <a:rPr lang="en-US" dirty="0" smtClean="0"/>
              <a:t>you create, if you want it to connect to BlueZone!</a:t>
            </a:r>
            <a:endParaRPr lang="en-US" dirty="0" smtClean="0"/>
          </a:p>
          <a:p>
            <a:r>
              <a:rPr lang="en-US" dirty="0" smtClean="0"/>
              <a:t>Should go near the top of your script, somewhere under your dialog.</a:t>
            </a:r>
            <a:endParaRPr lang="en-US" dirty="0" smtClean="0"/>
          </a:p>
          <a:p>
            <a:r>
              <a:rPr lang="en-US" dirty="0" smtClean="0"/>
              <a:t>It's usually a good idea to create a comment along the lines of " 'connecting to BlueZone" (without the quotes) right next to this.</a:t>
            </a:r>
            <a:endParaRPr lang="en-US" dirty="0" smtClean="0"/>
          </a:p>
          <a:p>
            <a:r>
              <a:rPr lang="en-US" dirty="0" smtClean="0"/>
              <a:t>The blank string (this thing: "") tells it to connect to the BlueZone session that contains the Power Pad with the button pressed. </a:t>
            </a:r>
          </a:p>
          <a:p>
            <a:pPr lvl="1"/>
            <a:r>
              <a:rPr lang="en-US" dirty="0" smtClean="0"/>
              <a:t>This will make more sense when you have access to the official scripts.</a:t>
            </a:r>
          </a:p>
          <a:p>
            <a:r>
              <a:rPr lang="en-US" dirty="0" smtClean="0"/>
              <a:t>If you wanted to specify "connect to S1", use </a:t>
            </a:r>
            <a:r>
              <a:rPr lang="en-US" dirty="0" err="1" smtClean="0"/>
              <a:t>EMConnect</a:t>
            </a:r>
            <a:r>
              <a:rPr lang="en-US" dirty="0" smtClean="0"/>
              <a:t> "A". For S2, use "B", and so on.</a:t>
            </a:r>
          </a:p>
          <a:p>
            <a:pPr lvl="1"/>
            <a:r>
              <a:rPr lang="en-US" dirty="0" smtClean="0"/>
              <a:t>This functionality can be used to write a script tha</a:t>
            </a:r>
            <a:r>
              <a:rPr lang="en-US" dirty="0" smtClean="0"/>
              <a:t>t "tries to find MAXIS/PRISM/MMIS" in multiple BlueZone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EMFocus</a:t>
            </a:r>
            <a:r>
              <a:rPr lang="en-US" dirty="0" smtClean="0"/>
              <a:t> is helpful in instances where the BlueZone window might fall behind another window, such as loading a document in Word or Excel.</a:t>
            </a:r>
          </a:p>
          <a:p>
            <a:r>
              <a:rPr lang="en-US" dirty="0" smtClean="0"/>
              <a:t>We don't use it very often, but it could prove useful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7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EMReadScreen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EMReadScreen</a:t>
            </a:r>
            <a:r>
              <a:rPr lang="en-US" dirty="0" smtClean="0"/>
              <a:t> reads information from a BlueZone window, and copies it into a variable for future use.</a:t>
            </a:r>
          </a:p>
          <a:p>
            <a:r>
              <a:rPr lang="en-US" dirty="0" smtClean="0"/>
              <a:t>Almost every single script uses it.</a:t>
            </a:r>
          </a:p>
          <a:p>
            <a:r>
              <a:rPr lang="en-US" dirty="0" smtClean="0"/>
              <a:t>There are four parameters for this function, and they need to be entered in this order:</a:t>
            </a:r>
          </a:p>
          <a:p>
            <a:pPr lvl="1"/>
            <a:r>
              <a:rPr lang="en-US" dirty="0" smtClean="0"/>
              <a:t>A variable for reading into. We'll use </a:t>
            </a:r>
            <a:r>
              <a:rPr lang="en-US" dirty="0" err="1" smtClean="0"/>
              <a:t>PRISM_case_number</a:t>
            </a:r>
            <a:r>
              <a:rPr lang="en-US" dirty="0" smtClean="0"/>
              <a:t> as our example.</a:t>
            </a:r>
          </a:p>
          <a:p>
            <a:pPr lvl="1"/>
            <a:r>
              <a:rPr lang="en-US" dirty="0" smtClean="0"/>
              <a:t>A number of characters to read on a screen. A PRISM case number is 10 digits, plus a dash and two additional numbers, so we're going with 13 in this field.</a:t>
            </a:r>
          </a:p>
          <a:p>
            <a:pPr lvl="1"/>
            <a:r>
              <a:rPr lang="en-US" dirty="0" smtClean="0"/>
              <a:t>A row to read from. We're going with row 20.</a:t>
            </a:r>
          </a:p>
          <a:p>
            <a:pPr lvl="1"/>
            <a:r>
              <a:rPr lang="en-US" dirty="0" smtClean="0"/>
              <a:t>A column to read from. We're going with column 8.</a:t>
            </a:r>
          </a:p>
          <a:p>
            <a:r>
              <a:rPr lang="en-US" dirty="0" smtClean="0"/>
              <a:t>In this example, we'd write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EMReadScreen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PRISM_case_number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13, 20,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7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EMWriteScreen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EMWriteScreen</a:t>
            </a:r>
            <a:r>
              <a:rPr lang="en-US" dirty="0" smtClean="0"/>
              <a:t> writes information to a BlueZone window from a string or variable.</a:t>
            </a:r>
          </a:p>
          <a:p>
            <a:r>
              <a:rPr lang="en-US" dirty="0" smtClean="0"/>
              <a:t>Many of our scripts use it.</a:t>
            </a:r>
          </a:p>
          <a:p>
            <a:r>
              <a:rPr lang="en-US" dirty="0" smtClean="0"/>
              <a:t>It does not include word wrap features, so it is best for single line data entry.</a:t>
            </a:r>
          </a:p>
          <a:p>
            <a:pPr lvl="1"/>
            <a:r>
              <a:rPr lang="en-US" dirty="0" smtClean="0"/>
              <a:t>Another functions with word wrap will be introduced a bit later.</a:t>
            </a:r>
          </a:p>
          <a:p>
            <a:r>
              <a:rPr lang="en-US" dirty="0" smtClean="0"/>
              <a:t>There are three parameters for this function, and they need to be entered in this order:</a:t>
            </a:r>
          </a:p>
          <a:p>
            <a:pPr lvl="1"/>
            <a:r>
              <a:rPr lang="en-US" dirty="0" smtClean="0"/>
              <a:t>A variable or string for writing into BlueZone. We'll use the string "CAAD" as our example.</a:t>
            </a:r>
          </a:p>
          <a:p>
            <a:pPr lvl="1"/>
            <a:r>
              <a:rPr lang="en-US" dirty="0" smtClean="0"/>
              <a:t>A row to write to. We're going with row 21.</a:t>
            </a:r>
          </a:p>
          <a:p>
            <a:pPr lvl="1"/>
            <a:r>
              <a:rPr lang="en-US" dirty="0" smtClean="0"/>
              <a:t>A column to write to. We're going with column 18.</a:t>
            </a:r>
          </a:p>
          <a:p>
            <a:r>
              <a:rPr lang="en-US" dirty="0" smtClean="0"/>
              <a:t>In this example, we'd write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EMWriteScreen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"CAAD", 21,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8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3079</TotalTime>
  <Words>2458</Words>
  <Application>Microsoft Office PowerPoint</Application>
  <PresentationFormat>Widescreen</PresentationFormat>
  <Paragraphs>202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Courier New</vt:lpstr>
      <vt:lpstr>Tw Cen MT</vt:lpstr>
      <vt:lpstr>Tw Cen MT Condensed</vt:lpstr>
      <vt:lpstr>Wingdings 3</vt:lpstr>
      <vt:lpstr>Integral</vt:lpstr>
      <vt:lpstr>BlueZone Scripting  Intermediate Concepts</vt:lpstr>
      <vt:lpstr>Items to be covered</vt:lpstr>
      <vt:lpstr>Connecting scripts to BlueZone</vt:lpstr>
      <vt:lpstr>Now we actually Do things with scripts</vt:lpstr>
      <vt:lpstr>Rows and Columns</vt:lpstr>
      <vt:lpstr>EMConnect</vt:lpstr>
      <vt:lpstr>EMFocus</vt:lpstr>
      <vt:lpstr>EMReadScreen</vt:lpstr>
      <vt:lpstr>EMWriteScreen</vt:lpstr>
      <vt:lpstr>StopScript</vt:lpstr>
      <vt:lpstr>Your turn!</vt:lpstr>
      <vt:lpstr>Using date functions</vt:lpstr>
      <vt:lpstr>Date functions</vt:lpstr>
      <vt:lpstr>DateAdd</vt:lpstr>
      <vt:lpstr>DateDiff</vt:lpstr>
      <vt:lpstr>DatePart</vt:lpstr>
      <vt:lpstr>Your Turn!</vt:lpstr>
      <vt:lpstr>The Custom Functions Library</vt:lpstr>
      <vt:lpstr>What is the Functions Library?</vt:lpstr>
      <vt:lpstr>We're sorry you had to do it the old way</vt:lpstr>
      <vt:lpstr>Your turn!</vt:lpstr>
      <vt:lpstr>Conditional logic</vt:lpstr>
      <vt:lpstr>What is conditional logic?</vt:lpstr>
      <vt:lpstr>For EACH "IF", there's always A "THEN"</vt:lpstr>
      <vt:lpstr>Multiline IF…THEN statements</vt:lpstr>
      <vt:lpstr>IF…THEN…ELSE</vt:lpstr>
      <vt:lpstr>IF…THEN…ELSEIF…ELSE</vt:lpstr>
      <vt:lpstr>What if more than one condition needs to be met?</vt:lpstr>
      <vt:lpstr>Validating information</vt:lpstr>
      <vt:lpstr>Your turn!</vt:lpstr>
      <vt:lpstr>Looping code</vt:lpstr>
      <vt:lpstr>Looping is amazing</vt:lpstr>
      <vt:lpstr>Looping example</vt:lpstr>
      <vt:lpstr>Looping, dialogs, and validation</vt:lpstr>
      <vt:lpstr>The big one: let's finish our script</vt:lpstr>
      <vt:lpstr>Wrap up</vt:lpstr>
      <vt:lpstr>What have you accomplished so far?</vt:lpstr>
    </vt:vector>
  </TitlesOfParts>
  <Company>MN Dept of Human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BlueZone Scripting Basics</dc:title>
  <dc:creator>Cary, Veronica</dc:creator>
  <cp:lastModifiedBy>Veronica Cary</cp:lastModifiedBy>
  <cp:revision>60</cp:revision>
  <dcterms:created xsi:type="dcterms:W3CDTF">2015-03-07T03:22:55Z</dcterms:created>
  <dcterms:modified xsi:type="dcterms:W3CDTF">2015-03-10T05:41:35Z</dcterms:modified>
</cp:coreProperties>
</file>