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606" r:id="rId2"/>
    <p:sldId id="633" r:id="rId3"/>
    <p:sldId id="622" r:id="rId4"/>
    <p:sldId id="611" r:id="rId5"/>
    <p:sldId id="600" r:id="rId6"/>
    <p:sldId id="607" r:id="rId7"/>
    <p:sldId id="624" r:id="rId8"/>
    <p:sldId id="625" r:id="rId9"/>
    <p:sldId id="632" r:id="rId10"/>
    <p:sldId id="612" r:id="rId11"/>
    <p:sldId id="631" r:id="rId12"/>
    <p:sldId id="620" r:id="rId13"/>
    <p:sldId id="618" r:id="rId14"/>
    <p:sldId id="610" r:id="rId15"/>
    <p:sldId id="617" r:id="rId16"/>
    <p:sldId id="608" r:id="rId17"/>
    <p:sldId id="630" r:id="rId1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82">
          <p15:clr>
            <a:srgbClr val="A4A3A4"/>
          </p15:clr>
        </p15:guide>
        <p15:guide id="2"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78B832"/>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725" autoAdjust="0"/>
  </p:normalViewPr>
  <p:slideViewPr>
    <p:cSldViewPr snapToGrid="0">
      <p:cViewPr varScale="1">
        <p:scale>
          <a:sx n="122" d="100"/>
          <a:sy n="122" d="100"/>
        </p:scale>
        <p:origin x="2540" y="92"/>
      </p:cViewPr>
      <p:guideLst>
        <p:guide orient="horz" pos="1282"/>
        <p:guide pos="31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5" d="100"/>
          <a:sy n="125" d="100"/>
        </p:scale>
        <p:origin x="492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4.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0596D8-C79D-4ED9-BF59-F9DF5C917223}" type="datetimeFigureOut">
              <a:rPr lang="en-US" smtClean="0"/>
              <a:pPr/>
              <a:t>10/11/2018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ACFF82-A243-4D90-9E0C-983158809860}" type="slidenum">
              <a:rPr lang="en-US" smtClean="0"/>
              <a:pPr/>
              <a:t>‹#›</a:t>
            </a:fld>
            <a:endParaRPr lang="en-US"/>
          </a:p>
        </p:txBody>
      </p:sp>
    </p:spTree>
    <p:extLst>
      <p:ext uri="{BB962C8B-B14F-4D97-AF65-F5344CB8AC3E}">
        <p14:creationId xmlns:p14="http://schemas.microsoft.com/office/powerpoint/2010/main" val="691265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832C7-A735-4F62-9A3C-57406AF96D4B}" type="datetimeFigureOut">
              <a:rPr lang="en-US" smtClean="0"/>
              <a:pPr/>
              <a:t>10/11/2018</a:t>
            </a:fld>
            <a:endParaRPr lang="en-US"/>
          </a:p>
        </p:txBody>
      </p:sp>
      <p:sp>
        <p:nvSpPr>
          <p:cNvPr id="4" name="幻灯片图像占位符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E79E6-8D35-443C-8295-6CFFBCE3EBE1}" type="slidenum">
              <a:rPr lang="en-US" smtClean="0"/>
              <a:pPr/>
              <a:t>‹#›</a:t>
            </a:fld>
            <a:endParaRPr lang="en-US"/>
          </a:p>
        </p:txBody>
      </p:sp>
    </p:spTree>
    <p:extLst>
      <p:ext uri="{BB962C8B-B14F-4D97-AF65-F5344CB8AC3E}">
        <p14:creationId xmlns:p14="http://schemas.microsoft.com/office/powerpoint/2010/main" val="379420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my topic is PAPR-Aware beam division multiple access for </a:t>
            </a:r>
            <a:r>
              <a:rPr lang="en-US" dirty="0" err="1"/>
              <a:t>mmWave</a:t>
            </a:r>
            <a:r>
              <a:rPr lang="en-US" dirty="0"/>
              <a:t> Massive MIMO systems. It’s a long title. The </a:t>
            </a:r>
            <a:r>
              <a:rPr lang="en-US" altLang="zh-CN" sz="1200" b="1" i="0" u="none" strike="noStrike" kern="1200" dirty="0">
                <a:solidFill>
                  <a:schemeClr val="tx1"/>
                </a:solidFill>
                <a:effectLst/>
                <a:latin typeface="+mn-lt"/>
                <a:ea typeface="+mn-ea"/>
                <a:cs typeface="+mn-cs"/>
              </a:rPr>
              <a:t>abbreviation</a:t>
            </a:r>
            <a:r>
              <a:rPr lang="en-US" altLang="zh-CN" sz="1200" b="0" i="0" kern="1200" dirty="0">
                <a:solidFill>
                  <a:schemeClr val="tx1"/>
                </a:solidFill>
                <a:effectLst/>
                <a:latin typeface="+mn-lt"/>
                <a:ea typeface="+mn-ea"/>
                <a:cs typeface="+mn-cs"/>
              </a:rPr>
              <a:t> of </a:t>
            </a:r>
            <a:r>
              <a:rPr lang="en-US" dirty="0"/>
              <a:t>Beam Division multiple access is BDMA. You may have heard CDMA, TDMA or SDMA. BDMA is a new technique for fifth generation wireless communication based on beamforming.</a:t>
            </a:r>
          </a:p>
        </p:txBody>
      </p:sp>
      <p:sp>
        <p:nvSpPr>
          <p:cNvPr id="4" name="Slide Number Placeholder 3"/>
          <p:cNvSpPr>
            <a:spLocks noGrp="1"/>
          </p:cNvSpPr>
          <p:nvPr>
            <p:ph type="sldNum" sz="quarter" idx="10"/>
          </p:nvPr>
        </p:nvSpPr>
        <p:spPr/>
        <p:txBody>
          <a:bodyPr/>
          <a:lstStyle/>
          <a:p>
            <a:fld id="{E8AE79E6-8D35-443C-8295-6CFFBCE3EBE1}" type="slidenum">
              <a:rPr lang="en-US" smtClean="0"/>
              <a:pPr/>
              <a:t>1</a:t>
            </a:fld>
            <a:endParaRPr lang="en-US"/>
          </a:p>
        </p:txBody>
      </p:sp>
    </p:spTree>
    <p:extLst>
      <p:ext uri="{BB962C8B-B14F-4D97-AF65-F5344CB8AC3E}">
        <p14:creationId xmlns:p14="http://schemas.microsoft.com/office/powerpoint/2010/main" val="2763529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will introduce two methods to solve the large PAPR problem. Firstly, clipping is a very simple and easy technique to implement by setting the amplitude that higher than threshold lambda just equal to the lambda.  Secondly,  this problem can be formulated as a convex optimization problem subject to the PAPR constraint. This convex problem can be solved by </a:t>
            </a:r>
            <a:r>
              <a:rPr lang="en-US" altLang="zh-CN" dirty="0" err="1"/>
              <a:t>cvx</a:t>
            </a:r>
            <a:r>
              <a:rPr lang="en-US" altLang="zh-CN" dirty="0"/>
              <a:t> tool. </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10</a:t>
            </a:fld>
            <a:endParaRPr lang="en-US"/>
          </a:p>
        </p:txBody>
      </p:sp>
    </p:spTree>
    <p:extLst>
      <p:ext uri="{BB962C8B-B14F-4D97-AF65-F5344CB8AC3E}">
        <p14:creationId xmlns:p14="http://schemas.microsoft.com/office/powerpoint/2010/main" val="393246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Obviously, the reduction of PAPR will bring in some residual interference on other users. Imaging a special case that all beams are orthogonal with each other, the digital  precoder won’t be required  to eliminate the interference, </a:t>
            </a:r>
            <a:r>
              <a:rPr lang="en-US" altLang="zh-CN" i="1" dirty="0"/>
              <a:t>i.e. </a:t>
            </a:r>
            <a:r>
              <a:rPr lang="en-US" altLang="zh-CN" dirty="0"/>
              <a:t>digital precoder can  be set as identity matrix. Then the PAPR is very small.</a:t>
            </a:r>
          </a:p>
          <a:p>
            <a:r>
              <a:rPr lang="en-US" altLang="zh-CN" dirty="0"/>
              <a:t>Based on this idea, we will select the users that have least interference to improve  the capacity and suppress the PAPR.</a:t>
            </a:r>
            <a:r>
              <a:rPr lang="zh-CN" altLang="en-US" dirty="0"/>
              <a:t> </a:t>
            </a:r>
            <a:r>
              <a:rPr lang="en-US" altLang="zh-CN" dirty="0"/>
              <a:t>Therefore,</a:t>
            </a:r>
            <a:r>
              <a:rPr lang="zh-CN" altLang="en-US" dirty="0"/>
              <a:t> </a:t>
            </a:r>
            <a:r>
              <a:rPr lang="en-US" altLang="zh-CN" dirty="0"/>
              <a:t>We can use the opportunistic scheme to reduce the PAPR without sacrificing the SINR.</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11</a:t>
            </a:fld>
            <a:endParaRPr lang="en-US"/>
          </a:p>
        </p:txBody>
      </p:sp>
    </p:spTree>
    <p:extLst>
      <p:ext uri="{BB962C8B-B14F-4D97-AF65-F5344CB8AC3E}">
        <p14:creationId xmlns:p14="http://schemas.microsoft.com/office/powerpoint/2010/main" val="789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greedy algorithm to select the active users to suppress the interference.  Intuitively, the best performance for opportunistic scheme is to exhaustive searching the combination of all users. However, the computation cost is too high for exhaustive searching. Thus, we use the greedy algorithm to find the suboptimal solution. Firstly, we select one user with largest channel gain, and then find the second one with least interference in the rest users and by the same manner, one group can be selected. Next, we will use the simulation to prove the effective of our algorithm.</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12</a:t>
            </a:fld>
            <a:endParaRPr lang="en-US"/>
          </a:p>
        </p:txBody>
      </p:sp>
    </p:spTree>
    <p:extLst>
      <p:ext uri="{BB962C8B-B14F-4D97-AF65-F5344CB8AC3E}">
        <p14:creationId xmlns:p14="http://schemas.microsoft.com/office/powerpoint/2010/main" val="172055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purple line has the best performance since all the elements of digital precoder matrix are concentrated on 0 to 1. This is because the opportunistic algorithm can reduce the interference in analog precoding. Then we don’t need the digital precoder to do much to eliminate the interference.</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13</a:t>
            </a:fld>
            <a:endParaRPr lang="en-US"/>
          </a:p>
        </p:txBody>
      </p:sp>
    </p:spTree>
    <p:extLst>
      <p:ext uri="{BB962C8B-B14F-4D97-AF65-F5344CB8AC3E}">
        <p14:creationId xmlns:p14="http://schemas.microsoft.com/office/powerpoint/2010/main" val="2782592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upper bound is given by fully-digital precoding where we use SVD to obtain the digital precoder. The capacity will be sacrificed after adding the PAPR constraint. The green line is PAPR-aware hybrid beamforming which is obtained by solving convex optimization problem. It’s lower than zero-forcing one since the interference will be introduced by the PAPR constraint. Although the convex optimization method is more complicated than clipping one, the performance will be better. </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14</a:t>
            </a:fld>
            <a:endParaRPr lang="en-US"/>
          </a:p>
        </p:txBody>
      </p:sp>
    </p:spTree>
    <p:extLst>
      <p:ext uri="{BB962C8B-B14F-4D97-AF65-F5344CB8AC3E}">
        <p14:creationId xmlns:p14="http://schemas.microsoft.com/office/powerpoint/2010/main" val="154021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By introducing the idea of opportunistic scheme, the performance will be compensated by opportunistic. The capacity of opportunistic hybrid beamforming is obtained by selecting 4 users from 20 active candidates and the PAPR reduction is also considered. The </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15</a:t>
            </a:fld>
            <a:endParaRPr lang="en-US"/>
          </a:p>
        </p:txBody>
      </p:sp>
    </p:spTree>
    <p:extLst>
      <p:ext uri="{BB962C8B-B14F-4D97-AF65-F5344CB8AC3E}">
        <p14:creationId xmlns:p14="http://schemas.microsoft.com/office/powerpoint/2010/main" val="340029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figure shows that PAPRA-OHBF can significantly benefit from the increase of active users as the number of active users grows from 6 to 20.</a:t>
            </a:r>
          </a:p>
          <a:p>
            <a:r>
              <a:rPr lang="en-US" altLang="zh-CN" dirty="0"/>
              <a:t>However, the benefit of having more active users diminishes as the number of active users increases beyond 30. The capacity is bounded by the fully-digital hybrid beamforming.</a:t>
            </a:r>
          </a:p>
          <a:p>
            <a:r>
              <a:rPr lang="en-US" altLang="zh-CN" sz="1200" b="0" i="0" u="none" strike="noStrike" kern="1200" baseline="0" dirty="0">
                <a:solidFill>
                  <a:schemeClr val="tx1"/>
                </a:solidFill>
                <a:latin typeface="+mn-lt"/>
                <a:ea typeface="+mn-ea"/>
                <a:cs typeface="+mn-cs"/>
              </a:rPr>
              <a:t>the curve labelled “Analog Beamforming” does not change much with the number of active users.</a:t>
            </a:r>
            <a:endParaRPr lang="en-US" altLang="zh-CN" dirty="0"/>
          </a:p>
        </p:txBody>
      </p:sp>
      <p:sp>
        <p:nvSpPr>
          <p:cNvPr id="4" name="灯片编号占位符 3"/>
          <p:cNvSpPr>
            <a:spLocks noGrp="1"/>
          </p:cNvSpPr>
          <p:nvPr>
            <p:ph type="sldNum" sz="quarter" idx="5"/>
          </p:nvPr>
        </p:nvSpPr>
        <p:spPr/>
        <p:txBody>
          <a:bodyPr/>
          <a:lstStyle/>
          <a:p>
            <a:fld id="{E8AE79E6-8D35-443C-8295-6CFFBCE3EBE1}" type="slidenum">
              <a:rPr lang="en-US" smtClean="0"/>
              <a:pPr/>
              <a:t>16</a:t>
            </a:fld>
            <a:endParaRPr lang="en-US"/>
          </a:p>
        </p:txBody>
      </p:sp>
    </p:spTree>
    <p:extLst>
      <p:ext uri="{BB962C8B-B14F-4D97-AF65-F5344CB8AC3E}">
        <p14:creationId xmlns:p14="http://schemas.microsoft.com/office/powerpoint/2010/main" val="4024462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conclusion is given here.  we have developed PAPR-aware BDMA scheme for millimeter wave massive MIMO systems by jointly preforming hybrid analog-digital precoding and user- beam scheduling. To reduce the PAPR, we have modeled the analog-digital precoder as a convex optimization problem and compared with clipping method. To efficiently schedule users with the least interference, we develop a greedy algorithm to opportunistically select users.  The simulation results prove the good performance of the PAPR-aware BDMA scheme.</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17</a:t>
            </a:fld>
            <a:endParaRPr lang="en-US"/>
          </a:p>
        </p:txBody>
      </p:sp>
    </p:spTree>
    <p:extLst>
      <p:ext uri="{BB962C8B-B14F-4D97-AF65-F5344CB8AC3E}">
        <p14:creationId xmlns:p14="http://schemas.microsoft.com/office/powerpoint/2010/main" val="370754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brief summary of my presentation. When we use BDMA, the beams can’t be strictly orthogonal for distinct users and</a:t>
            </a:r>
            <a:r>
              <a:rPr lang="zh-CN" altLang="en-US" dirty="0"/>
              <a:t> </a:t>
            </a:r>
            <a:r>
              <a:rPr lang="en-US" altLang="zh-CN" dirty="0"/>
              <a:t>it will result some residual interference for others. If we use hybrid beamforming to eliminate the interference, the peak-to-average-ratio will be large. Of course, we can clip the digital precoder but it will reduce the capacity </a:t>
            </a:r>
            <a:r>
              <a:rPr lang="en-US" altLang="zh-CN" dirty="0" err="1"/>
              <a:t>signaficantly</a:t>
            </a:r>
            <a:r>
              <a:rPr lang="en-US" altLang="zh-CN" dirty="0"/>
              <a:t>. </a:t>
            </a:r>
          </a:p>
          <a:p>
            <a:r>
              <a:rPr lang="en-US" altLang="zh-CN" dirty="0"/>
              <a:t>According to the challenges, our contributions are as follows. </a:t>
            </a:r>
          </a:p>
          <a:p>
            <a:r>
              <a:rPr lang="en-US" altLang="zh-CN" dirty="0"/>
              <a:t>Next I will explain the details.</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2</a:t>
            </a:fld>
            <a:endParaRPr lang="en-US"/>
          </a:p>
        </p:txBody>
      </p:sp>
    </p:spTree>
    <p:extLst>
      <p:ext uri="{BB962C8B-B14F-4D97-AF65-F5344CB8AC3E}">
        <p14:creationId xmlns:p14="http://schemas.microsoft.com/office/powerpoint/2010/main" val="415554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Beamforming is a signal processing technique used in antenna array for directional transmission or reception.  Considering the physical property of </a:t>
            </a:r>
            <a:r>
              <a:rPr lang="en-US" altLang="zh-CN" sz="1200" b="0" i="0" kern="1200" dirty="0">
                <a:solidFill>
                  <a:schemeClr val="tx1"/>
                </a:solidFill>
                <a:effectLst/>
                <a:latin typeface="+mn-lt"/>
                <a:ea typeface="+mn-ea"/>
                <a:cs typeface="+mn-cs"/>
              </a:rPr>
              <a:t>electromagnetic wave, the higher frequency transmitted, the higher pathloss in the propagation.</a:t>
            </a:r>
            <a:r>
              <a:rPr kumimoji="1" lang="en-US" altLang="zh-TW" sz="1200" dirty="0">
                <a:ea typeface="AppleMyungjo" charset="-127"/>
              </a:rPr>
              <a:t> We use 3D beamforming to transmit the beam directionally such that the pathloss can be overcome.</a:t>
            </a:r>
            <a:endParaRPr kumimoji="1" lang="zh-TW" altLang="en-US" sz="1200" dirty="0">
              <a:ea typeface="AppleMyungjo" charset="-127"/>
            </a:endParaRPr>
          </a:p>
          <a:p>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3</a:t>
            </a:fld>
            <a:endParaRPr lang="en-US"/>
          </a:p>
        </p:txBody>
      </p:sp>
    </p:spTree>
    <p:extLst>
      <p:ext uri="{BB962C8B-B14F-4D97-AF65-F5344CB8AC3E}">
        <p14:creationId xmlns:p14="http://schemas.microsoft.com/office/powerpoint/2010/main" val="79768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simple block diagram of BDMA. In the base station, we will transmit the orthogonal beams to distinct users. Here we assume the array response vectors corresponding to distinct beams are asymptotically orthogonal with infinite number of antennas at transmitter as shown in this equation.</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4</a:t>
            </a:fld>
            <a:endParaRPr lang="en-US"/>
          </a:p>
        </p:txBody>
      </p:sp>
    </p:spTree>
    <p:extLst>
      <p:ext uri="{BB962C8B-B14F-4D97-AF65-F5344CB8AC3E}">
        <p14:creationId xmlns:p14="http://schemas.microsoft.com/office/powerpoint/2010/main" val="205085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block diagram of my hybrid precoding system. The difference between my system and previous one is that we use digital precoder to further eliminate the interference among users. Thanks to the digital precoder, our proposed algorithm can achieve multiuser interference free without requiring perfectly orthogonal beams.  Why do we need hybrid beamforming? Of course, a simple method for digital precoding is to implement SVD on channel model Hu and then the digital precoder will be obtained. However, it’s impractical because of the huge hardware cost, especially for RF chain. The hybrid precoding system is to jointly design analog and digital precoder to use less RF chains to eliminate the interference between users.</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5</a:t>
            </a:fld>
            <a:endParaRPr lang="en-US"/>
          </a:p>
        </p:txBody>
      </p:sp>
    </p:spTree>
    <p:extLst>
      <p:ext uri="{BB962C8B-B14F-4D97-AF65-F5344CB8AC3E}">
        <p14:creationId xmlns:p14="http://schemas.microsoft.com/office/powerpoint/2010/main" val="362178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received signal is divided into 3 parts, desired signal, interference and noise. We use single path channel and the channel model can be represented as a multiplication of two vectors. For notational simplicity, we use </a:t>
            </a:r>
            <a:r>
              <a:rPr lang="en-US" altLang="zh-CN" dirty="0" err="1"/>
              <a:t>gu</a:t>
            </a:r>
            <a:r>
              <a:rPr lang="en-US" altLang="zh-CN" dirty="0"/>
              <a:t> to represent the effective array gain of the u-</a:t>
            </a:r>
            <a:r>
              <a:rPr lang="en-US" altLang="zh-CN" dirty="0" err="1"/>
              <a:t>th</a:t>
            </a:r>
            <a:r>
              <a:rPr lang="en-US" altLang="zh-CN" dirty="0"/>
              <a:t> user and then the channel capacity can be given by. The power in transmitter is uniformly allocated.</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6</a:t>
            </a:fld>
            <a:endParaRPr lang="en-US"/>
          </a:p>
        </p:txBody>
      </p:sp>
    </p:spTree>
    <p:extLst>
      <p:ext uri="{BB962C8B-B14F-4D97-AF65-F5344CB8AC3E}">
        <p14:creationId xmlns:p14="http://schemas.microsoft.com/office/powerpoint/2010/main" val="397447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objective function is to maximize the sum-rate capacity R.  we need to jointly design the digital precoder and analog precoder subject to the power and analog constraint.</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7</a:t>
            </a:fld>
            <a:endParaRPr lang="en-US"/>
          </a:p>
        </p:txBody>
      </p:sp>
    </p:spTree>
    <p:extLst>
      <p:ext uri="{BB962C8B-B14F-4D97-AF65-F5344CB8AC3E}">
        <p14:creationId xmlns:p14="http://schemas.microsoft.com/office/powerpoint/2010/main" val="114983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maximize the total capacity, the optimal analog precoding at the transmitter is given by simply equal to the response array vector a T. Then the digital precoder can be obtained by zero-forcing, where  G is the collection of effective array gains.  And the digital precoder is the right pseudo inverse of G</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8</a:t>
            </a:fld>
            <a:endParaRPr lang="en-US"/>
          </a:p>
        </p:txBody>
      </p:sp>
    </p:spTree>
    <p:extLst>
      <p:ext uri="{BB962C8B-B14F-4D97-AF65-F5344CB8AC3E}">
        <p14:creationId xmlns:p14="http://schemas.microsoft.com/office/powerpoint/2010/main" val="257808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to realize zero-forcing, the digital precoder F can theoretically ramp up to M folds. A large M can potentially incur large peak-to-average power ratio problem such as expensive hardware cost and distortion. </a:t>
            </a:r>
            <a:r>
              <a:rPr lang="en-US" altLang="zh-TW" dirty="0"/>
              <a:t>A new constraint is required for each element of digital precoder so that the PAPR can be reduced.</a:t>
            </a:r>
            <a:endParaRPr lang="zh-CN" altLang="en-US" dirty="0"/>
          </a:p>
        </p:txBody>
      </p:sp>
      <p:sp>
        <p:nvSpPr>
          <p:cNvPr id="4" name="灯片编号占位符 3"/>
          <p:cNvSpPr>
            <a:spLocks noGrp="1"/>
          </p:cNvSpPr>
          <p:nvPr>
            <p:ph type="sldNum" sz="quarter" idx="5"/>
          </p:nvPr>
        </p:nvSpPr>
        <p:spPr/>
        <p:txBody>
          <a:bodyPr/>
          <a:lstStyle/>
          <a:p>
            <a:fld id="{E8AE79E6-8D35-443C-8295-6CFFBCE3EBE1}" type="slidenum">
              <a:rPr lang="en-US" smtClean="0"/>
              <a:pPr/>
              <a:t>9</a:t>
            </a:fld>
            <a:endParaRPr lang="en-US"/>
          </a:p>
        </p:txBody>
      </p:sp>
    </p:spTree>
    <p:extLst>
      <p:ext uri="{BB962C8B-B14F-4D97-AF65-F5344CB8AC3E}">
        <p14:creationId xmlns:p14="http://schemas.microsoft.com/office/powerpoint/2010/main" val="298755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311150"/>
            <a:ext cx="2262188" cy="6632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11150"/>
            <a:ext cx="6637337" cy="6632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9676" y="254643"/>
            <a:ext cx="4201301" cy="96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691515" y="1705610"/>
            <a:ext cx="8675370" cy="210503"/>
          </a:xfrm>
          <a:prstGeom prst="rect">
            <a:avLst/>
          </a:prstGeom>
          <a:solidFill>
            <a:srgbClr val="6F1B6A"/>
          </a:solidFill>
          <a:ln w="9525">
            <a:solidFill>
              <a:srgbClr val="7030A0"/>
            </a:solidFill>
            <a:miter lim="800000"/>
            <a:headEnd/>
            <a:tailEnd/>
          </a:ln>
        </p:spPr>
        <p:txBody>
          <a:bodyPr wrap="none" anchor="ct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pPr algn="ctr" eaLnBrk="1" hangingPunct="1">
              <a:buFont typeface="Arial" panose="020B0604020202020204" pitchFamily="34" charset="0"/>
              <a:buNone/>
            </a:pPr>
            <a:endParaRPr lang="zh-TW" altLang="en-US" sz="2400" b="1">
              <a:solidFill>
                <a:srgbClr val="FFCC66"/>
              </a:solidFill>
              <a:latin typeface="黑体" panose="02010609060101010101" pitchFamily="49" charset="-122"/>
              <a:ea typeface="黑体" panose="02010609060101010101" pitchFamily="49" charset="-122"/>
              <a:sym typeface="黑体" panose="02010609060101010101" pitchFamily="49" charset="-122"/>
            </a:endParaRPr>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680" y="6910536"/>
            <a:ext cx="3315133" cy="6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userDrawn="1"/>
        </p:nvCxnSpPr>
        <p:spPr>
          <a:xfrm>
            <a:off x="691515" y="6929449"/>
            <a:ext cx="8675370" cy="0"/>
          </a:xfrm>
          <a:prstGeom prst="line">
            <a:avLst/>
          </a:prstGeom>
          <a:ln w="28575">
            <a:solidFill>
              <a:srgbClr val="7030A0"/>
            </a:solidFill>
          </a:ln>
        </p:spPr>
        <p:style>
          <a:lnRef idx="1">
            <a:schemeClr val="accent6"/>
          </a:lnRef>
          <a:fillRef idx="0">
            <a:schemeClr val="accent6"/>
          </a:fillRef>
          <a:effectRef idx="0">
            <a:schemeClr val="accent6"/>
          </a:effectRef>
          <a:fontRef idx="minor">
            <a:schemeClr val="tx1"/>
          </a:fontRef>
        </p:style>
      </p:cxnSp>
      <p:sp>
        <p:nvSpPr>
          <p:cNvPr id="11" name="Slide Number Placeholder 1"/>
          <p:cNvSpPr txBox="1">
            <a:spLocks/>
          </p:cNvSpPr>
          <p:nvPr userDrawn="1"/>
        </p:nvSpPr>
        <p:spPr>
          <a:xfrm>
            <a:off x="8917632" y="6983849"/>
            <a:ext cx="449253" cy="41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1pPr>
            <a:lvl2pPr marL="742950" indent="-28575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2pPr>
            <a:lvl3pPr marL="11430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3pPr>
            <a:lvl4pPr marL="16002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4pPr>
            <a:lvl5pPr marL="20574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9pPr>
          </a:lstStyle>
          <a:p>
            <a:fld id="{2D5997E6-C181-4A13-9D38-718159C5EC42}" type="slidenum">
              <a:rPr lang="en-US" altLang="zh-CN" sz="1200" b="1" smtClean="0">
                <a:solidFill>
                  <a:srgbClr val="000000"/>
                </a:solidFill>
                <a:latin typeface="Garamond" panose="02020404030301010803" pitchFamily="18" charset="0"/>
              </a:rPr>
              <a:pPr/>
              <a:t>‹#›</a:t>
            </a:fld>
            <a:endParaRPr lang="en-US" altLang="zh-CN" sz="1200" b="1"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83620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2313" y="6935361"/>
            <a:ext cx="3577141" cy="7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8"/>
          <p:cNvCxnSpPr/>
          <p:nvPr userDrawn="1"/>
        </p:nvCxnSpPr>
        <p:spPr>
          <a:xfrm>
            <a:off x="636712" y="6982544"/>
            <a:ext cx="8675370" cy="0"/>
          </a:xfrm>
          <a:prstGeom prst="line">
            <a:avLst/>
          </a:prstGeom>
          <a:ln w="28575">
            <a:solidFill>
              <a:srgbClr val="7030A0"/>
            </a:solidFill>
          </a:ln>
        </p:spPr>
        <p:style>
          <a:lnRef idx="1">
            <a:schemeClr val="accent6"/>
          </a:lnRef>
          <a:fillRef idx="0">
            <a:schemeClr val="accent6"/>
          </a:fillRef>
          <a:effectRef idx="0">
            <a:schemeClr val="accent6"/>
          </a:effectRef>
          <a:fontRef idx="minor">
            <a:schemeClr val="tx1"/>
          </a:fontRef>
        </p:style>
      </p:cxnSp>
      <p:sp>
        <p:nvSpPr>
          <p:cNvPr id="4" name="Slide Number Placeholder 1"/>
          <p:cNvSpPr txBox="1">
            <a:spLocks/>
          </p:cNvSpPr>
          <p:nvPr userDrawn="1"/>
        </p:nvSpPr>
        <p:spPr>
          <a:xfrm>
            <a:off x="8845624" y="6983849"/>
            <a:ext cx="521261" cy="41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1pPr>
            <a:lvl2pPr marL="742950" indent="-28575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2pPr>
            <a:lvl3pPr marL="11430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3pPr>
            <a:lvl4pPr marL="16002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4pPr>
            <a:lvl5pPr marL="20574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9pPr>
          </a:lstStyle>
          <a:p>
            <a:fld id="{2D5997E6-C181-4A13-9D38-718159C5EC42}" type="slidenum">
              <a:rPr lang="en-US" altLang="zh-CN" sz="1800" b="1" smtClean="0">
                <a:solidFill>
                  <a:srgbClr val="000000"/>
                </a:solidFill>
                <a:latin typeface="Garamond" panose="02020404030301010803" pitchFamily="18" charset="0"/>
              </a:rPr>
              <a:pPr/>
              <a:t>‹#›</a:t>
            </a:fld>
            <a:endParaRPr lang="en-US" altLang="zh-CN" sz="1800" b="1" dirty="0">
              <a:solidFill>
                <a:srgbClr val="000000"/>
              </a:solidFill>
              <a:latin typeface="Garamond" panose="02020404030301010803" pitchFamily="18" charset="0"/>
            </a:endParaRPr>
          </a:p>
        </p:txBody>
      </p:sp>
      <p:sp>
        <p:nvSpPr>
          <p:cNvPr id="6" name="标题 1"/>
          <p:cNvSpPr>
            <a:spLocks noGrp="1"/>
          </p:cNvSpPr>
          <p:nvPr>
            <p:ph type="title"/>
          </p:nvPr>
        </p:nvSpPr>
        <p:spPr>
          <a:xfrm>
            <a:off x="691515" y="413809"/>
            <a:ext cx="8675370" cy="744431"/>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594816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91515" y="1802766"/>
            <a:ext cx="8675370" cy="5010937"/>
          </a:xfrm>
        </p:spPr>
        <p:txBody>
          <a:bodyPr/>
          <a:lstStyle>
            <a:lvl1pPr>
              <a:defRPr b="1"/>
            </a:lvl1pPr>
            <a:lvl2pPr>
              <a:defRPr b="1"/>
            </a:lvl2pPr>
            <a:lvl3pPr>
              <a:defRPr b="1"/>
            </a:lvl3pPr>
            <a:lvl4pPr>
              <a:defRPr b="1"/>
            </a:lvl4pPr>
            <a:lvl5pPr>
              <a:defRPr b="1"/>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CBD5074-E255-4588-873C-4B1F4B3E9525}" type="datetimeFigureOut">
              <a:rPr lang="en-US" smtClean="0"/>
              <a:pPr/>
              <a:t>10/11/2018</a:t>
            </a:fld>
            <a:endParaRPr lang="en-US"/>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6712" y="6982544"/>
            <a:ext cx="3419305" cy="71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userDrawn="1"/>
        </p:nvCxnSpPr>
        <p:spPr>
          <a:xfrm>
            <a:off x="708720" y="6982544"/>
            <a:ext cx="8675370" cy="0"/>
          </a:xfrm>
          <a:prstGeom prst="line">
            <a:avLst/>
          </a:prstGeom>
          <a:ln w="28575">
            <a:solidFill>
              <a:srgbClr val="7030A0"/>
            </a:solidFill>
          </a:ln>
        </p:spPr>
        <p:style>
          <a:lnRef idx="1">
            <a:schemeClr val="accent6"/>
          </a:lnRef>
          <a:fillRef idx="0">
            <a:schemeClr val="accent6"/>
          </a:fillRef>
          <a:effectRef idx="0">
            <a:schemeClr val="accent6"/>
          </a:effectRef>
          <a:fontRef idx="minor">
            <a:schemeClr val="tx1"/>
          </a:fontRef>
        </p:style>
      </p:cxnSp>
      <p:sp>
        <p:nvSpPr>
          <p:cNvPr id="11" name="Slide Number Placeholder 1"/>
          <p:cNvSpPr txBox="1">
            <a:spLocks/>
          </p:cNvSpPr>
          <p:nvPr userDrawn="1"/>
        </p:nvSpPr>
        <p:spPr>
          <a:xfrm>
            <a:off x="8845624" y="6983849"/>
            <a:ext cx="521261" cy="41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1pPr>
            <a:lvl2pPr marL="742950" indent="-28575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2pPr>
            <a:lvl3pPr marL="11430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3pPr>
            <a:lvl4pPr marL="16002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4pPr>
            <a:lvl5pPr marL="20574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9pPr>
          </a:lstStyle>
          <a:p>
            <a:fld id="{2D5997E6-C181-4A13-9D38-718159C5EC42}" type="slidenum">
              <a:rPr lang="en-US" altLang="zh-CN" sz="1800" b="1" smtClean="0">
                <a:solidFill>
                  <a:srgbClr val="000000"/>
                </a:solidFill>
                <a:latin typeface="Garamond" panose="02020404030301010803" pitchFamily="18" charset="0"/>
              </a:rPr>
              <a:pPr/>
              <a:t>‹#›</a:t>
            </a:fld>
            <a:endParaRPr lang="en-US" altLang="zh-CN" sz="1800" b="1" dirty="0">
              <a:solidFill>
                <a:srgbClr val="000000"/>
              </a:solidFill>
              <a:latin typeface="Garamond" panose="02020404030301010803" pitchFamily="18" charset="0"/>
            </a:endParaRPr>
          </a:p>
        </p:txBody>
      </p:sp>
      <p:sp>
        <p:nvSpPr>
          <p:cNvPr id="10" name="TextBox 9"/>
          <p:cNvSpPr txBox="1"/>
          <p:nvPr userDrawn="1"/>
        </p:nvSpPr>
        <p:spPr>
          <a:xfrm>
            <a:off x="4813176" y="7054552"/>
            <a:ext cx="2908553" cy="369332"/>
          </a:xfrm>
          <a:prstGeom prst="rect">
            <a:avLst/>
          </a:prstGeom>
          <a:noFill/>
        </p:spPr>
        <p:txBody>
          <a:bodyPr wrap="none" rtlCol="0">
            <a:spAutoFit/>
          </a:bodyPr>
          <a:lstStyle/>
          <a:p>
            <a:r>
              <a:rPr lang="en-US" i="1" dirty="0">
                <a:solidFill>
                  <a:srgbClr val="FF0000"/>
                </a:solidFill>
              </a:rPr>
              <a:t>Fall</a:t>
            </a:r>
            <a:r>
              <a:rPr lang="en-US" i="1" baseline="0" dirty="0">
                <a:solidFill>
                  <a:srgbClr val="FF0000"/>
                </a:solidFill>
              </a:rPr>
              <a:t> 2015 </a:t>
            </a:r>
            <a:r>
              <a:rPr lang="en-US" i="1" dirty="0">
                <a:solidFill>
                  <a:srgbClr val="FF0000"/>
                </a:solidFill>
              </a:rPr>
              <a:t>MAT1001 Calculus I</a:t>
            </a:r>
          </a:p>
        </p:txBody>
      </p:sp>
    </p:spTree>
    <p:extLst>
      <p:ext uri="{BB962C8B-B14F-4D97-AF65-F5344CB8AC3E}">
        <p14:creationId xmlns:p14="http://schemas.microsoft.com/office/powerpoint/2010/main" val="218004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2313" y="6935361"/>
            <a:ext cx="3577141" cy="7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8"/>
          <p:cNvCxnSpPr/>
          <p:nvPr userDrawn="1"/>
        </p:nvCxnSpPr>
        <p:spPr>
          <a:xfrm>
            <a:off x="636712" y="6982544"/>
            <a:ext cx="8675370" cy="0"/>
          </a:xfrm>
          <a:prstGeom prst="line">
            <a:avLst/>
          </a:prstGeom>
          <a:ln w="28575">
            <a:solidFill>
              <a:srgbClr val="7030A0"/>
            </a:solidFill>
          </a:ln>
        </p:spPr>
        <p:style>
          <a:lnRef idx="1">
            <a:schemeClr val="accent6"/>
          </a:lnRef>
          <a:fillRef idx="0">
            <a:schemeClr val="accent6"/>
          </a:fillRef>
          <a:effectRef idx="0">
            <a:schemeClr val="accent6"/>
          </a:effectRef>
          <a:fontRef idx="minor">
            <a:schemeClr val="tx1"/>
          </a:fontRef>
        </p:style>
      </p:cxnSp>
      <p:sp>
        <p:nvSpPr>
          <p:cNvPr id="4" name="Slide Number Placeholder 1"/>
          <p:cNvSpPr txBox="1">
            <a:spLocks/>
          </p:cNvSpPr>
          <p:nvPr userDrawn="1"/>
        </p:nvSpPr>
        <p:spPr>
          <a:xfrm>
            <a:off x="8845624" y="6983849"/>
            <a:ext cx="521261" cy="41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1pPr>
            <a:lvl2pPr marL="742950" indent="-28575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2pPr>
            <a:lvl3pPr marL="11430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3pPr>
            <a:lvl4pPr marL="16002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4pPr>
            <a:lvl5pPr marL="20574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9pPr>
          </a:lstStyle>
          <a:p>
            <a:fld id="{2D5997E6-C181-4A13-9D38-718159C5EC42}" type="slidenum">
              <a:rPr lang="en-US" altLang="zh-CN" sz="1800" b="1" smtClean="0">
                <a:solidFill>
                  <a:srgbClr val="000000"/>
                </a:solidFill>
                <a:latin typeface="Garamond" panose="02020404030301010803" pitchFamily="18" charset="0"/>
              </a:rPr>
              <a:pPr/>
              <a:t>‹#›</a:t>
            </a:fld>
            <a:endParaRPr lang="en-US" altLang="zh-CN" sz="1800" b="1" dirty="0">
              <a:solidFill>
                <a:srgbClr val="000000"/>
              </a:solidFill>
              <a:latin typeface="Garamond" panose="02020404030301010803" pitchFamily="18" charset="0"/>
            </a:endParaRPr>
          </a:p>
        </p:txBody>
      </p:sp>
      <p:sp>
        <p:nvSpPr>
          <p:cNvPr id="9" name="TextBox 8"/>
          <p:cNvSpPr txBox="1"/>
          <p:nvPr userDrawn="1"/>
        </p:nvSpPr>
        <p:spPr>
          <a:xfrm>
            <a:off x="4564296" y="7029727"/>
            <a:ext cx="4511465" cy="338554"/>
          </a:xfrm>
          <a:prstGeom prst="rect">
            <a:avLst/>
          </a:prstGeom>
          <a:noFill/>
        </p:spPr>
        <p:txBody>
          <a:bodyPr wrap="square" rtlCol="0">
            <a:spAutoFit/>
          </a:bodyPr>
          <a:lstStyle/>
          <a:p>
            <a:r>
              <a:rPr lang="en-US" altLang="zh-CN" sz="1600" i="0" dirty="0">
                <a:solidFill>
                  <a:srgbClr val="FF0000"/>
                </a:solidFill>
                <a:latin typeface="+mj-lt"/>
                <a:ea typeface="楷体" panose="02010609060101010101" pitchFamily="49" charset="-122"/>
              </a:rPr>
              <a:t>IEEE VTC 2018 Spring, Porto, Portugal, Jun 3-6, 2018</a:t>
            </a:r>
            <a:endParaRPr lang="zh-CN" altLang="en-US" sz="1600" i="0" dirty="0">
              <a:solidFill>
                <a:srgbClr val="FF0000"/>
              </a:solidFill>
              <a:latin typeface="+mj-lt"/>
              <a:ea typeface="楷体" panose="02010609060101010101" pitchFamily="49" charset="-122"/>
            </a:endParaRPr>
          </a:p>
        </p:txBody>
      </p:sp>
      <p:sp>
        <p:nvSpPr>
          <p:cNvPr id="6" name="标题 1"/>
          <p:cNvSpPr>
            <a:spLocks noGrp="1"/>
          </p:cNvSpPr>
          <p:nvPr>
            <p:ph type="title"/>
          </p:nvPr>
        </p:nvSpPr>
        <p:spPr>
          <a:xfrm>
            <a:off x="691515" y="413809"/>
            <a:ext cx="8675370" cy="744431"/>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08729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2313" y="6935361"/>
            <a:ext cx="3577141" cy="7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8"/>
          <p:cNvCxnSpPr/>
          <p:nvPr userDrawn="1"/>
        </p:nvCxnSpPr>
        <p:spPr>
          <a:xfrm>
            <a:off x="636712" y="6982544"/>
            <a:ext cx="8675370" cy="0"/>
          </a:xfrm>
          <a:prstGeom prst="line">
            <a:avLst/>
          </a:prstGeom>
          <a:ln w="28575">
            <a:solidFill>
              <a:srgbClr val="7030A0"/>
            </a:solidFill>
          </a:ln>
        </p:spPr>
        <p:style>
          <a:lnRef idx="1">
            <a:schemeClr val="accent6"/>
          </a:lnRef>
          <a:fillRef idx="0">
            <a:schemeClr val="accent6"/>
          </a:fillRef>
          <a:effectRef idx="0">
            <a:schemeClr val="accent6"/>
          </a:effectRef>
          <a:fontRef idx="minor">
            <a:schemeClr val="tx1"/>
          </a:fontRef>
        </p:style>
      </p:cxnSp>
      <p:sp>
        <p:nvSpPr>
          <p:cNvPr id="4" name="Slide Number Placeholder 1"/>
          <p:cNvSpPr txBox="1">
            <a:spLocks/>
          </p:cNvSpPr>
          <p:nvPr userDrawn="1"/>
        </p:nvSpPr>
        <p:spPr>
          <a:xfrm>
            <a:off x="8845624" y="6983849"/>
            <a:ext cx="521261" cy="41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1pPr>
            <a:lvl2pPr marL="742950" indent="-28575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2pPr>
            <a:lvl3pPr marL="11430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3pPr>
            <a:lvl4pPr marL="16002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4pPr>
            <a:lvl5pPr marL="2057400" indent="-228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9pPr>
          </a:lstStyle>
          <a:p>
            <a:fld id="{2D5997E6-C181-4A13-9D38-718159C5EC42}" type="slidenum">
              <a:rPr lang="en-US" altLang="zh-CN" sz="1800" b="1" smtClean="0">
                <a:solidFill>
                  <a:srgbClr val="000000"/>
                </a:solidFill>
                <a:latin typeface="Garamond" panose="02020404030301010803" pitchFamily="18" charset="0"/>
              </a:rPr>
              <a:pPr/>
              <a:t>‹#›</a:t>
            </a:fld>
            <a:endParaRPr lang="en-US" altLang="zh-CN" sz="1800" b="1" dirty="0">
              <a:solidFill>
                <a:srgbClr val="000000"/>
              </a:solidFill>
              <a:latin typeface="Garamond" panose="02020404030301010803" pitchFamily="18" charset="0"/>
            </a:endParaRPr>
          </a:p>
        </p:txBody>
      </p:sp>
      <p:sp>
        <p:nvSpPr>
          <p:cNvPr id="9" name="TextBox 8"/>
          <p:cNvSpPr txBox="1"/>
          <p:nvPr userDrawn="1"/>
        </p:nvSpPr>
        <p:spPr>
          <a:xfrm>
            <a:off x="4564296" y="7029727"/>
            <a:ext cx="4511465" cy="338554"/>
          </a:xfrm>
          <a:prstGeom prst="rect">
            <a:avLst/>
          </a:prstGeom>
          <a:noFill/>
        </p:spPr>
        <p:txBody>
          <a:bodyPr wrap="square" rtlCol="0">
            <a:spAutoFit/>
          </a:bodyPr>
          <a:lstStyle/>
          <a:p>
            <a:r>
              <a:rPr lang="en-US" altLang="zh-CN" sz="1600" i="0" dirty="0">
                <a:solidFill>
                  <a:srgbClr val="FF0000"/>
                </a:solidFill>
                <a:latin typeface="+mj-lt"/>
                <a:ea typeface="楷体" panose="02010609060101010101" pitchFamily="49" charset="-122"/>
              </a:rPr>
              <a:t>IEEE VTC 2018 Spring, Porto, Portugal, Jun 3-6, 2018</a:t>
            </a:r>
            <a:endParaRPr lang="zh-CN" altLang="en-US" sz="1600" i="0" dirty="0">
              <a:solidFill>
                <a:srgbClr val="FF0000"/>
              </a:solidFill>
              <a:latin typeface="+mj-lt"/>
              <a:ea typeface="楷体" panose="02010609060101010101" pitchFamily="49" charset="-122"/>
            </a:endParaRPr>
          </a:p>
        </p:txBody>
      </p:sp>
      <p:sp>
        <p:nvSpPr>
          <p:cNvPr id="6" name="标题 1"/>
          <p:cNvSpPr>
            <a:spLocks noGrp="1"/>
          </p:cNvSpPr>
          <p:nvPr>
            <p:ph type="title"/>
          </p:nvPr>
        </p:nvSpPr>
        <p:spPr>
          <a:xfrm>
            <a:off x="691515" y="413809"/>
            <a:ext cx="8675370" cy="744431"/>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176875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12925"/>
            <a:ext cx="4449762"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812925"/>
            <a:ext cx="4449763"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C8A3A-728E-44A0-95E9-1AC2E90AAFE7}"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5B8A8-95F2-4026-BBD0-2589F72C6E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311150"/>
            <a:ext cx="9051925"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812925"/>
            <a:ext cx="9051925" cy="5130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7204075"/>
            <a:ext cx="2346325"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ECDC8A3A-728E-44A0-95E9-1AC2E90AAFE7}" type="datetimeFigureOut">
              <a:rPr lang="en-US" smtClean="0"/>
              <a:pPr/>
              <a:t>10/11/2018</a:t>
            </a:fld>
            <a:endParaRPr lang="en-US"/>
          </a:p>
        </p:txBody>
      </p:sp>
      <p:sp>
        <p:nvSpPr>
          <p:cNvPr id="5" name="Footer Placeholder 4"/>
          <p:cNvSpPr>
            <a:spLocks noGrp="1"/>
          </p:cNvSpPr>
          <p:nvPr>
            <p:ph type="ftr" sz="quarter" idx="3"/>
          </p:nvPr>
        </p:nvSpPr>
        <p:spPr>
          <a:xfrm>
            <a:off x="3436938" y="7204075"/>
            <a:ext cx="3184525"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7204075"/>
            <a:ext cx="2346325"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FFE5B8A8-95F2-4026-BBD0-2589F72C6E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 id="2147483650" r:id="rId14"/>
    <p:sldLayoutId id="2147483688" r:id="rId15"/>
    <p:sldLayoutId id="2147483727"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6.wmf"/><Relationship Id="rId4" Type="http://schemas.openxmlformats.org/officeDocument/2006/relationships/oleObject" Target="../embeddings/oleObject17.bin"/><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7.wmf"/><Relationship Id="rId3" Type="http://schemas.openxmlformats.org/officeDocument/2006/relationships/notesSlide" Target="../notesSlides/notesSlide6.xml"/><Relationship Id="rId7" Type="http://schemas.openxmlformats.org/officeDocument/2006/relationships/image" Target="../media/image14.wmf"/><Relationship Id="rId12"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5.wmf"/><Relationship Id="rId1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4.wmf"/><Relationship Id="rId3" Type="http://schemas.openxmlformats.org/officeDocument/2006/relationships/notesSlide" Target="../notesSlides/notesSlide8.xml"/><Relationship Id="rId7" Type="http://schemas.openxmlformats.org/officeDocument/2006/relationships/image" Target="../media/image22.wmf"/><Relationship Id="rId12"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18.wmf"/><Relationship Id="rId5" Type="http://schemas.openxmlformats.org/officeDocument/2006/relationships/image" Target="../media/image21.wmf"/><Relationship Id="rId10" Type="http://schemas.openxmlformats.org/officeDocument/2006/relationships/oleObject" Target="../embeddings/oleObject9.bin"/><Relationship Id="rId4" Type="http://schemas.openxmlformats.org/officeDocument/2006/relationships/oleObject" Target="../embeddings/oleObject12.bin"/><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图片 6"/>
          <p:cNvPicPr>
            <a:picLocks noChangeAspect="1" noChangeArrowheads="1"/>
          </p:cNvPicPr>
          <p:nvPr/>
        </p:nvPicPr>
        <p:blipFill>
          <a:blip r:embed="rId3" cstate="print">
            <a:extLst>
              <a:ext uri="{28A0092B-C50C-407E-A947-70E740481C1C}">
                <a14:useLocalDpi xmlns:a14="http://schemas.microsoft.com/office/drawing/2010/main" val="0"/>
              </a:ext>
            </a:extLst>
          </a:blip>
          <a:srcRect r="2805"/>
          <a:stretch>
            <a:fillRect/>
          </a:stretch>
        </p:blipFill>
        <p:spPr bwMode="auto">
          <a:xfrm>
            <a:off x="0" y="5130834"/>
            <a:ext cx="2484120" cy="183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4946650" y="5128260"/>
            <a:ext cx="2647949" cy="183076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4598" y="5128260"/>
            <a:ext cx="2463801" cy="183261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4121" y="5130800"/>
            <a:ext cx="2524760" cy="1830800"/>
          </a:xfrm>
          <a:prstGeom prst="rect">
            <a:avLst/>
          </a:prstGeom>
        </p:spPr>
      </p:pic>
      <p:sp>
        <p:nvSpPr>
          <p:cNvPr id="17413" name="Rectangle 4"/>
          <p:cNvSpPr>
            <a:spLocks noChangeArrowheads="1"/>
          </p:cNvSpPr>
          <p:nvPr/>
        </p:nvSpPr>
        <p:spPr bwMode="auto">
          <a:xfrm>
            <a:off x="0" y="1165123"/>
            <a:ext cx="10058400" cy="3960564"/>
          </a:xfrm>
          <a:prstGeom prst="rect">
            <a:avLst/>
          </a:prstGeom>
          <a:solidFill>
            <a:srgbClr val="6F1B6A"/>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endParaRPr lang="en-US" altLang="zh-CN" sz="4000" b="1" dirty="0">
              <a:solidFill>
                <a:srgbClr val="FFFFFF"/>
              </a:solidFill>
              <a:latin typeface="Tahoma" pitchFamily="34" charset="0"/>
              <a:ea typeface="Tahoma" pitchFamily="34" charset="0"/>
              <a:cs typeface="Tahoma" pitchFamily="34" charset="0"/>
            </a:endParaRPr>
          </a:p>
          <a:p>
            <a:pPr algn="ctr">
              <a:spcBef>
                <a:spcPct val="0"/>
              </a:spcBef>
              <a:buNone/>
            </a:pPr>
            <a:r>
              <a:rPr lang="en-US" altLang="zh-CN"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rPr>
              <a:t>PAPR-Aware Beam Division Multiple Access for </a:t>
            </a:r>
          </a:p>
          <a:p>
            <a:pPr algn="ctr">
              <a:spcBef>
                <a:spcPct val="0"/>
              </a:spcBef>
              <a:buNone/>
            </a:pPr>
            <a:r>
              <a:rPr lang="en-US" altLang="zh-CN" dirty="0" err="1">
                <a:solidFill>
                  <a:srgbClr val="FFFFFF"/>
                </a:solidFill>
                <a:latin typeface="Tahoma" pitchFamily="34" charset="0"/>
                <a:ea typeface="楷体" panose="02010609060101010101" pitchFamily="49" charset="-122"/>
                <a:cs typeface="Tahoma" pitchFamily="34" charset="0"/>
                <a:sym typeface="黑体" panose="02010609060101010101" pitchFamily="49" charset="-122"/>
              </a:rPr>
              <a:t>mmWave</a:t>
            </a:r>
            <a:r>
              <a:rPr lang="en-US" altLang="zh-CN"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rPr>
              <a:t> Massive MIMO Systems</a:t>
            </a:r>
            <a:endParaRPr lang="en-US" altLang="zh-CN" sz="2000" b="1"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endParaRPr>
          </a:p>
          <a:p>
            <a:pPr algn="ctr">
              <a:spcBef>
                <a:spcPct val="0"/>
              </a:spcBef>
              <a:buNone/>
            </a:pPr>
            <a:endParaRPr lang="en-US" altLang="zh-CN" sz="2000" b="1"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endParaRPr>
          </a:p>
          <a:p>
            <a:pPr algn="ctr">
              <a:spcBef>
                <a:spcPct val="0"/>
              </a:spcBef>
              <a:buNone/>
            </a:pPr>
            <a:r>
              <a:rPr lang="en-US" altLang="zh-CN" sz="2400"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rPr>
              <a:t>Guanchong Niu and Man-On Pun</a:t>
            </a:r>
          </a:p>
          <a:p>
            <a:pPr algn="ctr">
              <a:spcBef>
                <a:spcPct val="0"/>
              </a:spcBef>
              <a:buNone/>
            </a:pPr>
            <a:endParaRPr lang="en-US" altLang="zh-CN" sz="2000" dirty="0">
              <a:solidFill>
                <a:srgbClr val="FFFFFF"/>
              </a:solidFill>
              <a:latin typeface="Tahoma" pitchFamily="34" charset="0"/>
              <a:ea typeface="楷体" panose="02010609060101010101" pitchFamily="49" charset="-122"/>
              <a:cs typeface="Tahoma" pitchFamily="34" charset="0"/>
              <a:sym typeface="黑体" panose="02010609060101010101" pitchFamily="49" charset="-122"/>
            </a:endParaRPr>
          </a:p>
          <a:p>
            <a:pPr algn="ctr">
              <a:spcBef>
                <a:spcPct val="0"/>
              </a:spcBef>
              <a:buNone/>
            </a:pPr>
            <a:r>
              <a:rPr lang="en-US" altLang="zh-CN" sz="2000" dirty="0">
                <a:solidFill>
                  <a:schemeClr val="accent6">
                    <a:lumMod val="40000"/>
                    <a:lumOff val="60000"/>
                  </a:schemeClr>
                </a:solidFill>
                <a:latin typeface="Tahoma" pitchFamily="34" charset="0"/>
                <a:ea typeface="楷体" panose="02010609060101010101" pitchFamily="49" charset="-122"/>
                <a:cs typeface="Tahoma" pitchFamily="34" charset="0"/>
                <a:sym typeface="黑体" panose="02010609060101010101" pitchFamily="49" charset="-122"/>
              </a:rPr>
              <a:t>The Chinese University of Hong Kong, Shenzhen</a:t>
            </a:r>
          </a:p>
          <a:p>
            <a:pPr algn="ctr" eaLnBrk="1" hangingPunct="1">
              <a:spcBef>
                <a:spcPct val="0"/>
              </a:spcBef>
              <a:buFont typeface="Arial" panose="020B0604020202020204" pitchFamily="34" charset="0"/>
              <a:buNone/>
            </a:pPr>
            <a:r>
              <a:rPr lang="en-US" altLang="zh-CN" sz="2000" dirty="0">
                <a:solidFill>
                  <a:schemeClr val="accent6">
                    <a:lumMod val="40000"/>
                    <a:lumOff val="60000"/>
                  </a:schemeClr>
                </a:solidFill>
                <a:latin typeface="Tahoma" pitchFamily="34" charset="0"/>
                <a:ea typeface="楷体" panose="02010609060101010101" pitchFamily="49" charset="-122"/>
                <a:cs typeface="Tahoma" pitchFamily="34" charset="0"/>
                <a:sym typeface="黑体" panose="02010609060101010101" pitchFamily="49" charset="-122"/>
              </a:rPr>
              <a:t>Sep 21, 2018</a:t>
            </a:r>
          </a:p>
          <a:p>
            <a:pPr algn="ctr" eaLnBrk="1" hangingPunct="1">
              <a:spcBef>
                <a:spcPct val="0"/>
              </a:spcBef>
              <a:buFont typeface="Arial" panose="020B0604020202020204" pitchFamily="34" charset="0"/>
              <a:buNone/>
            </a:pPr>
            <a:endParaRPr lang="zh-CN" altLang="en-US" sz="2000" dirty="0">
              <a:solidFill>
                <a:schemeClr val="accent6">
                  <a:lumMod val="40000"/>
                  <a:lumOff val="60000"/>
                </a:schemeClr>
              </a:solidFill>
              <a:latin typeface="Tahoma" pitchFamily="34" charset="0"/>
              <a:ea typeface="楷体" panose="02010609060101010101" pitchFamily="49" charset="-122"/>
              <a:cs typeface="Tahoma" pitchFamily="34" charset="0"/>
              <a:sym typeface="黑体" panose="02010609060101010101" pitchFamily="49" charset="-122"/>
            </a:endParaRPr>
          </a:p>
        </p:txBody>
      </p:sp>
      <p:sp>
        <p:nvSpPr>
          <p:cNvPr id="17414" name="Text Box 6"/>
          <p:cNvSpPr txBox="1">
            <a:spLocks noChangeArrowheads="1"/>
          </p:cNvSpPr>
          <p:nvPr/>
        </p:nvSpPr>
        <p:spPr bwMode="auto">
          <a:xfrm>
            <a:off x="5536051" y="230295"/>
            <a:ext cx="2967752"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zh-CN" altLang="zh-CN" sz="2000">
              <a:solidFill>
                <a:srgbClr val="006699"/>
              </a:solidFill>
              <a:latin typeface="Palatino Linotype" panose="02040502050505030304" pitchFamily="18" charset="0"/>
              <a:cs typeface="楷体_GB2312" charset="0"/>
            </a:endParaRPr>
          </a:p>
        </p:txBody>
      </p:sp>
    </p:spTree>
    <p:extLst>
      <p:ext uri="{BB962C8B-B14F-4D97-AF65-F5344CB8AC3E}">
        <p14:creationId xmlns:p14="http://schemas.microsoft.com/office/powerpoint/2010/main" val="359558650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09"/>
            <a:ext cx="8870496" cy="744431"/>
          </a:xfrm>
        </p:spPr>
        <p:txBody>
          <a:bodyPr>
            <a:normAutofit/>
          </a:bodyPr>
          <a:lstStyle/>
          <a:p>
            <a:r>
              <a:rPr lang="en-US" sz="4000" dirty="0"/>
              <a:t>Clipping and CVX methods to reduce PAPR</a:t>
            </a:r>
          </a:p>
        </p:txBody>
      </p:sp>
      <p:sp>
        <p:nvSpPr>
          <p:cNvPr id="6" name="文本框 5">
            <a:extLst>
              <a:ext uri="{FF2B5EF4-FFF2-40B4-BE49-F238E27FC236}">
                <a16:creationId xmlns:a16="http://schemas.microsoft.com/office/drawing/2014/main" id="{18862C06-6F9B-4D73-8B6D-1D0E3AB7C645}"/>
              </a:ext>
            </a:extLst>
          </p:cNvPr>
          <p:cNvSpPr txBox="1"/>
          <p:nvPr/>
        </p:nvSpPr>
        <p:spPr>
          <a:xfrm>
            <a:off x="826655" y="1408545"/>
            <a:ext cx="1861127" cy="369332"/>
          </a:xfrm>
          <a:prstGeom prst="rect">
            <a:avLst/>
          </a:prstGeom>
          <a:noFill/>
        </p:spPr>
        <p:txBody>
          <a:bodyPr wrap="square" rtlCol="0">
            <a:spAutoFit/>
          </a:bodyPr>
          <a:lstStyle/>
          <a:p>
            <a:r>
              <a:rPr lang="en-US" altLang="zh-CN" dirty="0"/>
              <a:t>Clipping on </a:t>
            </a:r>
            <a:endParaRPr lang="zh-CN" altLang="en-US" dirty="0"/>
          </a:p>
        </p:txBody>
      </p:sp>
      <p:graphicFrame>
        <p:nvGraphicFramePr>
          <p:cNvPr id="8" name="对象 7">
            <a:extLst>
              <a:ext uri="{FF2B5EF4-FFF2-40B4-BE49-F238E27FC236}">
                <a16:creationId xmlns:a16="http://schemas.microsoft.com/office/drawing/2014/main" id="{00DDFC69-6651-471E-A267-C81F81D92474}"/>
              </a:ext>
            </a:extLst>
          </p:cNvPr>
          <p:cNvGraphicFramePr>
            <a:graphicFrameLocks noChangeAspect="1"/>
          </p:cNvGraphicFramePr>
          <p:nvPr>
            <p:extLst>
              <p:ext uri="{D42A27DB-BD31-4B8C-83A1-F6EECF244321}">
                <p14:modId xmlns:p14="http://schemas.microsoft.com/office/powerpoint/2010/main" val="3684653998"/>
              </p:ext>
            </p:extLst>
          </p:nvPr>
        </p:nvGraphicFramePr>
        <p:xfrm>
          <a:off x="2057977" y="1444779"/>
          <a:ext cx="163513" cy="296863"/>
        </p:xfrm>
        <a:graphic>
          <a:graphicData uri="http://schemas.openxmlformats.org/presentationml/2006/ole">
            <mc:AlternateContent xmlns:mc="http://schemas.openxmlformats.org/markup-compatibility/2006">
              <mc:Choice xmlns:v="urn:schemas-microsoft-com:vml" Requires="v">
                <p:oleObj spid="_x0000_s8488" name="Formula" r:id="rId4" imgW="82800" imgH="148680" progId="Equation.Ribbit">
                  <p:embed/>
                </p:oleObj>
              </mc:Choice>
              <mc:Fallback>
                <p:oleObj name="Formula" r:id="rId4" imgW="82800" imgH="148680" progId="Equation.Ribbit">
                  <p:embed/>
                  <p:pic>
                    <p:nvPicPr>
                      <p:cNvPr id="0" name=""/>
                      <p:cNvPicPr/>
                      <p:nvPr/>
                    </p:nvPicPr>
                    <p:blipFill>
                      <a:blip r:embed="rId5"/>
                      <a:stretch>
                        <a:fillRect/>
                      </a:stretch>
                    </p:blipFill>
                    <p:spPr>
                      <a:xfrm>
                        <a:off x="2057977" y="1444779"/>
                        <a:ext cx="163513" cy="296863"/>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9C909649-34F5-449D-8C81-E0A0493CC723}"/>
              </a:ext>
            </a:extLst>
          </p:cNvPr>
          <p:cNvSpPr txBox="1"/>
          <p:nvPr/>
        </p:nvSpPr>
        <p:spPr>
          <a:xfrm>
            <a:off x="826654" y="4082473"/>
            <a:ext cx="4952353" cy="369332"/>
          </a:xfrm>
          <a:prstGeom prst="rect">
            <a:avLst/>
          </a:prstGeom>
          <a:noFill/>
        </p:spPr>
        <p:txBody>
          <a:bodyPr wrap="square" rtlCol="0">
            <a:spAutoFit/>
          </a:bodyPr>
          <a:lstStyle/>
          <a:p>
            <a:r>
              <a:rPr lang="en-US" altLang="zh-CN" dirty="0"/>
              <a:t>Formulated by a convex optimization problem</a:t>
            </a:r>
            <a:endParaRPr lang="zh-CN" altLang="en-US" dirty="0"/>
          </a:p>
        </p:txBody>
      </p:sp>
      <p:graphicFrame>
        <p:nvGraphicFramePr>
          <p:cNvPr id="11" name="对象 10">
            <a:extLst>
              <a:ext uri="{FF2B5EF4-FFF2-40B4-BE49-F238E27FC236}">
                <a16:creationId xmlns:a16="http://schemas.microsoft.com/office/drawing/2014/main" id="{61D526B2-AFE4-4350-A09D-A2C81D0E5A59}"/>
              </a:ext>
            </a:extLst>
          </p:cNvPr>
          <p:cNvGraphicFramePr>
            <a:graphicFrameLocks noChangeAspect="1"/>
          </p:cNvGraphicFramePr>
          <p:nvPr>
            <p:extLst>
              <p:ext uri="{D42A27DB-BD31-4B8C-83A1-F6EECF244321}">
                <p14:modId xmlns:p14="http://schemas.microsoft.com/office/powerpoint/2010/main" val="4185282699"/>
              </p:ext>
            </p:extLst>
          </p:nvPr>
        </p:nvGraphicFramePr>
        <p:xfrm>
          <a:off x="1533382" y="2486468"/>
          <a:ext cx="4911725" cy="887413"/>
        </p:xfrm>
        <a:graphic>
          <a:graphicData uri="http://schemas.openxmlformats.org/presentationml/2006/ole">
            <mc:AlternateContent xmlns:mc="http://schemas.openxmlformats.org/markup-compatibility/2006">
              <mc:Choice xmlns:v="urn:schemas-microsoft-com:vml" Requires="v">
                <p:oleObj spid="_x0000_s8489" name="Formula" r:id="rId6" imgW="2477880" imgH="447120" progId="Equation.Ribbit">
                  <p:embed/>
                </p:oleObj>
              </mc:Choice>
              <mc:Fallback>
                <p:oleObj name="Formula" r:id="rId6" imgW="2477880" imgH="447120" progId="Equation.Ribbit">
                  <p:embed/>
                  <p:pic>
                    <p:nvPicPr>
                      <p:cNvPr id="0" name=""/>
                      <p:cNvPicPr/>
                      <p:nvPr/>
                    </p:nvPicPr>
                    <p:blipFill>
                      <a:blip r:embed="rId7"/>
                      <a:stretch>
                        <a:fillRect/>
                      </a:stretch>
                    </p:blipFill>
                    <p:spPr>
                      <a:xfrm>
                        <a:off x="1533382" y="2486468"/>
                        <a:ext cx="4911725" cy="88741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9BE27C8-BCF5-4EF9-96E0-D6E19F0AEF52}"/>
              </a:ext>
            </a:extLst>
          </p:cNvPr>
          <p:cNvGraphicFramePr>
            <a:graphicFrameLocks noChangeAspect="1"/>
          </p:cNvGraphicFramePr>
          <p:nvPr>
            <p:extLst>
              <p:ext uri="{D42A27DB-BD31-4B8C-83A1-F6EECF244321}">
                <p14:modId xmlns:p14="http://schemas.microsoft.com/office/powerpoint/2010/main" val="819417658"/>
              </p:ext>
            </p:extLst>
          </p:nvPr>
        </p:nvGraphicFramePr>
        <p:xfrm>
          <a:off x="2139733" y="4632171"/>
          <a:ext cx="4691062" cy="1695450"/>
        </p:xfrm>
        <a:graphic>
          <a:graphicData uri="http://schemas.openxmlformats.org/presentationml/2006/ole">
            <mc:AlternateContent xmlns:mc="http://schemas.openxmlformats.org/markup-compatibility/2006">
              <mc:Choice xmlns:v="urn:schemas-microsoft-com:vml" Requires="v">
                <p:oleObj spid="_x0000_s8490" name="Formula" r:id="rId8" imgW="2367360" imgH="855000" progId="Equation.Ribbit">
                  <p:embed/>
                </p:oleObj>
              </mc:Choice>
              <mc:Fallback>
                <p:oleObj name="Formula" r:id="rId8" imgW="2367360" imgH="855000" progId="Equation.Ribbit">
                  <p:embed/>
                  <p:pic>
                    <p:nvPicPr>
                      <p:cNvPr id="0" name=""/>
                      <p:cNvPicPr/>
                      <p:nvPr/>
                    </p:nvPicPr>
                    <p:blipFill>
                      <a:blip r:embed="rId9"/>
                      <a:stretch>
                        <a:fillRect/>
                      </a:stretch>
                    </p:blipFill>
                    <p:spPr>
                      <a:xfrm>
                        <a:off x="2139733" y="4632171"/>
                        <a:ext cx="4691062" cy="1695450"/>
                      </a:xfrm>
                      <a:prstGeom prst="rect">
                        <a:avLst/>
                      </a:prstGeom>
                    </p:spPr>
                  </p:pic>
                </p:oleObj>
              </mc:Fallback>
            </mc:AlternateContent>
          </a:graphicData>
        </a:graphic>
      </p:graphicFrame>
    </p:spTree>
    <p:extLst>
      <p:ext uri="{BB962C8B-B14F-4D97-AF65-F5344CB8AC3E}">
        <p14:creationId xmlns:p14="http://schemas.microsoft.com/office/powerpoint/2010/main" val="23580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35B49-D1AA-4E96-B36D-74AA884051E7}"/>
              </a:ext>
            </a:extLst>
          </p:cNvPr>
          <p:cNvSpPr>
            <a:spLocks noGrp="1"/>
          </p:cNvSpPr>
          <p:nvPr>
            <p:ph type="title"/>
          </p:nvPr>
        </p:nvSpPr>
        <p:spPr/>
        <p:txBody>
          <a:bodyPr>
            <a:normAutofit/>
          </a:bodyPr>
          <a:lstStyle/>
          <a:p>
            <a:r>
              <a:rPr lang="en-US" altLang="zh-CN" sz="4000" dirty="0"/>
              <a:t>Opportunistic scheme (User scheduling)</a:t>
            </a:r>
            <a:endParaRPr lang="zh-CN" altLang="en-US" sz="4000" dirty="0"/>
          </a:p>
        </p:txBody>
      </p:sp>
      <p:pic>
        <p:nvPicPr>
          <p:cNvPr id="3" name="图片 2">
            <a:extLst>
              <a:ext uri="{FF2B5EF4-FFF2-40B4-BE49-F238E27FC236}">
                <a16:creationId xmlns:a16="http://schemas.microsoft.com/office/drawing/2014/main" id="{B8C6E4D4-3E88-4848-99FF-E3E4DAD75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500" y="1559477"/>
            <a:ext cx="1535869" cy="2021610"/>
          </a:xfrm>
          <a:prstGeom prst="rect">
            <a:avLst/>
          </a:prstGeom>
        </p:spPr>
      </p:pic>
      <p:pic>
        <p:nvPicPr>
          <p:cNvPr id="4" name="图片 3">
            <a:extLst>
              <a:ext uri="{FF2B5EF4-FFF2-40B4-BE49-F238E27FC236}">
                <a16:creationId xmlns:a16="http://schemas.microsoft.com/office/drawing/2014/main" id="{18336D0D-E97E-4AFD-BC2B-164BB1599E20}"/>
              </a:ext>
            </a:extLst>
          </p:cNvPr>
          <p:cNvPicPr>
            <a:picLocks noChangeAspect="1"/>
          </p:cNvPicPr>
          <p:nvPr/>
        </p:nvPicPr>
        <p:blipFill>
          <a:blip r:embed="rId4"/>
          <a:stretch>
            <a:fillRect/>
          </a:stretch>
        </p:blipFill>
        <p:spPr>
          <a:xfrm>
            <a:off x="2555144" y="4049911"/>
            <a:ext cx="164539" cy="338852"/>
          </a:xfrm>
          <a:prstGeom prst="rect">
            <a:avLst/>
          </a:prstGeom>
        </p:spPr>
      </p:pic>
      <p:pic>
        <p:nvPicPr>
          <p:cNvPr id="5" name="图片 4">
            <a:extLst>
              <a:ext uri="{FF2B5EF4-FFF2-40B4-BE49-F238E27FC236}">
                <a16:creationId xmlns:a16="http://schemas.microsoft.com/office/drawing/2014/main" id="{9642551D-D93A-4E54-BD15-8FEC075853EA}"/>
              </a:ext>
            </a:extLst>
          </p:cNvPr>
          <p:cNvPicPr>
            <a:picLocks noChangeAspect="1"/>
          </p:cNvPicPr>
          <p:nvPr/>
        </p:nvPicPr>
        <p:blipFill>
          <a:blip r:embed="rId4"/>
          <a:stretch>
            <a:fillRect/>
          </a:stretch>
        </p:blipFill>
        <p:spPr>
          <a:xfrm>
            <a:off x="3090539" y="2986303"/>
            <a:ext cx="164539" cy="338852"/>
          </a:xfrm>
          <a:prstGeom prst="rect">
            <a:avLst/>
          </a:prstGeom>
        </p:spPr>
      </p:pic>
      <p:pic>
        <p:nvPicPr>
          <p:cNvPr id="6" name="图片 5">
            <a:extLst>
              <a:ext uri="{FF2B5EF4-FFF2-40B4-BE49-F238E27FC236}">
                <a16:creationId xmlns:a16="http://schemas.microsoft.com/office/drawing/2014/main" id="{C217F48E-340C-4E22-BCB5-45A2ED9C7B75}"/>
              </a:ext>
            </a:extLst>
          </p:cNvPr>
          <p:cNvPicPr>
            <a:picLocks noChangeAspect="1"/>
          </p:cNvPicPr>
          <p:nvPr/>
        </p:nvPicPr>
        <p:blipFill>
          <a:blip r:embed="rId4"/>
          <a:stretch>
            <a:fillRect/>
          </a:stretch>
        </p:blipFill>
        <p:spPr>
          <a:xfrm>
            <a:off x="3495183" y="4063744"/>
            <a:ext cx="164539" cy="338852"/>
          </a:xfrm>
          <a:prstGeom prst="rect">
            <a:avLst/>
          </a:prstGeom>
        </p:spPr>
      </p:pic>
      <p:pic>
        <p:nvPicPr>
          <p:cNvPr id="7" name="图片 6">
            <a:extLst>
              <a:ext uri="{FF2B5EF4-FFF2-40B4-BE49-F238E27FC236}">
                <a16:creationId xmlns:a16="http://schemas.microsoft.com/office/drawing/2014/main" id="{ACE9C94F-FA4C-449A-AB88-E03F0BF2E914}"/>
              </a:ext>
            </a:extLst>
          </p:cNvPr>
          <p:cNvPicPr>
            <a:picLocks noChangeAspect="1"/>
          </p:cNvPicPr>
          <p:nvPr/>
        </p:nvPicPr>
        <p:blipFill>
          <a:blip r:embed="rId4"/>
          <a:stretch>
            <a:fillRect/>
          </a:stretch>
        </p:blipFill>
        <p:spPr>
          <a:xfrm>
            <a:off x="6097222" y="4049425"/>
            <a:ext cx="164539" cy="338852"/>
          </a:xfrm>
          <a:prstGeom prst="rect">
            <a:avLst/>
          </a:prstGeom>
        </p:spPr>
      </p:pic>
      <p:pic>
        <p:nvPicPr>
          <p:cNvPr id="8" name="图片 7">
            <a:extLst>
              <a:ext uri="{FF2B5EF4-FFF2-40B4-BE49-F238E27FC236}">
                <a16:creationId xmlns:a16="http://schemas.microsoft.com/office/drawing/2014/main" id="{2B533D74-F746-4F4F-9C65-C0B1CEA6DBF2}"/>
              </a:ext>
            </a:extLst>
          </p:cNvPr>
          <p:cNvPicPr>
            <a:picLocks noChangeAspect="1"/>
          </p:cNvPicPr>
          <p:nvPr/>
        </p:nvPicPr>
        <p:blipFill>
          <a:blip r:embed="rId4"/>
          <a:stretch>
            <a:fillRect/>
          </a:stretch>
        </p:blipFill>
        <p:spPr>
          <a:xfrm>
            <a:off x="3815349" y="4721747"/>
            <a:ext cx="164539" cy="338852"/>
          </a:xfrm>
          <a:prstGeom prst="rect">
            <a:avLst/>
          </a:prstGeom>
        </p:spPr>
      </p:pic>
      <p:pic>
        <p:nvPicPr>
          <p:cNvPr id="9" name="图片 8">
            <a:extLst>
              <a:ext uri="{FF2B5EF4-FFF2-40B4-BE49-F238E27FC236}">
                <a16:creationId xmlns:a16="http://schemas.microsoft.com/office/drawing/2014/main" id="{EBEDF2BF-D2A7-4F02-A866-A330D00DCC88}"/>
              </a:ext>
            </a:extLst>
          </p:cNvPr>
          <p:cNvPicPr>
            <a:picLocks noChangeAspect="1"/>
          </p:cNvPicPr>
          <p:nvPr/>
        </p:nvPicPr>
        <p:blipFill>
          <a:blip r:embed="rId4"/>
          <a:stretch>
            <a:fillRect/>
          </a:stretch>
        </p:blipFill>
        <p:spPr>
          <a:xfrm>
            <a:off x="4628901" y="4676537"/>
            <a:ext cx="164539" cy="338852"/>
          </a:xfrm>
          <a:prstGeom prst="rect">
            <a:avLst/>
          </a:prstGeom>
        </p:spPr>
      </p:pic>
      <p:pic>
        <p:nvPicPr>
          <p:cNvPr id="10" name="图片 9">
            <a:extLst>
              <a:ext uri="{FF2B5EF4-FFF2-40B4-BE49-F238E27FC236}">
                <a16:creationId xmlns:a16="http://schemas.microsoft.com/office/drawing/2014/main" id="{6219022D-E691-47AC-8B61-565351624031}"/>
              </a:ext>
            </a:extLst>
          </p:cNvPr>
          <p:cNvPicPr>
            <a:picLocks noChangeAspect="1"/>
          </p:cNvPicPr>
          <p:nvPr/>
        </p:nvPicPr>
        <p:blipFill>
          <a:blip r:embed="rId4"/>
          <a:stretch>
            <a:fillRect/>
          </a:stretch>
        </p:blipFill>
        <p:spPr>
          <a:xfrm>
            <a:off x="4764301" y="3986876"/>
            <a:ext cx="164539" cy="338852"/>
          </a:xfrm>
          <a:prstGeom prst="rect">
            <a:avLst/>
          </a:prstGeom>
        </p:spPr>
      </p:pic>
      <p:pic>
        <p:nvPicPr>
          <p:cNvPr id="11" name="图片 10">
            <a:extLst>
              <a:ext uri="{FF2B5EF4-FFF2-40B4-BE49-F238E27FC236}">
                <a16:creationId xmlns:a16="http://schemas.microsoft.com/office/drawing/2014/main" id="{FD8A7499-F0CB-4636-9065-FFA028EF91C8}"/>
              </a:ext>
            </a:extLst>
          </p:cNvPr>
          <p:cNvPicPr>
            <a:picLocks noChangeAspect="1"/>
          </p:cNvPicPr>
          <p:nvPr/>
        </p:nvPicPr>
        <p:blipFill>
          <a:blip r:embed="rId4"/>
          <a:stretch>
            <a:fillRect/>
          </a:stretch>
        </p:blipFill>
        <p:spPr>
          <a:xfrm>
            <a:off x="5439474" y="4259353"/>
            <a:ext cx="164539" cy="338852"/>
          </a:xfrm>
          <a:prstGeom prst="rect">
            <a:avLst/>
          </a:prstGeom>
        </p:spPr>
      </p:pic>
      <p:cxnSp>
        <p:nvCxnSpPr>
          <p:cNvPr id="12" name="直接箭头连接符 11">
            <a:extLst>
              <a:ext uri="{FF2B5EF4-FFF2-40B4-BE49-F238E27FC236}">
                <a16:creationId xmlns:a16="http://schemas.microsoft.com/office/drawing/2014/main" id="{44AF2E0D-E40D-4078-AA66-5D56DEDE9746}"/>
              </a:ext>
            </a:extLst>
          </p:cNvPr>
          <p:cNvCxnSpPr>
            <a:cxnSpLocks/>
          </p:cNvCxnSpPr>
          <p:nvPr/>
        </p:nvCxnSpPr>
        <p:spPr>
          <a:xfrm flipH="1">
            <a:off x="3293755" y="2653597"/>
            <a:ext cx="603864" cy="301227"/>
          </a:xfrm>
          <a:prstGeom prst="straightConnector1">
            <a:avLst/>
          </a:prstGeom>
          <a:ln w="28575">
            <a:solidFill>
              <a:srgbClr val="2980B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56B6E30-5BCF-4390-8D07-FB13F4E4F94F}"/>
              </a:ext>
            </a:extLst>
          </p:cNvPr>
          <p:cNvCxnSpPr>
            <a:cxnSpLocks/>
          </p:cNvCxnSpPr>
          <p:nvPr/>
        </p:nvCxnSpPr>
        <p:spPr>
          <a:xfrm flipH="1">
            <a:off x="3897620" y="2896398"/>
            <a:ext cx="235847" cy="1771900"/>
          </a:xfrm>
          <a:prstGeom prst="straightConnector1">
            <a:avLst/>
          </a:prstGeom>
          <a:ln w="28575">
            <a:solidFill>
              <a:srgbClr val="2980B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0D508FB-F8CA-44A8-ABFE-64AB5C6083AA}"/>
              </a:ext>
            </a:extLst>
          </p:cNvPr>
          <p:cNvCxnSpPr>
            <a:cxnSpLocks/>
          </p:cNvCxnSpPr>
          <p:nvPr/>
        </p:nvCxnSpPr>
        <p:spPr>
          <a:xfrm>
            <a:off x="4511249" y="2809098"/>
            <a:ext cx="1545846" cy="1175560"/>
          </a:xfrm>
          <a:prstGeom prst="straightConnector1">
            <a:avLst/>
          </a:prstGeom>
          <a:ln w="28575">
            <a:solidFill>
              <a:srgbClr val="2980B9"/>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E84B21B0-A907-4E8A-B2DD-F0A1233E64E2}"/>
              </a:ext>
            </a:extLst>
          </p:cNvPr>
          <p:cNvPicPr>
            <a:picLocks noChangeAspect="1"/>
          </p:cNvPicPr>
          <p:nvPr/>
        </p:nvPicPr>
        <p:blipFill>
          <a:blip r:embed="rId4"/>
          <a:stretch>
            <a:fillRect/>
          </a:stretch>
        </p:blipFill>
        <p:spPr>
          <a:xfrm>
            <a:off x="4618122" y="3262161"/>
            <a:ext cx="164539" cy="338852"/>
          </a:xfrm>
          <a:prstGeom prst="rect">
            <a:avLst/>
          </a:prstGeom>
        </p:spPr>
      </p:pic>
      <p:sp>
        <p:nvSpPr>
          <p:cNvPr id="35" name="AutoShape 69">
            <a:extLst>
              <a:ext uri="{FF2B5EF4-FFF2-40B4-BE49-F238E27FC236}">
                <a16:creationId xmlns:a16="http://schemas.microsoft.com/office/drawing/2014/main" id="{83CF0B27-823E-41D2-98C0-9CF2E080A366}"/>
              </a:ext>
            </a:extLst>
          </p:cNvPr>
          <p:cNvSpPr>
            <a:spLocks noChangeArrowheads="1"/>
          </p:cNvSpPr>
          <p:nvPr/>
        </p:nvSpPr>
        <p:spPr bwMode="auto">
          <a:xfrm>
            <a:off x="1402783" y="5366198"/>
            <a:ext cx="7886147" cy="1486466"/>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CN" dirty="0"/>
              <a:t>Imaging a special case that all beams are orthogonal with each other, the digital </a:t>
            </a:r>
          </a:p>
          <a:p>
            <a:r>
              <a:rPr lang="en-US" altLang="zh-CN" dirty="0"/>
              <a:t>precoder won’t be required  to eliminate the interference, </a:t>
            </a:r>
            <a:r>
              <a:rPr lang="en-US" altLang="zh-CN" i="1" dirty="0"/>
              <a:t>i.e. </a:t>
            </a:r>
            <a:r>
              <a:rPr lang="en-US" altLang="zh-CN" dirty="0"/>
              <a:t>digital precoder can </a:t>
            </a:r>
          </a:p>
          <a:p>
            <a:r>
              <a:rPr lang="en-US" altLang="zh-CN" dirty="0"/>
              <a:t>be set as identity matrix. Then the PAPR is very small.</a:t>
            </a:r>
          </a:p>
          <a:p>
            <a:r>
              <a:rPr lang="en-US" altLang="zh-CN" dirty="0"/>
              <a:t>Based on this idea, we will select the users that have least interference to improve </a:t>
            </a:r>
          </a:p>
          <a:p>
            <a:r>
              <a:rPr lang="en-US" altLang="zh-CN" dirty="0"/>
              <a:t>the capacity and suppress the PAPR.</a:t>
            </a:r>
            <a:endParaRPr lang="zh-CN" altLang="en-US" dirty="0"/>
          </a:p>
        </p:txBody>
      </p:sp>
      <p:cxnSp>
        <p:nvCxnSpPr>
          <p:cNvPr id="17" name="直接箭头连接符 16">
            <a:extLst>
              <a:ext uri="{FF2B5EF4-FFF2-40B4-BE49-F238E27FC236}">
                <a16:creationId xmlns:a16="http://schemas.microsoft.com/office/drawing/2014/main" id="{60BD8ACE-4B64-4E82-A439-40373B3B6978}"/>
              </a:ext>
            </a:extLst>
          </p:cNvPr>
          <p:cNvCxnSpPr>
            <a:cxnSpLocks/>
          </p:cNvCxnSpPr>
          <p:nvPr/>
        </p:nvCxnSpPr>
        <p:spPr>
          <a:xfrm>
            <a:off x="5294142" y="1744394"/>
            <a:ext cx="103431" cy="1719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28D46C0-43B0-47CE-8831-3D09C92D7BBD}"/>
              </a:ext>
            </a:extLst>
          </p:cNvPr>
          <p:cNvCxnSpPr>
            <a:cxnSpLocks/>
          </p:cNvCxnSpPr>
          <p:nvPr/>
        </p:nvCxnSpPr>
        <p:spPr>
          <a:xfrm flipH="1">
            <a:off x="3532197" y="1744394"/>
            <a:ext cx="1761946" cy="1064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82B7285-16B5-4953-8F0F-59DA8ECB93C3}"/>
              </a:ext>
            </a:extLst>
          </p:cNvPr>
          <p:cNvCxnSpPr>
            <a:cxnSpLocks/>
          </p:cNvCxnSpPr>
          <p:nvPr/>
        </p:nvCxnSpPr>
        <p:spPr>
          <a:xfrm flipH="1">
            <a:off x="3979888" y="1744394"/>
            <a:ext cx="1314254" cy="2388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E757DF9-B5D4-404D-8F31-352B7D3709BA}"/>
              </a:ext>
            </a:extLst>
          </p:cNvPr>
          <p:cNvSpPr txBox="1"/>
          <p:nvPr/>
        </p:nvSpPr>
        <p:spPr>
          <a:xfrm>
            <a:off x="4618122" y="1389785"/>
            <a:ext cx="5084968" cy="369332"/>
          </a:xfrm>
          <a:prstGeom prst="rect">
            <a:avLst/>
          </a:prstGeom>
          <a:noFill/>
        </p:spPr>
        <p:txBody>
          <a:bodyPr wrap="square" rtlCol="0">
            <a:spAutoFit/>
          </a:bodyPr>
          <a:lstStyle/>
          <a:p>
            <a:r>
              <a:rPr lang="en-US" altLang="zh-CN" dirty="0"/>
              <a:t>The selected beams are orthogonal with each other.</a:t>
            </a:r>
            <a:endParaRPr lang="zh-CN" altLang="en-US" dirty="0"/>
          </a:p>
        </p:txBody>
      </p:sp>
    </p:spTree>
    <p:extLst>
      <p:ext uri="{BB962C8B-B14F-4D97-AF65-F5344CB8AC3E}">
        <p14:creationId xmlns:p14="http://schemas.microsoft.com/office/powerpoint/2010/main" val="353039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69" y="305654"/>
            <a:ext cx="8675370" cy="744431"/>
          </a:xfrm>
        </p:spPr>
        <p:txBody>
          <a:bodyPr>
            <a:normAutofit fontScale="90000"/>
          </a:bodyPr>
          <a:lstStyle/>
          <a:p>
            <a:r>
              <a:rPr lang="en-US" dirty="0"/>
              <a:t>Greedy Algorithm</a:t>
            </a:r>
          </a:p>
        </p:txBody>
      </p:sp>
      <p:pic>
        <p:nvPicPr>
          <p:cNvPr id="14" name="图片 13">
            <a:extLst>
              <a:ext uri="{FF2B5EF4-FFF2-40B4-BE49-F238E27FC236}">
                <a16:creationId xmlns:a16="http://schemas.microsoft.com/office/drawing/2014/main" id="{BAEC3190-9555-4B0A-84D8-4FA2A10B3696}"/>
              </a:ext>
            </a:extLst>
          </p:cNvPr>
          <p:cNvPicPr>
            <a:picLocks noChangeAspect="1"/>
          </p:cNvPicPr>
          <p:nvPr/>
        </p:nvPicPr>
        <p:blipFill>
          <a:blip r:embed="rId3"/>
          <a:stretch>
            <a:fillRect/>
          </a:stretch>
        </p:blipFill>
        <p:spPr>
          <a:xfrm>
            <a:off x="1672772" y="1306945"/>
            <a:ext cx="5950146" cy="5310908"/>
          </a:xfrm>
          <a:prstGeom prst="rect">
            <a:avLst/>
          </a:prstGeom>
        </p:spPr>
      </p:pic>
    </p:spTree>
    <p:extLst>
      <p:ext uri="{BB962C8B-B14F-4D97-AF65-F5344CB8AC3E}">
        <p14:creationId xmlns:p14="http://schemas.microsoft.com/office/powerpoint/2010/main" val="223482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6868" y="305654"/>
            <a:ext cx="9385499" cy="7444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Simulation Result: CDF of digital precoder</a:t>
            </a:r>
          </a:p>
        </p:txBody>
      </p:sp>
      <p:pic>
        <p:nvPicPr>
          <p:cNvPr id="2" name="图片 1">
            <a:extLst>
              <a:ext uri="{FF2B5EF4-FFF2-40B4-BE49-F238E27FC236}">
                <a16:creationId xmlns:a16="http://schemas.microsoft.com/office/drawing/2014/main" id="{9278B49B-0B5A-4B0D-8FE5-8B7ED1D88514}"/>
              </a:ext>
            </a:extLst>
          </p:cNvPr>
          <p:cNvPicPr>
            <a:picLocks noChangeAspect="1"/>
          </p:cNvPicPr>
          <p:nvPr/>
        </p:nvPicPr>
        <p:blipFill>
          <a:blip r:embed="rId3"/>
          <a:stretch>
            <a:fillRect/>
          </a:stretch>
        </p:blipFill>
        <p:spPr>
          <a:xfrm>
            <a:off x="1583445" y="968262"/>
            <a:ext cx="5569776" cy="4864326"/>
          </a:xfrm>
          <a:prstGeom prst="rect">
            <a:avLst/>
          </a:prstGeom>
        </p:spPr>
      </p:pic>
      <p:sp>
        <p:nvSpPr>
          <p:cNvPr id="5" name="文本框 4">
            <a:extLst>
              <a:ext uri="{FF2B5EF4-FFF2-40B4-BE49-F238E27FC236}">
                <a16:creationId xmlns:a16="http://schemas.microsoft.com/office/drawing/2014/main" id="{2DB48D84-9A6A-4346-8E12-989E53F4A53A}"/>
              </a:ext>
            </a:extLst>
          </p:cNvPr>
          <p:cNvSpPr txBox="1"/>
          <p:nvPr/>
        </p:nvSpPr>
        <p:spPr>
          <a:xfrm>
            <a:off x="1336950" y="5832586"/>
            <a:ext cx="8799368" cy="1200329"/>
          </a:xfrm>
          <a:prstGeom prst="rect">
            <a:avLst/>
          </a:prstGeom>
          <a:noFill/>
        </p:spPr>
        <p:txBody>
          <a:bodyPr wrap="square" rtlCol="0">
            <a:spAutoFit/>
          </a:bodyPr>
          <a:lstStyle/>
          <a:p>
            <a:r>
              <a:rPr lang="en-US" altLang="zh-CN" dirty="0"/>
              <a:t>PAPRA-OHBF:  PAPR-aware opportunistic hybrid beamforming;</a:t>
            </a:r>
          </a:p>
          <a:p>
            <a:r>
              <a:rPr lang="en-US" altLang="zh-CN" dirty="0"/>
              <a:t>PAPRA-HBF: PAPR-aware hybrid beamforming obtained by convex optimization problem;</a:t>
            </a:r>
          </a:p>
          <a:p>
            <a:r>
              <a:rPr lang="en-US" altLang="zh-CN" dirty="0"/>
              <a:t>ZFC-HBF: Zero-forcing with clipping hybrid beamforming;</a:t>
            </a:r>
          </a:p>
          <a:p>
            <a:r>
              <a:rPr lang="en-US" altLang="zh-CN" dirty="0"/>
              <a:t>ZFU-HBF: Zero-forcing hybrid beamforming.</a:t>
            </a:r>
            <a:endParaRPr lang="zh-CN" altLang="en-US" dirty="0"/>
          </a:p>
        </p:txBody>
      </p:sp>
      <p:sp>
        <p:nvSpPr>
          <p:cNvPr id="6" name="箭头: 下 5">
            <a:extLst>
              <a:ext uri="{FF2B5EF4-FFF2-40B4-BE49-F238E27FC236}">
                <a16:creationId xmlns:a16="http://schemas.microsoft.com/office/drawing/2014/main" id="{CD87D5A7-528E-4CF7-88C8-930D53E77147}"/>
              </a:ext>
            </a:extLst>
          </p:cNvPr>
          <p:cNvSpPr/>
          <p:nvPr/>
        </p:nvSpPr>
        <p:spPr>
          <a:xfrm rot="10800000">
            <a:off x="735602" y="5925913"/>
            <a:ext cx="209006" cy="846473"/>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75819B4-4A34-40DB-A913-6AE2A2C68D67}"/>
              </a:ext>
            </a:extLst>
          </p:cNvPr>
          <p:cNvSpPr txBox="1"/>
          <p:nvPr/>
        </p:nvSpPr>
        <p:spPr>
          <a:xfrm>
            <a:off x="-82361" y="5463254"/>
            <a:ext cx="2309967" cy="369332"/>
          </a:xfrm>
          <a:prstGeom prst="rect">
            <a:avLst/>
          </a:prstGeom>
          <a:noFill/>
        </p:spPr>
        <p:txBody>
          <a:bodyPr wrap="square" rtlCol="0">
            <a:spAutoFit/>
          </a:bodyPr>
          <a:lstStyle/>
          <a:p>
            <a:r>
              <a:rPr lang="en-US" altLang="zh-CN" dirty="0">
                <a:solidFill>
                  <a:srgbClr val="FF0000"/>
                </a:solidFill>
              </a:rPr>
              <a:t>Performance on PAPR</a:t>
            </a:r>
            <a:endParaRPr lang="zh-CN" altLang="en-US" dirty="0">
              <a:solidFill>
                <a:srgbClr val="FF0000"/>
              </a:solidFill>
            </a:endParaRPr>
          </a:p>
        </p:txBody>
      </p:sp>
    </p:spTree>
    <p:extLst>
      <p:ext uri="{BB962C8B-B14F-4D97-AF65-F5344CB8AC3E}">
        <p14:creationId xmlns:p14="http://schemas.microsoft.com/office/powerpoint/2010/main" val="292581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243110"/>
            <a:ext cx="9974798" cy="6503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Comparison of non-opportunistic schemes</a:t>
            </a:r>
          </a:p>
        </p:txBody>
      </p:sp>
      <p:pic>
        <p:nvPicPr>
          <p:cNvPr id="2" name="图片 1">
            <a:extLst>
              <a:ext uri="{FF2B5EF4-FFF2-40B4-BE49-F238E27FC236}">
                <a16:creationId xmlns:a16="http://schemas.microsoft.com/office/drawing/2014/main" id="{04769AAF-EDC4-4B3B-B912-CF7B1E8F9449}"/>
              </a:ext>
            </a:extLst>
          </p:cNvPr>
          <p:cNvPicPr>
            <a:picLocks noChangeAspect="1"/>
          </p:cNvPicPr>
          <p:nvPr/>
        </p:nvPicPr>
        <p:blipFill>
          <a:blip r:embed="rId3"/>
          <a:stretch>
            <a:fillRect/>
          </a:stretch>
        </p:blipFill>
        <p:spPr>
          <a:xfrm>
            <a:off x="1732411" y="757646"/>
            <a:ext cx="6168006" cy="4851931"/>
          </a:xfrm>
          <a:prstGeom prst="rect">
            <a:avLst/>
          </a:prstGeom>
        </p:spPr>
      </p:pic>
      <p:sp>
        <p:nvSpPr>
          <p:cNvPr id="4" name="文本框 3">
            <a:extLst>
              <a:ext uri="{FF2B5EF4-FFF2-40B4-BE49-F238E27FC236}">
                <a16:creationId xmlns:a16="http://schemas.microsoft.com/office/drawing/2014/main" id="{2E471D7D-B943-46FC-85ED-62B172089223}"/>
              </a:ext>
            </a:extLst>
          </p:cNvPr>
          <p:cNvSpPr txBox="1"/>
          <p:nvPr/>
        </p:nvSpPr>
        <p:spPr>
          <a:xfrm>
            <a:off x="1175430" y="5529974"/>
            <a:ext cx="8799368" cy="1477328"/>
          </a:xfrm>
          <a:prstGeom prst="rect">
            <a:avLst/>
          </a:prstGeom>
          <a:noFill/>
        </p:spPr>
        <p:txBody>
          <a:bodyPr wrap="square" rtlCol="0">
            <a:spAutoFit/>
          </a:bodyPr>
          <a:lstStyle/>
          <a:p>
            <a:r>
              <a:rPr lang="en-US" altLang="zh-CN" dirty="0"/>
              <a:t>Performance Upper Bound:  Obtained by fully-digital precoding(SVD);</a:t>
            </a:r>
          </a:p>
          <a:p>
            <a:r>
              <a:rPr lang="en-US" altLang="zh-CN" dirty="0"/>
              <a:t>ZFU-HBF: Zero-forcing hybrid beamforming.</a:t>
            </a:r>
          </a:p>
          <a:p>
            <a:r>
              <a:rPr lang="en-US" altLang="zh-CN" dirty="0"/>
              <a:t>PAPRA-HBF: PAPR-aware hybrid beamforming obtained by convex optimization problem;</a:t>
            </a:r>
          </a:p>
          <a:p>
            <a:r>
              <a:rPr lang="en-US" altLang="zh-CN" dirty="0"/>
              <a:t>ZFC-HBF: Zero-forcing with clipping hybrid beamforming;</a:t>
            </a:r>
          </a:p>
          <a:p>
            <a:r>
              <a:rPr lang="en-US" altLang="zh-CN" dirty="0"/>
              <a:t>Analog-only Beamforming: Only analog precoding is considered.</a:t>
            </a:r>
            <a:endParaRPr lang="zh-CN" altLang="en-US" dirty="0"/>
          </a:p>
        </p:txBody>
      </p:sp>
      <p:sp>
        <p:nvSpPr>
          <p:cNvPr id="5" name="箭头: 下 4">
            <a:extLst>
              <a:ext uri="{FF2B5EF4-FFF2-40B4-BE49-F238E27FC236}">
                <a16:creationId xmlns:a16="http://schemas.microsoft.com/office/drawing/2014/main" id="{C9E8B496-C27D-48FD-A31D-91E729E1B72A}"/>
              </a:ext>
            </a:extLst>
          </p:cNvPr>
          <p:cNvSpPr/>
          <p:nvPr/>
        </p:nvSpPr>
        <p:spPr>
          <a:xfrm rot="10800000">
            <a:off x="730378" y="5687233"/>
            <a:ext cx="209006" cy="116280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40CBDD-C09D-47DD-BA7D-71DA70F6C784}"/>
              </a:ext>
            </a:extLst>
          </p:cNvPr>
          <p:cNvSpPr txBox="1"/>
          <p:nvPr/>
        </p:nvSpPr>
        <p:spPr>
          <a:xfrm>
            <a:off x="-94964" y="5240245"/>
            <a:ext cx="2309967" cy="369332"/>
          </a:xfrm>
          <a:prstGeom prst="rect">
            <a:avLst/>
          </a:prstGeom>
          <a:noFill/>
        </p:spPr>
        <p:txBody>
          <a:bodyPr wrap="square" rtlCol="0">
            <a:spAutoFit/>
          </a:bodyPr>
          <a:lstStyle/>
          <a:p>
            <a:r>
              <a:rPr lang="en-US" altLang="zh-CN" dirty="0">
                <a:solidFill>
                  <a:srgbClr val="FF0000"/>
                </a:solidFill>
              </a:rPr>
              <a:t>Performance on SINR</a:t>
            </a:r>
            <a:endParaRPr lang="zh-CN" altLang="en-US" dirty="0">
              <a:solidFill>
                <a:srgbClr val="FF0000"/>
              </a:solidFill>
            </a:endParaRPr>
          </a:p>
        </p:txBody>
      </p:sp>
    </p:spTree>
    <p:extLst>
      <p:ext uri="{BB962C8B-B14F-4D97-AF65-F5344CB8AC3E}">
        <p14:creationId xmlns:p14="http://schemas.microsoft.com/office/powerpoint/2010/main" val="27203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1464" y="333799"/>
            <a:ext cx="9683334" cy="744431"/>
          </a:xfrm>
        </p:spPr>
        <p:txBody>
          <a:bodyPr>
            <a:normAutofit/>
          </a:bodyPr>
          <a:lstStyle/>
          <a:p>
            <a:r>
              <a:rPr lang="en-US" altLang="zh-CN" sz="4000" dirty="0"/>
              <a:t>Comparison of opportunistic schemes</a:t>
            </a:r>
            <a:endParaRPr lang="en-US" sz="4000" dirty="0"/>
          </a:p>
        </p:txBody>
      </p:sp>
      <p:pic>
        <p:nvPicPr>
          <p:cNvPr id="2" name="图片 1">
            <a:extLst>
              <a:ext uri="{FF2B5EF4-FFF2-40B4-BE49-F238E27FC236}">
                <a16:creationId xmlns:a16="http://schemas.microsoft.com/office/drawing/2014/main" id="{829A110D-0C73-4328-B508-091EE2B7344F}"/>
              </a:ext>
            </a:extLst>
          </p:cNvPr>
          <p:cNvPicPr>
            <a:picLocks noChangeAspect="1"/>
          </p:cNvPicPr>
          <p:nvPr/>
        </p:nvPicPr>
        <p:blipFill>
          <a:blip r:embed="rId3"/>
          <a:stretch>
            <a:fillRect/>
          </a:stretch>
        </p:blipFill>
        <p:spPr>
          <a:xfrm>
            <a:off x="2140373" y="1010303"/>
            <a:ext cx="4866543" cy="4663433"/>
          </a:xfrm>
          <a:prstGeom prst="rect">
            <a:avLst/>
          </a:prstGeom>
        </p:spPr>
      </p:pic>
      <p:sp>
        <p:nvSpPr>
          <p:cNvPr id="5" name="文本框 4">
            <a:extLst>
              <a:ext uri="{FF2B5EF4-FFF2-40B4-BE49-F238E27FC236}">
                <a16:creationId xmlns:a16="http://schemas.microsoft.com/office/drawing/2014/main" id="{7C749E39-96A0-4CA4-8009-13BF7265C7E0}"/>
              </a:ext>
            </a:extLst>
          </p:cNvPr>
          <p:cNvSpPr txBox="1"/>
          <p:nvPr/>
        </p:nvSpPr>
        <p:spPr>
          <a:xfrm>
            <a:off x="357237" y="5673736"/>
            <a:ext cx="9551788" cy="1200329"/>
          </a:xfrm>
          <a:prstGeom prst="rect">
            <a:avLst/>
          </a:prstGeom>
          <a:noFill/>
        </p:spPr>
        <p:txBody>
          <a:bodyPr wrap="square" rtlCol="0">
            <a:spAutoFit/>
          </a:bodyPr>
          <a:lstStyle/>
          <a:p>
            <a:r>
              <a:rPr lang="en-US" altLang="zh-CN" dirty="0"/>
              <a:t>Opportunistic Hybrid beamforming: obtained by selecting 4 users from 20 active candidates and PAPR reduction is considered.</a:t>
            </a:r>
          </a:p>
          <a:p>
            <a:r>
              <a:rPr lang="en-US" altLang="zh-CN" dirty="0"/>
              <a:t>Opportunistic Analog Beamforming: obtained by selecting 4 users from 20 active candidates. </a:t>
            </a:r>
          </a:p>
          <a:p>
            <a:endParaRPr lang="zh-CN" altLang="en-US" dirty="0"/>
          </a:p>
        </p:txBody>
      </p:sp>
    </p:spTree>
    <p:extLst>
      <p:ext uri="{BB962C8B-B14F-4D97-AF65-F5344CB8AC3E}">
        <p14:creationId xmlns:p14="http://schemas.microsoft.com/office/powerpoint/2010/main" val="4851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5D5D03-5690-410C-82A9-76EA9D0108D2}"/>
              </a:ext>
            </a:extLst>
          </p:cNvPr>
          <p:cNvSpPr>
            <a:spLocks noGrp="1"/>
          </p:cNvSpPr>
          <p:nvPr>
            <p:ph type="title"/>
          </p:nvPr>
        </p:nvSpPr>
        <p:spPr>
          <a:xfrm>
            <a:off x="691515" y="304081"/>
            <a:ext cx="8675370" cy="744431"/>
          </a:xfrm>
        </p:spPr>
        <p:txBody>
          <a:bodyPr>
            <a:normAutofit/>
          </a:bodyPr>
          <a:lstStyle/>
          <a:p>
            <a:r>
              <a:rPr lang="en-US" altLang="zh-CN" sz="3600" dirty="0"/>
              <a:t>Comparison of different active users</a:t>
            </a:r>
            <a:endParaRPr lang="zh-CN" altLang="en-US" sz="3600" dirty="0"/>
          </a:p>
        </p:txBody>
      </p:sp>
      <p:pic>
        <p:nvPicPr>
          <p:cNvPr id="10" name="图片 9">
            <a:extLst>
              <a:ext uri="{FF2B5EF4-FFF2-40B4-BE49-F238E27FC236}">
                <a16:creationId xmlns:a16="http://schemas.microsoft.com/office/drawing/2014/main" id="{0BF3C9C1-DF63-4C22-BEBD-63F109AE76F8}"/>
              </a:ext>
            </a:extLst>
          </p:cNvPr>
          <p:cNvPicPr>
            <a:picLocks noChangeAspect="1"/>
          </p:cNvPicPr>
          <p:nvPr/>
        </p:nvPicPr>
        <p:blipFill>
          <a:blip r:embed="rId3"/>
          <a:stretch>
            <a:fillRect/>
          </a:stretch>
        </p:blipFill>
        <p:spPr>
          <a:xfrm>
            <a:off x="2312454" y="1048512"/>
            <a:ext cx="5143825" cy="4506830"/>
          </a:xfrm>
          <a:prstGeom prst="rect">
            <a:avLst/>
          </a:prstGeom>
        </p:spPr>
      </p:pic>
      <p:sp>
        <p:nvSpPr>
          <p:cNvPr id="5" name="文本框 4">
            <a:extLst>
              <a:ext uri="{FF2B5EF4-FFF2-40B4-BE49-F238E27FC236}">
                <a16:creationId xmlns:a16="http://schemas.microsoft.com/office/drawing/2014/main" id="{5C784B9D-F3B4-4E6A-AA2F-0DFA37CC98C9}"/>
              </a:ext>
            </a:extLst>
          </p:cNvPr>
          <p:cNvSpPr txBox="1"/>
          <p:nvPr/>
        </p:nvSpPr>
        <p:spPr>
          <a:xfrm>
            <a:off x="310079" y="5699608"/>
            <a:ext cx="9551788" cy="1200329"/>
          </a:xfrm>
          <a:prstGeom prst="rect">
            <a:avLst/>
          </a:prstGeom>
          <a:noFill/>
        </p:spPr>
        <p:txBody>
          <a:bodyPr wrap="square" rtlCol="0">
            <a:spAutoFit/>
          </a:bodyPr>
          <a:lstStyle/>
          <a:p>
            <a:r>
              <a:rPr lang="en-US" altLang="zh-CN" dirty="0"/>
              <a:t>This figure shows that PAPRA-OHBF can significantly benefit from the increase of active users as the number of active users grows from 6 to 20.</a:t>
            </a:r>
          </a:p>
          <a:p>
            <a:r>
              <a:rPr lang="en-US" altLang="zh-CN" dirty="0"/>
              <a:t>However, the benefit of having more active users diminishes as the number of active users increases beyond 30. The SINR is bounded by the fully-digital hybrid beamforming.</a:t>
            </a:r>
          </a:p>
        </p:txBody>
      </p:sp>
    </p:spTree>
    <p:extLst>
      <p:ext uri="{BB962C8B-B14F-4D97-AF65-F5344CB8AC3E}">
        <p14:creationId xmlns:p14="http://schemas.microsoft.com/office/powerpoint/2010/main" val="3047809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3" name="矩形 2">
            <a:extLst>
              <a:ext uri="{FF2B5EF4-FFF2-40B4-BE49-F238E27FC236}">
                <a16:creationId xmlns:a16="http://schemas.microsoft.com/office/drawing/2014/main" id="{19677979-8D37-4F2B-BE6A-273570252B13}"/>
              </a:ext>
            </a:extLst>
          </p:cNvPr>
          <p:cNvSpPr/>
          <p:nvPr/>
        </p:nvSpPr>
        <p:spPr>
          <a:xfrm>
            <a:off x="1156854" y="1531908"/>
            <a:ext cx="7890164" cy="3416320"/>
          </a:xfrm>
          <a:prstGeom prst="rect">
            <a:avLst/>
          </a:prstGeom>
        </p:spPr>
        <p:txBody>
          <a:bodyPr wrap="square">
            <a:spAutoFit/>
          </a:bodyPr>
          <a:lstStyle/>
          <a:p>
            <a:pPr marL="285750" indent="-285750">
              <a:buFont typeface="Arial" panose="020B0604020202020204" pitchFamily="34" charset="0"/>
              <a:buChar char="•"/>
            </a:pPr>
            <a:r>
              <a:rPr lang="zh-CN" altLang="en-US" dirty="0"/>
              <a:t>we have developed PAPR-aware BDMA scheme for mmWave massive MIMO systems by jointly performing hybrid analog-digital precoding and user-beam scheduling. </a:t>
            </a:r>
            <a:endParaRPr lang="en-US" altLang="zh-CN" dirty="0"/>
          </a:p>
          <a:p>
            <a:endParaRPr lang="en-US" altLang="zh-CN" dirty="0"/>
          </a:p>
          <a:p>
            <a:pPr marL="285750" indent="-285750">
              <a:buFont typeface="Arial" panose="020B0604020202020204" pitchFamily="34" charset="0"/>
              <a:buChar char="•"/>
            </a:pPr>
            <a:r>
              <a:rPr lang="en-US" altLang="zh-CN" dirty="0"/>
              <a:t>W</a:t>
            </a:r>
            <a:r>
              <a:rPr lang="zh-CN" altLang="en-US" dirty="0"/>
              <a:t>e have modeled the analog-digital precoder design as a convex optimization problem with explicit PAPR constraints. </a:t>
            </a:r>
            <a:endParaRPr lang="en-US" altLang="zh-CN" dirty="0"/>
          </a:p>
          <a:p>
            <a:endParaRPr lang="en-US" altLang="zh-CN" dirty="0"/>
          </a:p>
          <a:p>
            <a:pPr marL="285750" indent="-285750">
              <a:buFont typeface="Arial" panose="020B0604020202020204" pitchFamily="34" charset="0"/>
              <a:buChar char="•"/>
            </a:pPr>
            <a:r>
              <a:rPr lang="zh-CN" altLang="en-US" dirty="0"/>
              <a:t>To efficiently schedule users with the least interference, we develop a greedy algorithm to opportunistically select users.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Simulation results have demonstrated the good performance of the proposed PAPR-aware BDMA scheme.</a:t>
            </a:r>
          </a:p>
        </p:txBody>
      </p:sp>
    </p:spTree>
    <p:extLst>
      <p:ext uri="{BB962C8B-B14F-4D97-AF65-F5344CB8AC3E}">
        <p14:creationId xmlns:p14="http://schemas.microsoft.com/office/powerpoint/2010/main" val="217056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300BB-7030-4433-A6AC-C6297CA1AA47}"/>
              </a:ext>
            </a:extLst>
          </p:cNvPr>
          <p:cNvSpPr>
            <a:spLocks noGrp="1"/>
          </p:cNvSpPr>
          <p:nvPr>
            <p:ph type="title"/>
          </p:nvPr>
        </p:nvSpPr>
        <p:spPr/>
        <p:txBody>
          <a:bodyPr>
            <a:normAutofit fontScale="90000"/>
          </a:bodyPr>
          <a:lstStyle/>
          <a:p>
            <a:r>
              <a:rPr lang="en-US" altLang="zh-CN" dirty="0"/>
              <a:t>Executive Summary</a:t>
            </a:r>
            <a:endParaRPr lang="zh-CN" altLang="en-US" dirty="0"/>
          </a:p>
        </p:txBody>
      </p:sp>
      <p:sp>
        <p:nvSpPr>
          <p:cNvPr id="4" name="AutoShape 69">
            <a:extLst>
              <a:ext uri="{FF2B5EF4-FFF2-40B4-BE49-F238E27FC236}">
                <a16:creationId xmlns:a16="http://schemas.microsoft.com/office/drawing/2014/main" id="{95527BFE-F625-409A-BCB3-339A21DF963F}"/>
              </a:ext>
            </a:extLst>
          </p:cNvPr>
          <p:cNvSpPr>
            <a:spLocks noChangeArrowheads="1"/>
          </p:cNvSpPr>
          <p:nvPr/>
        </p:nvSpPr>
        <p:spPr bwMode="auto">
          <a:xfrm>
            <a:off x="231865" y="4258548"/>
            <a:ext cx="9594668" cy="1870545"/>
          </a:xfrm>
          <a:prstGeom prst="roundRect">
            <a:avLst>
              <a:gd name="adj" fmla="val 4606"/>
            </a:avLst>
          </a:prstGeom>
          <a:solidFill>
            <a:schemeClr val="bg1"/>
          </a:solidFill>
          <a:ln w="28575">
            <a:solidFill>
              <a:srgbClr val="FF0000"/>
            </a:solidFill>
            <a:round/>
            <a:headEnd/>
            <a:tailEnd/>
          </a:ln>
          <a:effectLst>
            <a:outerShdw dist="107763" dir="2700000" algn="ctr" rotWithShape="0">
              <a:srgbClr val="B3B3B3"/>
            </a:outerShdw>
          </a:effectLst>
        </p:spPr>
        <p:txBody>
          <a:bodyPr wrap="none" anchor="ctr"/>
          <a:lstStyle/>
          <a:p>
            <a:pPr marL="285750" indent="-285750">
              <a:buFont typeface="Wingdings" panose="05000000000000000000" pitchFamily="2" charset="2"/>
              <a:buChar char="Ø"/>
            </a:pPr>
            <a:r>
              <a:rPr lang="en-US" altLang="zh-TW" dirty="0">
                <a:solidFill>
                  <a:srgbClr val="FF0000"/>
                </a:solidFill>
              </a:rPr>
              <a:t>Our Contributions: </a:t>
            </a:r>
          </a:p>
          <a:p>
            <a:pPr marL="742950" lvl="1" indent="-285750">
              <a:buFont typeface="Wingdings" panose="05000000000000000000" pitchFamily="2" charset="2"/>
              <a:buChar char="ü"/>
            </a:pPr>
            <a:r>
              <a:rPr lang="zh-CN" altLang="en-US" dirty="0"/>
              <a:t>we have developed </a:t>
            </a:r>
            <a:r>
              <a:rPr lang="en-US" altLang="zh-CN" dirty="0"/>
              <a:t>hybrid beamforming system to eliminate the interference </a:t>
            </a:r>
          </a:p>
          <a:p>
            <a:pPr lvl="1"/>
            <a:r>
              <a:rPr lang="en-US" altLang="zh-CN" dirty="0"/>
              <a:t>      of non-orthogonal beams.</a:t>
            </a:r>
          </a:p>
          <a:p>
            <a:pPr marL="742950" lvl="1" indent="-285750">
              <a:buFont typeface="Wingdings" panose="05000000000000000000" pitchFamily="2" charset="2"/>
              <a:buChar char="ü"/>
            </a:pPr>
            <a:r>
              <a:rPr lang="en-US" altLang="zh-TW" dirty="0"/>
              <a:t>We have proposed a new method for PAPR reduction by convex optimization.</a:t>
            </a:r>
          </a:p>
          <a:p>
            <a:pPr marL="742950" lvl="1" indent="-285750">
              <a:buFont typeface="Wingdings" panose="05000000000000000000" pitchFamily="2" charset="2"/>
              <a:buChar char="ü"/>
            </a:pPr>
            <a:r>
              <a:rPr lang="en-US" altLang="zh-TW" dirty="0"/>
              <a:t>An opportunistic scheme is proposed to improve the capacity</a:t>
            </a:r>
            <a:r>
              <a:rPr lang="zh-CN" altLang="en-US" dirty="0"/>
              <a:t> </a:t>
            </a:r>
            <a:r>
              <a:rPr lang="en-US" altLang="zh-CN" dirty="0"/>
              <a:t>by</a:t>
            </a:r>
            <a:r>
              <a:rPr lang="zh-CN" altLang="en-US" dirty="0"/>
              <a:t> efficiently scheduling users </a:t>
            </a:r>
            <a:endParaRPr lang="en-US" altLang="zh-CN" dirty="0"/>
          </a:p>
          <a:p>
            <a:pPr lvl="1"/>
            <a:r>
              <a:rPr lang="en-US" altLang="zh-CN" dirty="0"/>
              <a:t>      </a:t>
            </a:r>
            <a:r>
              <a:rPr lang="zh-CN" altLang="en-US" dirty="0"/>
              <a:t>with the least interference</a:t>
            </a:r>
            <a:r>
              <a:rPr lang="en-US" altLang="zh-CN" dirty="0"/>
              <a:t>.</a:t>
            </a:r>
            <a:endParaRPr lang="en-US" altLang="zh-TW" dirty="0"/>
          </a:p>
        </p:txBody>
      </p:sp>
      <p:sp>
        <p:nvSpPr>
          <p:cNvPr id="11" name="AutoShape 69">
            <a:extLst>
              <a:ext uri="{FF2B5EF4-FFF2-40B4-BE49-F238E27FC236}">
                <a16:creationId xmlns:a16="http://schemas.microsoft.com/office/drawing/2014/main" id="{B8D5AA9F-22C8-4F66-B492-134C4D76BF46}"/>
              </a:ext>
            </a:extLst>
          </p:cNvPr>
          <p:cNvSpPr>
            <a:spLocks noChangeArrowheads="1"/>
          </p:cNvSpPr>
          <p:nvPr/>
        </p:nvSpPr>
        <p:spPr bwMode="auto">
          <a:xfrm>
            <a:off x="201168" y="1308759"/>
            <a:ext cx="9656063" cy="2051007"/>
          </a:xfrm>
          <a:prstGeom prst="roundRect">
            <a:avLst>
              <a:gd name="adj" fmla="val 4606"/>
            </a:avLst>
          </a:prstGeom>
          <a:solidFill>
            <a:schemeClr val="bg1"/>
          </a:solidFill>
          <a:ln w="38100">
            <a:solidFill>
              <a:srgbClr val="92D050"/>
            </a:solidFill>
            <a:round/>
            <a:headEnd/>
            <a:tailEnd/>
          </a:ln>
          <a:effectLst>
            <a:outerShdw dist="107763" dir="2700000" algn="ctr" rotWithShape="0">
              <a:srgbClr val="B3B3B3"/>
            </a:outerShdw>
          </a:effectLst>
        </p:spPr>
        <p:txBody>
          <a:bodyPr wrap="none" anchor="ctr"/>
          <a:lstStyle/>
          <a:p>
            <a:pPr marL="285750" indent="-285750">
              <a:buFont typeface="Wingdings" panose="05000000000000000000" pitchFamily="2" charset="2"/>
              <a:buChar char="p"/>
            </a:pPr>
            <a:r>
              <a:rPr lang="en-US" altLang="zh-TW" dirty="0">
                <a:solidFill>
                  <a:schemeClr val="tx2"/>
                </a:solidFill>
              </a:rPr>
              <a:t>Challenges:</a:t>
            </a:r>
          </a:p>
          <a:p>
            <a:pPr marL="742950" lvl="1" indent="-285750">
              <a:buFont typeface="Wingdings" panose="05000000000000000000" pitchFamily="2" charset="2"/>
              <a:buChar char="l"/>
            </a:pPr>
            <a:r>
              <a:rPr lang="en-US" altLang="zh-TW" dirty="0">
                <a:solidFill>
                  <a:schemeClr val="tx2"/>
                </a:solidFill>
              </a:rPr>
              <a:t>BDMA residual Interference:  </a:t>
            </a:r>
            <a:r>
              <a:rPr lang="en-US" altLang="zh-TW" dirty="0"/>
              <a:t>The beams can’t be strictly orthogonal.</a:t>
            </a:r>
          </a:p>
          <a:p>
            <a:pPr marL="742950" lvl="1" indent="-285750">
              <a:buFont typeface="Wingdings" panose="05000000000000000000" pitchFamily="2" charset="2"/>
              <a:buChar char="l"/>
            </a:pPr>
            <a:r>
              <a:rPr lang="en-US" altLang="zh-TW" dirty="0">
                <a:solidFill>
                  <a:schemeClr val="tx2"/>
                </a:solidFill>
              </a:rPr>
              <a:t>Large PAPR problem: </a:t>
            </a:r>
            <a:r>
              <a:rPr lang="en-US" altLang="zh-TW" dirty="0"/>
              <a:t>The peak-to-average-ratio (PAPR) will be large obtained by zero-forcing.</a:t>
            </a:r>
          </a:p>
          <a:p>
            <a:pPr marL="742950" lvl="1" indent="-285750">
              <a:buFont typeface="Wingdings" panose="05000000000000000000" pitchFamily="2" charset="2"/>
              <a:buChar char="l"/>
            </a:pPr>
            <a:r>
              <a:rPr lang="en-US" altLang="zh-TW" dirty="0">
                <a:solidFill>
                  <a:schemeClr val="tx2"/>
                </a:solidFill>
              </a:rPr>
              <a:t>Capacity reduction: </a:t>
            </a:r>
            <a:r>
              <a:rPr lang="en-US" altLang="zh-TW" dirty="0"/>
              <a:t>The capacity will be sacrificed if we clip the digital precoder</a:t>
            </a:r>
          </a:p>
          <a:p>
            <a:pPr lvl="1"/>
            <a:r>
              <a:rPr lang="en-US" altLang="zh-TW" dirty="0"/>
              <a:t>		               to solve the large PAPR problem.</a:t>
            </a:r>
          </a:p>
        </p:txBody>
      </p:sp>
    </p:spTree>
    <p:extLst>
      <p:ext uri="{BB962C8B-B14F-4D97-AF65-F5344CB8AC3E}">
        <p14:creationId xmlns:p14="http://schemas.microsoft.com/office/powerpoint/2010/main" val="305798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9"/>
          <p:cNvSpPr>
            <a:spLocks noChangeArrowheads="1"/>
          </p:cNvSpPr>
          <p:nvPr/>
        </p:nvSpPr>
        <p:spPr bwMode="auto">
          <a:xfrm>
            <a:off x="4151223" y="4340329"/>
            <a:ext cx="5182122" cy="2337562"/>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CN" dirty="0"/>
              <a:t>The higher frequency transmitted, the higher </a:t>
            </a:r>
          </a:p>
          <a:p>
            <a:r>
              <a:rPr lang="en-US" altLang="zh-CN" dirty="0"/>
              <a:t>pathloss in the propagation.</a:t>
            </a:r>
          </a:p>
          <a:p>
            <a:endParaRPr lang="en-US" altLang="zh-TW" dirty="0"/>
          </a:p>
          <a:p>
            <a:r>
              <a:rPr lang="en-US" altLang="zh-TW" dirty="0"/>
              <a:t>We use 3D beamforming to transmit  the beam </a:t>
            </a:r>
          </a:p>
          <a:p>
            <a:r>
              <a:rPr lang="en-US" altLang="zh-TW" dirty="0"/>
              <a:t>directionally such that the  pathloss can be overcome.</a:t>
            </a:r>
            <a:endParaRPr lang="zh-TW" altLang="en-US" dirty="0"/>
          </a:p>
        </p:txBody>
      </p:sp>
      <p:sp>
        <p:nvSpPr>
          <p:cNvPr id="2" name="Title 1"/>
          <p:cNvSpPr>
            <a:spLocks noGrp="1"/>
          </p:cNvSpPr>
          <p:nvPr>
            <p:ph type="title"/>
          </p:nvPr>
        </p:nvSpPr>
        <p:spPr/>
        <p:txBody>
          <a:bodyPr>
            <a:normAutofit fontScale="90000"/>
          </a:bodyPr>
          <a:lstStyle/>
          <a:p>
            <a:r>
              <a:rPr lang="en-US" dirty="0"/>
              <a:t>3D Beamforming for 5G Communication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72896"/>
            <a:ext cx="3762463" cy="2175388"/>
          </a:xfrm>
          <a:prstGeom prst="rect">
            <a:avLst/>
          </a:prstGeom>
        </p:spPr>
      </p:pic>
      <p:sp>
        <p:nvSpPr>
          <p:cNvPr id="6" name="Content Placeholder 1"/>
          <p:cNvSpPr txBox="1">
            <a:spLocks/>
          </p:cNvSpPr>
          <p:nvPr/>
        </p:nvSpPr>
        <p:spPr>
          <a:xfrm>
            <a:off x="280956" y="1263813"/>
            <a:ext cx="5824511" cy="2739104"/>
          </a:xfrm>
          <a:prstGeom prst="rect">
            <a:avLst/>
          </a:prstGeom>
        </p:spPr>
        <p:txBody>
          <a:bodyPr>
            <a:normAutofit/>
          </a:bodyPr>
          <a:lstStyle/>
          <a:p>
            <a:pPr marL="514350" indent="-514350">
              <a:lnSpc>
                <a:spcPct val="90000"/>
              </a:lnSpc>
              <a:spcBef>
                <a:spcPts val="1000"/>
              </a:spcBef>
              <a:buFont typeface="Wingdings" panose="05000000000000000000" pitchFamily="2" charset="2"/>
              <a:buChar char="q"/>
              <a:defRPr/>
            </a:pPr>
            <a:endParaRPr lang="en-US" sz="2800" dirty="0"/>
          </a:p>
        </p:txBody>
      </p:sp>
      <p:pic>
        <p:nvPicPr>
          <p:cNvPr id="3" name="图片 2">
            <a:extLst>
              <a:ext uri="{FF2B5EF4-FFF2-40B4-BE49-F238E27FC236}">
                <a16:creationId xmlns:a16="http://schemas.microsoft.com/office/drawing/2014/main" id="{B400EA3B-3345-4F73-A6BA-05E3A2F98BA8}"/>
              </a:ext>
            </a:extLst>
          </p:cNvPr>
          <p:cNvPicPr>
            <a:picLocks noChangeAspect="1"/>
          </p:cNvPicPr>
          <p:nvPr/>
        </p:nvPicPr>
        <p:blipFill>
          <a:blip r:embed="rId5"/>
          <a:stretch>
            <a:fillRect/>
          </a:stretch>
        </p:blipFill>
        <p:spPr>
          <a:xfrm>
            <a:off x="6177152" y="1224116"/>
            <a:ext cx="3313211" cy="2697694"/>
          </a:xfrm>
          <a:prstGeom prst="rect">
            <a:avLst/>
          </a:prstGeom>
        </p:spPr>
      </p:pic>
      <p:sp>
        <p:nvSpPr>
          <p:cNvPr id="9" name="AutoShape 69">
            <a:extLst>
              <a:ext uri="{FF2B5EF4-FFF2-40B4-BE49-F238E27FC236}">
                <a16:creationId xmlns:a16="http://schemas.microsoft.com/office/drawing/2014/main" id="{7BA29403-D252-4169-988B-FFAF460EED94}"/>
              </a:ext>
            </a:extLst>
          </p:cNvPr>
          <p:cNvSpPr>
            <a:spLocks noChangeArrowheads="1"/>
          </p:cNvSpPr>
          <p:nvPr/>
        </p:nvSpPr>
        <p:spPr bwMode="auto">
          <a:xfrm>
            <a:off x="280956" y="1247023"/>
            <a:ext cx="6086763" cy="2639177"/>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TW" dirty="0"/>
              <a:t>The block diagram of uniform planar array (UPA) </a:t>
            </a:r>
          </a:p>
          <a:p>
            <a:r>
              <a:rPr lang="en-US" altLang="zh-TW" dirty="0"/>
              <a:t>antennas. The transmitted signal can be represented as</a:t>
            </a:r>
          </a:p>
          <a:p>
            <a:endParaRPr kumimoji="1" lang="en-US" altLang="zh-TW" sz="2000" dirty="0">
              <a:ea typeface="AppleMyungjo" charset="-127"/>
            </a:endParaRPr>
          </a:p>
          <a:p>
            <a:endParaRPr kumimoji="1" lang="en-US" altLang="zh-TW" sz="2000" dirty="0">
              <a:ea typeface="AppleMyungjo" charset="-127"/>
            </a:endParaRPr>
          </a:p>
          <a:p>
            <a:endParaRPr kumimoji="1" lang="en-US" altLang="zh-TW" sz="2000" dirty="0">
              <a:ea typeface="AppleMyungjo" charset="-127"/>
            </a:endParaRPr>
          </a:p>
          <a:p>
            <a:r>
              <a:rPr kumimoji="1" lang="en-US" altLang="zh-TW" sz="2000" dirty="0">
                <a:ea typeface="AppleMyungjo" charset="-127"/>
              </a:rPr>
              <a:t> </a:t>
            </a:r>
            <a:endParaRPr kumimoji="1" lang="zh-TW" altLang="en-US" sz="2000" dirty="0">
              <a:ea typeface="AppleMyungjo" charset="-127"/>
            </a:endParaRPr>
          </a:p>
        </p:txBody>
      </p:sp>
      <p:graphicFrame>
        <p:nvGraphicFramePr>
          <p:cNvPr id="10" name="对象 9">
            <a:extLst>
              <a:ext uri="{FF2B5EF4-FFF2-40B4-BE49-F238E27FC236}">
                <a16:creationId xmlns:a16="http://schemas.microsoft.com/office/drawing/2014/main" id="{18BB1B5A-7A26-4176-9790-57C1719A9678}"/>
              </a:ext>
            </a:extLst>
          </p:cNvPr>
          <p:cNvGraphicFramePr>
            <a:graphicFrameLocks noChangeAspect="1"/>
          </p:cNvGraphicFramePr>
          <p:nvPr>
            <p:extLst>
              <p:ext uri="{D42A27DB-BD31-4B8C-83A1-F6EECF244321}">
                <p14:modId xmlns:p14="http://schemas.microsoft.com/office/powerpoint/2010/main" val="1082839363"/>
              </p:ext>
            </p:extLst>
          </p:nvPr>
        </p:nvGraphicFramePr>
        <p:xfrm>
          <a:off x="327025" y="2593975"/>
          <a:ext cx="6011863" cy="1017588"/>
        </p:xfrm>
        <a:graphic>
          <a:graphicData uri="http://schemas.openxmlformats.org/presentationml/2006/ole">
            <mc:AlternateContent xmlns:mc="http://schemas.openxmlformats.org/markup-compatibility/2006">
              <mc:Choice xmlns:v="urn:schemas-microsoft-com:vml" Requires="v">
                <p:oleObj spid="_x0000_s2167" name="Formula" r:id="rId6" imgW="3949920" imgH="668160" progId="Equation.Ribbit">
                  <p:embed/>
                </p:oleObj>
              </mc:Choice>
              <mc:Fallback>
                <p:oleObj name="Formula" r:id="rId6" imgW="3949920" imgH="668160" progId="Equation.Ribbit">
                  <p:embed/>
                  <p:pic>
                    <p:nvPicPr>
                      <p:cNvPr id="0" name=""/>
                      <p:cNvPicPr/>
                      <p:nvPr/>
                    </p:nvPicPr>
                    <p:blipFill>
                      <a:blip r:embed="rId7"/>
                      <a:stretch>
                        <a:fillRect/>
                      </a:stretch>
                    </p:blipFill>
                    <p:spPr>
                      <a:xfrm>
                        <a:off x="327025" y="2593975"/>
                        <a:ext cx="6011863" cy="1017588"/>
                      </a:xfrm>
                      <a:prstGeom prst="rect">
                        <a:avLst/>
                      </a:prstGeom>
                    </p:spPr>
                  </p:pic>
                </p:oleObj>
              </mc:Fallback>
            </mc:AlternateContent>
          </a:graphicData>
        </a:graphic>
      </p:graphicFrame>
    </p:spTree>
    <p:extLst>
      <p:ext uri="{BB962C8B-B14F-4D97-AF65-F5344CB8AC3E}">
        <p14:creationId xmlns:p14="http://schemas.microsoft.com/office/powerpoint/2010/main" val="378699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1" y="318770"/>
            <a:ext cx="8675370" cy="744431"/>
          </a:xfrm>
        </p:spPr>
        <p:txBody>
          <a:bodyPr>
            <a:normAutofit/>
          </a:bodyPr>
          <a:lstStyle/>
          <a:p>
            <a:r>
              <a:rPr lang="en-US" sz="4000" dirty="0"/>
              <a:t>Beam division multiple access (BDMA)</a:t>
            </a:r>
          </a:p>
        </p:txBody>
      </p:sp>
      <p:pic>
        <p:nvPicPr>
          <p:cNvPr id="3" name="图片 2">
            <a:extLst>
              <a:ext uri="{FF2B5EF4-FFF2-40B4-BE49-F238E27FC236}">
                <a16:creationId xmlns:a16="http://schemas.microsoft.com/office/drawing/2014/main" id="{80A9E7A2-2155-4BAC-88A8-66956A7840D1}"/>
              </a:ext>
            </a:extLst>
          </p:cNvPr>
          <p:cNvPicPr>
            <a:picLocks noChangeAspect="1"/>
          </p:cNvPicPr>
          <p:nvPr/>
        </p:nvPicPr>
        <p:blipFill>
          <a:blip r:embed="rId4"/>
          <a:stretch>
            <a:fillRect/>
          </a:stretch>
        </p:blipFill>
        <p:spPr>
          <a:xfrm>
            <a:off x="1436555" y="1451283"/>
            <a:ext cx="5582743" cy="4254671"/>
          </a:xfrm>
          <a:prstGeom prst="rect">
            <a:avLst/>
          </a:prstGeom>
        </p:spPr>
      </p:pic>
      <p:sp>
        <p:nvSpPr>
          <p:cNvPr id="37" name="AutoShape 69">
            <a:extLst>
              <a:ext uri="{FF2B5EF4-FFF2-40B4-BE49-F238E27FC236}">
                <a16:creationId xmlns:a16="http://schemas.microsoft.com/office/drawing/2014/main" id="{619413FB-431D-4C55-B223-D6ABCEB3CF5A}"/>
              </a:ext>
            </a:extLst>
          </p:cNvPr>
          <p:cNvSpPr>
            <a:spLocks noChangeArrowheads="1"/>
          </p:cNvSpPr>
          <p:nvPr/>
        </p:nvSpPr>
        <p:spPr bwMode="auto">
          <a:xfrm>
            <a:off x="773724" y="5494997"/>
            <a:ext cx="8862646" cy="1145947"/>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endParaRPr kumimoji="1" lang="en-US" altLang="zh-TW" sz="2000" dirty="0">
              <a:ea typeface="AppleMyungjo" charset="-127"/>
            </a:endParaRPr>
          </a:p>
          <a:p>
            <a:r>
              <a:rPr lang="en-US" altLang="zh-TW" dirty="0"/>
              <a:t>We assume the array response vectors corresponding to distinct beams are </a:t>
            </a:r>
          </a:p>
          <a:p>
            <a:r>
              <a:rPr lang="en-US" altLang="zh-TW" dirty="0"/>
              <a:t>asymptotically orthogonal with infinite number of antennas at transmitter, i.e.</a:t>
            </a:r>
          </a:p>
          <a:p>
            <a:endParaRPr kumimoji="1" lang="en-US" altLang="zh-TW" sz="2000" dirty="0">
              <a:ea typeface="AppleMyungjo" charset="-127"/>
            </a:endParaRPr>
          </a:p>
          <a:p>
            <a:endParaRPr kumimoji="1" lang="en-US" altLang="zh-TW" sz="2000" dirty="0">
              <a:ea typeface="AppleMyungjo" charset="-127"/>
            </a:endParaRPr>
          </a:p>
          <a:p>
            <a:r>
              <a:rPr kumimoji="1" lang="en-US" altLang="zh-TW" sz="2000" dirty="0">
                <a:ea typeface="AppleMyungjo" charset="-127"/>
              </a:rPr>
              <a:t> </a:t>
            </a:r>
            <a:endParaRPr kumimoji="1" lang="zh-TW" altLang="en-US" sz="2000" dirty="0">
              <a:ea typeface="AppleMyungjo" charset="-127"/>
            </a:endParaRPr>
          </a:p>
        </p:txBody>
      </p:sp>
      <p:graphicFrame>
        <p:nvGraphicFramePr>
          <p:cNvPr id="5" name="对象 4">
            <a:extLst>
              <a:ext uri="{FF2B5EF4-FFF2-40B4-BE49-F238E27FC236}">
                <a16:creationId xmlns:a16="http://schemas.microsoft.com/office/drawing/2014/main" id="{D365957D-0088-4718-9108-C971F55EF430}"/>
              </a:ext>
            </a:extLst>
          </p:cNvPr>
          <p:cNvGraphicFramePr>
            <a:graphicFrameLocks noChangeAspect="1"/>
          </p:cNvGraphicFramePr>
          <p:nvPr>
            <p:extLst>
              <p:ext uri="{D42A27DB-BD31-4B8C-83A1-F6EECF244321}">
                <p14:modId xmlns:p14="http://schemas.microsoft.com/office/powerpoint/2010/main" val="2039737978"/>
              </p:ext>
            </p:extLst>
          </p:nvPr>
        </p:nvGraphicFramePr>
        <p:xfrm>
          <a:off x="3249613" y="6067425"/>
          <a:ext cx="3295650" cy="479425"/>
        </p:xfrm>
        <a:graphic>
          <a:graphicData uri="http://schemas.openxmlformats.org/presentationml/2006/ole">
            <mc:AlternateContent xmlns:mc="http://schemas.openxmlformats.org/markup-compatibility/2006">
              <mc:Choice xmlns:v="urn:schemas-microsoft-com:vml" Requires="v">
                <p:oleObj spid="_x0000_s3183" name="Formula" r:id="rId5" imgW="1662480" imgH="241560" progId="Equation.Ribbit">
                  <p:embed/>
                </p:oleObj>
              </mc:Choice>
              <mc:Fallback>
                <p:oleObj name="Formula" r:id="rId5" imgW="1662480" imgH="241560" progId="Equation.Ribbit">
                  <p:embed/>
                  <p:pic>
                    <p:nvPicPr>
                      <p:cNvPr id="0" name=""/>
                      <p:cNvPicPr/>
                      <p:nvPr/>
                    </p:nvPicPr>
                    <p:blipFill>
                      <a:blip r:embed="rId6"/>
                      <a:stretch>
                        <a:fillRect/>
                      </a:stretch>
                    </p:blipFill>
                    <p:spPr>
                      <a:xfrm>
                        <a:off x="3249613" y="6067425"/>
                        <a:ext cx="3295650" cy="479425"/>
                      </a:xfrm>
                      <a:prstGeom prst="rect">
                        <a:avLst/>
                      </a:prstGeom>
                    </p:spPr>
                  </p:pic>
                </p:oleObj>
              </mc:Fallback>
            </mc:AlternateContent>
          </a:graphicData>
        </a:graphic>
      </p:graphicFrame>
      <p:cxnSp>
        <p:nvCxnSpPr>
          <p:cNvPr id="11" name="直接箭头连接符 10">
            <a:extLst>
              <a:ext uri="{FF2B5EF4-FFF2-40B4-BE49-F238E27FC236}">
                <a16:creationId xmlns:a16="http://schemas.microsoft.com/office/drawing/2014/main" id="{BBC17FCA-1C8E-472F-AC5F-F005F53E4437}"/>
              </a:ext>
            </a:extLst>
          </p:cNvPr>
          <p:cNvCxnSpPr>
            <a:cxnSpLocks/>
          </p:cNvCxnSpPr>
          <p:nvPr/>
        </p:nvCxnSpPr>
        <p:spPr>
          <a:xfrm>
            <a:off x="5294142" y="1744394"/>
            <a:ext cx="797169" cy="314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1549CD3-137A-47D5-BE97-1A5DC7C912BF}"/>
              </a:ext>
            </a:extLst>
          </p:cNvPr>
          <p:cNvCxnSpPr>
            <a:cxnSpLocks/>
          </p:cNvCxnSpPr>
          <p:nvPr/>
        </p:nvCxnSpPr>
        <p:spPr>
          <a:xfrm>
            <a:off x="5294142" y="1744394"/>
            <a:ext cx="797169" cy="1547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0AD5369-A9A8-4953-9CBF-8ED453CABD7E}"/>
              </a:ext>
            </a:extLst>
          </p:cNvPr>
          <p:cNvCxnSpPr>
            <a:cxnSpLocks/>
          </p:cNvCxnSpPr>
          <p:nvPr/>
        </p:nvCxnSpPr>
        <p:spPr>
          <a:xfrm>
            <a:off x="5294142" y="1744394"/>
            <a:ext cx="417341" cy="2208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3525738-0C4F-4E07-B3DD-20975C265C78}"/>
              </a:ext>
            </a:extLst>
          </p:cNvPr>
          <p:cNvSpPr txBox="1"/>
          <p:nvPr/>
        </p:nvSpPr>
        <p:spPr>
          <a:xfrm>
            <a:off x="4557932" y="1128118"/>
            <a:ext cx="1692812" cy="646331"/>
          </a:xfrm>
          <a:prstGeom prst="rect">
            <a:avLst/>
          </a:prstGeom>
          <a:noFill/>
        </p:spPr>
        <p:txBody>
          <a:bodyPr wrap="square" rtlCol="0">
            <a:spAutoFit/>
          </a:bodyPr>
          <a:lstStyle/>
          <a:p>
            <a:r>
              <a:rPr lang="en-US" altLang="zh-CN" dirty="0"/>
              <a:t>Orthogonal to each other</a:t>
            </a:r>
            <a:endParaRPr lang="zh-CN" altLang="en-US" dirty="0"/>
          </a:p>
        </p:txBody>
      </p:sp>
    </p:spTree>
    <p:extLst>
      <p:ext uri="{BB962C8B-B14F-4D97-AF65-F5344CB8AC3E}">
        <p14:creationId xmlns:p14="http://schemas.microsoft.com/office/powerpoint/2010/main" val="252397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125" y="430464"/>
            <a:ext cx="8675370" cy="744431"/>
          </a:xfrm>
        </p:spPr>
        <p:txBody>
          <a:bodyPr>
            <a:normAutofit fontScale="90000"/>
          </a:bodyPr>
          <a:lstStyle/>
          <a:p>
            <a:r>
              <a:rPr lang="en-US" altLang="zh-CN" sz="4000" dirty="0"/>
              <a:t>Block diagram of the hybrid precoding system</a:t>
            </a:r>
            <a:endParaRPr lang="zh-CN" altLang="en-US" sz="4000" dirty="0"/>
          </a:p>
        </p:txBody>
      </p:sp>
      <p:pic>
        <p:nvPicPr>
          <p:cNvPr id="3" name="图片 2">
            <a:extLst>
              <a:ext uri="{FF2B5EF4-FFF2-40B4-BE49-F238E27FC236}">
                <a16:creationId xmlns:a16="http://schemas.microsoft.com/office/drawing/2014/main" id="{9D30B11A-DD0C-48DA-A059-60372A83AC29}"/>
              </a:ext>
            </a:extLst>
          </p:cNvPr>
          <p:cNvPicPr>
            <a:picLocks noChangeAspect="1"/>
          </p:cNvPicPr>
          <p:nvPr/>
        </p:nvPicPr>
        <p:blipFill>
          <a:blip r:embed="rId4"/>
          <a:stretch>
            <a:fillRect/>
          </a:stretch>
        </p:blipFill>
        <p:spPr>
          <a:xfrm>
            <a:off x="1506845" y="1855342"/>
            <a:ext cx="6413930" cy="3515636"/>
          </a:xfrm>
          <a:prstGeom prst="rect">
            <a:avLst/>
          </a:prstGeom>
        </p:spPr>
      </p:pic>
      <p:sp>
        <p:nvSpPr>
          <p:cNvPr id="6" name="矩形 5">
            <a:extLst>
              <a:ext uri="{FF2B5EF4-FFF2-40B4-BE49-F238E27FC236}">
                <a16:creationId xmlns:a16="http://schemas.microsoft.com/office/drawing/2014/main" id="{705A8545-65F9-44C0-B974-1603161AC0D0}"/>
              </a:ext>
            </a:extLst>
          </p:cNvPr>
          <p:cNvSpPr/>
          <p:nvPr/>
        </p:nvSpPr>
        <p:spPr>
          <a:xfrm>
            <a:off x="1506845" y="5506140"/>
            <a:ext cx="7758684" cy="1477328"/>
          </a:xfrm>
          <a:prstGeom prst="rect">
            <a:avLst/>
          </a:prstGeom>
        </p:spPr>
        <p:txBody>
          <a:bodyPr wrap="square">
            <a:spAutoFit/>
          </a:bodyPr>
          <a:lstStyle/>
          <a:p>
            <a:r>
              <a:rPr lang="en-US" altLang="zh-CN" dirty="0"/>
              <a:t>Our proposed BDMA scheme can achieve multiuser interference free</a:t>
            </a:r>
          </a:p>
          <a:p>
            <a:r>
              <a:rPr lang="en-US" altLang="zh-CN" dirty="0"/>
              <a:t>without requiring perfectly orthogonal beams as residual interference can be removed by digital precoder      </a:t>
            </a:r>
            <a:r>
              <a:rPr lang="en-US" altLang="zh-CN" dirty="0">
                <a:latin typeface="NimbusRomNo9L-Regu"/>
              </a:rPr>
              <a:t>.</a:t>
            </a:r>
          </a:p>
          <a:p>
            <a:r>
              <a:rPr lang="en-US" altLang="zh-CN" dirty="0"/>
              <a:t>The hybrid precoding system is to jointly design analog and digital precoder to use less RF chains to eliminate the interference between users.</a:t>
            </a:r>
            <a:endParaRPr lang="zh-CN" altLang="en-US" dirty="0"/>
          </a:p>
        </p:txBody>
      </p:sp>
      <p:graphicFrame>
        <p:nvGraphicFramePr>
          <p:cNvPr id="7" name="对象 6">
            <a:extLst>
              <a:ext uri="{FF2B5EF4-FFF2-40B4-BE49-F238E27FC236}">
                <a16:creationId xmlns:a16="http://schemas.microsoft.com/office/drawing/2014/main" id="{063D840F-4010-4466-8798-D1148848FD6D}"/>
              </a:ext>
            </a:extLst>
          </p:cNvPr>
          <p:cNvGraphicFramePr>
            <a:graphicFrameLocks noChangeAspect="1"/>
          </p:cNvGraphicFramePr>
          <p:nvPr>
            <p:extLst>
              <p:ext uri="{D42A27DB-BD31-4B8C-83A1-F6EECF244321}">
                <p14:modId xmlns:p14="http://schemas.microsoft.com/office/powerpoint/2010/main" val="1817247458"/>
              </p:ext>
            </p:extLst>
          </p:nvPr>
        </p:nvGraphicFramePr>
        <p:xfrm>
          <a:off x="4294896" y="6165492"/>
          <a:ext cx="193675" cy="231775"/>
        </p:xfrm>
        <a:graphic>
          <a:graphicData uri="http://schemas.openxmlformats.org/presentationml/2006/ole">
            <mc:AlternateContent xmlns:mc="http://schemas.openxmlformats.org/markup-compatibility/2006">
              <mc:Choice xmlns:v="urn:schemas-microsoft-com:vml" Requires="v">
                <p:oleObj spid="_x0000_s9293" name="Formula" r:id="rId5" imgW="120960" imgH="145080" progId="Equation.Ribbit">
                  <p:embed/>
                </p:oleObj>
              </mc:Choice>
              <mc:Fallback>
                <p:oleObj name="Formula" r:id="rId5" imgW="120960" imgH="145080" progId="Equation.Ribbit">
                  <p:embed/>
                  <p:pic>
                    <p:nvPicPr>
                      <p:cNvPr id="0" name=""/>
                      <p:cNvPicPr/>
                      <p:nvPr/>
                    </p:nvPicPr>
                    <p:blipFill>
                      <a:blip r:embed="rId6"/>
                      <a:stretch>
                        <a:fillRect/>
                      </a:stretch>
                    </p:blipFill>
                    <p:spPr>
                      <a:xfrm>
                        <a:off x="4294896" y="6165492"/>
                        <a:ext cx="193675" cy="231775"/>
                      </a:xfrm>
                      <a:prstGeom prst="rect">
                        <a:avLst/>
                      </a:prstGeom>
                    </p:spPr>
                  </p:pic>
                </p:oleObj>
              </mc:Fallback>
            </mc:AlternateContent>
          </a:graphicData>
        </a:graphic>
      </p:graphicFrame>
    </p:spTree>
    <p:extLst>
      <p:ext uri="{BB962C8B-B14F-4D97-AF65-F5344CB8AC3E}">
        <p14:creationId xmlns:p14="http://schemas.microsoft.com/office/powerpoint/2010/main" val="272247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4594" y="460466"/>
            <a:ext cx="8689405" cy="71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System Model(1)</a:t>
            </a:r>
          </a:p>
        </p:txBody>
      </p:sp>
      <p:graphicFrame>
        <p:nvGraphicFramePr>
          <p:cNvPr id="5" name="对象 4">
            <a:extLst>
              <a:ext uri="{FF2B5EF4-FFF2-40B4-BE49-F238E27FC236}">
                <a16:creationId xmlns:a16="http://schemas.microsoft.com/office/drawing/2014/main" id="{56CF0EE3-00B1-40BC-B523-42015B6173B9}"/>
              </a:ext>
            </a:extLst>
          </p:cNvPr>
          <p:cNvGraphicFramePr>
            <a:graphicFrameLocks noChangeAspect="1"/>
          </p:cNvGraphicFramePr>
          <p:nvPr>
            <p:extLst>
              <p:ext uri="{D42A27DB-BD31-4B8C-83A1-F6EECF244321}">
                <p14:modId xmlns:p14="http://schemas.microsoft.com/office/powerpoint/2010/main" val="3443076593"/>
              </p:ext>
            </p:extLst>
          </p:nvPr>
        </p:nvGraphicFramePr>
        <p:xfrm>
          <a:off x="3842615" y="4250856"/>
          <a:ext cx="1484665" cy="318142"/>
        </p:xfrm>
        <a:graphic>
          <a:graphicData uri="http://schemas.openxmlformats.org/presentationml/2006/ole">
            <mc:AlternateContent xmlns:mc="http://schemas.openxmlformats.org/markup-compatibility/2006">
              <mc:Choice xmlns:v="urn:schemas-microsoft-com:vml" Requires="v">
                <p:oleObj spid="_x0000_s5679" name="Formula" r:id="rId4" imgW="870120" imgH="185760" progId="Equation.Ribbit">
                  <p:embed/>
                </p:oleObj>
              </mc:Choice>
              <mc:Fallback>
                <p:oleObj name="Formula" r:id="rId4" imgW="870120" imgH="185760" progId="Equation.Ribbit">
                  <p:embed/>
                  <p:pic>
                    <p:nvPicPr>
                      <p:cNvPr id="0" name=""/>
                      <p:cNvPicPr/>
                      <p:nvPr/>
                    </p:nvPicPr>
                    <p:blipFill>
                      <a:blip r:embed="rId5"/>
                      <a:stretch>
                        <a:fillRect/>
                      </a:stretch>
                    </p:blipFill>
                    <p:spPr>
                      <a:xfrm>
                        <a:off x="3842615" y="4250856"/>
                        <a:ext cx="1484665" cy="318142"/>
                      </a:xfrm>
                      <a:prstGeom prst="rect">
                        <a:avLst/>
                      </a:prstGeom>
                    </p:spPr>
                  </p:pic>
                </p:oleObj>
              </mc:Fallback>
            </mc:AlternateContent>
          </a:graphicData>
        </a:graphic>
      </p:graphicFrame>
      <p:grpSp>
        <p:nvGrpSpPr>
          <p:cNvPr id="4" name="组合 3">
            <a:extLst>
              <a:ext uri="{FF2B5EF4-FFF2-40B4-BE49-F238E27FC236}">
                <a16:creationId xmlns:a16="http://schemas.microsoft.com/office/drawing/2014/main" id="{5F29F1F7-C4B4-41F1-92F9-7B28E8EE48D3}"/>
              </a:ext>
            </a:extLst>
          </p:cNvPr>
          <p:cNvGrpSpPr/>
          <p:nvPr/>
        </p:nvGrpSpPr>
        <p:grpSpPr>
          <a:xfrm>
            <a:off x="532535" y="3756446"/>
            <a:ext cx="8434754" cy="369332"/>
            <a:chOff x="548212" y="3038776"/>
            <a:chExt cx="8434754" cy="369332"/>
          </a:xfrm>
        </p:grpSpPr>
        <p:sp>
          <p:nvSpPr>
            <p:cNvPr id="7" name="矩形 6">
              <a:extLst>
                <a:ext uri="{FF2B5EF4-FFF2-40B4-BE49-F238E27FC236}">
                  <a16:creationId xmlns:a16="http://schemas.microsoft.com/office/drawing/2014/main" id="{655A8931-B197-4217-99FF-C5DE085A9B9A}"/>
                </a:ext>
              </a:extLst>
            </p:cNvPr>
            <p:cNvSpPr/>
            <p:nvPr/>
          </p:nvSpPr>
          <p:spPr>
            <a:xfrm>
              <a:off x="548212" y="3038776"/>
              <a:ext cx="8434754" cy="369332"/>
            </a:xfrm>
            <a:prstGeom prst="rect">
              <a:avLst/>
            </a:prstGeom>
          </p:spPr>
          <p:txBody>
            <a:bodyPr wrap="square">
              <a:spAutoFit/>
            </a:bodyPr>
            <a:lstStyle/>
            <a:p>
              <a:r>
                <a:rPr lang="zh-CN" altLang="en-US" dirty="0"/>
                <a:t>For notational simplicity, we denote by        the effective array gain of the </a:t>
              </a:r>
              <a:r>
                <a:rPr lang="en-US" altLang="zh-CN" dirty="0"/>
                <a:t>u</a:t>
              </a:r>
              <a:r>
                <a:rPr lang="zh-CN" altLang="en-US" dirty="0"/>
                <a:t>-th user with</a:t>
              </a:r>
            </a:p>
          </p:txBody>
        </p:sp>
        <p:graphicFrame>
          <p:nvGraphicFramePr>
            <p:cNvPr id="9" name="对象 8">
              <a:extLst>
                <a:ext uri="{FF2B5EF4-FFF2-40B4-BE49-F238E27FC236}">
                  <a16:creationId xmlns:a16="http://schemas.microsoft.com/office/drawing/2014/main" id="{44F50416-6832-4104-BBF2-ADDB60FB5575}"/>
                </a:ext>
              </a:extLst>
            </p:cNvPr>
            <p:cNvGraphicFramePr>
              <a:graphicFrameLocks noChangeAspect="1"/>
            </p:cNvGraphicFramePr>
            <p:nvPr>
              <p:extLst>
                <p:ext uri="{D42A27DB-BD31-4B8C-83A1-F6EECF244321}">
                  <p14:modId xmlns:p14="http://schemas.microsoft.com/office/powerpoint/2010/main" val="437984686"/>
                </p:ext>
              </p:extLst>
            </p:nvPr>
          </p:nvGraphicFramePr>
          <p:xfrm>
            <a:off x="4337031" y="3081300"/>
            <a:ext cx="258225" cy="284284"/>
          </p:xfrm>
          <a:graphic>
            <a:graphicData uri="http://schemas.openxmlformats.org/presentationml/2006/ole">
              <mc:AlternateContent xmlns:mc="http://schemas.openxmlformats.org/markup-compatibility/2006">
                <mc:Choice xmlns:v="urn:schemas-microsoft-com:vml" Requires="v">
                  <p:oleObj spid="_x0000_s5680" name="Formula" r:id="rId6" imgW="175320" imgH="191880" progId="Equation.Ribbit">
                    <p:embed/>
                  </p:oleObj>
                </mc:Choice>
                <mc:Fallback>
                  <p:oleObj name="Formula" r:id="rId6" imgW="175320" imgH="191880" progId="Equation.Ribbit">
                    <p:embed/>
                    <p:pic>
                      <p:nvPicPr>
                        <p:cNvPr id="0" name=""/>
                        <p:cNvPicPr/>
                        <p:nvPr/>
                      </p:nvPicPr>
                      <p:blipFill>
                        <a:blip r:embed="rId7"/>
                        <a:stretch>
                          <a:fillRect/>
                        </a:stretch>
                      </p:blipFill>
                      <p:spPr>
                        <a:xfrm>
                          <a:off x="4337031" y="3081300"/>
                          <a:ext cx="258225" cy="284284"/>
                        </a:xfrm>
                        <a:prstGeom prst="rect">
                          <a:avLst/>
                        </a:prstGeom>
                      </p:spPr>
                    </p:pic>
                  </p:oleObj>
                </mc:Fallback>
              </mc:AlternateContent>
            </a:graphicData>
          </a:graphic>
        </p:graphicFrame>
      </p:grpSp>
      <p:graphicFrame>
        <p:nvGraphicFramePr>
          <p:cNvPr id="10" name="对象 9">
            <a:extLst>
              <a:ext uri="{FF2B5EF4-FFF2-40B4-BE49-F238E27FC236}">
                <a16:creationId xmlns:a16="http://schemas.microsoft.com/office/drawing/2014/main" id="{50D05385-6DFB-4AB0-968D-4052160C17D3}"/>
              </a:ext>
            </a:extLst>
          </p:cNvPr>
          <p:cNvGraphicFramePr>
            <a:graphicFrameLocks noChangeAspect="1"/>
          </p:cNvGraphicFramePr>
          <p:nvPr>
            <p:extLst>
              <p:ext uri="{D42A27DB-BD31-4B8C-83A1-F6EECF244321}">
                <p14:modId xmlns:p14="http://schemas.microsoft.com/office/powerpoint/2010/main" val="1704860953"/>
              </p:ext>
            </p:extLst>
          </p:nvPr>
        </p:nvGraphicFramePr>
        <p:xfrm>
          <a:off x="2389179" y="5229250"/>
          <a:ext cx="4262438" cy="887413"/>
        </p:xfrm>
        <a:graphic>
          <a:graphicData uri="http://schemas.openxmlformats.org/presentationml/2006/ole">
            <mc:AlternateContent xmlns:mc="http://schemas.openxmlformats.org/markup-compatibility/2006">
              <mc:Choice xmlns:v="urn:schemas-microsoft-com:vml" Requires="v">
                <p:oleObj spid="_x0000_s5681" name="Formula" r:id="rId8" imgW="2151720" imgH="447120" progId="Equation.Ribbit">
                  <p:embed/>
                </p:oleObj>
              </mc:Choice>
              <mc:Fallback>
                <p:oleObj name="Formula" r:id="rId8" imgW="2151720" imgH="447120" progId="Equation.Ribbit">
                  <p:embed/>
                  <p:pic>
                    <p:nvPicPr>
                      <p:cNvPr id="0" name=""/>
                      <p:cNvPicPr/>
                      <p:nvPr/>
                    </p:nvPicPr>
                    <p:blipFill>
                      <a:blip r:embed="rId9"/>
                      <a:stretch>
                        <a:fillRect/>
                      </a:stretch>
                    </p:blipFill>
                    <p:spPr>
                      <a:xfrm>
                        <a:off x="2389179" y="5229250"/>
                        <a:ext cx="4262438" cy="887413"/>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93266ABB-E5ED-4D01-9178-D03C5835B9BD}"/>
              </a:ext>
            </a:extLst>
          </p:cNvPr>
          <p:cNvSpPr/>
          <p:nvPr/>
        </p:nvSpPr>
        <p:spPr>
          <a:xfrm>
            <a:off x="548211" y="4692575"/>
            <a:ext cx="6573129" cy="369332"/>
          </a:xfrm>
          <a:prstGeom prst="rect">
            <a:avLst/>
          </a:prstGeom>
        </p:spPr>
        <p:txBody>
          <a:bodyPr wrap="square">
            <a:spAutoFit/>
          </a:bodyPr>
          <a:lstStyle/>
          <a:p>
            <a:r>
              <a:rPr lang="zh-CN" altLang="en-US" dirty="0"/>
              <a:t>Then, the channel capacity of the </a:t>
            </a:r>
            <a:r>
              <a:rPr lang="en-US" altLang="zh-CN" dirty="0"/>
              <a:t>u-</a:t>
            </a:r>
            <a:r>
              <a:rPr lang="zh-CN" altLang="en-US" dirty="0"/>
              <a:t>th user is given by</a:t>
            </a:r>
          </a:p>
        </p:txBody>
      </p:sp>
      <p:sp>
        <p:nvSpPr>
          <p:cNvPr id="12" name="矩形 11">
            <a:extLst>
              <a:ext uri="{FF2B5EF4-FFF2-40B4-BE49-F238E27FC236}">
                <a16:creationId xmlns:a16="http://schemas.microsoft.com/office/drawing/2014/main" id="{582D2157-0CEE-4729-88F3-9C01DB857849}"/>
              </a:ext>
            </a:extLst>
          </p:cNvPr>
          <p:cNvSpPr/>
          <p:nvPr/>
        </p:nvSpPr>
        <p:spPr>
          <a:xfrm>
            <a:off x="548211" y="6266490"/>
            <a:ext cx="6573129" cy="369332"/>
          </a:xfrm>
          <a:prstGeom prst="rect">
            <a:avLst/>
          </a:prstGeom>
        </p:spPr>
        <p:txBody>
          <a:bodyPr wrap="square">
            <a:spAutoFit/>
          </a:bodyPr>
          <a:lstStyle/>
          <a:p>
            <a:r>
              <a:rPr lang="en-US" altLang="zh-CN" dirty="0"/>
              <a:t>The power in transmitter is uniformly allocated. </a:t>
            </a:r>
            <a:endParaRPr lang="zh-CN" altLang="en-US" dirty="0"/>
          </a:p>
        </p:txBody>
      </p:sp>
      <p:graphicFrame>
        <p:nvGraphicFramePr>
          <p:cNvPr id="13" name="对象 12">
            <a:extLst>
              <a:ext uri="{FF2B5EF4-FFF2-40B4-BE49-F238E27FC236}">
                <a16:creationId xmlns:a16="http://schemas.microsoft.com/office/drawing/2014/main" id="{4B1E4CE4-5869-44A4-972D-7EF03FA00D6F}"/>
              </a:ext>
            </a:extLst>
          </p:cNvPr>
          <p:cNvGraphicFramePr>
            <a:graphicFrameLocks noChangeAspect="1"/>
          </p:cNvGraphicFramePr>
          <p:nvPr>
            <p:extLst>
              <p:ext uri="{D42A27DB-BD31-4B8C-83A1-F6EECF244321}">
                <p14:modId xmlns:p14="http://schemas.microsoft.com/office/powerpoint/2010/main" val="4249539983"/>
              </p:ext>
            </p:extLst>
          </p:nvPr>
        </p:nvGraphicFramePr>
        <p:xfrm>
          <a:off x="2587580" y="1518375"/>
          <a:ext cx="3839346" cy="1408488"/>
        </p:xfrm>
        <a:graphic>
          <a:graphicData uri="http://schemas.openxmlformats.org/presentationml/2006/ole">
            <mc:AlternateContent xmlns:mc="http://schemas.openxmlformats.org/markup-compatibility/2006">
              <mc:Choice xmlns:v="urn:schemas-microsoft-com:vml" Requires="v">
                <p:oleObj spid="_x0000_s5682" name="Formula" r:id="rId10" imgW="2532600" imgH="928440" progId="Equation.Ribbit">
                  <p:embed/>
                </p:oleObj>
              </mc:Choice>
              <mc:Fallback>
                <p:oleObj name="Formula" r:id="rId10" imgW="2532600" imgH="928440" progId="Equation.Ribbit">
                  <p:embed/>
                  <p:pic>
                    <p:nvPicPr>
                      <p:cNvPr id="6" name="对象 5">
                        <a:extLst>
                          <a:ext uri="{FF2B5EF4-FFF2-40B4-BE49-F238E27FC236}">
                            <a16:creationId xmlns:a16="http://schemas.microsoft.com/office/drawing/2014/main" id="{CBCFC974-4CDA-42FE-BFD3-DD50E339F0EE}"/>
                          </a:ext>
                        </a:extLst>
                      </p:cNvPr>
                      <p:cNvPicPr/>
                      <p:nvPr/>
                    </p:nvPicPr>
                    <p:blipFill>
                      <a:blip r:embed="rId11"/>
                      <a:stretch>
                        <a:fillRect/>
                      </a:stretch>
                    </p:blipFill>
                    <p:spPr>
                      <a:xfrm>
                        <a:off x="2587580" y="1518375"/>
                        <a:ext cx="3839346" cy="1408488"/>
                      </a:xfrm>
                      <a:prstGeom prst="rect">
                        <a:avLst/>
                      </a:prstGeom>
                    </p:spPr>
                  </p:pic>
                </p:oleObj>
              </mc:Fallback>
            </mc:AlternateContent>
          </a:graphicData>
        </a:graphic>
      </p:graphicFrame>
      <p:grpSp>
        <p:nvGrpSpPr>
          <p:cNvPr id="8" name="组合 7">
            <a:extLst>
              <a:ext uri="{FF2B5EF4-FFF2-40B4-BE49-F238E27FC236}">
                <a16:creationId xmlns:a16="http://schemas.microsoft.com/office/drawing/2014/main" id="{EB00A991-A298-43FF-9FFE-D33F8E31EFB0}"/>
              </a:ext>
            </a:extLst>
          </p:cNvPr>
          <p:cNvGrpSpPr/>
          <p:nvPr/>
        </p:nvGrpSpPr>
        <p:grpSpPr>
          <a:xfrm>
            <a:off x="548211" y="1112558"/>
            <a:ext cx="5324849" cy="369332"/>
            <a:chOff x="548211" y="1112558"/>
            <a:chExt cx="5324849" cy="369332"/>
          </a:xfrm>
        </p:grpSpPr>
        <p:sp>
          <p:nvSpPr>
            <p:cNvPr id="14" name="文本框 13">
              <a:extLst>
                <a:ext uri="{FF2B5EF4-FFF2-40B4-BE49-F238E27FC236}">
                  <a16:creationId xmlns:a16="http://schemas.microsoft.com/office/drawing/2014/main" id="{8CE35EAE-16FA-48B6-8093-02121948DD01}"/>
                </a:ext>
              </a:extLst>
            </p:cNvPr>
            <p:cNvSpPr txBox="1"/>
            <p:nvPr/>
          </p:nvSpPr>
          <p:spPr>
            <a:xfrm>
              <a:off x="548211" y="1112558"/>
              <a:ext cx="5324849" cy="369332"/>
            </a:xfrm>
            <a:prstGeom prst="rect">
              <a:avLst/>
            </a:prstGeom>
            <a:noFill/>
          </p:spPr>
          <p:txBody>
            <a:bodyPr wrap="square" rtlCol="0">
              <a:spAutoFit/>
            </a:bodyPr>
            <a:lstStyle/>
            <a:p>
              <a:r>
                <a:rPr lang="en-US" altLang="zh-CN" dirty="0"/>
                <a:t>The signal received by the     -</a:t>
              </a:r>
              <a:r>
                <a:rPr lang="en-US" altLang="zh-CN" dirty="0" err="1"/>
                <a:t>th</a:t>
              </a:r>
              <a:r>
                <a:rPr lang="en-US" altLang="zh-CN" dirty="0"/>
                <a:t> user is given by setting</a:t>
              </a:r>
              <a:endParaRPr lang="zh-CN" altLang="en-US" dirty="0"/>
            </a:p>
          </p:txBody>
        </p:sp>
        <p:graphicFrame>
          <p:nvGraphicFramePr>
            <p:cNvPr id="2" name="对象 1">
              <a:extLst>
                <a:ext uri="{FF2B5EF4-FFF2-40B4-BE49-F238E27FC236}">
                  <a16:creationId xmlns:a16="http://schemas.microsoft.com/office/drawing/2014/main" id="{C2F8EB44-4901-430A-9CB3-D46A166BFA7A}"/>
                </a:ext>
              </a:extLst>
            </p:cNvPr>
            <p:cNvGraphicFramePr>
              <a:graphicFrameLocks noChangeAspect="1"/>
            </p:cNvGraphicFramePr>
            <p:nvPr>
              <p:extLst>
                <p:ext uri="{D42A27DB-BD31-4B8C-83A1-F6EECF244321}">
                  <p14:modId xmlns:p14="http://schemas.microsoft.com/office/powerpoint/2010/main" val="2811925006"/>
                </p:ext>
              </p:extLst>
            </p:nvPr>
          </p:nvGraphicFramePr>
          <p:xfrm>
            <a:off x="3146234" y="1228030"/>
            <a:ext cx="169862" cy="223838"/>
          </p:xfrm>
          <a:graphic>
            <a:graphicData uri="http://schemas.openxmlformats.org/presentationml/2006/ole">
              <mc:AlternateContent xmlns:mc="http://schemas.openxmlformats.org/markup-compatibility/2006">
                <mc:Choice xmlns:v="urn:schemas-microsoft-com:vml" Requires="v">
                  <p:oleObj spid="_x0000_s5683" name="Formula" r:id="rId12" imgW="85320" imgH="113040" progId="Equation.Ribbit">
                    <p:embed/>
                  </p:oleObj>
                </mc:Choice>
                <mc:Fallback>
                  <p:oleObj name="Formula" r:id="rId12" imgW="85320" imgH="113040" progId="Equation.Ribbit">
                    <p:embed/>
                    <p:pic>
                      <p:nvPicPr>
                        <p:cNvPr id="0" name=""/>
                        <p:cNvPicPr/>
                        <p:nvPr/>
                      </p:nvPicPr>
                      <p:blipFill>
                        <a:blip r:embed="rId13"/>
                        <a:stretch>
                          <a:fillRect/>
                        </a:stretch>
                      </p:blipFill>
                      <p:spPr>
                        <a:xfrm>
                          <a:off x="3146234" y="1228030"/>
                          <a:ext cx="169862" cy="223838"/>
                        </a:xfrm>
                        <a:prstGeom prst="rect">
                          <a:avLst/>
                        </a:prstGeom>
                      </p:spPr>
                    </p:pic>
                  </p:oleObj>
                </mc:Fallback>
              </mc:AlternateContent>
            </a:graphicData>
          </a:graphic>
        </p:graphicFrame>
      </p:grpSp>
      <p:graphicFrame>
        <p:nvGraphicFramePr>
          <p:cNvPr id="15" name="对象 14">
            <a:extLst>
              <a:ext uri="{FF2B5EF4-FFF2-40B4-BE49-F238E27FC236}">
                <a16:creationId xmlns:a16="http://schemas.microsoft.com/office/drawing/2014/main" id="{6EB52655-72F2-44C2-96E8-0B982532367F}"/>
              </a:ext>
            </a:extLst>
          </p:cNvPr>
          <p:cNvGraphicFramePr>
            <a:graphicFrameLocks noChangeAspect="1"/>
          </p:cNvGraphicFramePr>
          <p:nvPr>
            <p:extLst>
              <p:ext uri="{D42A27DB-BD31-4B8C-83A1-F6EECF244321}">
                <p14:modId xmlns:p14="http://schemas.microsoft.com/office/powerpoint/2010/main" val="2693040982"/>
              </p:ext>
            </p:extLst>
          </p:nvPr>
        </p:nvGraphicFramePr>
        <p:xfrm>
          <a:off x="2664135" y="3189358"/>
          <a:ext cx="3547082" cy="271087"/>
        </p:xfrm>
        <a:graphic>
          <a:graphicData uri="http://schemas.openxmlformats.org/presentationml/2006/ole">
            <mc:AlternateContent xmlns:mc="http://schemas.openxmlformats.org/markup-compatibility/2006">
              <mc:Choice xmlns:v="urn:schemas-microsoft-com:vml" Requires="v">
                <p:oleObj spid="_x0000_s5684" name="Formula" r:id="rId14" imgW="2598480" imgH="198360" progId="Equation.Ribbit">
                  <p:embed/>
                </p:oleObj>
              </mc:Choice>
              <mc:Fallback>
                <p:oleObj name="Formula" r:id="rId14" imgW="2598480" imgH="198360" progId="Equation.Ribbit">
                  <p:embed/>
                  <p:pic>
                    <p:nvPicPr>
                      <p:cNvPr id="4" name="对象 3">
                        <a:extLst>
                          <a:ext uri="{FF2B5EF4-FFF2-40B4-BE49-F238E27FC236}">
                            <a16:creationId xmlns:a16="http://schemas.microsoft.com/office/drawing/2014/main" id="{F6282598-5079-46E3-8271-AC37705CE073}"/>
                          </a:ext>
                        </a:extLst>
                      </p:cNvPr>
                      <p:cNvPicPr/>
                      <p:nvPr/>
                    </p:nvPicPr>
                    <p:blipFill>
                      <a:blip r:embed="rId15"/>
                      <a:stretch>
                        <a:fillRect/>
                      </a:stretch>
                    </p:blipFill>
                    <p:spPr>
                      <a:xfrm>
                        <a:off x="2664135" y="3189358"/>
                        <a:ext cx="3547082" cy="271087"/>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2EC7700B-62F2-4F53-B154-AF97081171AE}"/>
              </a:ext>
            </a:extLst>
          </p:cNvPr>
          <p:cNvSpPr/>
          <p:nvPr/>
        </p:nvSpPr>
        <p:spPr>
          <a:xfrm>
            <a:off x="1724175" y="3140235"/>
            <a:ext cx="1237916" cy="369332"/>
          </a:xfrm>
          <a:prstGeom prst="rect">
            <a:avLst/>
          </a:prstGeom>
        </p:spPr>
        <p:txBody>
          <a:bodyPr wrap="square">
            <a:spAutoFit/>
          </a:bodyPr>
          <a:lstStyle/>
          <a:p>
            <a:r>
              <a:rPr lang="en-US" altLang="zh-CN" dirty="0"/>
              <a:t>where</a:t>
            </a:r>
            <a:endParaRPr lang="zh-CN" altLang="en-US" dirty="0"/>
          </a:p>
        </p:txBody>
      </p:sp>
    </p:spTree>
    <p:extLst>
      <p:ext uri="{BB962C8B-B14F-4D97-AF65-F5344CB8AC3E}">
        <p14:creationId xmlns:p14="http://schemas.microsoft.com/office/powerpoint/2010/main" val="17905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42" y="304348"/>
            <a:ext cx="8675370" cy="744431"/>
          </a:xfrm>
        </p:spPr>
        <p:txBody>
          <a:bodyPr>
            <a:normAutofit/>
          </a:bodyPr>
          <a:lstStyle/>
          <a:p>
            <a:r>
              <a:rPr lang="en-US" sz="4000" dirty="0"/>
              <a:t>System Model(2)</a:t>
            </a:r>
          </a:p>
        </p:txBody>
      </p:sp>
      <p:graphicFrame>
        <p:nvGraphicFramePr>
          <p:cNvPr id="3" name="对象 2">
            <a:extLst>
              <a:ext uri="{FF2B5EF4-FFF2-40B4-BE49-F238E27FC236}">
                <a16:creationId xmlns:a16="http://schemas.microsoft.com/office/drawing/2014/main" id="{AFB2B48F-C6E8-484F-B504-B6FABE15D888}"/>
              </a:ext>
            </a:extLst>
          </p:cNvPr>
          <p:cNvGraphicFramePr>
            <a:graphicFrameLocks noChangeAspect="1"/>
          </p:cNvGraphicFramePr>
          <p:nvPr>
            <p:extLst>
              <p:ext uri="{D42A27DB-BD31-4B8C-83A1-F6EECF244321}">
                <p14:modId xmlns:p14="http://schemas.microsoft.com/office/powerpoint/2010/main" val="3744952630"/>
              </p:ext>
            </p:extLst>
          </p:nvPr>
        </p:nvGraphicFramePr>
        <p:xfrm>
          <a:off x="2126615" y="3886200"/>
          <a:ext cx="4924425" cy="1150938"/>
        </p:xfrm>
        <a:graphic>
          <a:graphicData uri="http://schemas.openxmlformats.org/presentationml/2006/ole">
            <mc:AlternateContent xmlns:mc="http://schemas.openxmlformats.org/markup-compatibility/2006">
              <mc:Choice xmlns:v="urn:schemas-microsoft-com:vml" Requires="v">
                <p:oleObj spid="_x0000_s6350" name="Formula" r:id="rId4" imgW="2484360" imgH="580680" progId="Equation.Ribbit">
                  <p:embed/>
                </p:oleObj>
              </mc:Choice>
              <mc:Fallback>
                <p:oleObj name="Formula" r:id="rId4" imgW="2484360" imgH="580680" progId="Equation.Ribbit">
                  <p:embed/>
                  <p:pic>
                    <p:nvPicPr>
                      <p:cNvPr id="0" name=""/>
                      <p:cNvPicPr/>
                      <p:nvPr/>
                    </p:nvPicPr>
                    <p:blipFill>
                      <a:blip r:embed="rId5"/>
                      <a:stretch>
                        <a:fillRect/>
                      </a:stretch>
                    </p:blipFill>
                    <p:spPr>
                      <a:xfrm>
                        <a:off x="2126615" y="3886200"/>
                        <a:ext cx="4924425" cy="115093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79FC3CC-E159-42CE-A088-60A0358A83F1}"/>
              </a:ext>
            </a:extLst>
          </p:cNvPr>
          <p:cNvGraphicFramePr>
            <a:graphicFrameLocks noChangeAspect="1"/>
          </p:cNvGraphicFramePr>
          <p:nvPr>
            <p:extLst>
              <p:ext uri="{D42A27DB-BD31-4B8C-83A1-F6EECF244321}">
                <p14:modId xmlns:p14="http://schemas.microsoft.com/office/powerpoint/2010/main" val="3206484871"/>
              </p:ext>
            </p:extLst>
          </p:nvPr>
        </p:nvGraphicFramePr>
        <p:xfrm>
          <a:off x="3425335" y="1836762"/>
          <a:ext cx="1698625" cy="871538"/>
        </p:xfrm>
        <a:graphic>
          <a:graphicData uri="http://schemas.openxmlformats.org/presentationml/2006/ole">
            <mc:AlternateContent xmlns:mc="http://schemas.openxmlformats.org/markup-compatibility/2006">
              <mc:Choice xmlns:v="urn:schemas-microsoft-com:vml" Requires="v">
                <p:oleObj spid="_x0000_s6351" name="Formula" r:id="rId6" imgW="857520" imgH="439560" progId="Equation.Ribbit">
                  <p:embed/>
                </p:oleObj>
              </mc:Choice>
              <mc:Fallback>
                <p:oleObj name="Formula" r:id="rId6" imgW="857520" imgH="439560" progId="Equation.Ribbit">
                  <p:embed/>
                  <p:pic>
                    <p:nvPicPr>
                      <p:cNvPr id="0" name=""/>
                      <p:cNvPicPr/>
                      <p:nvPr/>
                    </p:nvPicPr>
                    <p:blipFill>
                      <a:blip r:embed="rId7"/>
                      <a:stretch>
                        <a:fillRect/>
                      </a:stretch>
                    </p:blipFill>
                    <p:spPr>
                      <a:xfrm>
                        <a:off x="3425335" y="1836762"/>
                        <a:ext cx="1698625" cy="871538"/>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D0F15FCE-D8E4-4832-B0F1-13131775472B}"/>
              </a:ext>
            </a:extLst>
          </p:cNvPr>
          <p:cNvSpPr/>
          <p:nvPr/>
        </p:nvSpPr>
        <p:spPr>
          <a:xfrm>
            <a:off x="742796" y="1404810"/>
            <a:ext cx="3015377" cy="369332"/>
          </a:xfrm>
          <a:prstGeom prst="rect">
            <a:avLst/>
          </a:prstGeom>
        </p:spPr>
        <p:txBody>
          <a:bodyPr wrap="none">
            <a:spAutoFit/>
          </a:bodyPr>
          <a:lstStyle/>
          <a:p>
            <a:r>
              <a:rPr lang="en-US" altLang="zh-CN" dirty="0"/>
              <a:t>T</a:t>
            </a:r>
            <a:r>
              <a:rPr lang="zh-CN" altLang="en-US" dirty="0"/>
              <a:t>he system sum-rate capacity</a:t>
            </a:r>
            <a:r>
              <a:rPr lang="en-US" altLang="zh-CN" dirty="0"/>
              <a:t>:</a:t>
            </a:r>
            <a:endParaRPr lang="zh-CN" altLang="en-US" dirty="0"/>
          </a:p>
        </p:txBody>
      </p:sp>
      <p:sp>
        <p:nvSpPr>
          <p:cNvPr id="12" name="矩形 11">
            <a:extLst>
              <a:ext uri="{FF2B5EF4-FFF2-40B4-BE49-F238E27FC236}">
                <a16:creationId xmlns:a16="http://schemas.microsoft.com/office/drawing/2014/main" id="{C3C8AC71-35FD-4132-9E23-2AE05D04D879}"/>
              </a:ext>
            </a:extLst>
          </p:cNvPr>
          <p:cNvSpPr/>
          <p:nvPr/>
        </p:nvSpPr>
        <p:spPr>
          <a:xfrm>
            <a:off x="742795" y="3102556"/>
            <a:ext cx="8051721" cy="646331"/>
          </a:xfrm>
          <a:prstGeom prst="rect">
            <a:avLst/>
          </a:prstGeom>
        </p:spPr>
        <p:txBody>
          <a:bodyPr wrap="square">
            <a:spAutoFit/>
          </a:bodyPr>
          <a:lstStyle/>
          <a:p>
            <a:r>
              <a:rPr lang="zh-CN" altLang="en-US" dirty="0"/>
              <a:t>Finally, the optimal design of the digital and analog precoding matrices can be formulated as</a:t>
            </a:r>
          </a:p>
        </p:txBody>
      </p:sp>
      <p:sp>
        <p:nvSpPr>
          <p:cNvPr id="8" name="矩形 7">
            <a:extLst>
              <a:ext uri="{FF2B5EF4-FFF2-40B4-BE49-F238E27FC236}">
                <a16:creationId xmlns:a16="http://schemas.microsoft.com/office/drawing/2014/main" id="{843AFE7F-FF69-4FC3-862A-CAE16048420F}"/>
              </a:ext>
            </a:extLst>
          </p:cNvPr>
          <p:cNvSpPr/>
          <p:nvPr/>
        </p:nvSpPr>
        <p:spPr>
          <a:xfrm>
            <a:off x="742794" y="5289307"/>
            <a:ext cx="8051721" cy="369332"/>
          </a:xfrm>
          <a:prstGeom prst="rect">
            <a:avLst/>
          </a:prstGeom>
        </p:spPr>
        <p:txBody>
          <a:bodyPr wrap="square">
            <a:spAutoFit/>
          </a:bodyPr>
          <a:lstStyle/>
          <a:p>
            <a:r>
              <a:rPr lang="en-US" altLang="zh-CN" dirty="0"/>
              <a:t>The constraint is the power limitation in transmitter.</a:t>
            </a:r>
            <a:endParaRPr lang="zh-CN" altLang="en-US" dirty="0"/>
          </a:p>
        </p:txBody>
      </p:sp>
    </p:spTree>
    <p:extLst>
      <p:ext uri="{BB962C8B-B14F-4D97-AF65-F5344CB8AC3E}">
        <p14:creationId xmlns:p14="http://schemas.microsoft.com/office/powerpoint/2010/main" val="13683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F957B9C5-86D7-43D9-BFF3-2D24593E72B4}"/>
              </a:ext>
            </a:extLst>
          </p:cNvPr>
          <p:cNvSpPr>
            <a:spLocks noGrp="1"/>
          </p:cNvSpPr>
          <p:nvPr>
            <p:ph type="title"/>
          </p:nvPr>
        </p:nvSpPr>
        <p:spPr>
          <a:xfrm>
            <a:off x="367958" y="362228"/>
            <a:ext cx="9423156" cy="744431"/>
          </a:xfrm>
        </p:spPr>
        <p:txBody>
          <a:bodyPr>
            <a:normAutofit/>
          </a:bodyPr>
          <a:lstStyle/>
          <a:p>
            <a:r>
              <a:rPr lang="en-US" altLang="zh-CN" sz="4000" dirty="0"/>
              <a:t>Solve the digital precoder by zero-forcing</a:t>
            </a:r>
            <a:endParaRPr lang="zh-CN" altLang="en-US" sz="4000" dirty="0"/>
          </a:p>
        </p:txBody>
      </p:sp>
      <p:graphicFrame>
        <p:nvGraphicFramePr>
          <p:cNvPr id="14" name="对象 13">
            <a:extLst>
              <a:ext uri="{FF2B5EF4-FFF2-40B4-BE49-F238E27FC236}">
                <a16:creationId xmlns:a16="http://schemas.microsoft.com/office/drawing/2014/main" id="{96BC23C5-38CD-4D59-B9A7-15856DBCE049}"/>
              </a:ext>
            </a:extLst>
          </p:cNvPr>
          <p:cNvGraphicFramePr>
            <a:graphicFrameLocks noChangeAspect="1"/>
          </p:cNvGraphicFramePr>
          <p:nvPr>
            <p:extLst>
              <p:ext uri="{D42A27DB-BD31-4B8C-83A1-F6EECF244321}">
                <p14:modId xmlns:p14="http://schemas.microsoft.com/office/powerpoint/2010/main" val="3293825507"/>
              </p:ext>
            </p:extLst>
          </p:nvPr>
        </p:nvGraphicFramePr>
        <p:xfrm>
          <a:off x="4027112" y="3677990"/>
          <a:ext cx="4632325" cy="1111250"/>
        </p:xfrm>
        <a:graphic>
          <a:graphicData uri="http://schemas.openxmlformats.org/presentationml/2006/ole">
            <mc:AlternateContent xmlns:mc="http://schemas.openxmlformats.org/markup-compatibility/2006">
              <mc:Choice xmlns:v="urn:schemas-microsoft-com:vml" Requires="v">
                <p:oleObj spid="_x0000_s7598" name="Formula" r:id="rId4" imgW="2337120" imgH="560160" progId="Equation.Ribbit">
                  <p:embed/>
                </p:oleObj>
              </mc:Choice>
              <mc:Fallback>
                <p:oleObj name="Formula" r:id="rId4" imgW="2337120" imgH="560160" progId="Equation.Ribbit">
                  <p:embed/>
                  <p:pic>
                    <p:nvPicPr>
                      <p:cNvPr id="0" name=""/>
                      <p:cNvPicPr/>
                      <p:nvPr/>
                    </p:nvPicPr>
                    <p:blipFill>
                      <a:blip r:embed="rId5"/>
                      <a:stretch>
                        <a:fillRect/>
                      </a:stretch>
                    </p:blipFill>
                    <p:spPr>
                      <a:xfrm>
                        <a:off x="4027112" y="3677990"/>
                        <a:ext cx="4632325" cy="111125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FD4B7A69-C862-4087-9A19-3DEC94E071C7}"/>
              </a:ext>
            </a:extLst>
          </p:cNvPr>
          <p:cNvGraphicFramePr>
            <a:graphicFrameLocks noChangeAspect="1"/>
          </p:cNvGraphicFramePr>
          <p:nvPr>
            <p:extLst>
              <p:ext uri="{D42A27DB-BD31-4B8C-83A1-F6EECF244321}">
                <p14:modId xmlns:p14="http://schemas.microsoft.com/office/powerpoint/2010/main" val="3226176421"/>
              </p:ext>
            </p:extLst>
          </p:nvPr>
        </p:nvGraphicFramePr>
        <p:xfrm>
          <a:off x="4292879" y="5502708"/>
          <a:ext cx="3194050" cy="381000"/>
        </p:xfrm>
        <a:graphic>
          <a:graphicData uri="http://schemas.openxmlformats.org/presentationml/2006/ole">
            <mc:AlternateContent xmlns:mc="http://schemas.openxmlformats.org/markup-compatibility/2006">
              <mc:Choice xmlns:v="urn:schemas-microsoft-com:vml" Requires="v">
                <p:oleObj spid="_x0000_s7599" name="Formula" r:id="rId6" imgW="1611720" imgH="191880" progId="Equation.Ribbit">
                  <p:embed/>
                </p:oleObj>
              </mc:Choice>
              <mc:Fallback>
                <p:oleObj name="Formula" r:id="rId6" imgW="1611720" imgH="191880" progId="Equation.Ribbit">
                  <p:embed/>
                  <p:pic>
                    <p:nvPicPr>
                      <p:cNvPr id="0" name=""/>
                      <p:cNvPicPr/>
                      <p:nvPr/>
                    </p:nvPicPr>
                    <p:blipFill>
                      <a:blip r:embed="rId7"/>
                      <a:stretch>
                        <a:fillRect/>
                      </a:stretch>
                    </p:blipFill>
                    <p:spPr>
                      <a:xfrm>
                        <a:off x="4292879" y="5502708"/>
                        <a:ext cx="3194050" cy="3810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BC9BF47B-E0AC-4F23-9D46-6739A17B4D89}"/>
              </a:ext>
            </a:extLst>
          </p:cNvPr>
          <p:cNvSpPr txBox="1"/>
          <p:nvPr/>
        </p:nvSpPr>
        <p:spPr>
          <a:xfrm>
            <a:off x="3398966" y="6054945"/>
            <a:ext cx="5754255" cy="369332"/>
          </a:xfrm>
          <a:prstGeom prst="rect">
            <a:avLst/>
          </a:prstGeom>
          <a:noFill/>
        </p:spPr>
        <p:txBody>
          <a:bodyPr wrap="square" rtlCol="0">
            <a:spAutoFit/>
          </a:bodyPr>
          <a:lstStyle/>
          <a:p>
            <a:r>
              <a:rPr lang="en-US" altLang="zh-CN" dirty="0"/>
              <a:t>Where  </a:t>
            </a:r>
            <a:endParaRPr lang="zh-CN" altLang="en-US" dirty="0"/>
          </a:p>
        </p:txBody>
      </p:sp>
      <p:graphicFrame>
        <p:nvGraphicFramePr>
          <p:cNvPr id="5" name="对象 4">
            <a:extLst>
              <a:ext uri="{FF2B5EF4-FFF2-40B4-BE49-F238E27FC236}">
                <a16:creationId xmlns:a16="http://schemas.microsoft.com/office/drawing/2014/main" id="{B7846E07-877D-425E-B0D1-836A9B9724CE}"/>
              </a:ext>
            </a:extLst>
          </p:cNvPr>
          <p:cNvGraphicFramePr>
            <a:graphicFrameLocks noChangeAspect="1"/>
          </p:cNvGraphicFramePr>
          <p:nvPr>
            <p:extLst>
              <p:ext uri="{D42A27DB-BD31-4B8C-83A1-F6EECF244321}">
                <p14:modId xmlns:p14="http://schemas.microsoft.com/office/powerpoint/2010/main" val="3257627550"/>
              </p:ext>
            </p:extLst>
          </p:nvPr>
        </p:nvGraphicFramePr>
        <p:xfrm>
          <a:off x="4292879" y="6088705"/>
          <a:ext cx="2103077" cy="523785"/>
        </p:xfrm>
        <a:graphic>
          <a:graphicData uri="http://schemas.openxmlformats.org/presentationml/2006/ole">
            <mc:AlternateContent xmlns:mc="http://schemas.openxmlformats.org/markup-compatibility/2006">
              <mc:Choice xmlns:v="urn:schemas-microsoft-com:vml" Requires="v">
                <p:oleObj spid="_x0000_s7600" name="Formula" r:id="rId8" imgW="1272600" imgH="317520" progId="Equation.Ribbit">
                  <p:embed/>
                </p:oleObj>
              </mc:Choice>
              <mc:Fallback>
                <p:oleObj name="Formula" r:id="rId8" imgW="1272600" imgH="317520" progId="Equation.Ribbit">
                  <p:embed/>
                  <p:pic>
                    <p:nvPicPr>
                      <p:cNvPr id="0" name=""/>
                      <p:cNvPicPr/>
                      <p:nvPr/>
                    </p:nvPicPr>
                    <p:blipFill>
                      <a:blip r:embed="rId9"/>
                      <a:stretch>
                        <a:fillRect/>
                      </a:stretch>
                    </p:blipFill>
                    <p:spPr>
                      <a:xfrm>
                        <a:off x="4292879" y="6088705"/>
                        <a:ext cx="2103077" cy="523785"/>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11C64AA9-C5A9-4688-865E-DE7AF94B20BA}"/>
              </a:ext>
            </a:extLst>
          </p:cNvPr>
          <p:cNvSpPr txBox="1"/>
          <p:nvPr/>
        </p:nvSpPr>
        <p:spPr>
          <a:xfrm>
            <a:off x="2941556" y="4966058"/>
            <a:ext cx="4922981" cy="369332"/>
          </a:xfrm>
          <a:prstGeom prst="rect">
            <a:avLst/>
          </a:prstGeom>
          <a:noFill/>
        </p:spPr>
        <p:txBody>
          <a:bodyPr wrap="square" rtlCol="0">
            <a:spAutoFit/>
          </a:bodyPr>
          <a:lstStyle/>
          <a:p>
            <a:r>
              <a:rPr lang="en-US" altLang="zh-CN" dirty="0"/>
              <a:t>The optimum F can be obtained by zero-forcing:</a:t>
            </a:r>
            <a:endParaRPr lang="zh-CN" altLang="en-US" dirty="0"/>
          </a:p>
        </p:txBody>
      </p:sp>
      <p:graphicFrame>
        <p:nvGraphicFramePr>
          <p:cNvPr id="8" name="对象 7">
            <a:extLst>
              <a:ext uri="{FF2B5EF4-FFF2-40B4-BE49-F238E27FC236}">
                <a16:creationId xmlns:a16="http://schemas.microsoft.com/office/drawing/2014/main" id="{A1CDCD27-419A-43EA-8C1F-BECF070D4E17}"/>
              </a:ext>
            </a:extLst>
          </p:cNvPr>
          <p:cNvGraphicFramePr>
            <a:graphicFrameLocks noChangeAspect="1"/>
          </p:cNvGraphicFramePr>
          <p:nvPr>
            <p:extLst>
              <p:ext uri="{D42A27DB-BD31-4B8C-83A1-F6EECF244321}">
                <p14:modId xmlns:p14="http://schemas.microsoft.com/office/powerpoint/2010/main" val="2357842313"/>
              </p:ext>
            </p:extLst>
          </p:nvPr>
        </p:nvGraphicFramePr>
        <p:xfrm>
          <a:off x="3244125" y="1696560"/>
          <a:ext cx="4832585" cy="369332"/>
        </p:xfrm>
        <a:graphic>
          <a:graphicData uri="http://schemas.openxmlformats.org/presentationml/2006/ole">
            <mc:AlternateContent xmlns:mc="http://schemas.openxmlformats.org/markup-compatibility/2006">
              <mc:Choice xmlns:v="urn:schemas-microsoft-com:vml" Requires="v">
                <p:oleObj spid="_x0000_s7601" name="Formula" r:id="rId10" imgW="2598480" imgH="198360" progId="Equation.Ribbit">
                  <p:embed/>
                </p:oleObj>
              </mc:Choice>
              <mc:Fallback>
                <p:oleObj name="Formula" r:id="rId10" imgW="2598480" imgH="198360" progId="Equation.Ribbit">
                  <p:embed/>
                  <p:pic>
                    <p:nvPicPr>
                      <p:cNvPr id="15" name="对象 14">
                        <a:extLst>
                          <a:ext uri="{FF2B5EF4-FFF2-40B4-BE49-F238E27FC236}">
                            <a16:creationId xmlns:a16="http://schemas.microsoft.com/office/drawing/2014/main" id="{6EB52655-72F2-44C2-96E8-0B982532367F}"/>
                          </a:ext>
                        </a:extLst>
                      </p:cNvPr>
                      <p:cNvPicPr/>
                      <p:nvPr/>
                    </p:nvPicPr>
                    <p:blipFill>
                      <a:blip r:embed="rId11"/>
                      <a:stretch>
                        <a:fillRect/>
                      </a:stretch>
                    </p:blipFill>
                    <p:spPr>
                      <a:xfrm>
                        <a:off x="3244125" y="1696560"/>
                        <a:ext cx="4832585" cy="369332"/>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D018C000-525C-4A2D-AD12-7011358FE97E}"/>
              </a:ext>
            </a:extLst>
          </p:cNvPr>
          <p:cNvSpPr txBox="1"/>
          <p:nvPr/>
        </p:nvSpPr>
        <p:spPr>
          <a:xfrm>
            <a:off x="1913074" y="1159910"/>
            <a:ext cx="4922981" cy="369332"/>
          </a:xfrm>
          <a:prstGeom prst="rect">
            <a:avLst/>
          </a:prstGeom>
          <a:noFill/>
        </p:spPr>
        <p:txBody>
          <a:bodyPr wrap="square" rtlCol="0">
            <a:spAutoFit/>
          </a:bodyPr>
          <a:lstStyle/>
          <a:p>
            <a:r>
              <a:rPr lang="en-US" altLang="zh-CN" dirty="0"/>
              <a:t>The single-path channel model is give by:</a:t>
            </a:r>
            <a:endParaRPr lang="zh-CN" altLang="en-US" dirty="0"/>
          </a:p>
        </p:txBody>
      </p:sp>
      <p:sp>
        <p:nvSpPr>
          <p:cNvPr id="10" name="文本框 9">
            <a:extLst>
              <a:ext uri="{FF2B5EF4-FFF2-40B4-BE49-F238E27FC236}">
                <a16:creationId xmlns:a16="http://schemas.microsoft.com/office/drawing/2014/main" id="{7A03C6D9-27F9-4261-B0F5-F2D47C17A3DF}"/>
              </a:ext>
            </a:extLst>
          </p:cNvPr>
          <p:cNvSpPr txBox="1"/>
          <p:nvPr/>
        </p:nvSpPr>
        <p:spPr>
          <a:xfrm>
            <a:off x="1913073" y="2144746"/>
            <a:ext cx="4922981" cy="369332"/>
          </a:xfrm>
          <a:prstGeom prst="rect">
            <a:avLst/>
          </a:prstGeom>
          <a:noFill/>
        </p:spPr>
        <p:txBody>
          <a:bodyPr wrap="square" rtlCol="0">
            <a:spAutoFit/>
          </a:bodyPr>
          <a:lstStyle/>
          <a:p>
            <a:r>
              <a:rPr lang="en-US" altLang="zh-CN" dirty="0"/>
              <a:t>The analog precoder can be set as:</a:t>
            </a:r>
            <a:endParaRPr lang="zh-CN" altLang="en-US" dirty="0"/>
          </a:p>
        </p:txBody>
      </p:sp>
      <p:graphicFrame>
        <p:nvGraphicFramePr>
          <p:cNvPr id="11" name="对象 10">
            <a:extLst>
              <a:ext uri="{FF2B5EF4-FFF2-40B4-BE49-F238E27FC236}">
                <a16:creationId xmlns:a16="http://schemas.microsoft.com/office/drawing/2014/main" id="{FEB68CE5-1BA2-4327-82E9-B45A801F9C26}"/>
              </a:ext>
            </a:extLst>
          </p:cNvPr>
          <p:cNvGraphicFramePr>
            <a:graphicFrameLocks noChangeAspect="1"/>
          </p:cNvGraphicFramePr>
          <p:nvPr>
            <p:extLst>
              <p:ext uri="{D42A27DB-BD31-4B8C-83A1-F6EECF244321}">
                <p14:modId xmlns:p14="http://schemas.microsoft.com/office/powerpoint/2010/main" val="153229589"/>
              </p:ext>
            </p:extLst>
          </p:nvPr>
        </p:nvGraphicFramePr>
        <p:xfrm>
          <a:off x="4757720" y="2559491"/>
          <a:ext cx="1785937" cy="346075"/>
        </p:xfrm>
        <a:graphic>
          <a:graphicData uri="http://schemas.openxmlformats.org/presentationml/2006/ole">
            <mc:AlternateContent xmlns:mc="http://schemas.openxmlformats.org/markup-compatibility/2006">
              <mc:Choice xmlns:v="urn:schemas-microsoft-com:vml" Requires="v">
                <p:oleObj spid="_x0000_s7602" name="Formula" r:id="rId12" imgW="960120" imgH="185760" progId="Equation.Ribbit">
                  <p:embed/>
                </p:oleObj>
              </mc:Choice>
              <mc:Fallback>
                <p:oleObj name="Formula" r:id="rId12" imgW="960120" imgH="185760" progId="Equation.Ribbit">
                  <p:embed/>
                  <p:pic>
                    <p:nvPicPr>
                      <p:cNvPr id="8" name="对象 7">
                        <a:extLst>
                          <a:ext uri="{FF2B5EF4-FFF2-40B4-BE49-F238E27FC236}">
                            <a16:creationId xmlns:a16="http://schemas.microsoft.com/office/drawing/2014/main" id="{A1CDCD27-419A-43EA-8C1F-BECF070D4E17}"/>
                          </a:ext>
                        </a:extLst>
                      </p:cNvPr>
                      <p:cNvPicPr/>
                      <p:nvPr/>
                    </p:nvPicPr>
                    <p:blipFill>
                      <a:blip r:embed="rId13"/>
                      <a:stretch>
                        <a:fillRect/>
                      </a:stretch>
                    </p:blipFill>
                    <p:spPr>
                      <a:xfrm>
                        <a:off x="4757720" y="2559491"/>
                        <a:ext cx="1785937" cy="346075"/>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BA6C57C8-E316-498F-9672-FCC0BDE7E9FF}"/>
              </a:ext>
            </a:extLst>
          </p:cNvPr>
          <p:cNvSpPr txBox="1"/>
          <p:nvPr/>
        </p:nvSpPr>
        <p:spPr>
          <a:xfrm>
            <a:off x="1913073" y="3266221"/>
            <a:ext cx="4922981" cy="369332"/>
          </a:xfrm>
          <a:prstGeom prst="rect">
            <a:avLst/>
          </a:prstGeom>
          <a:noFill/>
        </p:spPr>
        <p:txBody>
          <a:bodyPr wrap="square" rtlCol="0">
            <a:spAutoFit/>
          </a:bodyPr>
          <a:lstStyle/>
          <a:p>
            <a:r>
              <a:rPr lang="en-US" altLang="zh-CN" dirty="0"/>
              <a:t>The problem is then simplified as</a:t>
            </a:r>
            <a:endParaRPr lang="zh-CN" altLang="en-US" dirty="0"/>
          </a:p>
        </p:txBody>
      </p:sp>
      <p:sp>
        <p:nvSpPr>
          <p:cNvPr id="7" name="矩形 6">
            <a:extLst>
              <a:ext uri="{FF2B5EF4-FFF2-40B4-BE49-F238E27FC236}">
                <a16:creationId xmlns:a16="http://schemas.microsoft.com/office/drawing/2014/main" id="{5E3F98E7-A900-4D4C-BFA2-6ECC5EA32562}"/>
              </a:ext>
            </a:extLst>
          </p:cNvPr>
          <p:cNvSpPr/>
          <p:nvPr/>
        </p:nvSpPr>
        <p:spPr>
          <a:xfrm>
            <a:off x="367957" y="1593669"/>
            <a:ext cx="1257061" cy="606116"/>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Analog</a:t>
            </a:r>
          </a:p>
          <a:p>
            <a:pPr algn="ctr"/>
            <a:r>
              <a:rPr lang="en-US" altLang="zh-CN" dirty="0">
                <a:solidFill>
                  <a:schemeClr val="tx1"/>
                </a:solidFill>
              </a:rPr>
              <a:t>precoding</a:t>
            </a:r>
            <a:endParaRPr lang="zh-CN" altLang="en-US" dirty="0">
              <a:solidFill>
                <a:schemeClr val="tx1"/>
              </a:solidFill>
            </a:endParaRPr>
          </a:p>
        </p:txBody>
      </p:sp>
      <p:sp>
        <p:nvSpPr>
          <p:cNvPr id="15" name="矩形 14">
            <a:extLst>
              <a:ext uri="{FF2B5EF4-FFF2-40B4-BE49-F238E27FC236}">
                <a16:creationId xmlns:a16="http://schemas.microsoft.com/office/drawing/2014/main" id="{A6E77334-C007-4607-A804-0AD95D84C08E}"/>
              </a:ext>
            </a:extLst>
          </p:cNvPr>
          <p:cNvSpPr/>
          <p:nvPr/>
        </p:nvSpPr>
        <p:spPr>
          <a:xfrm>
            <a:off x="1844475" y="1159911"/>
            <a:ext cx="7147996" cy="1981430"/>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矩形 15">
            <a:extLst>
              <a:ext uri="{FF2B5EF4-FFF2-40B4-BE49-F238E27FC236}">
                <a16:creationId xmlns:a16="http://schemas.microsoft.com/office/drawing/2014/main" id="{81534D57-F637-4691-9064-9963FCB608C8}"/>
              </a:ext>
            </a:extLst>
          </p:cNvPr>
          <p:cNvSpPr/>
          <p:nvPr/>
        </p:nvSpPr>
        <p:spPr>
          <a:xfrm>
            <a:off x="1844475" y="3266222"/>
            <a:ext cx="7147996" cy="33462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C76B0AB-61C7-45E2-A283-0E21851D139C}"/>
              </a:ext>
            </a:extLst>
          </p:cNvPr>
          <p:cNvSpPr/>
          <p:nvPr/>
        </p:nvSpPr>
        <p:spPr>
          <a:xfrm>
            <a:off x="367957" y="4486182"/>
            <a:ext cx="1257061" cy="60611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Digital</a:t>
            </a:r>
          </a:p>
          <a:p>
            <a:pPr algn="ctr"/>
            <a:r>
              <a:rPr lang="en-US" altLang="zh-CN" dirty="0">
                <a:solidFill>
                  <a:schemeClr val="tx1"/>
                </a:solidFill>
              </a:rPr>
              <a:t>precoding</a:t>
            </a:r>
            <a:endParaRPr lang="zh-CN" altLang="en-US" dirty="0">
              <a:solidFill>
                <a:schemeClr val="tx1"/>
              </a:solidFill>
            </a:endParaRPr>
          </a:p>
        </p:txBody>
      </p:sp>
    </p:spTree>
    <p:extLst>
      <p:ext uri="{BB962C8B-B14F-4D97-AF65-F5344CB8AC3E}">
        <p14:creationId xmlns:p14="http://schemas.microsoft.com/office/powerpoint/2010/main" val="258396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0E61E-1DA3-4A73-BF82-8B1476C52512}"/>
              </a:ext>
            </a:extLst>
          </p:cNvPr>
          <p:cNvSpPr>
            <a:spLocks noGrp="1"/>
          </p:cNvSpPr>
          <p:nvPr>
            <p:ph type="title"/>
          </p:nvPr>
        </p:nvSpPr>
        <p:spPr>
          <a:xfrm>
            <a:off x="691514" y="413809"/>
            <a:ext cx="9001125" cy="744431"/>
          </a:xfrm>
        </p:spPr>
        <p:txBody>
          <a:bodyPr>
            <a:normAutofit fontScale="90000"/>
          </a:bodyPr>
          <a:lstStyle/>
          <a:p>
            <a:r>
              <a:rPr lang="en-US" altLang="zh-CN" dirty="0"/>
              <a:t>Problem formulation: Large-PAPR problem</a:t>
            </a:r>
            <a:endParaRPr lang="zh-CN" altLang="en-US" dirty="0"/>
          </a:p>
        </p:txBody>
      </p:sp>
      <p:sp>
        <p:nvSpPr>
          <p:cNvPr id="3" name="AutoShape 69">
            <a:extLst>
              <a:ext uri="{FF2B5EF4-FFF2-40B4-BE49-F238E27FC236}">
                <a16:creationId xmlns:a16="http://schemas.microsoft.com/office/drawing/2014/main" id="{DFBCC320-2A4C-4901-B041-EBD85C8758EF}"/>
              </a:ext>
            </a:extLst>
          </p:cNvPr>
          <p:cNvSpPr>
            <a:spLocks noChangeArrowheads="1"/>
          </p:cNvSpPr>
          <p:nvPr/>
        </p:nvSpPr>
        <p:spPr bwMode="auto">
          <a:xfrm>
            <a:off x="1783305" y="1457844"/>
            <a:ext cx="5197486" cy="1087399"/>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TW" dirty="0"/>
              <a:t>To realize zero-forcing, the digital precoder</a:t>
            </a:r>
          </a:p>
          <a:p>
            <a:r>
              <a:rPr lang="en-US" altLang="zh-TW" dirty="0"/>
              <a:t>F* can theoretically ramp up to M folds.</a:t>
            </a:r>
          </a:p>
          <a:p>
            <a:r>
              <a:rPr kumimoji="1" lang="en-US" altLang="zh-TW" sz="2000" dirty="0">
                <a:ea typeface="AppleMyungjo" charset="-127"/>
              </a:rPr>
              <a:t> </a:t>
            </a:r>
            <a:endParaRPr kumimoji="1" lang="zh-TW" altLang="en-US" sz="2000" dirty="0">
              <a:ea typeface="AppleMyungjo" charset="-127"/>
            </a:endParaRPr>
          </a:p>
        </p:txBody>
      </p:sp>
      <p:sp>
        <p:nvSpPr>
          <p:cNvPr id="4" name="箭头: 右 3">
            <a:extLst>
              <a:ext uri="{FF2B5EF4-FFF2-40B4-BE49-F238E27FC236}">
                <a16:creationId xmlns:a16="http://schemas.microsoft.com/office/drawing/2014/main" id="{AF1376C7-1193-4142-B039-95F53B12992C}"/>
              </a:ext>
            </a:extLst>
          </p:cNvPr>
          <p:cNvSpPr/>
          <p:nvPr/>
        </p:nvSpPr>
        <p:spPr>
          <a:xfrm rot="5400000">
            <a:off x="4026963" y="2706089"/>
            <a:ext cx="373147" cy="31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69">
            <a:extLst>
              <a:ext uri="{FF2B5EF4-FFF2-40B4-BE49-F238E27FC236}">
                <a16:creationId xmlns:a16="http://schemas.microsoft.com/office/drawing/2014/main" id="{12409BF2-8D14-45C2-8AA5-555AF36C89B1}"/>
              </a:ext>
            </a:extLst>
          </p:cNvPr>
          <p:cNvSpPr>
            <a:spLocks noChangeArrowheads="1"/>
          </p:cNvSpPr>
          <p:nvPr/>
        </p:nvSpPr>
        <p:spPr bwMode="auto">
          <a:xfrm>
            <a:off x="1783305" y="3217994"/>
            <a:ext cx="5197486" cy="1184965"/>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TW" dirty="0"/>
              <a:t>A large M can potentially incur large </a:t>
            </a:r>
          </a:p>
          <a:p>
            <a:r>
              <a:rPr lang="zh-CN" altLang="en-US" dirty="0"/>
              <a:t>peak-to-average power ratio (PAPR) problem</a:t>
            </a:r>
            <a:r>
              <a:rPr lang="en-US" altLang="zh-CN" dirty="0"/>
              <a:t>,</a:t>
            </a:r>
          </a:p>
          <a:p>
            <a:r>
              <a:rPr lang="en-US" altLang="zh-TW" dirty="0"/>
              <a:t>such as expensive hardware cost and distortion.</a:t>
            </a:r>
          </a:p>
        </p:txBody>
      </p:sp>
      <p:sp>
        <p:nvSpPr>
          <p:cNvPr id="6" name="箭头: 右 5">
            <a:extLst>
              <a:ext uri="{FF2B5EF4-FFF2-40B4-BE49-F238E27FC236}">
                <a16:creationId xmlns:a16="http://schemas.microsoft.com/office/drawing/2014/main" id="{0E7A73C4-D313-44B2-B61A-F5EC41D0788D}"/>
              </a:ext>
            </a:extLst>
          </p:cNvPr>
          <p:cNvSpPr/>
          <p:nvPr/>
        </p:nvSpPr>
        <p:spPr>
          <a:xfrm rot="5400000">
            <a:off x="4026962" y="4730412"/>
            <a:ext cx="373147" cy="31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69">
            <a:extLst>
              <a:ext uri="{FF2B5EF4-FFF2-40B4-BE49-F238E27FC236}">
                <a16:creationId xmlns:a16="http://schemas.microsoft.com/office/drawing/2014/main" id="{BD089C0A-A08E-4598-B588-A403C0B05780}"/>
              </a:ext>
            </a:extLst>
          </p:cNvPr>
          <p:cNvSpPr>
            <a:spLocks noChangeArrowheads="1"/>
          </p:cNvSpPr>
          <p:nvPr/>
        </p:nvSpPr>
        <p:spPr bwMode="auto">
          <a:xfrm>
            <a:off x="1783305" y="5277748"/>
            <a:ext cx="5197486" cy="1184965"/>
          </a:xfrm>
          <a:prstGeom prst="roundRect">
            <a:avLst>
              <a:gd name="adj" fmla="val 4606"/>
            </a:avLst>
          </a:prstGeom>
          <a:solidFill>
            <a:schemeClr val="bg1"/>
          </a:solidFill>
          <a:ln w="19050">
            <a:solidFill>
              <a:srgbClr val="F78408"/>
            </a:solidFill>
            <a:round/>
            <a:headEnd/>
            <a:tailEnd/>
          </a:ln>
          <a:effectLst>
            <a:outerShdw dist="107763" dir="2700000" algn="ctr" rotWithShape="0">
              <a:srgbClr val="B3B3B3"/>
            </a:outerShdw>
          </a:effectLst>
        </p:spPr>
        <p:txBody>
          <a:bodyPr wrap="none" anchor="ctr"/>
          <a:lstStyle/>
          <a:p>
            <a:r>
              <a:rPr lang="en-US" altLang="zh-TW" dirty="0"/>
              <a:t>A new constraint is required for each element of</a:t>
            </a:r>
          </a:p>
          <a:p>
            <a:r>
              <a:rPr lang="en-US" altLang="zh-TW" dirty="0"/>
              <a:t> digital precoder, i.e.</a:t>
            </a:r>
          </a:p>
          <a:p>
            <a:endParaRPr kumimoji="1" lang="en-US" altLang="zh-TW" sz="2000" dirty="0">
              <a:ea typeface="AppleMyungjo" charset="-127"/>
            </a:endParaRPr>
          </a:p>
          <a:p>
            <a:endParaRPr kumimoji="1" lang="en-US" altLang="zh-TW" sz="2000" dirty="0">
              <a:ea typeface="AppleMyungjo" charset="-127"/>
            </a:endParaRPr>
          </a:p>
        </p:txBody>
      </p:sp>
      <p:graphicFrame>
        <p:nvGraphicFramePr>
          <p:cNvPr id="8" name="对象 7">
            <a:extLst>
              <a:ext uri="{FF2B5EF4-FFF2-40B4-BE49-F238E27FC236}">
                <a16:creationId xmlns:a16="http://schemas.microsoft.com/office/drawing/2014/main" id="{9E6A0F10-0004-4E20-ABDA-8E8D77543AD0}"/>
              </a:ext>
            </a:extLst>
          </p:cNvPr>
          <p:cNvGraphicFramePr>
            <a:graphicFrameLocks noChangeAspect="1"/>
          </p:cNvGraphicFramePr>
          <p:nvPr>
            <p:extLst>
              <p:ext uri="{D42A27DB-BD31-4B8C-83A1-F6EECF244321}">
                <p14:modId xmlns:p14="http://schemas.microsoft.com/office/powerpoint/2010/main" val="3719446656"/>
              </p:ext>
            </p:extLst>
          </p:nvPr>
        </p:nvGraphicFramePr>
        <p:xfrm>
          <a:off x="3244391" y="5950500"/>
          <a:ext cx="1620838" cy="390525"/>
        </p:xfrm>
        <a:graphic>
          <a:graphicData uri="http://schemas.openxmlformats.org/presentationml/2006/ole">
            <mc:AlternateContent xmlns:mc="http://schemas.openxmlformats.org/markup-compatibility/2006">
              <mc:Choice xmlns:v="urn:schemas-microsoft-com:vml" Requires="v">
                <p:oleObj spid="_x0000_s10320" name="Formula" r:id="rId4" imgW="816840" imgH="196920" progId="Equation.Ribbit">
                  <p:embed/>
                </p:oleObj>
              </mc:Choice>
              <mc:Fallback>
                <p:oleObj name="Formula" r:id="rId4" imgW="816840" imgH="196920" progId="Equation.Ribbit">
                  <p:embed/>
                  <p:pic>
                    <p:nvPicPr>
                      <p:cNvPr id="0" name=""/>
                      <p:cNvPicPr/>
                      <p:nvPr/>
                    </p:nvPicPr>
                    <p:blipFill>
                      <a:blip r:embed="rId5"/>
                      <a:stretch>
                        <a:fillRect/>
                      </a:stretch>
                    </p:blipFill>
                    <p:spPr>
                      <a:xfrm>
                        <a:off x="3244391" y="5950500"/>
                        <a:ext cx="1620838" cy="390525"/>
                      </a:xfrm>
                      <a:prstGeom prst="rect">
                        <a:avLst/>
                      </a:prstGeom>
                    </p:spPr>
                  </p:pic>
                </p:oleObj>
              </mc:Fallback>
            </mc:AlternateContent>
          </a:graphicData>
        </a:graphic>
      </p:graphicFrame>
    </p:spTree>
    <p:extLst>
      <p:ext uri="{BB962C8B-B14F-4D97-AF65-F5344CB8AC3E}">
        <p14:creationId xmlns:p14="http://schemas.microsoft.com/office/powerpoint/2010/main" val="28600636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50732</TotalTime>
  <Words>2018</Words>
  <Application>Microsoft Office PowerPoint</Application>
  <PresentationFormat>自定义</PresentationFormat>
  <Paragraphs>150</Paragraphs>
  <Slides>17</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2" baseType="lpstr">
      <vt:lpstr>AppleMyungjo</vt:lpstr>
      <vt:lpstr>NimbusRomNo9L-Regu</vt:lpstr>
      <vt:lpstr>新細明體</vt:lpstr>
      <vt:lpstr>黑体</vt:lpstr>
      <vt:lpstr>楷体</vt:lpstr>
      <vt:lpstr>楷体_GB2312</vt:lpstr>
      <vt:lpstr>宋体</vt:lpstr>
      <vt:lpstr>Arial</vt:lpstr>
      <vt:lpstr>Calibri</vt:lpstr>
      <vt:lpstr>Garamond</vt:lpstr>
      <vt:lpstr>Palatino Linotype</vt:lpstr>
      <vt:lpstr>Tahoma</vt:lpstr>
      <vt:lpstr>Wingdings</vt:lpstr>
      <vt:lpstr>Custom Design</vt:lpstr>
      <vt:lpstr>Formula</vt:lpstr>
      <vt:lpstr>PowerPoint 演示文稿</vt:lpstr>
      <vt:lpstr>Executive Summary</vt:lpstr>
      <vt:lpstr>3D Beamforming for 5G Communication</vt:lpstr>
      <vt:lpstr>Beam division multiple access (BDMA)</vt:lpstr>
      <vt:lpstr>Block diagram of the hybrid precoding system</vt:lpstr>
      <vt:lpstr>PowerPoint 演示文稿</vt:lpstr>
      <vt:lpstr>System Model(2)</vt:lpstr>
      <vt:lpstr>Solve the digital precoder by zero-forcing</vt:lpstr>
      <vt:lpstr>Problem formulation: Large-PAPR problem</vt:lpstr>
      <vt:lpstr>Clipping and CVX methods to reduce PAPR</vt:lpstr>
      <vt:lpstr>Opportunistic scheme (User scheduling)</vt:lpstr>
      <vt:lpstr>Greedy Algorithm</vt:lpstr>
      <vt:lpstr>PowerPoint 演示文稿</vt:lpstr>
      <vt:lpstr>PowerPoint 演示文稿</vt:lpstr>
      <vt:lpstr>Comparison of opportunistic schemes</vt:lpstr>
      <vt:lpstr>Comparison of different active users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张华安</dc:creator>
  <cp:lastModifiedBy>Guanchong Niu</cp:lastModifiedBy>
  <cp:revision>4921</cp:revision>
  <dcterms:created xsi:type="dcterms:W3CDTF">2015-08-26T09:07:06Z</dcterms:created>
  <dcterms:modified xsi:type="dcterms:W3CDTF">2018-10-11T02:06:07Z</dcterms:modified>
</cp:coreProperties>
</file>