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6"/>
  </p:notesMasterIdLst>
  <p:handoutMasterIdLst>
    <p:handoutMasterId r:id="rId47"/>
  </p:handoutMasterIdLst>
  <p:sldIdLst>
    <p:sldId id="256" r:id="rId2"/>
    <p:sldId id="296" r:id="rId3"/>
    <p:sldId id="257" r:id="rId4"/>
    <p:sldId id="27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98" r:id="rId14"/>
    <p:sldId id="266" r:id="rId15"/>
    <p:sldId id="295" r:id="rId16"/>
    <p:sldId id="297" r:id="rId17"/>
    <p:sldId id="267" r:id="rId18"/>
    <p:sldId id="268" r:id="rId19"/>
    <p:sldId id="269" r:id="rId20"/>
    <p:sldId id="270" r:id="rId21"/>
    <p:sldId id="288" r:id="rId22"/>
    <p:sldId id="271" r:id="rId23"/>
    <p:sldId id="273" r:id="rId24"/>
    <p:sldId id="274" r:id="rId25"/>
    <p:sldId id="275" r:id="rId26"/>
    <p:sldId id="276" r:id="rId27"/>
    <p:sldId id="277" r:id="rId28"/>
    <p:sldId id="292" r:id="rId29"/>
    <p:sldId id="278" r:id="rId30"/>
    <p:sldId id="279" r:id="rId31"/>
    <p:sldId id="282" r:id="rId32"/>
    <p:sldId id="280" r:id="rId33"/>
    <p:sldId id="299" r:id="rId34"/>
    <p:sldId id="281" r:id="rId35"/>
    <p:sldId id="287" r:id="rId36"/>
    <p:sldId id="284" r:id="rId37"/>
    <p:sldId id="286" r:id="rId38"/>
    <p:sldId id="283" r:id="rId39"/>
    <p:sldId id="289" r:id="rId40"/>
    <p:sldId id="291" r:id="rId41"/>
    <p:sldId id="290" r:id="rId42"/>
    <p:sldId id="294" r:id="rId43"/>
    <p:sldId id="293" r:id="rId44"/>
    <p:sldId id="300" r:id="rId45"/>
  </p:sldIdLst>
  <p:sldSz cx="9144000" cy="6858000" type="screen4x3"/>
  <p:notesSz cx="6858000" cy="9144000"/>
  <p:defaultTextStyle>
    <a:defPPr>
      <a:defRPr lang="fr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696" y="12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74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1960094-2A69-4728-A86C-BBC29690C50F}" type="datetime1">
              <a:rPr lang="fr-CA"/>
              <a:pPr>
                <a:defRPr/>
              </a:pPr>
              <a:t>2012-01-18</a:t>
            </a:fld>
            <a:endParaRPr lang="fr-CA"/>
          </a:p>
        </p:txBody>
      </p:sp>
      <p:sp>
        <p:nvSpPr>
          <p:cNvPr id="320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fr-CA"/>
              <a:t>© Robert Godin. Tous droits réservés.</a:t>
            </a:r>
          </a:p>
        </p:txBody>
      </p:sp>
      <p:sp>
        <p:nvSpPr>
          <p:cNvPr id="320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D3AEB09-2E2A-4E63-962D-45B8249502AD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6858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F5F201A-B703-45CE-A8D2-71D9749A14AD}" type="datetime1">
              <a:rPr lang="fr-CA"/>
              <a:pPr>
                <a:defRPr/>
              </a:pPr>
              <a:t>2012-01-18</a:t>
            </a:fld>
            <a:endParaRPr lang="fr-CA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8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noProof="0" smtClean="0"/>
              <a:t>Cliquez pour modifier les styles du texte du masque</a:t>
            </a:r>
          </a:p>
          <a:p>
            <a:pPr lvl="1"/>
            <a:r>
              <a:rPr lang="fr-CA" noProof="0" smtClean="0"/>
              <a:t>Deuxième niveau</a:t>
            </a:r>
          </a:p>
          <a:p>
            <a:pPr lvl="2"/>
            <a:r>
              <a:rPr lang="fr-CA" noProof="0" smtClean="0"/>
              <a:t>Troisième niveau</a:t>
            </a:r>
          </a:p>
          <a:p>
            <a:pPr lvl="3"/>
            <a:r>
              <a:rPr lang="fr-CA" noProof="0" smtClean="0"/>
              <a:t>Quatrième niveau</a:t>
            </a:r>
          </a:p>
          <a:p>
            <a:pPr lvl="4"/>
            <a:r>
              <a:rPr lang="fr-CA" noProof="0" smtClean="0"/>
              <a:t>Cinquième niveau</a:t>
            </a:r>
          </a:p>
        </p:txBody>
      </p:sp>
      <p:sp>
        <p:nvSpPr>
          <p:cNvPr id="318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fr-CA"/>
              <a:t>© Robert Godin. Tous droits réservés.</a:t>
            </a:r>
          </a:p>
        </p:txBody>
      </p:sp>
      <p:sp>
        <p:nvSpPr>
          <p:cNvPr id="318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3431576-A7B7-4588-82E5-159762A4BCEA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5513527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79413" y="1676400"/>
            <a:ext cx="8388350" cy="4421188"/>
            <a:chOff x="238" y="1056"/>
            <a:chExt cx="5285" cy="2785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14" name="Rectangle 4"/>
              <p:cNvSpPr>
                <a:spLocks noChangeArrowheads="1"/>
              </p:cNvSpPr>
              <p:nvPr/>
            </p:nvSpPr>
            <p:spPr bwMode="auto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Freeform 5"/>
              <p:cNvSpPr>
                <a:spLocks/>
              </p:cNvSpPr>
              <p:nvPr/>
            </p:nvSpPr>
            <p:spPr bwMode="auto">
              <a:xfrm>
                <a:off x="238" y="1056"/>
                <a:ext cx="5273" cy="1393"/>
              </a:xfrm>
              <a:custGeom>
                <a:avLst/>
                <a:gdLst>
                  <a:gd name="T0" fmla="*/ 5272 w 5273"/>
                  <a:gd name="T1" fmla="*/ 0 h 1393"/>
                  <a:gd name="T2" fmla="*/ 0 w 5273"/>
                  <a:gd name="T3" fmla="*/ 0 h 1393"/>
                  <a:gd name="T4" fmla="*/ 0 w 5273"/>
                  <a:gd name="T5" fmla="*/ 1392 h 139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250" y="1056"/>
                <a:ext cx="5273" cy="1393"/>
              </a:xfrm>
              <a:custGeom>
                <a:avLst/>
                <a:gdLst>
                  <a:gd name="T0" fmla="*/ 5272 w 5273"/>
                  <a:gd name="T1" fmla="*/ 0 h 1393"/>
                  <a:gd name="T2" fmla="*/ 5272 w 5273"/>
                  <a:gd name="T3" fmla="*/ 1392 h 1393"/>
                  <a:gd name="T4" fmla="*/ 0 w 5273"/>
                  <a:gd name="T5" fmla="*/ 1392 h 139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>
                  <a:gd name="T0" fmla="*/ 5280 w 5281"/>
                  <a:gd name="T1" fmla="*/ 0 h 97"/>
                  <a:gd name="T2" fmla="*/ 0 w 5281"/>
                  <a:gd name="T3" fmla="*/ 0 h 97"/>
                  <a:gd name="T4" fmla="*/ 0 w 5281"/>
                  <a:gd name="T5" fmla="*/ 96 h 9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>
                  <a:gd name="T0" fmla="*/ 5280 w 5281"/>
                  <a:gd name="T1" fmla="*/ 0 h 97"/>
                  <a:gd name="T2" fmla="*/ 5280 w 5281"/>
                  <a:gd name="T3" fmla="*/ 96 h 97"/>
                  <a:gd name="T4" fmla="*/ 0 w 5281"/>
                  <a:gd name="T5" fmla="*/ 96 h 9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8" name="Rectangle 12"/>
              <p:cNvSpPr>
                <a:spLocks noChangeArrowheads="1"/>
              </p:cNvSpPr>
              <p:nvPr/>
            </p:nvSpPr>
            <p:spPr bwMode="auto">
              <a:xfrm>
                <a:off x="338" y="1201"/>
                <a:ext cx="96" cy="1103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Freeform 13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>
                  <a:gd name="T0" fmla="*/ 0 w 97"/>
                  <a:gd name="T1" fmla="*/ 1103 h 1104"/>
                  <a:gd name="T2" fmla="*/ 96 w 97"/>
                  <a:gd name="T3" fmla="*/ 1103 h 1104"/>
                  <a:gd name="T4" fmla="*/ 96 w 97"/>
                  <a:gd name="T5" fmla="*/ 0 h 110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" name="Freeform 14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>
                  <a:gd name="T0" fmla="*/ 0 w 97"/>
                  <a:gd name="T1" fmla="*/ 1103 h 1104"/>
                  <a:gd name="T2" fmla="*/ 0 w 97"/>
                  <a:gd name="T3" fmla="*/ 0 h 1104"/>
                  <a:gd name="T4" fmla="*/ 96 w 97"/>
                  <a:gd name="T5" fmla="*/ 0 h 110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</p:grpSp>
      <p:sp>
        <p:nvSpPr>
          <p:cNvPr id="119823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66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 du masque</a:t>
            </a:r>
          </a:p>
        </p:txBody>
      </p:sp>
      <p:sp>
        <p:nvSpPr>
          <p:cNvPr id="119824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17" name="Rectangle 17"/>
          <p:cNvSpPr>
            <a:spLocks noGrp="1" noChangeArrowheads="1"/>
          </p:cNvSpPr>
          <p:nvPr>
            <p:ph type="dt" sz="quarter" idx="10"/>
          </p:nvPr>
        </p:nvSpPr>
        <p:spPr>
          <a:xfrm>
            <a:off x="381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D2238-4BDB-40E6-B9F2-9FD5E4BFDD73}" type="datetime1">
              <a:rPr lang="fr-FR"/>
              <a:pPr>
                <a:defRPr/>
              </a:pPr>
              <a:t>18/01/2012</a:t>
            </a:fld>
            <a:endParaRPr lang="fr-FR"/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Robert Godin. Tous droits réservés.</a:t>
            </a:r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11E77-3DDF-4B28-BACD-94E644106F9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63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3E583-1A17-411D-9876-630C0322BD81}" type="datetime1">
              <a:rPr lang="fr-FR"/>
              <a:pPr>
                <a:defRPr/>
              </a:pPr>
              <a:t>18/01/2012</a:t>
            </a:fld>
            <a:endParaRPr lang="fr-F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Robert Godin. Tous droits réservés.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01DFE-3363-4704-818A-6D121F4188F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1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67500" y="342900"/>
            <a:ext cx="1943100" cy="55245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42900"/>
            <a:ext cx="5676900" cy="55245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B73B5-F9BC-48C4-955D-E76645CB6B1A}" type="datetime1">
              <a:rPr lang="fr-FR"/>
              <a:pPr>
                <a:defRPr/>
              </a:pPr>
              <a:t>18/01/2012</a:t>
            </a:fld>
            <a:endParaRPr lang="fr-F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Robert Godin. Tous droits réservés.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73655-3ED4-463B-9E34-54DE7CB9F7C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161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42900"/>
            <a:ext cx="7772400" cy="11049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951E0-53B8-42D7-A596-BF7BCE0E6C10}" type="datetime1">
              <a:rPr lang="fr-FR"/>
              <a:pPr>
                <a:defRPr/>
              </a:pPr>
              <a:t>18/01/2012</a:t>
            </a:fld>
            <a:endParaRPr lang="fr-F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Robert Godin. Tous droits réservés.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78374-17B5-4957-8048-D4C2E4473BD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56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42900"/>
            <a:ext cx="7772400" cy="11049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pPr lvl="0"/>
            <a:endParaRPr lang="fr-CA" noProof="0" smtClean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F34D2-96ED-465F-9A63-2B7672A00197}" type="datetime1">
              <a:rPr lang="fr-FR"/>
              <a:pPr>
                <a:defRPr/>
              </a:pPr>
              <a:t>18/01/2012</a:t>
            </a:fld>
            <a:endParaRPr lang="fr-F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Robert Godin. Tous droits réservés.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892DA-E580-4692-929D-A51584C5B8E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90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EC5F4-2AD7-48E9-A05A-270B8CF11EF6}" type="datetime1">
              <a:rPr lang="fr-FR"/>
              <a:pPr>
                <a:defRPr/>
              </a:pPr>
              <a:t>18/01/2012</a:t>
            </a:fld>
            <a:endParaRPr lang="fr-F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Robert Godin. Tous droits réservés.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21BE1-C1EE-4C60-BF35-79E6E39B223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27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DD768-79E4-4C26-8664-51317D914A4B}" type="datetime1">
              <a:rPr lang="fr-FR"/>
              <a:pPr>
                <a:defRPr/>
              </a:pPr>
              <a:t>18/01/2012</a:t>
            </a:fld>
            <a:endParaRPr lang="fr-F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Robert Godin. Tous droits réservés.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56A20-F4BC-4CCA-9B93-2053F7F8B8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16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2A054-0C99-4A48-96DD-6E81FC674EB4}" type="datetime1">
              <a:rPr lang="fr-FR"/>
              <a:pPr>
                <a:defRPr/>
              </a:pPr>
              <a:t>18/01/2012</a:t>
            </a:fld>
            <a:endParaRPr lang="fr-F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Robert Godin. Tous droits réservés.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42A7D-3B4B-4B4A-8C05-91D31584ED0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41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0017A-3C0C-42ED-8368-0B07E046BA23}" type="datetime1">
              <a:rPr lang="fr-FR"/>
              <a:pPr>
                <a:defRPr/>
              </a:pPr>
              <a:t>18/01/2012</a:t>
            </a:fld>
            <a:endParaRPr lang="fr-F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Robert Godin. Tous droits réservés.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7AA08-C9DF-4636-8341-AC57A847AC8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73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7B4B6-5552-427A-8D60-753C4652CD1F}" type="datetime1">
              <a:rPr lang="fr-FR"/>
              <a:pPr>
                <a:defRPr/>
              </a:pPr>
              <a:t>18/01/2012</a:t>
            </a:fld>
            <a:endParaRPr lang="fr-F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Robert Godin. Tous droits réservés.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7E766-D942-4301-934A-F5FE6F29C42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19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A32A8-6D0C-4011-956B-F9D7F585B304}" type="datetime1">
              <a:rPr lang="fr-FR"/>
              <a:pPr>
                <a:defRPr/>
              </a:pPr>
              <a:t>18/01/2012</a:t>
            </a:fld>
            <a:endParaRPr lang="fr-F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Robert Godin. Tous droits réservés.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F6798-2450-4FDB-887A-F7908C0128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53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4C32B-F5C9-403F-A5E3-166CB903486A}" type="datetime1">
              <a:rPr lang="fr-FR"/>
              <a:pPr>
                <a:defRPr/>
              </a:pPr>
              <a:t>18/01/2012</a:t>
            </a:fld>
            <a:endParaRPr lang="fr-F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Robert Godin. Tous droits réservés.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23B60-9706-4CE0-A348-C463A78CB6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68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FFE4F-350B-45AD-94B8-11B0B339EC8F}" type="datetime1">
              <a:rPr lang="fr-FR"/>
              <a:pPr>
                <a:defRPr/>
              </a:pPr>
              <a:t>18/01/2012</a:t>
            </a:fld>
            <a:endParaRPr lang="fr-F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Robert Godin. Tous droits réservés.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54CBA-4BA0-4C45-AD8E-58A0BCECC03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41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381000" y="304800"/>
            <a:ext cx="8383588" cy="6022975"/>
            <a:chOff x="240" y="192"/>
            <a:chExt cx="5281" cy="3794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240" y="1008"/>
              <a:ext cx="5281" cy="2978"/>
              <a:chOff x="240" y="1008"/>
              <a:chExt cx="5281" cy="2978"/>
            </a:xfrm>
          </p:grpSpPr>
          <p:sp>
            <p:nvSpPr>
              <p:cNvPr id="1041" name="Rectangle 4"/>
              <p:cNvSpPr>
                <a:spLocks noChangeArrowheads="1"/>
              </p:cNvSpPr>
              <p:nvPr/>
            </p:nvSpPr>
            <p:spPr bwMode="auto">
              <a:xfrm>
                <a:off x="245" y="1010"/>
                <a:ext cx="5269" cy="2976"/>
              </a:xfrm>
              <a:prstGeom prst="rect">
                <a:avLst/>
              </a:prstGeom>
              <a:solidFill>
                <a:srgbClr val="EAEAEA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2" name="Freeform 5"/>
              <p:cNvSpPr>
                <a:spLocks/>
              </p:cNvSpPr>
              <p:nvPr/>
            </p:nvSpPr>
            <p:spPr bwMode="auto">
              <a:xfrm>
                <a:off x="240" y="1008"/>
                <a:ext cx="5269" cy="2977"/>
              </a:xfrm>
              <a:custGeom>
                <a:avLst/>
                <a:gdLst>
                  <a:gd name="T0" fmla="*/ 5268 w 5269"/>
                  <a:gd name="T1" fmla="*/ 0 h 2977"/>
                  <a:gd name="T2" fmla="*/ 0 w 5269"/>
                  <a:gd name="T3" fmla="*/ 0 h 2977"/>
                  <a:gd name="T4" fmla="*/ 0 w 5269"/>
                  <a:gd name="T5" fmla="*/ 2976 h 297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0" y="0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43" name="Freeform 6"/>
              <p:cNvSpPr>
                <a:spLocks/>
              </p:cNvSpPr>
              <p:nvPr/>
            </p:nvSpPr>
            <p:spPr bwMode="auto">
              <a:xfrm>
                <a:off x="252" y="1008"/>
                <a:ext cx="5269" cy="2977"/>
              </a:xfrm>
              <a:custGeom>
                <a:avLst/>
                <a:gdLst>
                  <a:gd name="T0" fmla="*/ 5268 w 5269"/>
                  <a:gd name="T1" fmla="*/ 0 h 2977"/>
                  <a:gd name="T2" fmla="*/ 5268 w 5269"/>
                  <a:gd name="T3" fmla="*/ 2976 h 2977"/>
                  <a:gd name="T4" fmla="*/ 0 w 5269"/>
                  <a:gd name="T5" fmla="*/ 2976 h 297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5268" y="2976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7"/>
            <p:cNvGrpSpPr>
              <a:grpSpLocks/>
            </p:cNvGrpSpPr>
            <p:nvPr/>
          </p:nvGrpSpPr>
          <p:grpSpPr bwMode="auto">
            <a:xfrm>
              <a:off x="336" y="1103"/>
              <a:ext cx="97" cy="2785"/>
              <a:chOff x="336" y="1103"/>
              <a:chExt cx="97" cy="2785"/>
            </a:xfrm>
          </p:grpSpPr>
          <p:sp useBgFill="1">
            <p:nvSpPr>
              <p:cNvPr id="1038" name="Rectangle 8"/>
              <p:cNvSpPr>
                <a:spLocks noChangeArrowheads="1"/>
              </p:cNvSpPr>
              <p:nvPr/>
            </p:nvSpPr>
            <p:spPr bwMode="auto">
              <a:xfrm>
                <a:off x="336" y="1104"/>
                <a:ext cx="96" cy="2784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9" name="Freeform 9"/>
              <p:cNvSpPr>
                <a:spLocks/>
              </p:cNvSpPr>
              <p:nvPr/>
            </p:nvSpPr>
            <p:spPr bwMode="auto">
              <a:xfrm>
                <a:off x="336" y="1103"/>
                <a:ext cx="97" cy="2785"/>
              </a:xfrm>
              <a:custGeom>
                <a:avLst/>
                <a:gdLst>
                  <a:gd name="T0" fmla="*/ 0 w 97"/>
                  <a:gd name="T1" fmla="*/ 2784 h 2785"/>
                  <a:gd name="T2" fmla="*/ 96 w 97"/>
                  <a:gd name="T3" fmla="*/ 2784 h 2785"/>
                  <a:gd name="T4" fmla="*/ 96 w 97"/>
                  <a:gd name="T5" fmla="*/ 0 h 27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96" y="2784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40" name="Freeform 10"/>
              <p:cNvSpPr>
                <a:spLocks/>
              </p:cNvSpPr>
              <p:nvPr/>
            </p:nvSpPr>
            <p:spPr bwMode="auto">
              <a:xfrm>
                <a:off x="336" y="1103"/>
                <a:ext cx="97" cy="2785"/>
              </a:xfrm>
              <a:custGeom>
                <a:avLst/>
                <a:gdLst>
                  <a:gd name="T0" fmla="*/ 0 w 97"/>
                  <a:gd name="T1" fmla="*/ 2784 h 2785"/>
                  <a:gd name="T2" fmla="*/ 0 w 97"/>
                  <a:gd name="T3" fmla="*/ 0 h 2785"/>
                  <a:gd name="T4" fmla="*/ 96 w 97"/>
                  <a:gd name="T5" fmla="*/ 0 h 27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4" name="Group 11"/>
            <p:cNvGrpSpPr>
              <a:grpSpLocks/>
            </p:cNvGrpSpPr>
            <p:nvPr/>
          </p:nvGrpSpPr>
          <p:grpSpPr bwMode="auto">
            <a:xfrm>
              <a:off x="240" y="192"/>
              <a:ext cx="193" cy="721"/>
              <a:chOff x="240" y="192"/>
              <a:chExt cx="193" cy="721"/>
            </a:xfrm>
          </p:grpSpPr>
          <p:sp>
            <p:nvSpPr>
              <p:cNvPr id="1035" name="Rectangle 12"/>
              <p:cNvSpPr>
                <a:spLocks noChangeArrowheads="1"/>
              </p:cNvSpPr>
              <p:nvPr/>
            </p:nvSpPr>
            <p:spPr bwMode="auto">
              <a:xfrm>
                <a:off x="240" y="192"/>
                <a:ext cx="192" cy="720"/>
              </a:xfrm>
              <a:prstGeom prst="rect">
                <a:avLst/>
              </a:prstGeom>
              <a:solidFill>
                <a:srgbClr val="EAEAEA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Freeform 13"/>
              <p:cNvSpPr>
                <a:spLocks/>
              </p:cNvSpPr>
              <p:nvPr/>
            </p:nvSpPr>
            <p:spPr bwMode="auto">
              <a:xfrm>
                <a:off x="240" y="192"/>
                <a:ext cx="193" cy="721"/>
              </a:xfrm>
              <a:custGeom>
                <a:avLst/>
                <a:gdLst>
                  <a:gd name="T0" fmla="*/ 192 w 193"/>
                  <a:gd name="T1" fmla="*/ 0 h 721"/>
                  <a:gd name="T2" fmla="*/ 0 w 193"/>
                  <a:gd name="T3" fmla="*/ 0 h 721"/>
                  <a:gd name="T4" fmla="*/ 0 w 193"/>
                  <a:gd name="T5" fmla="*/ 720 h 72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0" y="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37" name="Freeform 14"/>
              <p:cNvSpPr>
                <a:spLocks/>
              </p:cNvSpPr>
              <p:nvPr/>
            </p:nvSpPr>
            <p:spPr bwMode="auto">
              <a:xfrm>
                <a:off x="240" y="192"/>
                <a:ext cx="193" cy="721"/>
              </a:xfrm>
              <a:custGeom>
                <a:avLst/>
                <a:gdLst>
                  <a:gd name="T0" fmla="*/ 192 w 193"/>
                  <a:gd name="T1" fmla="*/ 0 h 721"/>
                  <a:gd name="T2" fmla="*/ 192 w 193"/>
                  <a:gd name="T3" fmla="*/ 720 h 721"/>
                  <a:gd name="T4" fmla="*/ 0 w 193"/>
                  <a:gd name="T5" fmla="*/ 720 h 72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192" y="72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</p:grpSp>
      <p:sp>
        <p:nvSpPr>
          <p:cNvPr id="1027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 du masque</a:t>
            </a:r>
          </a:p>
        </p:txBody>
      </p:sp>
      <p:sp>
        <p:nvSpPr>
          <p:cNvPr id="1028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188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E0A3B0A9-2904-4ECC-92E1-3AC07AC93B81}" type="datetime1">
              <a:rPr lang="fr-FR"/>
              <a:pPr>
                <a:defRPr/>
              </a:pPr>
              <a:t>18/01/2012</a:t>
            </a:fld>
            <a:endParaRPr lang="fr-FR"/>
          </a:p>
        </p:txBody>
      </p:sp>
      <p:sp>
        <p:nvSpPr>
          <p:cNvPr id="1188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30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fr-FR"/>
              <a:t>© Robert Godin. Tous droits réservés.</a:t>
            </a:r>
          </a:p>
        </p:txBody>
      </p:sp>
      <p:sp>
        <p:nvSpPr>
          <p:cNvPr id="1188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F6D3A53-0F24-4A04-92F6-937A30BA7C9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Document_Microsoft_Word_97_-_2003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0.emf"/><Relationship Id="rId5" Type="http://schemas.openxmlformats.org/officeDocument/2006/relationships/image" Target="../media/image8.emf"/><Relationship Id="rId10" Type="http://schemas.openxmlformats.org/officeDocument/2006/relationships/oleObject" Target="../embeddings/Document_Microsoft_Word_97_-_20033.doc"/><Relationship Id="rId4" Type="http://schemas.openxmlformats.org/officeDocument/2006/relationships/oleObject" Target="../embeddings/Document_Microsoft_Word_97_-_20031.doc"/><Relationship Id="rId9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Document_Microsoft_Word_97_-_2003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emf"/><Relationship Id="rId4" Type="http://schemas.openxmlformats.org/officeDocument/2006/relationships/oleObject" Target="../embeddings/Document_Microsoft_Word_97_-_20034.doc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4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5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6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7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7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E8AD5FC-C37D-4683-84AB-9C243F0F4766}" type="datetime1">
              <a:rPr lang="fr-FR" sz="1400" smtClean="0"/>
              <a:pPr/>
              <a:t>18/01/2012</a:t>
            </a:fld>
            <a:endParaRPr lang="fr-FR" sz="1400" smtClean="0"/>
          </a:p>
        </p:txBody>
      </p:sp>
      <p:sp>
        <p:nvSpPr>
          <p:cNvPr id="3075" name="Rectangle 18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400" smtClean="0"/>
              <a:t>© Robert Godin. Tous droits réservés.</a:t>
            </a:r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95768D-34FD-43ED-9449-0C9FB4EDDA6D}" type="slidenum">
              <a:rPr lang="fr-FR" sz="1400" smtClean="0"/>
              <a:pPr/>
              <a:t>1</a:t>
            </a:fld>
            <a:endParaRPr lang="fr-FR" sz="1400" smtClean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r-CA" smtClean="0"/>
              <a:t>18 Bases de données parallèles et réparties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fr-FR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5814FBF-FDF0-47C7-A397-CD20E9FC9D36}" type="datetime1">
              <a:rPr lang="fr-FR" sz="1400" smtClean="0"/>
              <a:pPr/>
              <a:t>18/01/2012</a:t>
            </a:fld>
            <a:endParaRPr lang="fr-FR" sz="1400" smtClean="0"/>
          </a:p>
        </p:txBody>
      </p:sp>
      <p:sp>
        <p:nvSpPr>
          <p:cNvPr id="1229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400" smtClean="0"/>
              <a:t>© Robert Godin. Tous droits réservés.</a:t>
            </a:r>
          </a:p>
        </p:txBody>
      </p:sp>
      <p:sp>
        <p:nvSpPr>
          <p:cNvPr id="1229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2044504-DC4F-4A69-93E8-5F2252A07B8B}" type="slidenum">
              <a:rPr lang="fr-FR" sz="1400" smtClean="0"/>
              <a:pPr/>
              <a:t>10</a:t>
            </a:fld>
            <a:endParaRPr lang="fr-FR" sz="1400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smtClean="0"/>
              <a:t>18.1.3.2 FRAGMENTATION RÉPARTIE</a:t>
            </a:r>
            <a:endParaRPr lang="fr-CA" smtClean="0"/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mtClean="0"/>
              <a:t>Fragmentation horizontale</a:t>
            </a:r>
          </a:p>
          <a:p>
            <a:pPr lvl="1"/>
            <a:r>
              <a:rPr lang="fr-CA" smtClean="0"/>
              <a:t>e.g. compte des clients de Montréal sur le site de Montréal</a:t>
            </a:r>
          </a:p>
          <a:p>
            <a:r>
              <a:rPr lang="fr-CA" smtClean="0"/>
              <a:t>Fragmentation verticale</a:t>
            </a:r>
          </a:p>
          <a:p>
            <a:pPr lvl="1"/>
            <a:r>
              <a:rPr lang="fr-CA" smtClean="0"/>
              <a:t>e.g. la colonne des salaires sur le site de la comptabilité</a:t>
            </a:r>
          </a:p>
          <a:p>
            <a:pPr lvl="1"/>
            <a:endParaRPr lang="fr-CA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3E274D-9A1F-4EED-9DE8-F0610B0E6226}" type="datetime1">
              <a:rPr lang="fr-FR" sz="1400" smtClean="0"/>
              <a:pPr/>
              <a:t>18/01/2012</a:t>
            </a:fld>
            <a:endParaRPr lang="fr-FR" sz="1400" smtClean="0"/>
          </a:p>
        </p:txBody>
      </p:sp>
      <p:sp>
        <p:nvSpPr>
          <p:cNvPr id="13315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400" smtClean="0"/>
              <a:t>© Robert Godin. Tous droits réservés.</a:t>
            </a:r>
          </a:p>
        </p:txBody>
      </p:sp>
      <p:sp>
        <p:nvSpPr>
          <p:cNvPr id="1331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20535F2-8AE5-43C9-B173-E6C27CCED983}" type="slidenum">
              <a:rPr lang="fr-FR" sz="1400" smtClean="0"/>
              <a:pPr/>
              <a:t>11</a:t>
            </a:fld>
            <a:endParaRPr lang="fr-FR" sz="1400" smtClean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18.1.4 Transactions réparties</a:t>
            </a:r>
          </a:p>
        </p:txBody>
      </p:sp>
      <p:graphicFrame>
        <p:nvGraphicFramePr>
          <p:cNvPr id="13318" name="Object 4"/>
          <p:cNvGraphicFramePr>
            <a:graphicFrameLocks noChangeAspect="1"/>
          </p:cNvGraphicFramePr>
          <p:nvPr/>
        </p:nvGraphicFramePr>
        <p:xfrm>
          <a:off x="2362200" y="1676400"/>
          <a:ext cx="4470400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VISIO" r:id="rId3" imgW="4470120" imgH="4476240" progId="Visio.Drawing.5">
                  <p:embed/>
                </p:oleObj>
              </mc:Choice>
              <mc:Fallback>
                <p:oleObj name="VISIO" r:id="rId3" imgW="4470120" imgH="4476240" progId="Visio.Drawing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676400"/>
                        <a:ext cx="4470400" cy="447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17F44CE-E685-4A63-9E9B-CADB9CE54628}" type="datetime1">
              <a:rPr lang="fr-FR" sz="1400" smtClean="0"/>
              <a:pPr/>
              <a:t>18/01/2012</a:t>
            </a:fld>
            <a:endParaRPr lang="fr-FR" sz="1400" smtClean="0"/>
          </a:p>
        </p:txBody>
      </p:sp>
      <p:sp>
        <p:nvSpPr>
          <p:cNvPr id="1433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400" smtClean="0"/>
              <a:t>© Robert Godin. Tous droits réservés.</a:t>
            </a:r>
          </a:p>
        </p:txBody>
      </p:sp>
      <p:sp>
        <p:nvSpPr>
          <p:cNvPr id="1434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AAB54C9-C73B-403B-8B87-4A82C55FA685}" type="slidenum">
              <a:rPr lang="fr-FR" sz="1400" smtClean="0"/>
              <a:pPr/>
              <a:t>12</a:t>
            </a:fld>
            <a:endParaRPr lang="fr-FR" sz="1400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18.1.5 Contrôle de concurrence réparti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1800" dirty="0" smtClean="0"/>
              <a:t>Verrouillage réparti</a:t>
            </a:r>
          </a:p>
          <a:p>
            <a:pPr lvl="1"/>
            <a:r>
              <a:rPr lang="fr-CA" sz="1600" dirty="0" smtClean="0"/>
              <a:t>Site primaire</a:t>
            </a:r>
          </a:p>
          <a:p>
            <a:pPr lvl="2"/>
            <a:r>
              <a:rPr lang="fr-CA" sz="1400" dirty="0" smtClean="0"/>
              <a:t>contrôle centralisé des verrous</a:t>
            </a:r>
          </a:p>
          <a:p>
            <a:pPr lvl="1"/>
            <a:r>
              <a:rPr lang="fr-CA" sz="1600" dirty="0" smtClean="0"/>
              <a:t>Contrôle réparti</a:t>
            </a:r>
          </a:p>
          <a:p>
            <a:pPr lvl="2"/>
            <a:r>
              <a:rPr lang="fr-CA" sz="1400" dirty="0" smtClean="0"/>
              <a:t>verrouiller toutes les copies en écriture</a:t>
            </a:r>
          </a:p>
          <a:p>
            <a:pPr lvl="1"/>
            <a:r>
              <a:rPr lang="fr-CA" sz="1600" dirty="0" smtClean="0"/>
              <a:t>Copie primaire</a:t>
            </a:r>
          </a:p>
          <a:p>
            <a:pPr lvl="1"/>
            <a:r>
              <a:rPr lang="fr-CA" sz="1600" dirty="0" smtClean="0"/>
              <a:t>Verrouillage majoritaire</a:t>
            </a:r>
          </a:p>
          <a:p>
            <a:pPr lvl="1"/>
            <a:r>
              <a:rPr lang="fr-CA" sz="1600" dirty="0" smtClean="0"/>
              <a:t>Protocole biaisé</a:t>
            </a:r>
          </a:p>
          <a:p>
            <a:pPr lvl="2"/>
            <a:r>
              <a:rPr lang="fr-CA" sz="1400" dirty="0" smtClean="0"/>
              <a:t>Une copie verrouillée en lecture</a:t>
            </a:r>
          </a:p>
          <a:p>
            <a:pPr lvl="2"/>
            <a:r>
              <a:rPr lang="fr-CA" sz="1400" dirty="0" smtClean="0"/>
              <a:t>Toutes les copies verrouillées en écriture</a:t>
            </a:r>
            <a:endParaRPr lang="fr-CA" sz="1400" dirty="0"/>
          </a:p>
          <a:p>
            <a:pPr lvl="1"/>
            <a:r>
              <a:rPr lang="en-CA" sz="1800" dirty="0" err="1" smtClean="0"/>
              <a:t>Généralisation</a:t>
            </a:r>
            <a:r>
              <a:rPr lang="en-CA" sz="1800" dirty="0" smtClean="0"/>
              <a:t> : consensus par quorum</a:t>
            </a:r>
          </a:p>
          <a:p>
            <a:pPr lvl="2"/>
            <a:r>
              <a:rPr lang="en-CA" sz="1400" dirty="0" err="1" smtClean="0"/>
              <a:t>Poids</a:t>
            </a:r>
            <a:r>
              <a:rPr lang="en-CA" sz="1400" dirty="0" smtClean="0"/>
              <a:t> </a:t>
            </a:r>
            <a:r>
              <a:rPr lang="en-CA" sz="1400" dirty="0" err="1" smtClean="0"/>
              <a:t>assigné</a:t>
            </a:r>
            <a:r>
              <a:rPr lang="en-CA" sz="1400" dirty="0" smtClean="0"/>
              <a:t> à </a:t>
            </a:r>
            <a:r>
              <a:rPr lang="en-CA" sz="1400" dirty="0" err="1" smtClean="0"/>
              <a:t>chaque</a:t>
            </a:r>
            <a:r>
              <a:rPr lang="en-CA" sz="1400" dirty="0" smtClean="0"/>
              <a:t> site</a:t>
            </a:r>
          </a:p>
          <a:p>
            <a:pPr lvl="2"/>
            <a:r>
              <a:rPr lang="en-CA" sz="1400" dirty="0" err="1" smtClean="0"/>
              <a:t>Qlecture</a:t>
            </a:r>
            <a:r>
              <a:rPr lang="en-CA" sz="1400" dirty="0" smtClean="0"/>
              <a:t> : total de </a:t>
            </a:r>
            <a:r>
              <a:rPr lang="en-CA" sz="1400" dirty="0" err="1" smtClean="0"/>
              <a:t>poids</a:t>
            </a:r>
            <a:r>
              <a:rPr lang="en-CA" sz="1400" dirty="0" smtClean="0"/>
              <a:t> </a:t>
            </a:r>
            <a:r>
              <a:rPr lang="en-CA" sz="1400" dirty="0" err="1" smtClean="0"/>
              <a:t>requis</a:t>
            </a:r>
            <a:r>
              <a:rPr lang="en-CA" sz="1400" dirty="0" smtClean="0"/>
              <a:t> en lecture</a:t>
            </a:r>
          </a:p>
          <a:p>
            <a:pPr lvl="2"/>
            <a:r>
              <a:rPr lang="en-CA" sz="1400" dirty="0" err="1" smtClean="0"/>
              <a:t>Qécriture</a:t>
            </a:r>
            <a:r>
              <a:rPr lang="en-CA" sz="1400" dirty="0" smtClean="0"/>
              <a:t> : total de </a:t>
            </a:r>
            <a:r>
              <a:rPr lang="en-CA" sz="1400" dirty="0" err="1" smtClean="0"/>
              <a:t>poids</a:t>
            </a:r>
            <a:r>
              <a:rPr lang="en-CA" sz="1400" dirty="0" smtClean="0"/>
              <a:t> </a:t>
            </a:r>
            <a:r>
              <a:rPr lang="en-CA" sz="1400" dirty="0" err="1" smtClean="0"/>
              <a:t>requis</a:t>
            </a:r>
            <a:r>
              <a:rPr lang="en-CA" sz="1400" dirty="0" smtClean="0"/>
              <a:t> en </a:t>
            </a:r>
            <a:r>
              <a:rPr lang="en-CA" sz="1400" dirty="0" err="1" smtClean="0"/>
              <a:t>écriture</a:t>
            </a:r>
            <a:endParaRPr lang="en-CA" sz="1400" dirty="0" smtClean="0"/>
          </a:p>
          <a:p>
            <a:pPr lvl="2"/>
            <a:r>
              <a:rPr lang="en-CA" sz="1400" dirty="0" err="1" smtClean="0"/>
              <a:t>Qlecture</a:t>
            </a:r>
            <a:r>
              <a:rPr lang="en-CA" sz="1400" dirty="0" smtClean="0"/>
              <a:t> + </a:t>
            </a:r>
            <a:r>
              <a:rPr lang="en-CA" sz="1400" dirty="0" err="1" smtClean="0"/>
              <a:t>Qéciture</a:t>
            </a:r>
            <a:r>
              <a:rPr lang="en-CA" sz="1400" dirty="0" smtClean="0"/>
              <a:t> &gt; </a:t>
            </a:r>
            <a:r>
              <a:rPr lang="en-CA" sz="1400" dirty="0" err="1" smtClean="0"/>
              <a:t>PoidsTotalDesSites</a:t>
            </a:r>
            <a:r>
              <a:rPr lang="en-CA" sz="1400" dirty="0" smtClean="0"/>
              <a:t> et </a:t>
            </a:r>
            <a:r>
              <a:rPr lang="en-CA" sz="1400" dirty="0" err="1" smtClean="0"/>
              <a:t>Qécriture</a:t>
            </a:r>
            <a:r>
              <a:rPr lang="en-CA" sz="1400" dirty="0" smtClean="0"/>
              <a:t>*2 &gt; </a:t>
            </a:r>
            <a:r>
              <a:rPr lang="en-CA" sz="1400" dirty="0" err="1" smtClean="0"/>
              <a:t>PoidsTotalDesSites</a:t>
            </a:r>
            <a:endParaRPr lang="en-CA" sz="14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Tolérance</a:t>
            </a:r>
            <a:r>
              <a:rPr lang="en-CA" dirty="0" smtClean="0"/>
              <a:t> aux </a:t>
            </a:r>
            <a:r>
              <a:rPr lang="en-CA" dirty="0" err="1" smtClean="0"/>
              <a:t>pannes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Read One, Write All Available</a:t>
            </a:r>
          </a:p>
          <a:p>
            <a:pPr lvl="1"/>
            <a:r>
              <a:rPr lang="en-CA" dirty="0" smtClean="0"/>
              <a:t>Adaptation du </a:t>
            </a:r>
            <a:r>
              <a:rPr lang="en-CA" dirty="0" err="1" smtClean="0"/>
              <a:t>protocole</a:t>
            </a:r>
            <a:r>
              <a:rPr lang="en-CA" dirty="0" smtClean="0"/>
              <a:t> </a:t>
            </a:r>
            <a:r>
              <a:rPr lang="en-CA" dirty="0" err="1" smtClean="0"/>
              <a:t>biaisé</a:t>
            </a:r>
            <a:endParaRPr lang="en-CA" dirty="0" smtClean="0"/>
          </a:p>
          <a:p>
            <a:pPr lvl="1"/>
            <a:r>
              <a:rPr lang="en-CA" dirty="0" err="1" smtClean="0"/>
              <a:t>Ecrit</a:t>
            </a:r>
            <a:r>
              <a:rPr lang="en-CA" dirty="0" smtClean="0"/>
              <a:t> </a:t>
            </a:r>
            <a:r>
              <a:rPr lang="en-CA" dirty="0" err="1" smtClean="0"/>
              <a:t>toutes</a:t>
            </a:r>
            <a:r>
              <a:rPr lang="en-CA" dirty="0" smtClean="0"/>
              <a:t> les copies </a:t>
            </a:r>
            <a:r>
              <a:rPr lang="en-CA" b="1" dirty="0" err="1" smtClean="0"/>
              <a:t>disponibles</a:t>
            </a:r>
            <a:endParaRPr lang="en-CA" b="1" dirty="0" smtClean="0"/>
          </a:p>
          <a:p>
            <a:pPr lvl="2"/>
            <a:r>
              <a:rPr lang="en-CA" dirty="0" smtClean="0"/>
              <a:t>Si partition </a:t>
            </a:r>
            <a:r>
              <a:rPr lang="en-CA" dirty="0" err="1" smtClean="0"/>
              <a:t>réseau</a:t>
            </a:r>
            <a:endParaRPr lang="en-CA" dirty="0" smtClean="0"/>
          </a:p>
          <a:p>
            <a:pPr lvl="3"/>
            <a:r>
              <a:rPr lang="en-CA" dirty="0" err="1" smtClean="0"/>
              <a:t>Plusieurs</a:t>
            </a:r>
            <a:r>
              <a:rPr lang="en-CA" dirty="0" smtClean="0"/>
              <a:t> </a:t>
            </a:r>
            <a:r>
              <a:rPr lang="en-CA" dirty="0" err="1" smtClean="0"/>
              <a:t>écritures</a:t>
            </a:r>
            <a:r>
              <a:rPr lang="en-CA" dirty="0" smtClean="0"/>
              <a:t> </a:t>
            </a:r>
            <a:r>
              <a:rPr lang="en-CA" dirty="0" err="1" smtClean="0"/>
              <a:t>incohérentes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des partitions </a:t>
            </a:r>
            <a:r>
              <a:rPr lang="en-CA" dirty="0" err="1" smtClean="0"/>
              <a:t>différentes</a:t>
            </a:r>
            <a:r>
              <a:rPr lang="en-CA" dirty="0" smtClean="0"/>
              <a:t> …</a:t>
            </a:r>
          </a:p>
          <a:p>
            <a:pPr lvl="2"/>
            <a:r>
              <a:rPr lang="en-CA" dirty="0" smtClean="0"/>
              <a:t>Techniques de </a:t>
            </a:r>
            <a:r>
              <a:rPr lang="en-CA" dirty="0" err="1" smtClean="0"/>
              <a:t>résolution</a:t>
            </a:r>
            <a:r>
              <a:rPr lang="en-CA" dirty="0" smtClean="0"/>
              <a:t> des </a:t>
            </a:r>
            <a:r>
              <a:rPr lang="en-CA" dirty="0" err="1" smtClean="0"/>
              <a:t>incohérences</a:t>
            </a:r>
            <a:endParaRPr lang="en-CA" dirty="0" smtClean="0"/>
          </a:p>
          <a:p>
            <a:pPr lvl="3"/>
            <a:r>
              <a:rPr lang="en-CA" dirty="0" err="1" smtClean="0"/>
              <a:t>Vecteurs</a:t>
            </a:r>
            <a:r>
              <a:rPr lang="en-CA" dirty="0" smtClean="0"/>
              <a:t> de version</a:t>
            </a:r>
          </a:p>
          <a:p>
            <a:pPr lvl="2"/>
            <a:r>
              <a:rPr lang="en-CA" dirty="0" err="1" smtClean="0"/>
              <a:t>Résolution</a:t>
            </a:r>
            <a:r>
              <a:rPr lang="en-CA" dirty="0" smtClean="0"/>
              <a:t> </a:t>
            </a:r>
            <a:r>
              <a:rPr lang="en-CA" dirty="0" err="1" smtClean="0"/>
              <a:t>automatique</a:t>
            </a:r>
            <a:r>
              <a:rPr lang="en-CA" dirty="0" smtClean="0"/>
              <a:t> des </a:t>
            </a:r>
            <a:r>
              <a:rPr lang="en-CA" dirty="0" err="1" smtClean="0"/>
              <a:t>incohérences</a:t>
            </a:r>
            <a:r>
              <a:rPr lang="en-CA" dirty="0" smtClean="0"/>
              <a:t> pas </a:t>
            </a:r>
            <a:r>
              <a:rPr lang="en-CA" dirty="0" err="1" smtClean="0"/>
              <a:t>toujours</a:t>
            </a:r>
            <a:r>
              <a:rPr lang="en-CA" dirty="0" smtClean="0"/>
              <a:t> possible …</a:t>
            </a:r>
          </a:p>
          <a:p>
            <a:pPr lvl="1"/>
            <a:endParaRPr lang="en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FEC5F4-2AD7-48E9-A05A-270B8CF11EF6}" type="datetime1">
              <a:rPr lang="fr-FR" smtClean="0"/>
              <a:pPr>
                <a:defRPr/>
              </a:pPr>
              <a:t>18/01/2012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© Robert Godin. Tous droits réservés.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21BE1-C1EE-4C60-BF35-79E6E39B2234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405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FEFF163-C23D-468C-ADB0-2F25841EB42E}" type="datetime1">
              <a:rPr lang="fr-FR" sz="1400" smtClean="0"/>
              <a:pPr/>
              <a:t>18/01/2012</a:t>
            </a:fld>
            <a:endParaRPr lang="fr-FR" sz="1400" smtClean="0"/>
          </a:p>
        </p:txBody>
      </p:sp>
      <p:sp>
        <p:nvSpPr>
          <p:cNvPr id="1536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400" smtClean="0"/>
              <a:t>© Robert Godin. Tous droits réservés.</a:t>
            </a:r>
          </a:p>
        </p:txBody>
      </p:sp>
      <p:sp>
        <p:nvSpPr>
          <p:cNvPr id="1536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A386C2A-B22C-4B99-83F0-4B8BFE0A492F}" type="slidenum">
              <a:rPr lang="fr-FR" sz="1400" smtClean="0"/>
              <a:pPr/>
              <a:t>14</a:t>
            </a:fld>
            <a:endParaRPr lang="fr-FR" sz="1400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z="3600" smtClean="0"/>
              <a:t>18.1.6 Protocole de confirmation en deux phases</a:t>
            </a:r>
            <a:endParaRPr lang="fr-CA" smtClean="0"/>
          </a:p>
        </p:txBody>
      </p:sp>
      <p:graphicFrame>
        <p:nvGraphicFramePr>
          <p:cNvPr id="153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845540"/>
              </p:ext>
            </p:extLst>
          </p:nvPr>
        </p:nvGraphicFramePr>
        <p:xfrm>
          <a:off x="1835696" y="1340768"/>
          <a:ext cx="535305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Document" r:id="rId3" imgW="5667375" imgH="5724525" progId="Word.Document.8">
                  <p:embed/>
                </p:oleObj>
              </mc:Choice>
              <mc:Fallback>
                <p:oleObj name="Document" r:id="rId3" imgW="5667375" imgH="572452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340768"/>
                        <a:ext cx="5353050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smtClean="0"/>
              <a:t>Haute disponibilité malgré partition du réseau ?</a:t>
            </a:r>
          </a:p>
        </p:txBody>
      </p:sp>
      <p:sp>
        <p:nvSpPr>
          <p:cNvPr id="1638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2400" dirty="0" smtClean="0"/>
              <a:t>Théorème CAP</a:t>
            </a:r>
          </a:p>
          <a:p>
            <a:pPr lvl="1"/>
            <a:r>
              <a:rPr lang="fr-CA" dirty="0" smtClean="0"/>
              <a:t>Ne peut garantir que 2 parmi 3 </a:t>
            </a:r>
          </a:p>
          <a:p>
            <a:pPr lvl="1"/>
            <a:r>
              <a:rPr lang="fr-CA" sz="2200" b="1" dirty="0" smtClean="0"/>
              <a:t>C</a:t>
            </a:r>
            <a:r>
              <a:rPr lang="fr-CA" sz="2200" dirty="0" smtClean="0"/>
              <a:t>onsistance</a:t>
            </a:r>
          </a:p>
          <a:p>
            <a:pPr lvl="1"/>
            <a:r>
              <a:rPr lang="fr-CA" sz="2200" dirty="0" smtClean="0"/>
              <a:t>disponibilité (</a:t>
            </a:r>
            <a:r>
              <a:rPr lang="fr-CA" sz="2200" b="1" i="1" dirty="0" err="1" smtClean="0"/>
              <a:t>A</a:t>
            </a:r>
            <a:r>
              <a:rPr lang="fr-CA" sz="2200" i="1" dirty="0" err="1" smtClean="0"/>
              <a:t>vailability</a:t>
            </a:r>
            <a:r>
              <a:rPr lang="fr-CA" sz="2200" dirty="0" smtClean="0"/>
              <a:t>)</a:t>
            </a:r>
          </a:p>
          <a:p>
            <a:pPr lvl="1"/>
            <a:r>
              <a:rPr lang="fr-CA" sz="2200" dirty="0" smtClean="0"/>
              <a:t>tolérance aux </a:t>
            </a:r>
            <a:r>
              <a:rPr lang="fr-CA" sz="2200" b="1" dirty="0" smtClean="0"/>
              <a:t>P</a:t>
            </a:r>
            <a:r>
              <a:rPr lang="fr-CA" sz="2200" dirty="0" smtClean="0"/>
              <a:t>artitions du réseau</a:t>
            </a:r>
            <a:endParaRPr lang="en-CA" sz="2400" dirty="0" smtClean="0"/>
          </a:p>
          <a:p>
            <a:pPr lvl="1"/>
            <a:endParaRPr lang="fr-CA" sz="2400" dirty="0" smtClean="0"/>
          </a:p>
        </p:txBody>
      </p:sp>
      <p:sp>
        <p:nvSpPr>
          <p:cNvPr id="16388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886A691-52A8-42CA-9BCD-5766EB104635}" type="datetime1">
              <a:rPr lang="fr-FR" sz="1400" smtClean="0"/>
              <a:pPr/>
              <a:t>18/01/2012</a:t>
            </a:fld>
            <a:endParaRPr lang="fr-FR" sz="1400" smtClean="0"/>
          </a:p>
        </p:txBody>
      </p:sp>
      <p:sp>
        <p:nvSpPr>
          <p:cNvPr id="1638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400" smtClean="0"/>
              <a:t>© Robert Godin. Tous droits réservés.</a:t>
            </a:r>
          </a:p>
        </p:txBody>
      </p:sp>
      <p:sp>
        <p:nvSpPr>
          <p:cNvPr id="1639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DF2B4F-9806-48C3-9954-F19D8450D566}" type="slidenum">
              <a:rPr lang="fr-FR" sz="1400" smtClean="0"/>
              <a:pPr/>
              <a:t>15</a:t>
            </a:fld>
            <a:endParaRPr lang="fr-FR" sz="140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2800" b="1" dirty="0" err="1" smtClean="0"/>
              <a:t>B</a:t>
            </a:r>
            <a:r>
              <a:rPr lang="fr-CA" sz="2800" dirty="0" err="1" smtClean="0"/>
              <a:t>asically</a:t>
            </a:r>
            <a:r>
              <a:rPr lang="fr-CA" sz="2800" dirty="0" smtClean="0"/>
              <a:t> </a:t>
            </a:r>
            <a:r>
              <a:rPr lang="fr-CA" sz="2800" b="1" dirty="0" err="1" smtClean="0"/>
              <a:t>A</a:t>
            </a:r>
            <a:r>
              <a:rPr lang="fr-CA" sz="2800" dirty="0" err="1" smtClean="0"/>
              <a:t>vailable</a:t>
            </a:r>
            <a:endParaRPr lang="fr-CA" sz="2800" dirty="0" smtClean="0"/>
          </a:p>
          <a:p>
            <a:r>
              <a:rPr lang="fr-CA" sz="2800" b="1" dirty="0" smtClean="0"/>
              <a:t>S</a:t>
            </a:r>
            <a:r>
              <a:rPr lang="fr-CA" sz="2800" dirty="0" smtClean="0"/>
              <a:t>oft state</a:t>
            </a:r>
          </a:p>
          <a:p>
            <a:pPr lvl="1"/>
            <a:r>
              <a:rPr lang="fr-CA" sz="2400" dirty="0" smtClean="0"/>
              <a:t>copies non cohérentes suite à une partition du réseau</a:t>
            </a:r>
          </a:p>
          <a:p>
            <a:r>
              <a:rPr lang="fr-CA" sz="2800" b="1" dirty="0" err="1" smtClean="0"/>
              <a:t>E</a:t>
            </a:r>
            <a:r>
              <a:rPr lang="fr-CA" sz="2800" dirty="0" err="1" smtClean="0"/>
              <a:t>ventually</a:t>
            </a:r>
            <a:r>
              <a:rPr lang="fr-CA" sz="2800" dirty="0" smtClean="0"/>
              <a:t> consistent</a:t>
            </a:r>
          </a:p>
          <a:p>
            <a:r>
              <a:rPr lang="en-CA" dirty="0" err="1" smtClean="0"/>
              <a:t>Protocole</a:t>
            </a:r>
            <a:r>
              <a:rPr lang="en-CA" dirty="0" smtClean="0"/>
              <a:t> read one write all available</a:t>
            </a:r>
            <a:endParaRPr lang="en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FEC5F4-2AD7-48E9-A05A-270B8CF11EF6}" type="datetime1">
              <a:rPr lang="fr-FR" smtClean="0"/>
              <a:pPr>
                <a:defRPr/>
              </a:pPr>
              <a:t>18/01/2012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© Robert Godin. Tous droits réservés.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21BE1-C1EE-4C60-BF35-79E6E39B2234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184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FBCD19-E04D-49B2-94BB-B26E2F4067D5}" type="datetime1">
              <a:rPr lang="fr-FR" sz="1400" smtClean="0"/>
              <a:pPr/>
              <a:t>18/01/2012</a:t>
            </a:fld>
            <a:endParaRPr lang="fr-FR" sz="1400" smtClean="0"/>
          </a:p>
        </p:txBody>
      </p:sp>
      <p:sp>
        <p:nvSpPr>
          <p:cNvPr id="1741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400" smtClean="0"/>
              <a:t>© Robert Godin. Tous droits réservés.</a:t>
            </a:r>
          </a:p>
        </p:txBody>
      </p:sp>
      <p:sp>
        <p:nvSpPr>
          <p:cNvPr id="174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9626215-7611-4CAC-852A-B3655169EFC2}" type="slidenum">
              <a:rPr lang="fr-FR" sz="1400" smtClean="0"/>
              <a:pPr/>
              <a:t>17</a:t>
            </a:fld>
            <a:endParaRPr lang="fr-FR" sz="140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18.1.7 Optimisation de requête répartie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mtClean="0"/>
              <a:t>Coût en communication </a:t>
            </a:r>
          </a:p>
          <a:p>
            <a:pPr lvl="1"/>
            <a:r>
              <a:rPr lang="fr-CA" smtClean="0"/>
              <a:t>Peut dominer le coût E/S !</a:t>
            </a:r>
          </a:p>
          <a:p>
            <a:r>
              <a:rPr lang="fr-CA" smtClean="0"/>
              <a:t>Potentiel de parallélisme </a:t>
            </a:r>
            <a:r>
              <a:rPr lang="fr-CA" i="1" smtClean="0"/>
              <a:t>intersite</a:t>
            </a:r>
            <a:r>
              <a:rPr lang="fr-CA" smtClean="0"/>
              <a:t> et </a:t>
            </a:r>
            <a:r>
              <a:rPr lang="fr-CA" i="1" smtClean="0"/>
              <a:t>intrarequête</a:t>
            </a:r>
          </a:p>
          <a:p>
            <a:pPr lvl="1"/>
            <a:r>
              <a:rPr lang="fr-CA" smtClean="0"/>
              <a:t>surtout </a:t>
            </a:r>
            <a:r>
              <a:rPr lang="fr-CA" i="1" smtClean="0"/>
              <a:t>interopération</a:t>
            </a:r>
            <a:r>
              <a:rPr lang="fr-CA" smtClean="0"/>
              <a:t> </a:t>
            </a:r>
          </a:p>
          <a:p>
            <a:endParaRPr lang="fr-CA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410B88-931B-4579-82EF-C39CB804BF7D}" type="datetime1">
              <a:rPr lang="fr-FR" sz="1400" smtClean="0"/>
              <a:pPr/>
              <a:t>18/01/2012</a:t>
            </a:fld>
            <a:endParaRPr lang="fr-FR" sz="1400" smtClean="0"/>
          </a:p>
        </p:txBody>
      </p:sp>
      <p:sp>
        <p:nvSpPr>
          <p:cNvPr id="18435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400" smtClean="0"/>
              <a:t>© Robert Godin. Tous droits réservés.</a:t>
            </a:r>
          </a:p>
        </p:txBody>
      </p:sp>
      <p:sp>
        <p:nvSpPr>
          <p:cNvPr id="1843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D0738F3-1B16-4543-9397-CEAF4B8374B1}" type="slidenum">
              <a:rPr lang="fr-FR" sz="1400" smtClean="0"/>
              <a:pPr/>
              <a:t>18</a:t>
            </a:fld>
            <a:endParaRPr lang="fr-FR" sz="1400" smtClean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42900"/>
            <a:ext cx="3805238" cy="1104900"/>
          </a:xfrm>
        </p:spPr>
        <p:txBody>
          <a:bodyPr/>
          <a:lstStyle/>
          <a:p>
            <a:r>
              <a:rPr lang="fr-CA" sz="2800" smtClean="0"/>
              <a:t>18.1.7.1 ETAPES D'OPTIMISATION</a:t>
            </a:r>
          </a:p>
        </p:txBody>
      </p:sp>
      <p:graphicFrame>
        <p:nvGraphicFramePr>
          <p:cNvPr id="18438" name="Object 4"/>
          <p:cNvGraphicFramePr>
            <a:graphicFrameLocks noChangeAspect="1"/>
          </p:cNvGraphicFramePr>
          <p:nvPr/>
        </p:nvGraphicFramePr>
        <p:xfrm>
          <a:off x="4284663" y="188913"/>
          <a:ext cx="4365625" cy="666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name="VISIO" r:id="rId3" imgW="3821760" imgH="5841720" progId="Visio.Drawing.5">
                  <p:embed/>
                </p:oleObj>
              </mc:Choice>
              <mc:Fallback>
                <p:oleObj name="VISIO" r:id="rId3" imgW="3821760" imgH="5841720" progId="Visio.Drawing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88913"/>
                        <a:ext cx="4365625" cy="666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D388E4-38DB-4E93-8E9C-A354784A5A14}" type="datetime1">
              <a:rPr lang="fr-FR" sz="1400" smtClean="0"/>
              <a:pPr/>
              <a:t>18/01/2012</a:t>
            </a:fld>
            <a:endParaRPr lang="fr-FR" sz="1400" smtClean="0"/>
          </a:p>
        </p:txBody>
      </p:sp>
      <p:sp>
        <p:nvSpPr>
          <p:cNvPr id="1945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400" smtClean="0"/>
              <a:t>© Robert Godin. Tous droits réservés.</a:t>
            </a:r>
          </a:p>
        </p:txBody>
      </p:sp>
      <p:sp>
        <p:nvSpPr>
          <p:cNvPr id="1946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A9AB6B-0A28-479D-974C-8EC6B6D4AEEB}" type="slidenum">
              <a:rPr lang="fr-FR" sz="1400" smtClean="0"/>
              <a:pPr/>
              <a:t>19</a:t>
            </a:fld>
            <a:endParaRPr lang="fr-FR" sz="1400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18.1.7.2 OPTIMISATION GLOBALE</a:t>
            </a:r>
          </a:p>
        </p:txBody>
      </p:sp>
      <p:graphicFrame>
        <p:nvGraphicFramePr>
          <p:cNvPr id="19462" name="Object 4"/>
          <p:cNvGraphicFramePr>
            <a:graphicFrameLocks noChangeAspect="1"/>
          </p:cNvGraphicFramePr>
          <p:nvPr/>
        </p:nvGraphicFramePr>
        <p:xfrm>
          <a:off x="762000" y="1676400"/>
          <a:ext cx="5149850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6" name="Document" r:id="rId4" imgW="3512658" imgH="1282364" progId="Word.Document.8">
                  <p:embed/>
                </p:oleObj>
              </mc:Choice>
              <mc:Fallback>
                <p:oleObj name="Document" r:id="rId4" imgW="3512658" imgH="128236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76400"/>
                        <a:ext cx="5149850" cy="188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5"/>
          <p:cNvGraphicFramePr>
            <a:graphicFrameLocks noChangeAspect="1"/>
          </p:cNvGraphicFramePr>
          <p:nvPr/>
        </p:nvGraphicFramePr>
        <p:xfrm>
          <a:off x="762000" y="3200400"/>
          <a:ext cx="517525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7" name="Document" r:id="rId7" imgW="3531778" imgH="1183029" progId="Word.Document.8">
                  <p:embed/>
                </p:oleObj>
              </mc:Choice>
              <mc:Fallback>
                <p:oleObj name="Document" r:id="rId7" imgW="3531778" imgH="1183029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00400"/>
                        <a:ext cx="5175250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6"/>
          <p:cNvGraphicFramePr>
            <a:graphicFrameLocks noChangeAspect="1"/>
          </p:cNvGraphicFramePr>
          <p:nvPr/>
        </p:nvGraphicFramePr>
        <p:xfrm>
          <a:off x="762000" y="4724400"/>
          <a:ext cx="71501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8" name="Document" r:id="rId10" imgW="4094914" imgH="721982" progId="Word.Document.8">
                  <p:embed/>
                </p:oleObj>
              </mc:Choice>
              <mc:Fallback>
                <p:oleObj name="Document" r:id="rId10" imgW="4094914" imgH="72198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724400"/>
                        <a:ext cx="71501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Mesures</a:t>
            </a:r>
          </a:p>
        </p:txBody>
      </p:sp>
      <p:sp>
        <p:nvSpPr>
          <p:cNvPr id="3" name="Espace réservé du contenu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784" t="-1481" b="-7704"/>
            </a:stretch>
          </a:blipFill>
          <a:extLst/>
        </p:spPr>
        <p:txBody>
          <a:bodyPr/>
          <a:lstStyle/>
          <a:p>
            <a:r>
              <a:rPr lang="en-CA">
                <a:noFill/>
              </a:rPr>
              <a:t> </a:t>
            </a:r>
          </a:p>
        </p:txBody>
      </p:sp>
      <p:sp>
        <p:nvSpPr>
          <p:cNvPr id="410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B8885C9-9AA0-4FDA-8A29-1671B9DD3E26}" type="datetime1">
              <a:rPr lang="fr-FR" sz="1400" smtClean="0"/>
              <a:pPr/>
              <a:t>18/01/2012</a:t>
            </a:fld>
            <a:endParaRPr lang="fr-FR" sz="1400" smtClean="0"/>
          </a:p>
        </p:txBody>
      </p:sp>
      <p:sp>
        <p:nvSpPr>
          <p:cNvPr id="410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400" smtClean="0"/>
              <a:t>© Robert Godin. Tous droits réservés.</a:t>
            </a:r>
          </a:p>
        </p:txBody>
      </p:sp>
      <p:sp>
        <p:nvSpPr>
          <p:cNvPr id="410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7C491A3-9171-4578-B7A2-A372AAFECB84}" type="slidenum">
              <a:rPr lang="fr-FR" sz="1400" smtClean="0"/>
              <a:pPr/>
              <a:t>2</a:t>
            </a:fld>
            <a:endParaRPr lang="fr-FR" sz="140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A843F7E-2273-4FD1-8378-1AD39742A71F}" type="datetime1">
              <a:rPr lang="fr-FR" sz="1400" smtClean="0"/>
              <a:pPr/>
              <a:t>18/01/2012</a:t>
            </a:fld>
            <a:endParaRPr lang="fr-FR" sz="1400" smtClean="0"/>
          </a:p>
        </p:txBody>
      </p:sp>
      <p:sp>
        <p:nvSpPr>
          <p:cNvPr id="2048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400" smtClean="0"/>
              <a:t>© Robert Godin. Tous droits réservés.</a:t>
            </a:r>
          </a:p>
        </p:txBody>
      </p:sp>
      <p:sp>
        <p:nvSpPr>
          <p:cNvPr id="2048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145451-39B6-42EC-82CB-DD9BA6758E42}" type="slidenum">
              <a:rPr lang="fr-FR" sz="1400" smtClean="0"/>
              <a:pPr/>
              <a:t>20</a:t>
            </a:fld>
            <a:endParaRPr lang="fr-FR" sz="1400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18.1.7.3 STRATÉGIE PAR SEMI-JOINTURE</a:t>
            </a:r>
          </a:p>
        </p:txBody>
      </p:sp>
      <p:graphicFrame>
        <p:nvGraphicFramePr>
          <p:cNvPr id="20486" name="Object 4"/>
          <p:cNvGraphicFramePr>
            <a:graphicFrameLocks noChangeAspect="1"/>
          </p:cNvGraphicFramePr>
          <p:nvPr/>
        </p:nvGraphicFramePr>
        <p:xfrm>
          <a:off x="838200" y="1752600"/>
          <a:ext cx="76962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2" name="Document" r:id="rId4" imgW="3684377" imgH="552464" progId="Word.Document.8">
                  <p:embed/>
                </p:oleObj>
              </mc:Choice>
              <mc:Fallback>
                <p:oleObj name="Document" r:id="rId4" imgW="3684377" imgH="55246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76962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6"/>
          <p:cNvGraphicFramePr>
            <a:graphicFrameLocks noChangeAspect="1"/>
          </p:cNvGraphicFramePr>
          <p:nvPr/>
        </p:nvGraphicFramePr>
        <p:xfrm>
          <a:off x="914400" y="3276600"/>
          <a:ext cx="77724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3" name="Document" r:id="rId7" imgW="3894335" imgH="952686" progId="Word.Document.8">
                  <p:embed/>
                </p:oleObj>
              </mc:Choice>
              <mc:Fallback>
                <p:oleObj name="Document" r:id="rId7" imgW="3894335" imgH="95268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76600"/>
                        <a:ext cx="77724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3AD4DA1-F233-4ED1-AF42-92E6C3FA6E0D}" type="datetime1">
              <a:rPr lang="fr-FR" sz="1400" smtClean="0"/>
              <a:pPr/>
              <a:t>18/01/2012</a:t>
            </a:fld>
            <a:endParaRPr lang="fr-FR" sz="1400" smtClean="0"/>
          </a:p>
        </p:txBody>
      </p:sp>
      <p:sp>
        <p:nvSpPr>
          <p:cNvPr id="2150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400" smtClean="0"/>
              <a:t>© Robert Godin. Tous droits réservés.</a:t>
            </a:r>
          </a:p>
        </p:txBody>
      </p:sp>
      <p:sp>
        <p:nvSpPr>
          <p:cNvPr id="2150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35DB404-72F4-449B-A113-AD2BBE227CD6}" type="slidenum">
              <a:rPr lang="fr-FR" sz="1400" smtClean="0"/>
              <a:pPr/>
              <a:t>21</a:t>
            </a:fld>
            <a:endParaRPr lang="fr-FR" sz="1400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smtClean="0"/>
              <a:t>Parallélisme interopération et intersite 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 smtClean="0"/>
              <a:t>T</a:t>
            </a:r>
            <a:r>
              <a:rPr lang="fr-FR" smtClean="0"/>
              <a:t>1 </a:t>
            </a:r>
            <a:r>
              <a:rPr lang="fr-FR" smtClean="0">
                <a:sym typeface="Lucida Bright Math Italic" pitchFamily="2" charset="2"/>
              </a:rPr>
              <a:t></a:t>
            </a:r>
            <a:r>
              <a:rPr lang="fr-FR" smtClean="0"/>
              <a:t> </a:t>
            </a:r>
            <a:r>
              <a:rPr lang="fr-FR" i="1" smtClean="0"/>
              <a:t>T</a:t>
            </a:r>
            <a:r>
              <a:rPr lang="fr-FR" smtClean="0"/>
              <a:t>2 </a:t>
            </a:r>
            <a:r>
              <a:rPr lang="fr-FR" smtClean="0">
                <a:sym typeface="Lucida Bright Math Italic" pitchFamily="2" charset="2"/>
              </a:rPr>
              <a:t></a:t>
            </a:r>
            <a:r>
              <a:rPr lang="fr-FR" smtClean="0"/>
              <a:t> </a:t>
            </a:r>
            <a:r>
              <a:rPr lang="fr-FR" i="1" smtClean="0"/>
              <a:t>T</a:t>
            </a:r>
            <a:r>
              <a:rPr lang="fr-FR" smtClean="0"/>
              <a:t>3 </a:t>
            </a:r>
            <a:r>
              <a:rPr lang="fr-FR" smtClean="0">
                <a:sym typeface="Lucida Bright Math Italic" pitchFamily="2" charset="2"/>
              </a:rPr>
              <a:t></a:t>
            </a:r>
            <a:r>
              <a:rPr lang="fr-FR" smtClean="0"/>
              <a:t> </a:t>
            </a:r>
            <a:r>
              <a:rPr lang="fr-FR" i="1" smtClean="0"/>
              <a:t>T</a:t>
            </a:r>
            <a:r>
              <a:rPr lang="fr-FR" smtClean="0"/>
              <a:t>4</a:t>
            </a: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1042988" y="3025775"/>
            <a:ext cx="7416800" cy="3016250"/>
          </a:xfrm>
          <a:prstGeom prst="rect">
            <a:avLst/>
          </a:pr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fr-FR" sz="3200"/>
              <a:t>Transférer </a:t>
            </a:r>
            <a:r>
              <a:rPr lang="fr-FR" sz="3200" i="1"/>
              <a:t>T</a:t>
            </a:r>
            <a:r>
              <a:rPr lang="fr-FR" sz="3200"/>
              <a:t>2 au site 1</a:t>
            </a:r>
          </a:p>
          <a:p>
            <a:r>
              <a:rPr lang="fr-FR" sz="3200" i="1"/>
              <a:t>T</a:t>
            </a:r>
            <a:r>
              <a:rPr lang="fr-FR" sz="3200"/>
              <a:t>1 </a:t>
            </a:r>
            <a:r>
              <a:rPr lang="fr-FR" sz="3200">
                <a:sym typeface="Lucida Bright Math Italic" pitchFamily="2" charset="2"/>
              </a:rPr>
              <a:t></a:t>
            </a:r>
            <a:r>
              <a:rPr lang="fr-FR" sz="3200"/>
              <a:t> </a:t>
            </a:r>
            <a:r>
              <a:rPr lang="fr-FR" sz="3200" i="1">
                <a:sym typeface="Lucida Bright Math Italic" pitchFamily="2" charset="2"/>
              </a:rPr>
              <a:t>T</a:t>
            </a:r>
            <a:r>
              <a:rPr lang="fr-FR" sz="3200">
                <a:sym typeface="Lucida Bright Math Italic" pitchFamily="2" charset="2"/>
              </a:rPr>
              <a:t>2 = </a:t>
            </a:r>
            <a:r>
              <a:rPr lang="fr-FR" sz="3200" i="1">
                <a:sym typeface="Lucida Bright Math Italic" pitchFamily="2" charset="2"/>
              </a:rPr>
              <a:t>R</a:t>
            </a:r>
            <a:r>
              <a:rPr lang="fr-FR" sz="3200">
                <a:sym typeface="Lucida Bright Math Italic" pitchFamily="2" charset="2"/>
              </a:rPr>
              <a:t> au site 1</a:t>
            </a:r>
          </a:p>
          <a:p>
            <a:r>
              <a:rPr lang="fr-FR" sz="3200">
                <a:sym typeface="Lucida Bright Math Italic" pitchFamily="2" charset="2"/>
              </a:rPr>
              <a:t>En parallèle, transférer </a:t>
            </a:r>
            <a:r>
              <a:rPr lang="fr-FR" sz="3200" i="1">
                <a:sym typeface="Lucida Bright Math Italic" pitchFamily="2" charset="2"/>
              </a:rPr>
              <a:t>T</a:t>
            </a:r>
            <a:r>
              <a:rPr lang="fr-FR" sz="3200">
                <a:sym typeface="Lucida Bright Math Italic" pitchFamily="2" charset="2"/>
              </a:rPr>
              <a:t>4 au site 3</a:t>
            </a:r>
          </a:p>
          <a:p>
            <a:r>
              <a:rPr lang="fr-FR" sz="3200" i="1">
                <a:sym typeface="Lucida Bright Math Italic" pitchFamily="2" charset="2"/>
              </a:rPr>
              <a:t>T</a:t>
            </a:r>
            <a:r>
              <a:rPr lang="fr-FR" sz="3200">
                <a:sym typeface="Lucida Bright Math Italic" pitchFamily="2" charset="2"/>
              </a:rPr>
              <a:t>3 </a:t>
            </a:r>
            <a:r>
              <a:rPr lang="fr-FR" sz="3200"/>
              <a:t> </a:t>
            </a:r>
            <a:r>
              <a:rPr lang="fr-FR" sz="3200" i="1">
                <a:sym typeface="Lucida Bright Math Italic" pitchFamily="2" charset="2"/>
              </a:rPr>
              <a:t>T</a:t>
            </a:r>
            <a:r>
              <a:rPr lang="fr-FR" sz="3200">
                <a:sym typeface="Lucida Bright Math Italic" pitchFamily="2" charset="2"/>
              </a:rPr>
              <a:t>4 = </a:t>
            </a:r>
            <a:r>
              <a:rPr lang="fr-FR" sz="3200" i="1">
                <a:sym typeface="Lucida Bright Math Italic" pitchFamily="2" charset="2"/>
              </a:rPr>
              <a:t>S</a:t>
            </a:r>
            <a:r>
              <a:rPr lang="fr-FR" sz="3200">
                <a:sym typeface="Lucida Bright Math Italic" pitchFamily="2" charset="2"/>
              </a:rPr>
              <a:t> au site 3</a:t>
            </a:r>
          </a:p>
          <a:p>
            <a:r>
              <a:rPr lang="fr-FR" sz="3200">
                <a:sym typeface="Lucida Bright Math Italic" pitchFamily="2" charset="2"/>
              </a:rPr>
              <a:t>Transférer </a:t>
            </a:r>
            <a:r>
              <a:rPr lang="fr-FR" sz="3200" i="1">
                <a:sym typeface="Lucida Bright Math Italic" pitchFamily="2" charset="2"/>
              </a:rPr>
              <a:t>S</a:t>
            </a:r>
            <a:r>
              <a:rPr lang="fr-FR" sz="3200">
                <a:sym typeface="Lucida Bright Math Italic" pitchFamily="2" charset="2"/>
              </a:rPr>
              <a:t> au site 1</a:t>
            </a:r>
          </a:p>
          <a:p>
            <a:r>
              <a:rPr lang="fr-FR" sz="3200" i="1">
                <a:sym typeface="Lucida Bright Math Italic" pitchFamily="2" charset="2"/>
              </a:rPr>
              <a:t>Ensuite, R</a:t>
            </a:r>
            <a:r>
              <a:rPr lang="fr-FR" sz="3200">
                <a:sym typeface="Lucida Bright Math Italic" pitchFamily="2" charset="2"/>
              </a:rPr>
              <a:t> </a:t>
            </a:r>
            <a:r>
              <a:rPr lang="fr-FR" sz="3200"/>
              <a:t> </a:t>
            </a:r>
            <a:r>
              <a:rPr lang="fr-FR" sz="3200" i="1">
                <a:sym typeface="Lucida Bright Math Italic" pitchFamily="2" charset="2"/>
              </a:rPr>
              <a:t>S</a:t>
            </a:r>
            <a:r>
              <a:rPr lang="fr-FR" sz="3200">
                <a:sym typeface="Lucida Bright Math Italic" pitchFamily="2" charset="2"/>
              </a:rPr>
              <a:t> = </a:t>
            </a:r>
            <a:r>
              <a:rPr lang="fr-FR" sz="3200" i="1">
                <a:sym typeface="Lucida Bright Math Italic" pitchFamily="2" charset="2"/>
              </a:rPr>
              <a:t>Résultat final</a:t>
            </a:r>
            <a:r>
              <a:rPr lang="fr-FR" sz="3200">
                <a:sym typeface="Lucida Bright Math Italic" pitchFamily="2" charset="2"/>
              </a:rPr>
              <a:t> au site 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686D8F1-6BF6-479D-9526-96E77AF9A3A8}" type="datetime1">
              <a:rPr lang="fr-FR" sz="1400" smtClean="0"/>
              <a:pPr/>
              <a:t>18/01/2012</a:t>
            </a:fld>
            <a:endParaRPr lang="fr-FR" sz="1400" smtClean="0"/>
          </a:p>
        </p:txBody>
      </p:sp>
      <p:sp>
        <p:nvSpPr>
          <p:cNvPr id="2253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400" smtClean="0"/>
              <a:t>© Robert Godin. Tous droits réservés.</a:t>
            </a:r>
          </a:p>
        </p:txBody>
      </p:sp>
      <p:sp>
        <p:nvSpPr>
          <p:cNvPr id="2253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2FD5D8-9975-4D75-97E0-80E5F2CF9E7A}" type="slidenum">
              <a:rPr lang="fr-FR" sz="1400" smtClean="0"/>
              <a:pPr/>
              <a:t>22</a:t>
            </a:fld>
            <a:endParaRPr lang="fr-FR" sz="1400" smtClean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18.1.8 Conception d'une BD répartie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mtClean="0"/>
              <a:t>Rapprocher les données des traitements</a:t>
            </a:r>
          </a:p>
          <a:p>
            <a:r>
              <a:rPr lang="fr-CA" smtClean="0"/>
              <a:t>Nouvelles opportunités</a:t>
            </a:r>
          </a:p>
          <a:p>
            <a:pPr lvl="1"/>
            <a:r>
              <a:rPr lang="fr-CA" smtClean="0"/>
              <a:t>duplication</a:t>
            </a:r>
          </a:p>
          <a:p>
            <a:pPr lvl="2"/>
            <a:r>
              <a:rPr lang="fr-CA" smtClean="0"/>
              <a:t>synchrone ou asynchrone ?</a:t>
            </a:r>
          </a:p>
          <a:p>
            <a:pPr lvl="1"/>
            <a:r>
              <a:rPr lang="fr-CA" smtClean="0"/>
              <a:t>fragmentation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0C7D51-9312-427D-80B5-685C3BBAB45F}" type="datetime1">
              <a:rPr lang="fr-FR" sz="1400" smtClean="0"/>
              <a:pPr/>
              <a:t>18/01/2012</a:t>
            </a:fld>
            <a:endParaRPr lang="fr-FR" sz="1400" smtClean="0"/>
          </a:p>
        </p:txBody>
      </p:sp>
      <p:sp>
        <p:nvSpPr>
          <p:cNvPr id="23555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400" smtClean="0"/>
              <a:t>© Robert Godin. Tous droits réservés.</a:t>
            </a:r>
          </a:p>
        </p:txBody>
      </p:sp>
      <p:sp>
        <p:nvSpPr>
          <p:cNvPr id="2355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165805-8D15-40E4-81D2-88E5EF1AE814}" type="slidenum">
              <a:rPr lang="fr-FR" sz="1400" smtClean="0"/>
              <a:pPr/>
              <a:t>23</a:t>
            </a:fld>
            <a:endParaRPr lang="fr-FR" sz="1400" smtClean="0"/>
          </a:p>
        </p:txBody>
      </p:sp>
      <p:graphicFrame>
        <p:nvGraphicFramePr>
          <p:cNvPr id="23557" name="Object 6"/>
          <p:cNvGraphicFramePr>
            <a:graphicFrameLocks noChangeAspect="1"/>
          </p:cNvGraphicFramePr>
          <p:nvPr/>
        </p:nvGraphicFramePr>
        <p:xfrm>
          <a:off x="838200" y="5791200"/>
          <a:ext cx="75438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7" name="Document" r:id="rId3" imgW="4392168" imgH="173736" progId="Word.Document.8">
                  <p:embed/>
                </p:oleObj>
              </mc:Choice>
              <mc:Fallback>
                <p:oleObj name="Document" r:id="rId3" imgW="4392168" imgH="17373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791200"/>
                        <a:ext cx="7543800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18.1.9 BD répartie avec Oracle</a:t>
            </a:r>
          </a:p>
        </p:txBody>
      </p:sp>
      <p:sp>
        <p:nvSpPr>
          <p:cNvPr id="23559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CA" smtClean="0"/>
          </a:p>
          <a:p>
            <a:endParaRPr lang="fr-CA" smtClean="0"/>
          </a:p>
          <a:p>
            <a:endParaRPr lang="fr-CA" smtClean="0"/>
          </a:p>
          <a:p>
            <a:endParaRPr lang="fr-CA" smtClean="0"/>
          </a:p>
          <a:p>
            <a:endParaRPr lang="fr-CA" smtClean="0"/>
          </a:p>
          <a:p>
            <a:endParaRPr lang="fr-CA" smtClean="0"/>
          </a:p>
          <a:p>
            <a:r>
              <a:rPr lang="fr-CA" smtClean="0"/>
              <a:t>Au site 1 :</a:t>
            </a:r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0" y="2114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3561" name="Rectangle 12"/>
          <p:cNvSpPr>
            <a:spLocks noChangeArrowheads="1"/>
          </p:cNvSpPr>
          <p:nvPr/>
        </p:nvSpPr>
        <p:spPr bwMode="auto">
          <a:xfrm>
            <a:off x="0" y="21304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graphicFrame>
        <p:nvGraphicFramePr>
          <p:cNvPr id="23562" name="Object 11"/>
          <p:cNvGraphicFramePr>
            <a:graphicFrameLocks noChangeAspect="1"/>
          </p:cNvGraphicFramePr>
          <p:nvPr/>
        </p:nvGraphicFramePr>
        <p:xfrm>
          <a:off x="755650" y="1773238"/>
          <a:ext cx="8064500" cy="352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8" name="Visio" r:id="rId5" imgW="6440358" imgH="2801016" progId="Visio.Drawing.6">
                  <p:embed/>
                </p:oleObj>
              </mc:Choice>
              <mc:Fallback>
                <p:oleObj name="Visio" r:id="rId5" imgW="6440358" imgH="2801016" progId="Visio.Drawing.6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73238"/>
                        <a:ext cx="8064500" cy="352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463E81-0214-44AB-A79C-6AF9DE87A73E}" type="datetime1">
              <a:rPr lang="fr-FR" sz="1400" smtClean="0"/>
              <a:pPr/>
              <a:t>18/01/2012</a:t>
            </a:fld>
            <a:endParaRPr lang="fr-FR" sz="1400" smtClean="0"/>
          </a:p>
        </p:txBody>
      </p:sp>
      <p:sp>
        <p:nvSpPr>
          <p:cNvPr id="2457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400" smtClean="0"/>
              <a:t>© Robert Godin. Tous droits réservés.</a:t>
            </a:r>
          </a:p>
        </p:txBody>
      </p:sp>
      <p:sp>
        <p:nvSpPr>
          <p:cNvPr id="2458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C3E5D5-92BB-4EB3-B3DF-835F441C4743}" type="slidenum">
              <a:rPr lang="fr-FR" sz="1400" smtClean="0"/>
              <a:pPr/>
              <a:t>24</a:t>
            </a:fld>
            <a:endParaRPr lang="fr-FR" sz="1400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smtClean="0"/>
              <a:t>Transparence de localisation par SYNONYM</a:t>
            </a:r>
            <a:endParaRPr lang="fr-CA" smtClean="0"/>
          </a:p>
        </p:txBody>
      </p:sp>
      <p:graphicFrame>
        <p:nvGraphicFramePr>
          <p:cNvPr id="24582" name="Object 4"/>
          <p:cNvGraphicFramePr>
            <a:graphicFrameLocks noChangeAspect="1"/>
          </p:cNvGraphicFramePr>
          <p:nvPr/>
        </p:nvGraphicFramePr>
        <p:xfrm>
          <a:off x="1066800" y="2362200"/>
          <a:ext cx="76200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8" name="Document" r:id="rId3" imgW="4163568" imgH="344424" progId="Word.Document.8">
                  <p:embed/>
                </p:oleObj>
              </mc:Choice>
              <mc:Fallback>
                <p:oleObj name="Document" r:id="rId3" imgW="4163568" imgH="34442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362200"/>
                        <a:ext cx="76200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5"/>
          <p:cNvGraphicFramePr>
            <a:graphicFrameLocks noChangeAspect="1"/>
          </p:cNvGraphicFramePr>
          <p:nvPr/>
        </p:nvGraphicFramePr>
        <p:xfrm>
          <a:off x="1066800" y="3276600"/>
          <a:ext cx="59436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9" name="Document" r:id="rId5" imgW="2648712" imgH="518160" progId="Word.Document.8">
                  <p:embed/>
                </p:oleObj>
              </mc:Choice>
              <mc:Fallback>
                <p:oleObj name="Document" r:id="rId5" imgW="2648712" imgH="51816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76600"/>
                        <a:ext cx="5943600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C7BCD5-66C3-4269-8622-F32D5D1B59C5}" type="datetime1">
              <a:rPr lang="fr-FR" sz="1400" smtClean="0"/>
              <a:pPr/>
              <a:t>18/01/2012</a:t>
            </a:fld>
            <a:endParaRPr lang="fr-FR" sz="1400" smtClean="0"/>
          </a:p>
        </p:txBody>
      </p:sp>
      <p:sp>
        <p:nvSpPr>
          <p:cNvPr id="2560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400" smtClean="0"/>
              <a:t>© Robert Godin. Tous droits réservés.</a:t>
            </a:r>
          </a:p>
        </p:txBody>
      </p:sp>
      <p:sp>
        <p:nvSpPr>
          <p:cNvPr id="2560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A95819D-D5E7-4E78-BC9E-147EC2EE226B}" type="slidenum">
              <a:rPr lang="fr-FR" sz="1400" smtClean="0"/>
              <a:pPr/>
              <a:t>25</a:t>
            </a:fld>
            <a:endParaRPr lang="fr-FR" sz="1400" smtClean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Duplication répartie (REPLICATION)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mtClean="0"/>
              <a:t>Master replication (duplication complète)</a:t>
            </a:r>
          </a:p>
          <a:p>
            <a:pPr lvl="1"/>
            <a:r>
              <a:rPr lang="fr-CA" smtClean="0"/>
              <a:t>synchrone ou asynchrone</a:t>
            </a:r>
          </a:p>
          <a:p>
            <a:r>
              <a:rPr lang="fr-CA" smtClean="0"/>
              <a:t>MATERIALIZED VIEW (remplace SNAPSHOT)</a:t>
            </a:r>
          </a:p>
          <a:p>
            <a:endParaRPr lang="fr-CA" smtClean="0"/>
          </a:p>
          <a:p>
            <a:pPr lvl="1"/>
            <a:r>
              <a:rPr lang="fr-CA" smtClean="0"/>
              <a:t>Paramètres de contrôle du rafraîchissement</a:t>
            </a:r>
          </a:p>
        </p:txBody>
      </p:sp>
      <p:graphicFrame>
        <p:nvGraphicFramePr>
          <p:cNvPr id="25607" name="Object 4"/>
          <p:cNvGraphicFramePr>
            <a:graphicFrameLocks noChangeAspect="1"/>
          </p:cNvGraphicFramePr>
          <p:nvPr/>
        </p:nvGraphicFramePr>
        <p:xfrm>
          <a:off x="755650" y="4005263"/>
          <a:ext cx="79152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5" name="Document" r:id="rId3" imgW="5108448" imgH="344424" progId="Word.Document.8">
                  <p:embed/>
                </p:oleObj>
              </mc:Choice>
              <mc:Fallback>
                <p:oleObj name="Document" r:id="rId3" imgW="5108448" imgH="34442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05263"/>
                        <a:ext cx="79152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2EE249-1DE8-43EC-9C25-C434932C6299}" type="datetime1">
              <a:rPr lang="fr-FR" sz="1400" smtClean="0"/>
              <a:pPr/>
              <a:t>18/01/2012</a:t>
            </a:fld>
            <a:endParaRPr lang="fr-FR" sz="1400" smtClean="0"/>
          </a:p>
        </p:txBody>
      </p:sp>
      <p:sp>
        <p:nvSpPr>
          <p:cNvPr id="2662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400" smtClean="0"/>
              <a:t>© Robert Godin. Tous droits réservés.</a:t>
            </a:r>
          </a:p>
        </p:txBody>
      </p:sp>
      <p:sp>
        <p:nvSpPr>
          <p:cNvPr id="2662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2F72DD-138B-4A78-9837-D8A75CB40159}" type="slidenum">
              <a:rPr lang="fr-FR" sz="1400" smtClean="0"/>
              <a:pPr/>
              <a:t>26</a:t>
            </a:fld>
            <a:endParaRPr lang="fr-FR" sz="1400" smtClean="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18.2 Base de données parallèle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mtClean="0"/>
              <a:t>Exploitation du parallélisme </a:t>
            </a:r>
            <a:r>
              <a:rPr lang="fr-CA" i="1" smtClean="0"/>
              <a:t>intrasite</a:t>
            </a:r>
            <a:endParaRPr lang="fr-CA" smtClean="0"/>
          </a:p>
          <a:p>
            <a:r>
              <a:rPr lang="fr-CA" smtClean="0"/>
              <a:t>Parallélisme de disques</a:t>
            </a:r>
          </a:p>
          <a:p>
            <a:endParaRPr lang="fr-CA" smtClean="0"/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0" y="2751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graphicFrame>
        <p:nvGraphicFramePr>
          <p:cNvPr id="26632" name="Object 5"/>
          <p:cNvGraphicFramePr>
            <a:graphicFrameLocks noChangeAspect="1"/>
          </p:cNvGraphicFramePr>
          <p:nvPr/>
        </p:nvGraphicFramePr>
        <p:xfrm>
          <a:off x="971550" y="3141663"/>
          <a:ext cx="7488238" cy="261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0" name="Visio" r:id="rId3" imgW="3876084" imgH="1358836" progId="Visio.Drawing.6">
                  <p:embed/>
                </p:oleObj>
              </mc:Choice>
              <mc:Fallback>
                <p:oleObj name="Visio" r:id="rId3" imgW="3876084" imgH="1358836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141663"/>
                        <a:ext cx="7488238" cy="261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ce réservé de la date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C0A090-D697-4C9A-B0B9-7DB3FA9C5293}" type="datetime1">
              <a:rPr lang="fr-FR" sz="1400" smtClean="0"/>
              <a:pPr/>
              <a:t>18/01/2012</a:t>
            </a:fld>
            <a:endParaRPr lang="fr-FR" sz="1400" smtClean="0"/>
          </a:p>
        </p:txBody>
      </p:sp>
      <p:sp>
        <p:nvSpPr>
          <p:cNvPr id="27651" name="Espace réservé du pied de page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400" smtClean="0"/>
              <a:t>© Robert Godin. Tous droits réservés.</a:t>
            </a:r>
          </a:p>
        </p:txBody>
      </p:sp>
      <p:sp>
        <p:nvSpPr>
          <p:cNvPr id="27652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DB1F62-82E7-49FC-A92C-382C5856F902}" type="slidenum">
              <a:rPr lang="fr-FR" sz="1400" smtClean="0"/>
              <a:pPr/>
              <a:t>27</a:t>
            </a:fld>
            <a:endParaRPr lang="fr-FR" sz="1400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smtClean="0"/>
              <a:t>18.2.1 Disques parallèles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7694613" cy="4556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CA" sz="3600" smtClean="0"/>
              <a:t>Duplication</a:t>
            </a:r>
          </a:p>
          <a:p>
            <a:pPr lvl="1">
              <a:lnSpc>
                <a:spcPct val="80000"/>
              </a:lnSpc>
            </a:pPr>
            <a:r>
              <a:rPr lang="fr-CA" sz="3200" smtClean="0"/>
              <a:t>disques mirroirs</a:t>
            </a:r>
          </a:p>
          <a:p>
            <a:pPr>
              <a:lnSpc>
                <a:spcPct val="80000"/>
              </a:lnSpc>
            </a:pPr>
            <a:r>
              <a:rPr lang="fr-CA" sz="3600" smtClean="0"/>
              <a:t>Code détecteur/correcteur d ’erreur</a:t>
            </a:r>
          </a:p>
          <a:p>
            <a:pPr lvl="1">
              <a:lnSpc>
                <a:spcPct val="80000"/>
              </a:lnSpc>
            </a:pPr>
            <a:r>
              <a:rPr lang="fr-CA" sz="3200" smtClean="0"/>
              <a:t>Parité</a:t>
            </a:r>
          </a:p>
          <a:p>
            <a:pPr lvl="1">
              <a:lnSpc>
                <a:spcPct val="80000"/>
              </a:lnSpc>
            </a:pPr>
            <a:r>
              <a:rPr lang="fr-CA" sz="3200" smtClean="0"/>
              <a:t>Hamming</a:t>
            </a:r>
          </a:p>
          <a:p>
            <a:pPr lvl="1">
              <a:lnSpc>
                <a:spcPct val="80000"/>
              </a:lnSpc>
            </a:pPr>
            <a:r>
              <a:rPr lang="fr-CA" sz="3200" smtClean="0"/>
              <a:t>…</a:t>
            </a:r>
          </a:p>
          <a:p>
            <a:pPr>
              <a:lnSpc>
                <a:spcPct val="80000"/>
              </a:lnSpc>
            </a:pPr>
            <a:r>
              <a:rPr lang="fr-CA" sz="3600" smtClean="0"/>
              <a:t>Répartition cyclique (</a:t>
            </a:r>
            <a:r>
              <a:rPr lang="fr-CA" sz="3600" i="1" smtClean="0"/>
              <a:t>striping</a:t>
            </a:r>
            <a:r>
              <a:rPr lang="fr-CA" sz="360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fr-CA" sz="3200" smtClean="0"/>
              <a:t>par bloc</a:t>
            </a:r>
          </a:p>
          <a:p>
            <a:pPr lvl="1">
              <a:lnSpc>
                <a:spcPct val="80000"/>
              </a:lnSpc>
            </a:pPr>
            <a:r>
              <a:rPr lang="fr-CA" sz="3200" smtClean="0"/>
              <a:t>par bit (moins populaire)</a:t>
            </a:r>
          </a:p>
        </p:txBody>
      </p:sp>
      <p:graphicFrame>
        <p:nvGraphicFramePr>
          <p:cNvPr id="27655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219700" y="1773238"/>
          <a:ext cx="2376488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5" name="Visio" r:id="rId3" imgW="1312164" imgH="405384" progId="Visio.Drawing.6">
                  <p:embed/>
                </p:oleObj>
              </mc:Choice>
              <mc:Fallback>
                <p:oleObj name="Visio" r:id="rId3" imgW="1312164" imgH="405384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773238"/>
                        <a:ext cx="2376488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Rectangle 7"/>
          <p:cNvSpPr>
            <a:spLocks noChangeArrowheads="1"/>
          </p:cNvSpPr>
          <p:nvPr/>
        </p:nvSpPr>
        <p:spPr bwMode="auto">
          <a:xfrm>
            <a:off x="0" y="2800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2792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8AC24B-0366-4ECC-B2F9-A35EB51FB4D9}" type="datetime1">
              <a:rPr lang="fr-FR" sz="1400" smtClean="0"/>
              <a:pPr/>
              <a:t>18/01/2012</a:t>
            </a:fld>
            <a:endParaRPr lang="fr-FR" sz="1400" smtClean="0"/>
          </a:p>
        </p:txBody>
      </p:sp>
      <p:sp>
        <p:nvSpPr>
          <p:cNvPr id="28675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400" smtClean="0"/>
              <a:t>© Robert Godin. Tous droits réservés.</a:t>
            </a:r>
          </a:p>
        </p:txBody>
      </p:sp>
      <p:sp>
        <p:nvSpPr>
          <p:cNvPr id="2867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D54934-37B4-4A25-9811-F4C7879A173C}" type="slidenum">
              <a:rPr lang="fr-FR" sz="1400" smtClean="0"/>
              <a:pPr/>
              <a:t>28</a:t>
            </a:fld>
            <a:endParaRPr lang="fr-FR" sz="1400" smtClean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i="1" smtClean="0"/>
              <a:t>Code Correcteur d’Erreur</a:t>
            </a:r>
            <a:r>
              <a:rPr lang="en-CA" sz="4000" smtClean="0"/>
              <a:t> (CCE) de type Hamming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2400" smtClean="0"/>
              <a:t>Bit </a:t>
            </a:r>
            <a:r>
              <a:rPr lang="fr-FR" sz="2400" smtClean="0"/>
              <a:t>1=2</a:t>
            </a:r>
            <a:r>
              <a:rPr lang="fr-FR" sz="2400" baseline="30000" smtClean="0"/>
              <a:t>0</a:t>
            </a:r>
            <a:r>
              <a:rPr lang="fr-FR" sz="2400" smtClean="0"/>
              <a:t> : bit de parité pour les bits 3=11</a:t>
            </a:r>
            <a:r>
              <a:rPr lang="fr-FR" sz="2400" baseline="-25000" smtClean="0"/>
              <a:t>2</a:t>
            </a:r>
            <a:r>
              <a:rPr lang="fr-FR" sz="2400" smtClean="0"/>
              <a:t>, 5=101</a:t>
            </a:r>
            <a:r>
              <a:rPr lang="fr-FR" sz="2400" baseline="-25000" smtClean="0"/>
              <a:t>2</a:t>
            </a:r>
            <a:r>
              <a:rPr lang="fr-FR" sz="2400" smtClean="0"/>
              <a:t>, 7=111</a:t>
            </a:r>
            <a:r>
              <a:rPr lang="fr-FR" sz="2400" baseline="-25000" smtClean="0"/>
              <a:t>2</a:t>
            </a:r>
            <a:r>
              <a:rPr lang="fr-FR" sz="2400" smtClean="0"/>
              <a:t> </a:t>
            </a:r>
          </a:p>
          <a:p>
            <a:r>
              <a:rPr lang="en-CA" sz="2400" smtClean="0"/>
              <a:t>Bit 2=</a:t>
            </a:r>
            <a:r>
              <a:rPr lang="fr-FR" sz="2400" smtClean="0"/>
              <a:t>2</a:t>
            </a:r>
            <a:r>
              <a:rPr lang="fr-FR" sz="2400" baseline="30000" smtClean="0"/>
              <a:t>1 </a:t>
            </a:r>
            <a:r>
              <a:rPr lang="en-CA" sz="2400" smtClean="0"/>
              <a:t>: bit de parité </a:t>
            </a:r>
            <a:r>
              <a:rPr lang="fr-FR" sz="2400" smtClean="0"/>
              <a:t>pour les bits 3=11</a:t>
            </a:r>
            <a:r>
              <a:rPr lang="fr-FR" sz="2400" baseline="-25000" smtClean="0"/>
              <a:t>2</a:t>
            </a:r>
            <a:r>
              <a:rPr lang="fr-FR" sz="2400" smtClean="0"/>
              <a:t>, 6=110</a:t>
            </a:r>
            <a:r>
              <a:rPr lang="fr-FR" sz="2400" baseline="-25000" smtClean="0"/>
              <a:t>2</a:t>
            </a:r>
            <a:r>
              <a:rPr lang="fr-FR" sz="2400" smtClean="0"/>
              <a:t>, 7=111</a:t>
            </a:r>
            <a:r>
              <a:rPr lang="fr-FR" sz="2400" baseline="-25000" smtClean="0"/>
              <a:t>2</a:t>
            </a:r>
          </a:p>
          <a:p>
            <a:r>
              <a:rPr lang="en-CA" sz="2400" smtClean="0"/>
              <a:t>Bit 4=</a:t>
            </a:r>
            <a:r>
              <a:rPr lang="fr-FR" sz="2400" smtClean="0"/>
              <a:t>2</a:t>
            </a:r>
            <a:r>
              <a:rPr lang="fr-FR" sz="2400" baseline="30000" smtClean="0"/>
              <a:t>2</a:t>
            </a:r>
            <a:r>
              <a:rPr lang="fr-FR" sz="2400" smtClean="0"/>
              <a:t> : bit de parité pour les bits 5=101</a:t>
            </a:r>
            <a:r>
              <a:rPr lang="fr-FR" sz="2400" baseline="-25000" smtClean="0"/>
              <a:t>2</a:t>
            </a:r>
            <a:r>
              <a:rPr lang="fr-FR" sz="2400" smtClean="0"/>
              <a:t>, 6=110</a:t>
            </a:r>
            <a:r>
              <a:rPr lang="fr-FR" sz="2400" baseline="-25000" smtClean="0"/>
              <a:t>2</a:t>
            </a:r>
            <a:r>
              <a:rPr lang="fr-FR" sz="2400" smtClean="0"/>
              <a:t>, 7=111</a:t>
            </a:r>
            <a:r>
              <a:rPr lang="fr-FR" sz="2400" baseline="-25000" smtClean="0"/>
              <a:t>2</a:t>
            </a:r>
          </a:p>
          <a:p>
            <a:r>
              <a:rPr lang="en-CA" sz="2400" smtClean="0"/>
              <a:t>Parité OK</a:t>
            </a:r>
          </a:p>
          <a:p>
            <a:endParaRPr lang="en-CA" sz="2400" smtClean="0"/>
          </a:p>
          <a:p>
            <a:endParaRPr lang="en-CA" sz="2400" smtClean="0"/>
          </a:p>
          <a:p>
            <a:r>
              <a:rPr lang="en-CA" sz="2400" smtClean="0"/>
              <a:t>Parité des bits 1 et 4 en erreur, donc bit 5 (= 1+4) inversé</a:t>
            </a:r>
          </a:p>
        </p:txBody>
      </p:sp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0" y="2846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fr-FR"/>
          </a:p>
        </p:txBody>
      </p:sp>
      <p:graphicFrame>
        <p:nvGraphicFramePr>
          <p:cNvPr id="28680" name="Object 4"/>
          <p:cNvGraphicFramePr>
            <a:graphicFrameLocks noChangeAspect="1"/>
          </p:cNvGraphicFramePr>
          <p:nvPr/>
        </p:nvGraphicFramePr>
        <p:xfrm>
          <a:off x="2555875" y="3141663"/>
          <a:ext cx="7129463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7" name="Visio" r:id="rId3" imgW="6922839" imgH="1811045" progId="Visio.Drawing.11">
                  <p:embed/>
                </p:oleObj>
              </mc:Choice>
              <mc:Fallback>
                <p:oleObj name="Visio" r:id="rId3" imgW="6922839" imgH="181104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141663"/>
                        <a:ext cx="7129463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Rectangle 7"/>
          <p:cNvSpPr>
            <a:spLocks noChangeArrowheads="1"/>
          </p:cNvSpPr>
          <p:nvPr/>
        </p:nvSpPr>
        <p:spPr bwMode="auto">
          <a:xfrm>
            <a:off x="0" y="2944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graphicFrame>
        <p:nvGraphicFramePr>
          <p:cNvPr id="28682" name="Object 6"/>
          <p:cNvGraphicFramePr>
            <a:graphicFrameLocks noChangeAspect="1"/>
          </p:cNvGraphicFramePr>
          <p:nvPr/>
        </p:nvGraphicFramePr>
        <p:xfrm>
          <a:off x="2555875" y="4941888"/>
          <a:ext cx="604837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8" name="Visio" r:id="rId5" imgW="5878761" imgH="1499956" progId="Visio.Drawing.11">
                  <p:embed/>
                </p:oleObj>
              </mc:Choice>
              <mc:Fallback>
                <p:oleObj name="Visio" r:id="rId5" imgW="5878761" imgH="1499956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941888"/>
                        <a:ext cx="6048375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ce réservé de la date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EC64F07-272C-463F-BA9A-EA0611D7DC10}" type="datetime1">
              <a:rPr lang="fr-FR" sz="1400" smtClean="0"/>
              <a:pPr/>
              <a:t>18/01/2012</a:t>
            </a:fld>
            <a:endParaRPr lang="fr-FR" sz="1400" smtClean="0"/>
          </a:p>
        </p:txBody>
      </p:sp>
      <p:sp>
        <p:nvSpPr>
          <p:cNvPr id="29699" name="Espace réservé du pied de page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400" smtClean="0"/>
              <a:t>© Robert Godin. Tous droits réservés.</a:t>
            </a:r>
          </a:p>
        </p:txBody>
      </p:sp>
      <p:sp>
        <p:nvSpPr>
          <p:cNvPr id="29700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3CECA89-2506-4973-B547-E4334EB30639}" type="slidenum">
              <a:rPr lang="fr-FR" sz="1400" smtClean="0"/>
              <a:pPr/>
              <a:t>29</a:t>
            </a:fld>
            <a:endParaRPr lang="fr-FR" sz="1400" smtClean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42900"/>
            <a:ext cx="3446463" cy="1104900"/>
          </a:xfrm>
        </p:spPr>
        <p:txBody>
          <a:bodyPr/>
          <a:lstStyle/>
          <a:p>
            <a:r>
              <a:rPr lang="fr-CA" sz="2000" smtClean="0"/>
              <a:t>18.2.2 Architecture RAID (</a:t>
            </a:r>
            <a:r>
              <a:rPr lang="fr-CA" sz="2000" i="1" smtClean="0"/>
              <a:t>Redundant Array of Independent Disks</a:t>
            </a:r>
            <a:r>
              <a:rPr lang="fr-CA" sz="2000" smtClean="0"/>
              <a:t> )</a:t>
            </a:r>
            <a:endParaRPr lang="fr-CA" sz="3600" smtClean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6973888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CA" sz="1600" smtClean="0"/>
              <a:t>RAID 0</a:t>
            </a:r>
          </a:p>
          <a:p>
            <a:pPr lvl="1">
              <a:lnSpc>
                <a:spcPct val="80000"/>
              </a:lnSpc>
            </a:pPr>
            <a:r>
              <a:rPr lang="fr-CA" sz="1400" smtClean="0"/>
              <a:t>répartition par bloc</a:t>
            </a:r>
          </a:p>
          <a:p>
            <a:pPr>
              <a:lnSpc>
                <a:spcPct val="80000"/>
              </a:lnSpc>
            </a:pPr>
            <a:r>
              <a:rPr lang="fr-CA" sz="1600" smtClean="0"/>
              <a:t>RAID 1</a:t>
            </a:r>
          </a:p>
          <a:p>
            <a:pPr lvl="1">
              <a:lnSpc>
                <a:spcPct val="80000"/>
              </a:lnSpc>
            </a:pPr>
            <a:r>
              <a:rPr lang="fr-CA" sz="1400" smtClean="0"/>
              <a:t>disques miroirs</a:t>
            </a:r>
          </a:p>
          <a:p>
            <a:pPr>
              <a:lnSpc>
                <a:spcPct val="80000"/>
              </a:lnSpc>
            </a:pPr>
            <a:r>
              <a:rPr lang="fr-FR" sz="1600" smtClean="0"/>
              <a:t>RAID 2</a:t>
            </a:r>
          </a:p>
          <a:p>
            <a:pPr lvl="1">
              <a:lnSpc>
                <a:spcPct val="80000"/>
              </a:lnSpc>
            </a:pPr>
            <a:r>
              <a:rPr lang="fr-CA" sz="1400" smtClean="0"/>
              <a:t>codes correcteurs (e.g. type </a:t>
            </a:r>
            <a:r>
              <a:rPr lang="fr-CA" sz="1400" i="1" smtClean="0"/>
              <a:t>Hamming</a:t>
            </a:r>
            <a:r>
              <a:rPr lang="fr-CA" sz="140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fr-CA" sz="1400" smtClean="0"/>
              <a:t>moins de disque que 1</a:t>
            </a:r>
          </a:p>
          <a:p>
            <a:pPr>
              <a:lnSpc>
                <a:spcPct val="80000"/>
              </a:lnSpc>
            </a:pPr>
            <a:r>
              <a:rPr lang="fr-CA" sz="1600" smtClean="0"/>
              <a:t>RAID 3</a:t>
            </a:r>
          </a:p>
          <a:p>
            <a:pPr lvl="1">
              <a:lnSpc>
                <a:spcPct val="80000"/>
              </a:lnSpc>
            </a:pPr>
            <a:r>
              <a:rPr lang="fr-CA" sz="1400" smtClean="0"/>
              <a:t>répartition par bit (ou octet)</a:t>
            </a:r>
          </a:p>
          <a:p>
            <a:pPr lvl="1">
              <a:lnSpc>
                <a:spcPct val="80000"/>
              </a:lnSpc>
            </a:pPr>
            <a:r>
              <a:rPr lang="fr-CA" sz="1400" smtClean="0"/>
              <a:t>un disque de parité (détection)</a:t>
            </a:r>
          </a:p>
          <a:p>
            <a:pPr lvl="1">
              <a:lnSpc>
                <a:spcPct val="80000"/>
              </a:lnSpc>
            </a:pPr>
            <a:r>
              <a:rPr lang="fr-CA" sz="1400" smtClean="0"/>
              <a:t>récupération d ’une faute d ’un disque</a:t>
            </a:r>
          </a:p>
          <a:p>
            <a:pPr>
              <a:lnSpc>
                <a:spcPct val="80000"/>
              </a:lnSpc>
            </a:pPr>
            <a:r>
              <a:rPr lang="fr-CA" sz="1600" smtClean="0"/>
              <a:t>RAID 4</a:t>
            </a:r>
          </a:p>
          <a:p>
            <a:pPr lvl="1">
              <a:lnSpc>
                <a:spcPct val="80000"/>
              </a:lnSpc>
            </a:pPr>
            <a:r>
              <a:rPr lang="fr-CA" sz="1400" smtClean="0"/>
              <a:t>répartition par bloc</a:t>
            </a:r>
          </a:p>
          <a:p>
            <a:pPr lvl="1">
              <a:lnSpc>
                <a:spcPct val="80000"/>
              </a:lnSpc>
            </a:pPr>
            <a:r>
              <a:rPr lang="fr-CA" sz="1400" smtClean="0"/>
              <a:t>disque de parité</a:t>
            </a:r>
          </a:p>
          <a:p>
            <a:pPr>
              <a:lnSpc>
                <a:spcPct val="80000"/>
              </a:lnSpc>
            </a:pPr>
            <a:r>
              <a:rPr lang="fr-CA" sz="1600" smtClean="0"/>
              <a:t>RAID 5 </a:t>
            </a:r>
          </a:p>
          <a:p>
            <a:pPr lvl="1">
              <a:lnSpc>
                <a:spcPct val="80000"/>
              </a:lnSpc>
            </a:pPr>
            <a:r>
              <a:rPr lang="fr-CA" sz="1400" smtClean="0"/>
              <a:t>répartition par bloc</a:t>
            </a:r>
          </a:p>
          <a:p>
            <a:pPr lvl="1">
              <a:lnSpc>
                <a:spcPct val="80000"/>
              </a:lnSpc>
            </a:pPr>
            <a:r>
              <a:rPr lang="fr-CA" sz="1400" smtClean="0"/>
              <a:t>blocs de parité répartis</a:t>
            </a:r>
          </a:p>
          <a:p>
            <a:pPr lvl="1">
              <a:lnSpc>
                <a:spcPct val="80000"/>
              </a:lnSpc>
            </a:pPr>
            <a:r>
              <a:rPr lang="fr-CA" sz="1400" smtClean="0"/>
              <a:t>permet les écritures parallèles</a:t>
            </a:r>
          </a:p>
          <a:p>
            <a:pPr>
              <a:lnSpc>
                <a:spcPct val="80000"/>
              </a:lnSpc>
            </a:pPr>
            <a:r>
              <a:rPr lang="fr-CA" sz="1600" smtClean="0"/>
              <a:t>RAID 6</a:t>
            </a:r>
          </a:p>
          <a:p>
            <a:pPr lvl="1">
              <a:lnSpc>
                <a:spcPct val="80000"/>
              </a:lnSpc>
            </a:pPr>
            <a:r>
              <a:rPr lang="fr-CA" sz="1400" smtClean="0"/>
              <a:t>répartition par bloc</a:t>
            </a:r>
          </a:p>
          <a:p>
            <a:pPr lvl="1">
              <a:lnSpc>
                <a:spcPct val="80000"/>
              </a:lnSpc>
            </a:pPr>
            <a:r>
              <a:rPr lang="fr-CA" sz="1400" smtClean="0"/>
              <a:t>codes correcteurs répartis</a:t>
            </a:r>
          </a:p>
          <a:p>
            <a:pPr lvl="1">
              <a:lnSpc>
                <a:spcPct val="80000"/>
              </a:lnSpc>
            </a:pPr>
            <a:endParaRPr lang="fr-CA" sz="2000" smtClean="0"/>
          </a:p>
        </p:txBody>
      </p:sp>
      <p:graphicFrame>
        <p:nvGraphicFramePr>
          <p:cNvPr id="29703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4356100" y="476250"/>
          <a:ext cx="4618038" cy="590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1" name="Visio" r:id="rId3" imgW="5819527" imgH="7437596" progId="Visio.Drawing.6">
                  <p:embed/>
                </p:oleObj>
              </mc:Choice>
              <mc:Fallback>
                <p:oleObj name="Visio" r:id="rId3" imgW="5819527" imgH="7437596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76250"/>
                        <a:ext cx="4618038" cy="590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BA347E-BC57-410A-8064-CD697841654B}" type="datetime1">
              <a:rPr lang="fr-FR" sz="1400" smtClean="0"/>
              <a:pPr/>
              <a:t>18/01/2012</a:t>
            </a:fld>
            <a:endParaRPr lang="fr-FR" sz="1400" smtClean="0"/>
          </a:p>
        </p:txBody>
      </p:sp>
      <p:sp>
        <p:nvSpPr>
          <p:cNvPr id="512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400" smtClean="0"/>
              <a:t>© Robert Godin. Tous droits réservés.</a:t>
            </a:r>
          </a:p>
        </p:txBody>
      </p:sp>
      <p:sp>
        <p:nvSpPr>
          <p:cNvPr id="512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2F3FC61-6DB5-4C6B-AE74-26E22D0683DA}" type="slidenum">
              <a:rPr lang="fr-FR" sz="1400" smtClean="0"/>
              <a:pPr/>
              <a:t>3</a:t>
            </a:fld>
            <a:endParaRPr lang="fr-FR" sz="1400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18.1 Bases de données réparties</a:t>
            </a:r>
          </a:p>
        </p:txBody>
      </p:sp>
      <p:graphicFrame>
        <p:nvGraphicFramePr>
          <p:cNvPr id="5126" name="Object 5"/>
          <p:cNvGraphicFramePr>
            <a:graphicFrameLocks noChangeAspect="1"/>
          </p:cNvGraphicFramePr>
          <p:nvPr/>
        </p:nvGraphicFramePr>
        <p:xfrm>
          <a:off x="838200" y="2057400"/>
          <a:ext cx="7924800" cy="330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VISIO" r:id="rId3" imgW="6208920" imgH="2589120" progId="Visio.Drawing.5">
                  <p:embed/>
                </p:oleObj>
              </mc:Choice>
              <mc:Fallback>
                <p:oleObj name="VISIO" r:id="rId3" imgW="6208920" imgH="2589120" progId="Visio.Drawing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57400"/>
                        <a:ext cx="7924800" cy="330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61DBEB0-91BE-4E0E-AA11-E8218FAAE5A4}" type="datetime1">
              <a:rPr lang="fr-FR" sz="1400" smtClean="0"/>
              <a:pPr/>
              <a:t>18/01/2012</a:t>
            </a:fld>
            <a:endParaRPr lang="fr-FR" sz="1400" smtClean="0"/>
          </a:p>
        </p:txBody>
      </p:sp>
      <p:sp>
        <p:nvSpPr>
          <p:cNvPr id="3072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400" smtClean="0"/>
              <a:t>© Robert Godin. Tous droits réservés.</a:t>
            </a:r>
          </a:p>
        </p:txBody>
      </p:sp>
      <p:sp>
        <p:nvSpPr>
          <p:cNvPr id="3072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A6AE15D-56B3-45A9-844B-32BF49A2FC8F}" type="slidenum">
              <a:rPr lang="fr-FR" sz="1400" smtClean="0"/>
              <a:pPr/>
              <a:t>30</a:t>
            </a:fld>
            <a:endParaRPr lang="fr-FR" sz="1400" smtClean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Suite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2400" smtClean="0"/>
              <a:t>Implémentation dans couche basse</a:t>
            </a:r>
          </a:p>
          <a:p>
            <a:pPr lvl="1"/>
            <a:r>
              <a:rPr lang="fr-CA" sz="2000" smtClean="0"/>
              <a:t>transparent au SGBD</a:t>
            </a:r>
          </a:p>
          <a:p>
            <a:pPr lvl="1"/>
            <a:r>
              <a:rPr lang="fr-CA" sz="2000" smtClean="0"/>
              <a:t>logiciel</a:t>
            </a:r>
          </a:p>
          <a:p>
            <a:pPr lvl="2"/>
            <a:r>
              <a:rPr lang="fr-CA" sz="1800" smtClean="0"/>
              <a:t>pilote RAID</a:t>
            </a:r>
          </a:p>
          <a:p>
            <a:pPr lvl="1"/>
            <a:r>
              <a:rPr lang="fr-CA" sz="2000" smtClean="0"/>
              <a:t>matériel</a:t>
            </a:r>
          </a:p>
          <a:p>
            <a:r>
              <a:rPr lang="fr-CA" sz="2400" smtClean="0"/>
              <a:t>Choix dépend des contraintes de l ’application</a:t>
            </a:r>
          </a:p>
          <a:p>
            <a:pPr lvl="1"/>
            <a:r>
              <a:rPr lang="fr-CA" sz="2000" smtClean="0"/>
              <a:t>performance : 0</a:t>
            </a:r>
          </a:p>
          <a:p>
            <a:pPr lvl="1"/>
            <a:r>
              <a:rPr lang="fr-CA" sz="2000" smtClean="0"/>
              <a:t>fiabilité : 1</a:t>
            </a:r>
          </a:p>
          <a:p>
            <a:pPr lvl="1"/>
            <a:r>
              <a:rPr lang="fr-CA" sz="2000" smtClean="0"/>
              <a:t>performance + fiabilité (RAID10) </a:t>
            </a:r>
          </a:p>
          <a:p>
            <a:pPr lvl="2"/>
            <a:r>
              <a:rPr lang="fr-CA" sz="1800" smtClean="0"/>
              <a:t>coût élevé amène à considérer d’autres alternatives</a:t>
            </a:r>
          </a:p>
          <a:p>
            <a:r>
              <a:rPr lang="fr-CA" sz="2400" smtClean="0"/>
              <a:t>2 et 4 supplantés par 3 et 5</a:t>
            </a:r>
            <a:endParaRPr lang="fr-CA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00FE8A-F3C6-4A94-A169-48C68BB28FD5}" type="datetime1">
              <a:rPr lang="fr-FR" sz="1400" smtClean="0"/>
              <a:pPr/>
              <a:t>18/01/2012</a:t>
            </a:fld>
            <a:endParaRPr lang="fr-FR" sz="1400" smtClean="0"/>
          </a:p>
        </p:txBody>
      </p:sp>
      <p:sp>
        <p:nvSpPr>
          <p:cNvPr id="3174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400" smtClean="0"/>
              <a:t>© Robert Godin. Tous droits réservés.</a:t>
            </a:r>
          </a:p>
        </p:txBody>
      </p:sp>
      <p:sp>
        <p:nvSpPr>
          <p:cNvPr id="3174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DBB636-4E56-4E1C-8E77-EF4C6D1F44A5}" type="slidenum">
              <a:rPr lang="fr-FR" sz="1400" smtClean="0"/>
              <a:pPr/>
              <a:t>31</a:t>
            </a:fld>
            <a:endParaRPr lang="fr-FR" sz="1400" smtClean="0"/>
          </a:p>
        </p:txBody>
      </p:sp>
      <p:sp>
        <p:nvSpPr>
          <p:cNvPr id="31749" name="Rectangle 4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smtClean="0"/>
              <a:t>Comparaison des niveaux RAID</a:t>
            </a:r>
          </a:p>
        </p:txBody>
      </p:sp>
      <p:graphicFrame>
        <p:nvGraphicFramePr>
          <p:cNvPr id="530708" name="Group 1300"/>
          <p:cNvGraphicFramePr>
            <a:graphicFrameLocks noGrp="1"/>
          </p:cNvGraphicFramePr>
          <p:nvPr>
            <p:ph idx="1"/>
          </p:nvPr>
        </p:nvGraphicFramePr>
        <p:xfrm>
          <a:off x="684213" y="1752600"/>
          <a:ext cx="8064500" cy="4114802"/>
        </p:xfrm>
        <a:graphic>
          <a:graphicData uri="http://schemas.openxmlformats.org/drawingml/2006/table">
            <a:tbl>
              <a:tblPr/>
              <a:tblGrid>
                <a:gridCol w="736600"/>
                <a:gridCol w="1119187"/>
                <a:gridCol w="1270000"/>
                <a:gridCol w="690563"/>
                <a:gridCol w="1295400"/>
                <a:gridCol w="2160587"/>
                <a:gridCol w="792163"/>
              </a:tblGrid>
              <a:tr h="493713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Niveau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Répartition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Redondance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Espace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Fiabilité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Lecture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Écriture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0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bloc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aucune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 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-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++ (inter-bloc)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++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7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1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 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miroir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---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+++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+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fr-F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0+1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bloc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miroir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---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+++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++ (inter-bloc)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++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2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 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CCE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--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++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-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-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3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bit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parité bit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-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+ (une faute)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++ (un bloc à la fois)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-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4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bloc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parité bloc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-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+ (une faute)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++ (inter-bloc)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-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0562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5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bloc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parité bloc répartie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-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+ (une faute)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++ (inter-bloc)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++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6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bloc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CCE réparti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--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++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++ (inter-bloc)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+</a:t>
                      </a:r>
                      <a:endParaRPr kumimoji="0" lang="fr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A638441-85F1-4D2A-BB18-EA49FFF32832}" type="datetime1">
              <a:rPr lang="fr-FR" sz="1400" smtClean="0"/>
              <a:pPr/>
              <a:t>18/01/2012</a:t>
            </a:fld>
            <a:endParaRPr lang="fr-FR" sz="1400" smtClean="0"/>
          </a:p>
        </p:txBody>
      </p:sp>
      <p:sp>
        <p:nvSpPr>
          <p:cNvPr id="3277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400" smtClean="0"/>
              <a:t>© Robert Godin. Tous droits réservés.</a:t>
            </a:r>
          </a:p>
        </p:txBody>
      </p:sp>
      <p:sp>
        <p:nvSpPr>
          <p:cNvPr id="3277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AF2A6F3-4637-4B0D-B1D3-C2E91C9D8603}" type="slidenum">
              <a:rPr lang="fr-FR" sz="1400" smtClean="0"/>
              <a:pPr/>
              <a:t>32</a:t>
            </a:fld>
            <a:endParaRPr lang="fr-FR" sz="1400" smtClean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z="3600" smtClean="0"/>
              <a:t>18.2.3 Parallélisme d’entrée-sortie au niveau du SGBD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2800" dirty="0" smtClean="0"/>
              <a:t>Fragmentation de table</a:t>
            </a:r>
          </a:p>
          <a:p>
            <a:pPr lvl="1"/>
            <a:r>
              <a:rPr lang="fr-CA" sz="2400" dirty="0" smtClean="0"/>
              <a:t>Aléatoire</a:t>
            </a:r>
          </a:p>
          <a:p>
            <a:pPr lvl="2"/>
            <a:r>
              <a:rPr lang="fr-CA" sz="2000" dirty="0" smtClean="0"/>
              <a:t> requêtes difficilement prévisibles</a:t>
            </a:r>
          </a:p>
          <a:p>
            <a:pPr lvl="3"/>
            <a:r>
              <a:rPr lang="fr-CA" sz="1800" dirty="0" err="1" smtClean="0"/>
              <a:t>e.g</a:t>
            </a:r>
            <a:r>
              <a:rPr lang="fr-CA" sz="1800" dirty="0" smtClean="0"/>
              <a:t>. entrepôt de données</a:t>
            </a:r>
          </a:p>
          <a:p>
            <a:pPr lvl="1"/>
            <a:r>
              <a:rPr lang="fr-CA" sz="2400" dirty="0" smtClean="0"/>
              <a:t>Partition par intervalles de valeurs</a:t>
            </a:r>
          </a:p>
          <a:p>
            <a:pPr lvl="2"/>
            <a:r>
              <a:rPr lang="fr-CA" sz="2000" dirty="0" smtClean="0"/>
              <a:t> clé de partition</a:t>
            </a:r>
          </a:p>
          <a:p>
            <a:pPr lvl="1"/>
            <a:r>
              <a:rPr lang="fr-CA" sz="2400" dirty="0" smtClean="0"/>
              <a:t>Partition par hachage</a:t>
            </a:r>
          </a:p>
          <a:p>
            <a:pPr lvl="2"/>
            <a:r>
              <a:rPr lang="fr-CA" sz="2000" dirty="0" smtClean="0"/>
              <a:t>sélection par égalité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Hachage distribué tolérant aux fautes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Hash les objets et sites sur un cercle</a:t>
            </a:r>
          </a:p>
          <a:p>
            <a:r>
              <a:rPr lang="fr-CA" dirty="0" smtClean="0"/>
              <a:t>Place les objets sur le site suivant sur le cercle</a:t>
            </a:r>
          </a:p>
          <a:p>
            <a:r>
              <a:rPr lang="fr-CA" dirty="0" smtClean="0"/>
              <a:t>Réorganisation locale des objets suite à un ajout/suppression d’un site</a:t>
            </a:r>
          </a:p>
          <a:p>
            <a:endParaRPr lang="en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FEC5F4-2AD7-48E9-A05A-270B8CF11EF6}" type="datetime1">
              <a:rPr lang="fr-FR" smtClean="0"/>
              <a:pPr>
                <a:defRPr/>
              </a:pPr>
              <a:t>18/01/2012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© Robert Godin. Tous droits réservés.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21BE1-C1EE-4C60-BF35-79E6E39B2234}" type="slidenum">
              <a:rPr lang="fr-FR" smtClean="0"/>
              <a:pPr>
                <a:defRPr/>
              </a:pPr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341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F7ED16-3260-4EED-8B4E-60EC0B15631B}" type="datetime1">
              <a:rPr lang="fr-FR" sz="1400" smtClean="0"/>
              <a:pPr/>
              <a:t>18/01/2012</a:t>
            </a:fld>
            <a:endParaRPr lang="fr-FR" sz="1400" smtClean="0"/>
          </a:p>
        </p:txBody>
      </p:sp>
      <p:sp>
        <p:nvSpPr>
          <p:cNvPr id="33795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400" smtClean="0"/>
              <a:t>© Robert Godin. Tous droits réservés.</a:t>
            </a:r>
          </a:p>
        </p:txBody>
      </p:sp>
      <p:sp>
        <p:nvSpPr>
          <p:cNvPr id="3379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75012E7-4B9C-4416-AE3F-D070E12E04E9}" type="slidenum">
              <a:rPr lang="fr-FR" sz="1400" smtClean="0"/>
              <a:pPr/>
              <a:t>34</a:t>
            </a:fld>
            <a:endParaRPr lang="fr-FR" sz="1400" smtClean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18.2.4 Autres formes de parallélisme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mtClean="0"/>
              <a:t>Plusieurs processeurs</a:t>
            </a:r>
          </a:p>
          <a:p>
            <a:r>
              <a:rPr lang="fr-CA" smtClean="0"/>
              <a:t>Plusieurs unités de mémoire</a:t>
            </a:r>
          </a:p>
          <a:p>
            <a:r>
              <a:rPr lang="fr-CA" smtClean="0"/>
              <a:t>Duplication des processus SGBD</a:t>
            </a:r>
          </a:p>
          <a:p>
            <a:pPr lvl="1"/>
            <a:r>
              <a:rPr lang="fr-CA" smtClean="0"/>
              <a:t>processus miroirs pour fiabilité</a:t>
            </a:r>
          </a:p>
          <a:p>
            <a:endParaRPr lang="fr-CA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AACD08F-751B-406F-9BEF-FC402F4E1A34}" type="datetime1">
              <a:rPr lang="fr-FR" sz="1400" smtClean="0"/>
              <a:pPr/>
              <a:t>18/01/2012</a:t>
            </a:fld>
            <a:endParaRPr lang="fr-FR" sz="1400" smtClean="0"/>
          </a:p>
        </p:txBody>
      </p:sp>
      <p:sp>
        <p:nvSpPr>
          <p:cNvPr id="3481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400" smtClean="0"/>
              <a:t>© Robert Godin. Tous droits réservés.</a:t>
            </a:r>
          </a:p>
        </p:txBody>
      </p:sp>
      <p:sp>
        <p:nvSpPr>
          <p:cNvPr id="348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A2D4F1A-EAE5-4A16-A64E-0DF48731A13E}" type="slidenum">
              <a:rPr lang="fr-FR" sz="1400" smtClean="0"/>
              <a:pPr/>
              <a:t>35</a:t>
            </a:fld>
            <a:endParaRPr lang="fr-FR" sz="1400" smtClean="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z="2800" smtClean="0"/>
              <a:t>Architecture à mémoire partagée (</a:t>
            </a:r>
            <a:r>
              <a:rPr lang="fr-CA" sz="2800" i="1" smtClean="0"/>
              <a:t>Symmetric MultiProcessor</a:t>
            </a:r>
            <a:r>
              <a:rPr lang="fr-CA" sz="2800" smtClean="0"/>
              <a:t> – SMP)</a:t>
            </a:r>
            <a:endParaRPr lang="fr-FR" sz="2800" smtClean="0"/>
          </a:p>
        </p:txBody>
      </p:sp>
      <p:graphicFrame>
        <p:nvGraphicFramePr>
          <p:cNvPr id="3482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71550" y="2060575"/>
          <a:ext cx="7704138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0" name="Visio" r:id="rId3" imgW="3910089" imgH="1383506" progId="Visio.Drawing.6">
                  <p:embed/>
                </p:oleObj>
              </mc:Choice>
              <mc:Fallback>
                <p:oleObj name="Visio" r:id="rId3" imgW="3910089" imgH="1383506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060575"/>
                        <a:ext cx="7704138" cy="272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ce réservé de la date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58BD069-D59F-4B07-88C1-82603963E740}" type="datetime1">
              <a:rPr lang="fr-FR" sz="1400" smtClean="0"/>
              <a:pPr/>
              <a:t>18/01/2012</a:t>
            </a:fld>
            <a:endParaRPr lang="fr-FR" sz="1400" smtClean="0"/>
          </a:p>
        </p:txBody>
      </p:sp>
      <p:sp>
        <p:nvSpPr>
          <p:cNvPr id="35843" name="Espace réservé du pied de page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400" smtClean="0"/>
              <a:t>© Robert Godin. Tous droits réservés.</a:t>
            </a:r>
          </a:p>
        </p:txBody>
      </p:sp>
      <p:sp>
        <p:nvSpPr>
          <p:cNvPr id="35844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DF57D5-39DD-4411-9068-96FD33EAAB42}" type="slidenum">
              <a:rPr lang="fr-FR" sz="1400" smtClean="0"/>
              <a:pPr/>
              <a:t>36</a:t>
            </a:fld>
            <a:endParaRPr lang="fr-FR" sz="1400" smtClean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smtClean="0"/>
              <a:t>Architecture à disques partagés</a:t>
            </a:r>
            <a:endParaRPr lang="fr-FR" sz="4000" smtClean="0"/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7694613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CA" sz="2400" smtClean="0"/>
          </a:p>
          <a:p>
            <a:pPr>
              <a:lnSpc>
                <a:spcPct val="90000"/>
              </a:lnSpc>
            </a:pPr>
            <a:endParaRPr lang="en-CA" sz="2400" smtClean="0"/>
          </a:p>
          <a:p>
            <a:pPr>
              <a:lnSpc>
                <a:spcPct val="90000"/>
              </a:lnSpc>
            </a:pPr>
            <a:endParaRPr lang="en-CA" sz="2400" smtClean="0"/>
          </a:p>
          <a:p>
            <a:pPr>
              <a:lnSpc>
                <a:spcPct val="90000"/>
              </a:lnSpc>
            </a:pPr>
            <a:endParaRPr lang="en-CA" sz="2400" smtClean="0"/>
          </a:p>
          <a:p>
            <a:pPr>
              <a:lnSpc>
                <a:spcPct val="90000"/>
              </a:lnSpc>
            </a:pPr>
            <a:endParaRPr lang="en-CA" sz="2400" smtClean="0"/>
          </a:p>
          <a:p>
            <a:pPr>
              <a:lnSpc>
                <a:spcPct val="90000"/>
              </a:lnSpc>
            </a:pPr>
            <a:endParaRPr lang="en-CA" sz="2400" smtClean="0"/>
          </a:p>
          <a:p>
            <a:pPr>
              <a:lnSpc>
                <a:spcPct val="90000"/>
              </a:lnSpc>
            </a:pPr>
            <a:endParaRPr lang="en-CA" sz="2400" smtClean="0"/>
          </a:p>
          <a:p>
            <a:pPr>
              <a:lnSpc>
                <a:spcPct val="90000"/>
              </a:lnSpc>
            </a:pPr>
            <a:endParaRPr lang="en-CA" sz="2400" smtClean="0"/>
          </a:p>
          <a:p>
            <a:pPr>
              <a:lnSpc>
                <a:spcPct val="90000"/>
              </a:lnSpc>
            </a:pPr>
            <a:endParaRPr lang="en-CA" sz="2400" smtClean="0"/>
          </a:p>
          <a:p>
            <a:pPr>
              <a:lnSpc>
                <a:spcPct val="90000"/>
              </a:lnSpc>
            </a:pPr>
            <a:endParaRPr lang="fr-FR" sz="2400" smtClean="0"/>
          </a:p>
        </p:txBody>
      </p:sp>
      <p:graphicFrame>
        <p:nvGraphicFramePr>
          <p:cNvPr id="35847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827088" y="1700213"/>
          <a:ext cx="7848600" cy="338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5" name="Visio" r:id="rId3" imgW="3859282" imgH="1661874" progId="Visio.Drawing.6">
                  <p:embed/>
                </p:oleObj>
              </mc:Choice>
              <mc:Fallback>
                <p:oleObj name="Visio" r:id="rId3" imgW="3859282" imgH="1661874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00213"/>
                        <a:ext cx="7848600" cy="338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D77147C-EC5F-4430-A1DA-C58F23092170}" type="datetime1">
              <a:rPr lang="fr-FR" sz="1400" smtClean="0"/>
              <a:pPr/>
              <a:t>18/01/2012</a:t>
            </a:fld>
            <a:endParaRPr lang="fr-FR" sz="1400" smtClean="0"/>
          </a:p>
        </p:txBody>
      </p:sp>
      <p:sp>
        <p:nvSpPr>
          <p:cNvPr id="3686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400" smtClean="0"/>
              <a:t>© Robert Godin. Tous droits réservés.</a:t>
            </a:r>
          </a:p>
        </p:txBody>
      </p:sp>
      <p:sp>
        <p:nvSpPr>
          <p:cNvPr id="3686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2BF74FD-5D97-4222-9439-37D2276ECC76}" type="slidenum">
              <a:rPr lang="fr-FR" sz="1400" smtClean="0"/>
              <a:pPr/>
              <a:t>37</a:t>
            </a:fld>
            <a:endParaRPr lang="fr-FR" sz="1400" smtClean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Sans partage</a:t>
            </a:r>
            <a:endParaRPr lang="fr-FR" smtClean="0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0" y="2881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graphicFrame>
        <p:nvGraphicFramePr>
          <p:cNvPr id="36871" name="Object 4"/>
          <p:cNvGraphicFramePr>
            <a:graphicFrameLocks noChangeAspect="1"/>
          </p:cNvGraphicFramePr>
          <p:nvPr/>
        </p:nvGraphicFramePr>
        <p:xfrm>
          <a:off x="611188" y="2420938"/>
          <a:ext cx="7993062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9" name="Visio" r:id="rId3" imgW="4772596" imgH="1097470" progId="Visio.Drawing.6">
                  <p:embed/>
                </p:oleObj>
              </mc:Choice>
              <mc:Fallback>
                <p:oleObj name="Visio" r:id="rId3" imgW="4772596" imgH="109747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420938"/>
                        <a:ext cx="7993062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BB84643-16D5-4937-A177-10092F4537CF}" type="datetime1">
              <a:rPr lang="fr-FR" sz="1400" smtClean="0"/>
              <a:pPr/>
              <a:t>18/01/2012</a:t>
            </a:fld>
            <a:endParaRPr lang="fr-FR" sz="1400" smtClean="0"/>
          </a:p>
        </p:txBody>
      </p:sp>
      <p:sp>
        <p:nvSpPr>
          <p:cNvPr id="3789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400" smtClean="0"/>
              <a:t>© Robert Godin. Tous droits réservés.</a:t>
            </a:r>
          </a:p>
        </p:txBody>
      </p:sp>
      <p:sp>
        <p:nvSpPr>
          <p:cNvPr id="3789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420D3A-C9CF-49A3-86C6-8ED573377026}" type="slidenum">
              <a:rPr lang="fr-FR" sz="1400" smtClean="0"/>
              <a:pPr/>
              <a:t>38</a:t>
            </a:fld>
            <a:endParaRPr lang="fr-FR" sz="1400" smtClean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Oracle 10g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628775"/>
            <a:ext cx="8064500" cy="4556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sz="2400" smtClean="0"/>
              <a:t>Métaphore du « </a:t>
            </a:r>
            <a:r>
              <a:rPr lang="fr-FR" sz="2400" i="1" smtClean="0"/>
              <a:t>grid computing</a:t>
            </a:r>
            <a:r>
              <a:rPr lang="fr-FR" sz="2400" smtClean="0"/>
              <a:t> »</a:t>
            </a:r>
          </a:p>
          <a:p>
            <a:pPr>
              <a:lnSpc>
                <a:spcPct val="80000"/>
              </a:lnSpc>
            </a:pPr>
            <a:r>
              <a:rPr lang="fr-FR" sz="2400" smtClean="0"/>
              <a:t>Ressource de calcul </a:t>
            </a:r>
            <a:r>
              <a:rPr lang="fr-FR" sz="2400" i="1" smtClean="0"/>
              <a:t>virtuelle</a:t>
            </a:r>
          </a:p>
          <a:p>
            <a:pPr lvl="1">
              <a:lnSpc>
                <a:spcPct val="80000"/>
              </a:lnSpc>
            </a:pPr>
            <a:r>
              <a:rPr lang="fr-FR" sz="2000" smtClean="0"/>
              <a:t>Transparence de l’architecture matérielle</a:t>
            </a:r>
          </a:p>
          <a:p>
            <a:pPr lvl="2">
              <a:lnSpc>
                <a:spcPct val="80000"/>
              </a:lnSpc>
            </a:pPr>
            <a:r>
              <a:rPr lang="fr-FR" sz="1800" smtClean="0"/>
              <a:t>Supporte plusieurs combinaisons d’architectures parallèles et réparties</a:t>
            </a:r>
          </a:p>
          <a:p>
            <a:pPr lvl="3">
              <a:lnSpc>
                <a:spcPct val="80000"/>
              </a:lnSpc>
            </a:pPr>
            <a:r>
              <a:rPr lang="en-CA" sz="1600" i="1" smtClean="0"/>
              <a:t>Oracle Real Application Clusters</a:t>
            </a:r>
            <a:r>
              <a:rPr lang="en-CA" sz="1600" smtClean="0"/>
              <a:t> (RAC)</a:t>
            </a:r>
          </a:p>
          <a:p>
            <a:pPr lvl="4">
              <a:lnSpc>
                <a:spcPct val="80000"/>
              </a:lnSpc>
            </a:pPr>
            <a:r>
              <a:rPr lang="en-CA" sz="1600" smtClean="0"/>
              <a:t>Un seul SGBD virtuel</a:t>
            </a:r>
          </a:p>
          <a:p>
            <a:pPr lvl="4">
              <a:lnSpc>
                <a:spcPct val="80000"/>
              </a:lnSpc>
            </a:pPr>
            <a:r>
              <a:rPr lang="en-CA" sz="1600" smtClean="0"/>
              <a:t>Architecture cluster à disque partagé</a:t>
            </a:r>
          </a:p>
          <a:p>
            <a:pPr lvl="2">
              <a:lnSpc>
                <a:spcPct val="80000"/>
              </a:lnSpc>
            </a:pPr>
            <a:r>
              <a:rPr lang="fr-FR" sz="1800" smtClean="0"/>
              <a:t>Tire profit du coût décroissant des architectures à lames (machines peu coûteuses, Linux, réseaux très rapides, clusterware pour partage des disques, …)</a:t>
            </a:r>
          </a:p>
          <a:p>
            <a:pPr lvl="1">
              <a:lnSpc>
                <a:spcPct val="80000"/>
              </a:lnSpc>
            </a:pPr>
            <a:r>
              <a:rPr lang="fr-FR" sz="2000" smtClean="0"/>
              <a:t>Paramétrage de haut niveau</a:t>
            </a:r>
          </a:p>
          <a:p>
            <a:pPr lvl="2">
              <a:lnSpc>
                <a:spcPct val="80000"/>
              </a:lnSpc>
            </a:pPr>
            <a:r>
              <a:rPr lang="fr-FR" sz="1800" smtClean="0"/>
              <a:t>Fiabilité</a:t>
            </a:r>
          </a:p>
          <a:p>
            <a:pPr lvl="2">
              <a:lnSpc>
                <a:spcPct val="80000"/>
              </a:lnSpc>
            </a:pPr>
            <a:r>
              <a:rPr lang="fr-FR" sz="1800" smtClean="0"/>
              <a:t>Performance</a:t>
            </a:r>
          </a:p>
          <a:p>
            <a:pPr lvl="1">
              <a:lnSpc>
                <a:spcPct val="80000"/>
              </a:lnSpc>
            </a:pPr>
            <a:r>
              <a:rPr lang="fr-FR" sz="2000" smtClean="0"/>
              <a:t>Automatismes sophistiqués</a:t>
            </a:r>
          </a:p>
          <a:p>
            <a:pPr lvl="2">
              <a:lnSpc>
                <a:spcPct val="80000"/>
              </a:lnSpc>
            </a:pPr>
            <a:r>
              <a:rPr lang="fr-FR" sz="1800" smtClean="0"/>
              <a:t>Mécanismes de surveillance et de mise au point intégrés</a:t>
            </a:r>
          </a:p>
          <a:p>
            <a:pPr lvl="2">
              <a:lnSpc>
                <a:spcPct val="80000"/>
              </a:lnSpc>
            </a:pPr>
            <a:r>
              <a:rPr lang="en-CA" sz="1800" smtClean="0"/>
              <a:t>Basculement transparent d’application suite à une faute</a:t>
            </a:r>
          </a:p>
          <a:p>
            <a:pPr lvl="2">
              <a:lnSpc>
                <a:spcPct val="80000"/>
              </a:lnSpc>
            </a:pPr>
            <a:r>
              <a:rPr lang="en-CA" sz="1800" smtClean="0"/>
              <a:t>Répartition automatique des services sur un bassin de ressources</a:t>
            </a:r>
            <a:endParaRPr lang="en-CA" sz="100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0D9385-B80A-4651-A25A-4489D1F9D73F}" type="datetime1">
              <a:rPr lang="fr-FR" sz="1400" smtClean="0"/>
              <a:pPr/>
              <a:t>18/01/2012</a:t>
            </a:fld>
            <a:endParaRPr lang="fr-FR" sz="1400" smtClean="0"/>
          </a:p>
        </p:txBody>
      </p:sp>
      <p:sp>
        <p:nvSpPr>
          <p:cNvPr id="38915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400" smtClean="0"/>
              <a:t>© Robert Godin. Tous droits réservés.</a:t>
            </a:r>
          </a:p>
        </p:txBody>
      </p:sp>
      <p:sp>
        <p:nvSpPr>
          <p:cNvPr id="3891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C65428-09C9-4268-BAC1-F525EF6004EA}" type="slidenum">
              <a:rPr lang="fr-FR" sz="1400" smtClean="0"/>
              <a:pPr/>
              <a:t>39</a:t>
            </a:fld>
            <a:endParaRPr lang="fr-FR" sz="1400" smtClean="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smtClean="0"/>
              <a:t>Parallélisme intraopération 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Parallélisme à l’intérieur d’une opération</a:t>
            </a:r>
          </a:p>
          <a:p>
            <a:r>
              <a:rPr lang="en-CA" smtClean="0"/>
              <a:t>Balayage</a:t>
            </a:r>
          </a:p>
          <a:p>
            <a:r>
              <a:rPr lang="en-CA" smtClean="0"/>
              <a:t>Tri</a:t>
            </a:r>
          </a:p>
          <a:p>
            <a:r>
              <a:rPr lang="en-CA" smtClean="0"/>
              <a:t>Sélection</a:t>
            </a:r>
          </a:p>
          <a:p>
            <a:r>
              <a:rPr lang="en-CA" smtClean="0"/>
              <a:t>Jointure</a:t>
            </a:r>
          </a:p>
          <a:p>
            <a:r>
              <a:rPr lang="en-CA" smtClean="0"/>
              <a:t>Agrégats</a:t>
            </a:r>
          </a:p>
          <a:p>
            <a:r>
              <a:rPr lang="en-CA" smtClean="0"/>
              <a:t>…</a:t>
            </a:r>
          </a:p>
        </p:txBody>
      </p:sp>
      <p:sp>
        <p:nvSpPr>
          <p:cNvPr id="38919" name="Rectangle 5"/>
          <p:cNvSpPr>
            <a:spLocks noChangeArrowheads="1"/>
          </p:cNvSpPr>
          <p:nvPr/>
        </p:nvSpPr>
        <p:spPr bwMode="auto">
          <a:xfrm>
            <a:off x="0" y="2481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47A20C5-3EF0-487E-8718-02ACBF2CB4DF}" type="datetime1">
              <a:rPr lang="fr-FR" sz="1400" smtClean="0"/>
              <a:pPr/>
              <a:t>18/01/2012</a:t>
            </a:fld>
            <a:endParaRPr lang="fr-FR" sz="1400" smtClean="0"/>
          </a:p>
        </p:txBody>
      </p:sp>
      <p:sp>
        <p:nvSpPr>
          <p:cNvPr id="614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400" smtClean="0"/>
              <a:t>© Robert Godin. Tous droits réservés.</a:t>
            </a:r>
          </a:p>
        </p:txBody>
      </p:sp>
      <p:sp>
        <p:nvSpPr>
          <p:cNvPr id="614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500D649-4197-4695-AEE7-5C484A29A340}" type="slidenum">
              <a:rPr lang="fr-FR" sz="1400" smtClean="0"/>
              <a:pPr/>
              <a:t>4</a:t>
            </a:fld>
            <a:endParaRPr lang="fr-FR" sz="1400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18.1 Bases de données réparties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mtClean="0"/>
              <a:t>Bénéfices potentiels</a:t>
            </a:r>
          </a:p>
          <a:p>
            <a:pPr lvl="1"/>
            <a:r>
              <a:rPr lang="fr-CA" smtClean="0"/>
              <a:t>Performance</a:t>
            </a:r>
          </a:p>
          <a:p>
            <a:pPr lvl="1"/>
            <a:r>
              <a:rPr lang="fr-CA" smtClean="0"/>
              <a:t>Fiabilité et disponibilité</a:t>
            </a:r>
          </a:p>
          <a:p>
            <a:pPr lvl="1"/>
            <a:r>
              <a:rPr lang="fr-CA" smtClean="0"/>
              <a:t>Extensibilité</a:t>
            </a:r>
          </a:p>
          <a:p>
            <a:r>
              <a:rPr lang="fr-CA" smtClean="0"/>
              <a:t>Inconvénients</a:t>
            </a:r>
          </a:p>
          <a:p>
            <a:pPr lvl="1"/>
            <a:r>
              <a:rPr lang="fr-CA" smtClean="0"/>
              <a:t>Complexité accrue</a:t>
            </a:r>
          </a:p>
          <a:p>
            <a:pPr lvl="1"/>
            <a:r>
              <a:rPr lang="fr-CA" smtClean="0"/>
              <a:t>Coût important</a:t>
            </a:r>
          </a:p>
          <a:p>
            <a:pPr lvl="2"/>
            <a:r>
              <a:rPr lang="fr-CA" smtClean="0"/>
              <a:t>conception, administration,...</a:t>
            </a:r>
          </a:p>
          <a:p>
            <a:endParaRPr lang="fr-CA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CFA2E4C-F813-49DC-8A48-5E2D09B3ED2F}" type="datetime1">
              <a:rPr lang="fr-FR" sz="1400" smtClean="0"/>
              <a:pPr/>
              <a:t>18/01/2012</a:t>
            </a:fld>
            <a:endParaRPr lang="fr-FR" sz="1400" smtClean="0"/>
          </a:p>
        </p:txBody>
      </p:sp>
      <p:sp>
        <p:nvSpPr>
          <p:cNvPr id="3993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400" smtClean="0"/>
              <a:t>© Robert Godin. Tous droits réservés.</a:t>
            </a:r>
          </a:p>
        </p:txBody>
      </p:sp>
      <p:sp>
        <p:nvSpPr>
          <p:cNvPr id="3994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57E6F2E-FD12-44B1-BCA1-CFCC292FE980}" type="slidenum">
              <a:rPr lang="fr-FR" sz="1400" smtClean="0"/>
              <a:pPr/>
              <a:t>40</a:t>
            </a:fld>
            <a:endParaRPr lang="fr-FR" sz="1400" smtClean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Sélection parallèle</a:t>
            </a:r>
            <a:endParaRPr lang="fr-FR" smtClean="0"/>
          </a:p>
        </p:txBody>
      </p:sp>
      <p:graphicFrame>
        <p:nvGraphicFramePr>
          <p:cNvPr id="3994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84213" y="2090738"/>
          <a:ext cx="7920037" cy="336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0" name="Visio" r:id="rId3" imgW="4452556" imgH="1893237" progId="Visio.Drawing.6">
                  <p:embed/>
                </p:oleObj>
              </mc:Choice>
              <mc:Fallback>
                <p:oleObj name="Visio" r:id="rId3" imgW="4452556" imgH="1893237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090738"/>
                        <a:ext cx="7920037" cy="336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71E3B7-4926-41E3-B9F8-39B2C873EFB7}" type="datetime1">
              <a:rPr lang="fr-FR" sz="1400" smtClean="0"/>
              <a:pPr/>
              <a:t>18/01/2012</a:t>
            </a:fld>
            <a:endParaRPr lang="fr-FR" sz="1400" smtClean="0"/>
          </a:p>
        </p:txBody>
      </p:sp>
      <p:sp>
        <p:nvSpPr>
          <p:cNvPr id="4096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400" smtClean="0"/>
              <a:t>© Robert Godin. Tous droits réservés.</a:t>
            </a:r>
          </a:p>
        </p:txBody>
      </p:sp>
      <p:sp>
        <p:nvSpPr>
          <p:cNvPr id="4096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5244AA0-9DEB-4F92-A671-DB601B601176}" type="slidenum">
              <a:rPr lang="fr-FR" sz="1400" smtClean="0"/>
              <a:pPr/>
              <a:t>41</a:t>
            </a:fld>
            <a:endParaRPr lang="fr-FR" sz="1400" smtClean="0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Jointure parallèle 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Fragmentation symétrique</a:t>
            </a:r>
          </a:p>
          <a:p>
            <a:endParaRPr lang="en-CA" smtClean="0"/>
          </a:p>
          <a:p>
            <a:endParaRPr lang="en-CA" smtClean="0"/>
          </a:p>
          <a:p>
            <a:endParaRPr lang="en-CA" smtClean="0"/>
          </a:p>
          <a:p>
            <a:r>
              <a:rPr lang="en-CA" smtClean="0"/>
              <a:t>Fragmentation et duplication</a:t>
            </a:r>
            <a:endParaRPr lang="fr-FR" smtClean="0"/>
          </a:p>
        </p:txBody>
      </p:sp>
      <p:sp>
        <p:nvSpPr>
          <p:cNvPr id="40967" name="Rectangle 5"/>
          <p:cNvSpPr>
            <a:spLocks noChangeArrowheads="1"/>
          </p:cNvSpPr>
          <p:nvPr/>
        </p:nvSpPr>
        <p:spPr bwMode="auto">
          <a:xfrm>
            <a:off x="0" y="2239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graphicFrame>
        <p:nvGraphicFramePr>
          <p:cNvPr id="40968" name="Object 4"/>
          <p:cNvGraphicFramePr>
            <a:graphicFrameLocks noChangeAspect="1"/>
          </p:cNvGraphicFramePr>
          <p:nvPr/>
        </p:nvGraphicFramePr>
        <p:xfrm>
          <a:off x="2987675" y="2205038"/>
          <a:ext cx="3600450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5" name="Visio" r:id="rId3" imgW="4452556" imgH="2376964" progId="Visio.Drawing.6">
                  <p:embed/>
                </p:oleObj>
              </mc:Choice>
              <mc:Fallback>
                <p:oleObj name="Visio" r:id="rId3" imgW="4452556" imgH="2376964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05038"/>
                        <a:ext cx="3600450" cy="192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Rectangle 7"/>
          <p:cNvSpPr>
            <a:spLocks noChangeArrowheads="1"/>
          </p:cNvSpPr>
          <p:nvPr/>
        </p:nvSpPr>
        <p:spPr bwMode="auto">
          <a:xfrm>
            <a:off x="0" y="2239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graphicFrame>
        <p:nvGraphicFramePr>
          <p:cNvPr id="40970" name="Object 6"/>
          <p:cNvGraphicFramePr>
            <a:graphicFrameLocks noChangeAspect="1"/>
          </p:cNvGraphicFramePr>
          <p:nvPr/>
        </p:nvGraphicFramePr>
        <p:xfrm>
          <a:off x="2987675" y="4559300"/>
          <a:ext cx="3671888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6" name="Visio" r:id="rId5" imgW="4452556" imgH="2376964" progId="Visio.Drawing.6">
                  <p:embed/>
                </p:oleObj>
              </mc:Choice>
              <mc:Fallback>
                <p:oleObj name="Visio" r:id="rId5" imgW="4452556" imgH="2376964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559300"/>
                        <a:ext cx="3671888" cy="196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Paradigme map-reduce de traitement parallèle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52600"/>
            <a:ext cx="7772400" cy="4533900"/>
          </a:xfrm>
        </p:spPr>
        <p:txBody>
          <a:bodyPr/>
          <a:lstStyle/>
          <a:p>
            <a:pPr>
              <a:defRPr/>
            </a:pPr>
            <a:r>
              <a:rPr lang="fr-CA" sz="2400" dirty="0" smtClean="0"/>
              <a:t>Fonctions </a:t>
            </a:r>
            <a:r>
              <a:rPr lang="fr-CA" sz="2400" i="1" dirty="0" err="1" smtClean="0"/>
              <a:t>map</a:t>
            </a:r>
            <a:r>
              <a:rPr lang="fr-CA" sz="2400" dirty="0" smtClean="0"/>
              <a:t> et </a:t>
            </a:r>
            <a:r>
              <a:rPr lang="fr-CA" sz="2400" i="1" dirty="0" err="1" smtClean="0"/>
              <a:t>reduce</a:t>
            </a:r>
            <a:r>
              <a:rPr lang="fr-CA" sz="2400" dirty="0" smtClean="0"/>
              <a:t> exécutées en parallèle</a:t>
            </a:r>
          </a:p>
          <a:p>
            <a:pPr lvl="1">
              <a:defRPr/>
            </a:pPr>
            <a:r>
              <a:rPr lang="fr-CA" sz="2000" dirty="0" smtClean="0"/>
              <a:t>Architecture massivement parallèle sans partage</a:t>
            </a:r>
          </a:p>
          <a:p>
            <a:pPr marL="342900" lvl="1" indent="-342900">
              <a:buFont typeface="Monotype Sorts" pitchFamily="2" charset="2"/>
              <a:buChar char="n"/>
              <a:defRPr/>
            </a:pPr>
            <a:r>
              <a:rPr lang="fr-CA" sz="2000" dirty="0" smtClean="0"/>
              <a:t>Exemple d’indexation de pages Web</a:t>
            </a:r>
            <a:endParaRPr lang="fr-CA" sz="2400" dirty="0" smtClean="0"/>
          </a:p>
          <a:p>
            <a:pPr>
              <a:defRPr/>
            </a:pPr>
            <a:r>
              <a:rPr lang="fr-CA" sz="2400" i="1" dirty="0" err="1" smtClean="0"/>
              <a:t>Map</a:t>
            </a:r>
            <a:endParaRPr lang="fr-CA" sz="2400" i="1" dirty="0" smtClean="0"/>
          </a:p>
          <a:p>
            <a:pPr lvl="1">
              <a:defRPr/>
            </a:pPr>
            <a:r>
              <a:rPr lang="fr-CA" sz="2000" dirty="0" smtClean="0"/>
              <a:t>Chaque processeur traite un </a:t>
            </a:r>
            <a:r>
              <a:rPr lang="fr-CA" sz="2000" dirty="0" smtClean="0"/>
              <a:t>sous-ensemble </a:t>
            </a:r>
            <a:r>
              <a:rPr lang="fr-CA" sz="2000" dirty="0" smtClean="0"/>
              <a:t>de pages</a:t>
            </a:r>
          </a:p>
          <a:p>
            <a:pPr lvl="1">
              <a:defRPr/>
            </a:pPr>
            <a:r>
              <a:rPr lang="fr-CA" sz="2000" dirty="0" smtClean="0"/>
              <a:t>Pour chaque page</a:t>
            </a:r>
          </a:p>
          <a:p>
            <a:pPr lvl="2">
              <a:defRPr/>
            </a:pPr>
            <a:r>
              <a:rPr lang="fr-CA" sz="1800" dirty="0" smtClean="0"/>
              <a:t>Input : (</a:t>
            </a:r>
            <a:r>
              <a:rPr lang="fr-CA" sz="1800" i="1" dirty="0" err="1" smtClean="0"/>
              <a:t>IdPage</a:t>
            </a:r>
            <a:r>
              <a:rPr lang="fr-CA" sz="1800" dirty="0" smtClean="0"/>
              <a:t>, texte de la page)</a:t>
            </a:r>
          </a:p>
          <a:p>
            <a:pPr lvl="2">
              <a:defRPr/>
            </a:pPr>
            <a:r>
              <a:rPr lang="fr-CA" sz="1800" dirty="0" smtClean="0"/>
              <a:t>Output : ensemble de paires (</a:t>
            </a:r>
            <a:r>
              <a:rPr lang="fr-CA" sz="1800" i="1" dirty="0" err="1" smtClean="0"/>
              <a:t>IdTermeIndex</a:t>
            </a:r>
            <a:r>
              <a:rPr lang="fr-CA" sz="1800" dirty="0" smtClean="0"/>
              <a:t>, </a:t>
            </a:r>
            <a:r>
              <a:rPr lang="fr-CA" sz="1800" i="1" dirty="0" err="1" smtClean="0"/>
              <a:t>IdPage</a:t>
            </a:r>
            <a:r>
              <a:rPr lang="fr-CA" sz="1800" dirty="0" smtClean="0"/>
              <a:t>)</a:t>
            </a:r>
          </a:p>
          <a:p>
            <a:pPr>
              <a:defRPr/>
            </a:pPr>
            <a:r>
              <a:rPr lang="fr-CA" sz="2400" i="1" dirty="0" err="1" smtClean="0"/>
              <a:t>Reduce</a:t>
            </a:r>
            <a:endParaRPr lang="fr-CA" sz="2400" i="1" dirty="0" smtClean="0"/>
          </a:p>
          <a:p>
            <a:pPr lvl="1">
              <a:defRPr/>
            </a:pPr>
            <a:r>
              <a:rPr lang="fr-CA" sz="2000" dirty="0" smtClean="0"/>
              <a:t>Chaque processeur traite un ensemble de termes</a:t>
            </a:r>
          </a:p>
          <a:p>
            <a:pPr lvl="1">
              <a:defRPr/>
            </a:pPr>
            <a:r>
              <a:rPr lang="fr-CA" sz="2000" dirty="0" smtClean="0"/>
              <a:t>Rassemble les paires pour un terme et forme le résultat</a:t>
            </a:r>
          </a:p>
          <a:p>
            <a:pPr lvl="2">
              <a:defRPr/>
            </a:pPr>
            <a:r>
              <a:rPr lang="fr-CA" sz="1800" dirty="0" smtClean="0"/>
              <a:t>Output : (</a:t>
            </a:r>
            <a:r>
              <a:rPr lang="fr-CA" sz="1800" i="1" dirty="0" err="1" smtClean="0"/>
              <a:t>IdTermeIndex</a:t>
            </a:r>
            <a:r>
              <a:rPr lang="fr-CA" sz="1800" dirty="0" smtClean="0"/>
              <a:t>,{</a:t>
            </a:r>
            <a:r>
              <a:rPr lang="fr-CA" sz="1800" i="1" dirty="0" err="1" smtClean="0"/>
              <a:t>IdPage</a:t>
            </a:r>
            <a:r>
              <a:rPr lang="fr-CA" sz="1800" i="1" dirty="0" smtClean="0"/>
              <a:t>}</a:t>
            </a:r>
            <a:r>
              <a:rPr lang="fr-CA" sz="1800" dirty="0" smtClean="0"/>
              <a:t>)</a:t>
            </a:r>
          </a:p>
        </p:txBody>
      </p:sp>
      <p:sp>
        <p:nvSpPr>
          <p:cNvPr id="41988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1A59ED9-65BE-4579-84AC-9962A454EA02}" type="datetime1">
              <a:rPr lang="fr-FR" sz="1400" smtClean="0"/>
              <a:pPr/>
              <a:t>18/01/2012</a:t>
            </a:fld>
            <a:endParaRPr lang="fr-FR" sz="1400" smtClean="0"/>
          </a:p>
        </p:txBody>
      </p:sp>
      <p:sp>
        <p:nvSpPr>
          <p:cNvPr id="4198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400" smtClean="0"/>
              <a:t>© Robert Godin. Tous droits réservés.</a:t>
            </a:r>
          </a:p>
        </p:txBody>
      </p:sp>
      <p:sp>
        <p:nvSpPr>
          <p:cNvPr id="4199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59B3155-E13D-4FCA-BE8F-50B68CC68FFC}" type="slidenum">
              <a:rPr lang="fr-FR" sz="1400" smtClean="0"/>
              <a:pPr/>
              <a:t>42</a:t>
            </a:fld>
            <a:endParaRPr lang="fr-FR" sz="140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Oracle exadata</a:t>
            </a:r>
          </a:p>
        </p:txBody>
      </p:sp>
      <p:sp>
        <p:nvSpPr>
          <p:cNvPr id="4301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smtClean="0"/>
              <a:t>Cellule exadata</a:t>
            </a:r>
          </a:p>
          <a:p>
            <a:pPr lvl="1"/>
            <a:r>
              <a:rPr lang="fr-FR" sz="2000" smtClean="0"/>
              <a:t>Processeurs + disques + flash cache </a:t>
            </a:r>
          </a:p>
          <a:p>
            <a:pPr lvl="1"/>
            <a:r>
              <a:rPr lang="fr-FR" sz="2000" smtClean="0"/>
              <a:t>336 TB SATA ou 100 TB SAS</a:t>
            </a:r>
          </a:p>
          <a:p>
            <a:pPr lvl="1"/>
            <a:r>
              <a:rPr lang="fr-FR" sz="2000" smtClean="0"/>
              <a:t>5 TB Flash</a:t>
            </a:r>
          </a:p>
          <a:p>
            <a:pPr lvl="1"/>
            <a:r>
              <a:rPr lang="fr-FR" sz="2000" smtClean="0"/>
              <a:t>Interconnexion infiniband 40GB/sec</a:t>
            </a:r>
          </a:p>
          <a:p>
            <a:pPr lvl="1"/>
            <a:r>
              <a:rPr lang="fr-FR" sz="2000" smtClean="0"/>
              <a:t>Temps d’accès jusqu’à 0.001 </a:t>
            </a:r>
            <a:r>
              <a:rPr lang="fr-FR" sz="2000" i="1" smtClean="0"/>
              <a:t>ms</a:t>
            </a:r>
          </a:p>
          <a:p>
            <a:r>
              <a:rPr lang="fr-FR" sz="2400" smtClean="0"/>
              <a:t>Stockage « intelligent »</a:t>
            </a:r>
          </a:p>
          <a:p>
            <a:pPr lvl="1"/>
            <a:r>
              <a:rPr lang="fr-FR" sz="2000" smtClean="0"/>
              <a:t>Pré-traitement en parallèle</a:t>
            </a:r>
          </a:p>
          <a:p>
            <a:pPr lvl="2"/>
            <a:r>
              <a:rPr lang="fr-FR" sz="1800" smtClean="0"/>
              <a:t>Sélection</a:t>
            </a:r>
          </a:p>
          <a:p>
            <a:pPr lvl="2"/>
            <a:r>
              <a:rPr lang="fr-FR" sz="1800" smtClean="0"/>
              <a:t>Compression par colonne</a:t>
            </a:r>
          </a:p>
          <a:p>
            <a:pPr lvl="2"/>
            <a:r>
              <a:rPr lang="fr-FR" sz="1800" smtClean="0"/>
              <a:t>Indexation</a:t>
            </a:r>
          </a:p>
          <a:p>
            <a:pPr lvl="1"/>
            <a:r>
              <a:rPr lang="fr-FR" sz="2000" smtClean="0"/>
              <a:t>Répartition + duplication de données</a:t>
            </a:r>
          </a:p>
          <a:p>
            <a:pPr lvl="2"/>
            <a:endParaRPr lang="fr-FR" sz="2000" smtClean="0"/>
          </a:p>
        </p:txBody>
      </p:sp>
      <p:sp>
        <p:nvSpPr>
          <p:cNvPr id="4301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DF4428D-87E3-4FC9-AB7F-DBF60FB898D7}" type="datetime1">
              <a:rPr lang="fr-FR" sz="1400" smtClean="0"/>
              <a:pPr/>
              <a:t>18/01/2012</a:t>
            </a:fld>
            <a:endParaRPr lang="fr-FR" sz="1400" smtClean="0"/>
          </a:p>
        </p:txBody>
      </p:sp>
      <p:sp>
        <p:nvSpPr>
          <p:cNvPr id="4301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400" smtClean="0"/>
              <a:t>© Robert Godin. Tous droits réservés.</a:t>
            </a:r>
          </a:p>
        </p:txBody>
      </p:sp>
      <p:sp>
        <p:nvSpPr>
          <p:cNvPr id="4301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A90F63-C6B4-481D-9A0F-D109D8742BB7}" type="slidenum">
              <a:rPr lang="fr-FR" sz="1400" smtClean="0"/>
              <a:pPr/>
              <a:t>43</a:t>
            </a:fld>
            <a:endParaRPr lang="fr-FR" sz="140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BD en </a:t>
            </a:r>
            <a:r>
              <a:rPr lang="en-CA" dirty="0" err="1" smtClean="0"/>
              <a:t>mémoire</a:t>
            </a:r>
            <a:r>
              <a:rPr lang="en-CA" dirty="0" smtClean="0"/>
              <a:t> </a:t>
            </a:r>
            <a:r>
              <a:rPr lang="en-CA" dirty="0" err="1" smtClean="0"/>
              <a:t>centrale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Limite</a:t>
            </a:r>
            <a:r>
              <a:rPr lang="en-CA" dirty="0" smtClean="0"/>
              <a:t> </a:t>
            </a:r>
            <a:r>
              <a:rPr lang="en-CA" dirty="0" err="1" smtClean="0"/>
              <a:t>sur</a:t>
            </a:r>
            <a:r>
              <a:rPr lang="en-CA" dirty="0" smtClean="0"/>
              <a:t> la </a:t>
            </a:r>
            <a:r>
              <a:rPr lang="en-CA" dirty="0" err="1" smtClean="0"/>
              <a:t>taille</a:t>
            </a:r>
            <a:r>
              <a:rPr lang="en-CA" dirty="0" smtClean="0"/>
              <a:t> de la BD</a:t>
            </a:r>
          </a:p>
          <a:p>
            <a:r>
              <a:rPr lang="en-CA" dirty="0" smtClean="0"/>
              <a:t>Performance </a:t>
            </a:r>
            <a:r>
              <a:rPr lang="en-CA" dirty="0" err="1" smtClean="0"/>
              <a:t>extrême</a:t>
            </a:r>
            <a:endParaRPr lang="en-CA" dirty="0" smtClean="0"/>
          </a:p>
          <a:p>
            <a:r>
              <a:rPr lang="en-CA" dirty="0" smtClean="0"/>
              <a:t>Structures </a:t>
            </a:r>
            <a:r>
              <a:rPr lang="en-CA" dirty="0" err="1" smtClean="0"/>
              <a:t>optimisées</a:t>
            </a:r>
            <a:r>
              <a:rPr lang="en-CA" dirty="0" smtClean="0"/>
              <a:t> pour la </a:t>
            </a:r>
            <a:r>
              <a:rPr lang="en-CA" dirty="0" err="1" smtClean="0"/>
              <a:t>mémoire</a:t>
            </a:r>
            <a:r>
              <a:rPr lang="en-CA" dirty="0" smtClean="0"/>
              <a:t> </a:t>
            </a:r>
            <a:r>
              <a:rPr lang="en-CA" dirty="0" err="1" smtClean="0"/>
              <a:t>centrale</a:t>
            </a:r>
            <a:endParaRPr lang="en-CA" dirty="0" smtClean="0"/>
          </a:p>
          <a:p>
            <a:r>
              <a:rPr lang="en-CA" dirty="0" smtClean="0"/>
              <a:t>Duplication/</a:t>
            </a:r>
            <a:r>
              <a:rPr lang="en-CA" dirty="0" err="1" smtClean="0"/>
              <a:t>répartition</a:t>
            </a:r>
            <a:endParaRPr lang="en-CA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FEC5F4-2AD7-48E9-A05A-270B8CF11EF6}" type="datetime1">
              <a:rPr lang="fr-FR" smtClean="0"/>
              <a:pPr>
                <a:defRPr/>
              </a:pPr>
              <a:t>18/01/2012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© Robert Godin. Tous droits réservés.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21BE1-C1EE-4C60-BF35-79E6E39B2234}" type="slidenum">
              <a:rPr lang="fr-FR" smtClean="0"/>
              <a:pPr>
                <a:defRPr/>
              </a:pPr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3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49DFFD-8F76-4BEE-9E4F-228A6B6849D7}" type="datetime1">
              <a:rPr lang="fr-FR" sz="1400" smtClean="0"/>
              <a:pPr/>
              <a:t>18/01/2012</a:t>
            </a:fld>
            <a:endParaRPr lang="fr-FR" sz="1400" smtClean="0"/>
          </a:p>
        </p:txBody>
      </p:sp>
      <p:sp>
        <p:nvSpPr>
          <p:cNvPr id="717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400" smtClean="0"/>
              <a:t>© Robert Godin. Tous droits réservés.</a:t>
            </a:r>
          </a:p>
        </p:txBody>
      </p:sp>
      <p:sp>
        <p:nvSpPr>
          <p:cNvPr id="717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A554034-D656-420D-BF9E-FFAA3BE6D74A}" type="slidenum">
              <a:rPr lang="fr-FR" sz="1400" smtClean="0"/>
              <a:pPr/>
              <a:t>5</a:t>
            </a:fld>
            <a:endParaRPr lang="fr-FR" sz="1400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Problèmes techniques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mtClean="0"/>
              <a:t>Transparence de la répartition</a:t>
            </a:r>
          </a:p>
          <a:p>
            <a:r>
              <a:rPr lang="fr-CA" smtClean="0"/>
              <a:t>Transactions réparties</a:t>
            </a:r>
          </a:p>
          <a:p>
            <a:r>
              <a:rPr lang="fr-CA" smtClean="0"/>
              <a:t>Évaluation de requêtes réparties </a:t>
            </a:r>
          </a:p>
          <a:p>
            <a:r>
              <a:rPr lang="fr-CA" smtClean="0"/>
              <a:t>Interface uniforme à différents modèles</a:t>
            </a:r>
          </a:p>
          <a:p>
            <a:pPr lvl="1"/>
            <a:r>
              <a:rPr lang="fr-CA" smtClean="0"/>
              <a:t>extracteurs, médiateurs,...</a:t>
            </a:r>
          </a:p>
          <a:p>
            <a:r>
              <a:rPr lang="fr-CA" smtClean="0"/>
              <a:t>Répartition du dictionnaire de données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B628D8-3FFA-412A-85EA-5ED0F2244701}" type="datetime1">
              <a:rPr lang="fr-FR" sz="1400" smtClean="0"/>
              <a:pPr/>
              <a:t>18/01/2012</a:t>
            </a:fld>
            <a:endParaRPr lang="fr-FR" sz="1400" smtClean="0"/>
          </a:p>
        </p:txBody>
      </p:sp>
      <p:sp>
        <p:nvSpPr>
          <p:cNvPr id="8195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400" smtClean="0"/>
              <a:t>© Robert Godin. Tous droits réservés.</a:t>
            </a:r>
          </a:p>
        </p:txBody>
      </p:sp>
      <p:sp>
        <p:nvSpPr>
          <p:cNvPr id="819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11D62E5-7986-4AC4-8131-6A2D7FAF33CF}" type="slidenum">
              <a:rPr lang="fr-FR" sz="1400" smtClean="0"/>
              <a:pPr/>
              <a:t>6</a:t>
            </a:fld>
            <a:endParaRPr lang="fr-FR" sz="140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z="3600" smtClean="0"/>
              <a:t>18.1.1 Classification des architectures de BD répartie</a:t>
            </a:r>
            <a:endParaRPr lang="fr-CA" smtClean="0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mtClean="0"/>
              <a:t>BD répartie homogène</a:t>
            </a:r>
          </a:p>
          <a:p>
            <a:pPr lvl="1"/>
            <a:r>
              <a:rPr lang="fr-CA" smtClean="0"/>
              <a:t>même SGBD</a:t>
            </a:r>
          </a:p>
          <a:p>
            <a:r>
              <a:rPr lang="fr-CA" smtClean="0"/>
              <a:t>LMD compatible</a:t>
            </a:r>
          </a:p>
          <a:p>
            <a:pPr lvl="1"/>
            <a:r>
              <a:rPr lang="fr-CA" smtClean="0"/>
              <a:t>e.g. SQL</a:t>
            </a:r>
          </a:p>
          <a:p>
            <a:r>
              <a:rPr lang="fr-CA" i="1" smtClean="0"/>
              <a:t>Modèle de données compatible</a:t>
            </a:r>
            <a:endParaRPr lang="fr-CA" smtClean="0"/>
          </a:p>
          <a:p>
            <a:pPr lvl="1"/>
            <a:r>
              <a:rPr lang="fr-CA" smtClean="0"/>
              <a:t>e.g. relationnel</a:t>
            </a:r>
          </a:p>
          <a:p>
            <a:r>
              <a:rPr lang="fr-CA" smtClean="0"/>
              <a:t>BD répartie hétérogène</a:t>
            </a:r>
          </a:p>
          <a:p>
            <a:pPr lvl="1"/>
            <a:r>
              <a:rPr lang="fr-CA" smtClean="0"/>
              <a:t>relationnel, fichiers, objet,...</a:t>
            </a:r>
          </a:p>
          <a:p>
            <a:endParaRPr lang="fr-CA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DC8BE52-45DC-4775-BB3C-BD346CC954D4}" type="datetime1">
              <a:rPr lang="fr-FR" sz="1400" smtClean="0"/>
              <a:pPr/>
              <a:t>18/01/2012</a:t>
            </a:fld>
            <a:endParaRPr lang="fr-FR" sz="1400" smtClean="0"/>
          </a:p>
        </p:txBody>
      </p:sp>
      <p:sp>
        <p:nvSpPr>
          <p:cNvPr id="921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400" smtClean="0"/>
              <a:t>© Robert Godin. Tous droits réservés.</a:t>
            </a:r>
          </a:p>
        </p:txBody>
      </p:sp>
      <p:sp>
        <p:nvSpPr>
          <p:cNvPr id="92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44941EA-6D0D-4387-BFFC-09682E75BD46}" type="slidenum">
              <a:rPr lang="fr-FR" sz="1400" smtClean="0"/>
              <a:pPr/>
              <a:t>7</a:t>
            </a:fld>
            <a:endParaRPr lang="fr-FR" sz="1400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Autonomie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mtClean="0"/>
              <a:t>Multi-SGBD</a:t>
            </a:r>
          </a:p>
          <a:p>
            <a:pPr lvl="1"/>
            <a:r>
              <a:rPr lang="fr-CA" smtClean="0"/>
              <a:t>autonomie totale</a:t>
            </a:r>
          </a:p>
          <a:p>
            <a:r>
              <a:rPr lang="fr-CA" smtClean="0"/>
              <a:t>SGBD fédéré</a:t>
            </a:r>
          </a:p>
          <a:p>
            <a:pPr lvl="1"/>
            <a:r>
              <a:rPr lang="fr-CA" smtClean="0"/>
              <a:t>fonctions de coordination intégrées au SGBD</a:t>
            </a:r>
          </a:p>
          <a:p>
            <a:pPr lvl="1"/>
            <a:r>
              <a:rPr lang="fr-CA" smtClean="0"/>
              <a:t>e.g. support de protocole XA</a:t>
            </a:r>
          </a:p>
          <a:p>
            <a:r>
              <a:rPr lang="fr-CA" smtClean="0"/>
              <a:t>SGBD réparti</a:t>
            </a:r>
          </a:p>
          <a:p>
            <a:endParaRPr lang="fr-CA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A7B32B-709E-417B-A74B-BC66991ED8BC}" type="datetime1">
              <a:rPr lang="fr-FR" sz="1400" smtClean="0"/>
              <a:pPr/>
              <a:t>18/01/2012</a:t>
            </a:fld>
            <a:endParaRPr lang="fr-FR" sz="1400" smtClean="0"/>
          </a:p>
        </p:txBody>
      </p:sp>
      <p:sp>
        <p:nvSpPr>
          <p:cNvPr id="1024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400" smtClean="0"/>
              <a:t>© Robert Godin. Tous droits réservés.</a:t>
            </a:r>
          </a:p>
        </p:txBody>
      </p:sp>
      <p:sp>
        <p:nvSpPr>
          <p:cNvPr id="1024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9ABF0E8-157A-4A51-9082-786D87B9F1EF}" type="slidenum">
              <a:rPr lang="fr-FR" sz="1400" smtClean="0"/>
              <a:pPr/>
              <a:t>8</a:t>
            </a:fld>
            <a:endParaRPr lang="fr-FR" sz="1400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18.1.2 Architecture des schémas</a:t>
            </a:r>
          </a:p>
        </p:txBody>
      </p:sp>
      <p:graphicFrame>
        <p:nvGraphicFramePr>
          <p:cNvPr id="10246" name="Object 4"/>
          <p:cNvGraphicFramePr>
            <a:graphicFrameLocks noChangeAspect="1"/>
          </p:cNvGraphicFramePr>
          <p:nvPr/>
        </p:nvGraphicFramePr>
        <p:xfrm>
          <a:off x="2286000" y="1676400"/>
          <a:ext cx="47244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VISIO" r:id="rId3" imgW="3237120" imgH="3237120" progId="Visio.Drawing.5">
                  <p:embed/>
                </p:oleObj>
              </mc:Choice>
              <mc:Fallback>
                <p:oleObj name="VISIO" r:id="rId3" imgW="3237120" imgH="3237120" progId="Visio.Drawing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76400"/>
                        <a:ext cx="4724400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88694C2-65DF-45F2-B9D0-933E328EF47E}" type="datetime1">
              <a:rPr lang="fr-FR" sz="1400" smtClean="0"/>
              <a:pPr/>
              <a:t>18/01/2012</a:t>
            </a:fld>
            <a:endParaRPr lang="fr-FR" sz="1400" smtClean="0"/>
          </a:p>
        </p:txBody>
      </p:sp>
      <p:sp>
        <p:nvSpPr>
          <p:cNvPr id="1126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400" smtClean="0"/>
              <a:t>© Robert Godin. Tous droits réservés.</a:t>
            </a:r>
          </a:p>
        </p:txBody>
      </p:sp>
      <p:sp>
        <p:nvSpPr>
          <p:cNvPr id="1126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5DD6B7-129C-45D4-89FB-00F6A387EB08}" type="slidenum">
              <a:rPr lang="fr-FR" sz="1400" smtClean="0"/>
              <a:pPr/>
              <a:t>9</a:t>
            </a:fld>
            <a:endParaRPr lang="fr-FR" sz="1400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18.1.3.1 DUPLICATION RÉPARTIE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 smtClean="0"/>
              <a:t>Duplication synchrone</a:t>
            </a:r>
            <a:r>
              <a:rPr lang="fr-FR" smtClean="0"/>
              <a:t> (</a:t>
            </a:r>
            <a:r>
              <a:rPr lang="fr-FR" i="1" smtClean="0"/>
              <a:t>synchronous replication</a:t>
            </a:r>
            <a:r>
              <a:rPr lang="fr-FR" smtClean="0"/>
              <a:t>)</a:t>
            </a:r>
          </a:p>
          <a:p>
            <a:pPr lvl="1"/>
            <a:r>
              <a:rPr lang="fr-FR" smtClean="0"/>
              <a:t>sérialisabilité globale</a:t>
            </a:r>
          </a:p>
          <a:p>
            <a:pPr algn="just">
              <a:spcAft>
                <a:spcPts val="1200"/>
              </a:spcAft>
            </a:pPr>
            <a:r>
              <a:rPr lang="fr-FR" i="1" smtClean="0"/>
              <a:t>Duplication asynchrone</a:t>
            </a:r>
            <a:r>
              <a:rPr lang="fr-FR" smtClean="0"/>
              <a:t> (a</a:t>
            </a:r>
            <a:r>
              <a:rPr lang="fr-FR" i="1" smtClean="0"/>
              <a:t>synchronous replication</a:t>
            </a:r>
            <a:r>
              <a:rPr lang="fr-FR" smtClean="0"/>
              <a:t>)</a:t>
            </a:r>
          </a:p>
          <a:p>
            <a:pPr lvl="1" algn="just">
              <a:spcAft>
                <a:spcPts val="1200"/>
              </a:spcAft>
            </a:pPr>
            <a:r>
              <a:rPr lang="fr-FR" smtClean="0"/>
              <a:t>copie primaire</a:t>
            </a:r>
          </a:p>
          <a:p>
            <a:pPr lvl="1" algn="just">
              <a:spcAft>
                <a:spcPts val="1200"/>
              </a:spcAft>
            </a:pPr>
            <a:r>
              <a:rPr lang="fr-FR" smtClean="0"/>
              <a:t>mise-à-jour en différé des autres</a:t>
            </a:r>
          </a:p>
          <a:p>
            <a:endParaRPr lang="fr-CA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essionnel">
  <a:themeElements>
    <a:clrScheme name="Professionnel.pot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CC00FF"/>
      </a:accent2>
      <a:accent3>
        <a:srgbClr val="FFFFFF"/>
      </a:accent3>
      <a:accent4>
        <a:srgbClr val="000000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Professionnel.pot">
      <a:majorFont>
        <a:latin typeface="Arial Black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ofessionnel.pot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sionnel.pot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sionnel.pot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sionnel.pot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Office\Modèles\Modèles de présentation\Professionnel.pot</Template>
  <TotalTime>6627</TotalTime>
  <Words>1552</Words>
  <Application>Microsoft Office PowerPoint</Application>
  <PresentationFormat>Affichage à l'écran (4:3)</PresentationFormat>
  <Paragraphs>465</Paragraphs>
  <Slides>44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3</vt:i4>
      </vt:variant>
      <vt:variant>
        <vt:lpstr>Titres des diapositives</vt:lpstr>
      </vt:variant>
      <vt:variant>
        <vt:i4>44</vt:i4>
      </vt:variant>
    </vt:vector>
  </HeadingPairs>
  <TitlesOfParts>
    <vt:vector size="48" baseType="lpstr">
      <vt:lpstr>Professionnel</vt:lpstr>
      <vt:lpstr>VISIO</vt:lpstr>
      <vt:lpstr>Document</vt:lpstr>
      <vt:lpstr>Visio</vt:lpstr>
      <vt:lpstr>18 Bases de données parallèles et réparties</vt:lpstr>
      <vt:lpstr>Mesures</vt:lpstr>
      <vt:lpstr>18.1 Bases de données réparties</vt:lpstr>
      <vt:lpstr>18.1 Bases de données réparties</vt:lpstr>
      <vt:lpstr>Problèmes techniques</vt:lpstr>
      <vt:lpstr>18.1.1 Classification des architectures de BD répartie</vt:lpstr>
      <vt:lpstr>Autonomie</vt:lpstr>
      <vt:lpstr>18.1.2 Architecture des schémas</vt:lpstr>
      <vt:lpstr>18.1.3.1 DUPLICATION RÉPARTIE</vt:lpstr>
      <vt:lpstr>18.1.3.2 FRAGMENTATION RÉPARTIE</vt:lpstr>
      <vt:lpstr>18.1.4 Transactions réparties</vt:lpstr>
      <vt:lpstr>18.1.5 Contrôle de concurrence réparti</vt:lpstr>
      <vt:lpstr>Tolérance aux pannes</vt:lpstr>
      <vt:lpstr>18.1.6 Protocole de confirmation en deux phases</vt:lpstr>
      <vt:lpstr>Haute disponibilité malgré partition du réseau ?</vt:lpstr>
      <vt:lpstr>BASE</vt:lpstr>
      <vt:lpstr>18.1.7 Optimisation de requête répartie</vt:lpstr>
      <vt:lpstr>18.1.7.1 ETAPES D'OPTIMISATION</vt:lpstr>
      <vt:lpstr>18.1.7.2 OPTIMISATION GLOBALE</vt:lpstr>
      <vt:lpstr>18.1.7.3 STRATÉGIE PAR SEMI-JOINTURE</vt:lpstr>
      <vt:lpstr>Parallélisme interopération et intersite </vt:lpstr>
      <vt:lpstr>18.1.8 Conception d'une BD répartie</vt:lpstr>
      <vt:lpstr>18.1.9 BD répartie avec Oracle</vt:lpstr>
      <vt:lpstr>Transparence de localisation par SYNONYM</vt:lpstr>
      <vt:lpstr>Duplication répartie (REPLICATION)</vt:lpstr>
      <vt:lpstr>18.2 Base de données parallèle</vt:lpstr>
      <vt:lpstr>18.2.1 Disques parallèles</vt:lpstr>
      <vt:lpstr>Code Correcteur d’Erreur (CCE) de type Hamming</vt:lpstr>
      <vt:lpstr>18.2.2 Architecture RAID (Redundant Array of Independent Disks )</vt:lpstr>
      <vt:lpstr>Suite</vt:lpstr>
      <vt:lpstr>Comparaison des niveaux RAID</vt:lpstr>
      <vt:lpstr>18.2.3 Parallélisme d’entrée-sortie au niveau du SGBD</vt:lpstr>
      <vt:lpstr>Hachage distribué tolérant aux fautes</vt:lpstr>
      <vt:lpstr>18.2.4 Autres formes de parallélisme</vt:lpstr>
      <vt:lpstr>Architecture à mémoire partagée (Symmetric MultiProcessor – SMP)</vt:lpstr>
      <vt:lpstr>Architecture à disques partagés</vt:lpstr>
      <vt:lpstr>Sans partage</vt:lpstr>
      <vt:lpstr>Oracle 10g</vt:lpstr>
      <vt:lpstr>Parallélisme intraopération </vt:lpstr>
      <vt:lpstr>Sélection parallèle</vt:lpstr>
      <vt:lpstr>Jointure parallèle </vt:lpstr>
      <vt:lpstr>Paradigme map-reduce de traitement parallèle</vt:lpstr>
      <vt:lpstr>Oracle exadata</vt:lpstr>
      <vt:lpstr>BD en mémoire centrale</vt:lpstr>
    </vt:vector>
  </TitlesOfParts>
  <Company>UQAM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Introduction aux systèmes de gestion de bases de données 1.1 Donnée et de type de donnée</dc:title>
  <dc:creator>Godin, Robert</dc:creator>
  <cp:lastModifiedBy>Robert</cp:lastModifiedBy>
  <cp:revision>577</cp:revision>
  <dcterms:created xsi:type="dcterms:W3CDTF">1999-08-12T13:19:34Z</dcterms:created>
  <dcterms:modified xsi:type="dcterms:W3CDTF">2012-01-18T13:48:57Z</dcterms:modified>
</cp:coreProperties>
</file>