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1" r:id="rId6"/>
    <p:sldId id="262" r:id="rId7"/>
    <p:sldId id="263" r:id="rId8"/>
    <p:sldId id="265" r:id="rId9"/>
    <p:sldId id="266" r:id="rId10"/>
    <p:sldId id="267" r:id="rId11"/>
    <p:sldId id="268"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1.xml"/><Relationship Id="rId10" Type="http://schemas.openxmlformats.org/officeDocument/2006/relationships/image" Target="../media/image14.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1" Type="http://schemas.openxmlformats.org/officeDocument/2006/relationships/slideLayout" Target="../slideLayouts/slideLayout1.xml"/><Relationship Id="rId10" Type="http://schemas.openxmlformats.org/officeDocument/2006/relationships/image" Target="../media/image2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22225" y="2540"/>
            <a:ext cx="12128500" cy="6793230"/>
          </a:xfrm>
          <a:prstGeom prst="rect">
            <a:avLst/>
          </a:prstGeom>
        </p:spPr>
      </p:pic>
      <p:sp>
        <p:nvSpPr>
          <p:cNvPr id="2" name="标题 1"/>
          <p:cNvSpPr>
            <a:spLocks noGrp="1"/>
          </p:cNvSpPr>
          <p:nvPr>
            <p:ph type="ctrTitle"/>
          </p:nvPr>
        </p:nvSpPr>
        <p:spPr/>
        <p:txBody>
          <a:bodyPr/>
          <a:p>
            <a:r>
              <a:rPr lang="en-US" altLang="zh-CN">
                <a:latin typeface="华文楷体" panose="02010600040101010101" charset="-122"/>
                <a:ea typeface="华文楷体" panose="02010600040101010101" charset="-122"/>
                <a:cs typeface="华文楷体" panose="02010600040101010101" charset="-122"/>
              </a:rPr>
              <a:t>Task1: </a:t>
            </a:r>
            <a:r>
              <a:rPr lang="zh-CN" altLang="en-US">
                <a:latin typeface="华文楷体" panose="02010600040101010101" charset="-122"/>
                <a:ea typeface="华文楷体" panose="02010600040101010101" charset="-122"/>
                <a:cs typeface="华文楷体" panose="02010600040101010101" charset="-122"/>
              </a:rPr>
              <a:t>公司人口结构预测</a:t>
            </a:r>
            <a:endParaRPr lang="zh-CN" altLang="en-US">
              <a:latin typeface="华文楷体" panose="02010600040101010101" charset="-122"/>
              <a:ea typeface="华文楷体" panose="02010600040101010101" charset="-122"/>
              <a:cs typeface="华文楷体" panose="02010600040101010101" charset="-122"/>
            </a:endParaRPr>
          </a:p>
        </p:txBody>
      </p:sp>
      <p:sp>
        <p:nvSpPr>
          <p:cNvPr id="3" name="副标题 2"/>
          <p:cNvSpPr>
            <a:spLocks noGrp="1"/>
          </p:cNvSpPr>
          <p:nvPr>
            <p:ph type="subTitle" idx="1"/>
          </p:nvPr>
        </p:nvSpPr>
        <p:spPr/>
        <p:txBody>
          <a:bodyPr/>
          <a:p>
            <a:r>
              <a:rPr lang="zh-CN" altLang="en-US"/>
              <a:t>关健</a:t>
            </a:r>
            <a:r>
              <a:rPr lang="en-US" altLang="zh-CN"/>
              <a:t>-</a:t>
            </a:r>
            <a:r>
              <a:rPr lang="zh-CN" altLang="en-US"/>
              <a:t>纽约大学</a:t>
            </a:r>
            <a:r>
              <a:rPr lang="en-US" altLang="zh-CN"/>
              <a:t>-</a:t>
            </a:r>
            <a:r>
              <a:rPr lang="zh-CN" altLang="en-US"/>
              <a:t>大三</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3" name="文本框 2"/>
          <p:cNvSpPr txBox="1"/>
          <p:nvPr/>
        </p:nvSpPr>
        <p:spPr>
          <a:xfrm>
            <a:off x="2233930" y="2341245"/>
            <a:ext cx="6920865" cy="1014730"/>
          </a:xfrm>
          <a:prstGeom prst="rect">
            <a:avLst/>
          </a:prstGeom>
          <a:noFill/>
        </p:spPr>
        <p:txBody>
          <a:bodyPr wrap="square" rtlCol="0">
            <a:spAutoFit/>
          </a:bodyPr>
          <a:p>
            <a:pPr algn="ctr"/>
            <a:endParaRPr lang="zh-CN" altLang="en-US" sz="2000"/>
          </a:p>
          <a:p>
            <a:pPr algn="ctr"/>
            <a:r>
              <a:rPr lang="zh-CN" altLang="en-US" sz="4000"/>
              <a:t>谢谢审阅！</a:t>
            </a:r>
            <a:endParaRPr lang="zh-CN" alt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2" name="标题 1"/>
          <p:cNvSpPr>
            <a:spLocks noGrp="1"/>
          </p:cNvSpPr>
          <p:nvPr>
            <p:ph type="ctrTitle"/>
          </p:nvPr>
        </p:nvSpPr>
        <p:spPr>
          <a:xfrm>
            <a:off x="1116965" y="2774315"/>
            <a:ext cx="9144000" cy="2214880"/>
          </a:xfrm>
        </p:spPr>
        <p:txBody>
          <a:bodyPr>
            <a:noAutofit/>
          </a:bodyPr>
          <a:p>
            <a:pPr algn="l"/>
            <a:r>
              <a:rPr lang="zh-CN" altLang="en-US" sz="2000">
                <a:latin typeface="华文楷体" panose="02010600040101010101" charset="-122"/>
                <a:ea typeface="华文楷体" panose="02010600040101010101" charset="-122"/>
                <a:cs typeface="华文楷体" panose="02010600040101010101" charset="-122"/>
              </a:rPr>
              <a:t>【背景】A公司是一个大型互联网公司，经过十几年的发展，人才结构在悄然发生变化，这一现象引起了公司高层的关注，大家希望看到，如果按照现在的趋势发展下去，公司二十年后的人口结构会是何种状况。</a:t>
            </a:r>
            <a:br>
              <a:rPr lang="zh-CN" altLang="en-US" sz="2000">
                <a:latin typeface="华文楷体" panose="02010600040101010101" charset="-122"/>
                <a:ea typeface="华文楷体" panose="02010600040101010101" charset="-122"/>
                <a:cs typeface="华文楷体" panose="02010600040101010101" charset="-122"/>
              </a:rPr>
            </a:br>
            <a:br>
              <a:rPr lang="zh-CN" altLang="en-US" sz="2000">
                <a:latin typeface="华文楷体" panose="02010600040101010101" charset="-122"/>
                <a:ea typeface="华文楷体" panose="02010600040101010101" charset="-122"/>
                <a:cs typeface="华文楷体" panose="02010600040101010101" charset="-122"/>
              </a:rPr>
            </a:br>
            <a:r>
              <a:rPr lang="zh-CN" altLang="en-US" sz="2000">
                <a:latin typeface="华文楷体" panose="02010600040101010101" charset="-122"/>
                <a:ea typeface="华文楷体" panose="02010600040101010101" charset="-122"/>
                <a:cs typeface="华文楷体" panose="02010600040101010101" charset="-122"/>
              </a:rPr>
              <a:t>【任务】作为 PA 团队的成员，你拿到了公司 14-18 年的人口数据(见附件 1)，请你 通过思考和观察，根据过去 5 年的变动和趋势，预测出未来 20 年中每一年的人口结构，并 用图表的形式展示。</a:t>
            </a:r>
            <a:br>
              <a:rPr lang="zh-CN" altLang="en-US" sz="2000">
                <a:latin typeface="华文楷体" panose="02010600040101010101" charset="-122"/>
                <a:ea typeface="华文楷体" panose="02010600040101010101" charset="-122"/>
                <a:cs typeface="华文楷体" panose="02010600040101010101" charset="-122"/>
              </a:rPr>
            </a:br>
            <a:br>
              <a:rPr lang="zh-CN" altLang="en-US" sz="2000">
                <a:latin typeface="华文楷体" panose="02010600040101010101" charset="-122"/>
                <a:ea typeface="华文楷体" panose="02010600040101010101" charset="-122"/>
                <a:cs typeface="华文楷体" panose="02010600040101010101" charset="-122"/>
              </a:rPr>
            </a:br>
            <a:r>
              <a:rPr lang="zh-CN" altLang="en-US" sz="2000">
                <a:latin typeface="华文楷体" panose="02010600040101010101" charset="-122"/>
                <a:ea typeface="华文楷体" panose="02010600040101010101" charset="-122"/>
                <a:cs typeface="华文楷体" panose="02010600040101010101" charset="-122"/>
              </a:rPr>
              <a:t>【要求】请在分析步骤中具体写出将所用的软件/模型/分析包/指令等；可以参考文献（请标明出处）和进行行业研究，最后以PPT报告的形式展现，不超过10页。</a:t>
            </a:r>
            <a:endParaRPr lang="zh-CN" altLang="en-US" sz="2000">
              <a:latin typeface="华文楷体" panose="02010600040101010101" charset="-122"/>
              <a:ea typeface="华文楷体" panose="02010600040101010101" charset="-122"/>
              <a:cs typeface="华文楷体" panose="02010600040101010101" charset="-122"/>
            </a:endParaRPr>
          </a:p>
        </p:txBody>
      </p:sp>
      <p:sp>
        <p:nvSpPr>
          <p:cNvPr id="5" name="文本框 4"/>
          <p:cNvSpPr txBox="1"/>
          <p:nvPr/>
        </p:nvSpPr>
        <p:spPr>
          <a:xfrm>
            <a:off x="997585" y="899795"/>
            <a:ext cx="3789045" cy="706755"/>
          </a:xfrm>
          <a:prstGeom prst="rect">
            <a:avLst/>
          </a:prstGeom>
          <a:noFill/>
        </p:spPr>
        <p:txBody>
          <a:bodyPr wrap="square" rtlCol="0">
            <a:spAutoFit/>
          </a:bodyPr>
          <a:p>
            <a:r>
              <a:rPr lang="zh-CN" altLang="en-US" sz="4000"/>
              <a:t>任务描述</a:t>
            </a:r>
            <a:endParaRPr lang="zh-CN" alt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780415" y="604520"/>
            <a:ext cx="6758940" cy="553085"/>
          </a:xfrm>
          <a:prstGeom prst="rect">
            <a:avLst/>
          </a:prstGeom>
          <a:noFill/>
        </p:spPr>
        <p:txBody>
          <a:bodyPr wrap="square" rtlCol="0">
            <a:spAutoFit/>
          </a:bodyPr>
          <a:p>
            <a:r>
              <a:rPr lang="en-US" altLang="zh-CN" sz="3000"/>
              <a:t>2014-2018</a:t>
            </a:r>
            <a:r>
              <a:rPr lang="zh-CN" altLang="en-US" sz="3000"/>
              <a:t>年人口结构概述</a:t>
            </a:r>
            <a:endParaRPr lang="zh-CN" altLang="en-US" sz="3000"/>
          </a:p>
        </p:txBody>
      </p:sp>
      <p:pic>
        <p:nvPicPr>
          <p:cNvPr id="3" name="图片 2" descr="output_7_1"/>
          <p:cNvPicPr>
            <a:picLocks noChangeAspect="1"/>
          </p:cNvPicPr>
          <p:nvPr/>
        </p:nvPicPr>
        <p:blipFill>
          <a:blip r:embed="rId2"/>
          <a:stretch>
            <a:fillRect/>
          </a:stretch>
        </p:blipFill>
        <p:spPr>
          <a:xfrm>
            <a:off x="643890" y="1157605"/>
            <a:ext cx="4210685" cy="5685790"/>
          </a:xfrm>
          <a:prstGeom prst="rect">
            <a:avLst/>
          </a:prstGeom>
        </p:spPr>
      </p:pic>
      <p:sp>
        <p:nvSpPr>
          <p:cNvPr id="6" name="文本框 5"/>
          <p:cNvSpPr txBox="1"/>
          <p:nvPr/>
        </p:nvSpPr>
        <p:spPr>
          <a:xfrm>
            <a:off x="5469255" y="1379220"/>
            <a:ext cx="5581650" cy="4799965"/>
          </a:xfrm>
          <a:prstGeom prst="rect">
            <a:avLst/>
          </a:prstGeom>
          <a:noFill/>
        </p:spPr>
        <p:txBody>
          <a:bodyPr wrap="square" rtlCol="0">
            <a:spAutoFit/>
          </a:bodyPr>
          <a:p>
            <a:r>
              <a:rPr lang="zh-CN" altLang="en-US"/>
              <a:t>左图为</a:t>
            </a:r>
            <a:r>
              <a:rPr lang="en-US" altLang="zh-CN"/>
              <a:t>2014-2018</a:t>
            </a:r>
            <a:r>
              <a:rPr lang="zh-CN" altLang="en-US"/>
              <a:t>年各年的各年龄段员工人口分布图。从图中可以看出：</a:t>
            </a:r>
            <a:endParaRPr lang="zh-CN" altLang="en-US"/>
          </a:p>
          <a:p>
            <a:endParaRPr lang="zh-CN" altLang="en-US"/>
          </a:p>
          <a:p>
            <a:r>
              <a:rPr lang="en-US" altLang="zh-CN"/>
              <a:t>1.</a:t>
            </a:r>
            <a:r>
              <a:rPr lang="zh-CN" altLang="en-US"/>
              <a:t>员工数量最多的年龄段集中在</a:t>
            </a:r>
            <a:r>
              <a:rPr lang="en-US" altLang="zh-CN"/>
              <a:t>27-29</a:t>
            </a:r>
            <a:r>
              <a:rPr lang="zh-CN" altLang="en-US"/>
              <a:t>岁。</a:t>
            </a:r>
            <a:r>
              <a:rPr lang="en-US" altLang="zh-CN"/>
              <a:t>2015</a:t>
            </a:r>
            <a:r>
              <a:rPr lang="zh-CN" altLang="en-US"/>
              <a:t>年，</a:t>
            </a:r>
            <a:r>
              <a:rPr lang="en-US" altLang="zh-CN"/>
              <a:t>30</a:t>
            </a:r>
            <a:r>
              <a:rPr lang="zh-CN" altLang="en-US"/>
              <a:t>岁的员工数量最多。</a:t>
            </a:r>
            <a:endParaRPr lang="zh-CN" altLang="en-US"/>
          </a:p>
          <a:p>
            <a:endParaRPr lang="zh-CN" altLang="en-US"/>
          </a:p>
          <a:p>
            <a:r>
              <a:rPr lang="en-US" altLang="zh-CN"/>
              <a:t>2. 30</a:t>
            </a:r>
            <a:r>
              <a:rPr lang="zh-CN" altLang="en-US"/>
              <a:t>岁之后，员工数量断崖式下跌。这有可能说明随着员工年龄越大，人才流失的情况越来越严重。当然，员工也有可能基于多方面因素选择离职。</a:t>
            </a:r>
            <a:endParaRPr lang="zh-CN" altLang="en-US"/>
          </a:p>
          <a:p>
            <a:endParaRPr lang="zh-CN" altLang="en-US"/>
          </a:p>
          <a:p>
            <a:r>
              <a:rPr lang="en-US" altLang="zh-CN"/>
              <a:t>2. </a:t>
            </a:r>
            <a:r>
              <a:rPr lang="zh-CN" altLang="en-US"/>
              <a:t>一个奇怪的现象：</a:t>
            </a:r>
            <a:r>
              <a:rPr lang="en-US" altLang="zh-CN"/>
              <a:t>2016</a:t>
            </a:r>
            <a:r>
              <a:rPr lang="zh-CN" altLang="en-US"/>
              <a:t>年开始，</a:t>
            </a:r>
            <a:r>
              <a:rPr lang="en-US" altLang="zh-CN"/>
              <a:t>28</a:t>
            </a:r>
            <a:r>
              <a:rPr lang="zh-CN" altLang="en-US"/>
              <a:t>岁的员工数量有一个明显的跌幅。这一趋势延续到了</a:t>
            </a:r>
            <a:r>
              <a:rPr lang="en-US" altLang="zh-CN"/>
              <a:t>2017</a:t>
            </a:r>
            <a:r>
              <a:rPr lang="zh-CN" altLang="en-US"/>
              <a:t>年。除此特殊现象外，其余年龄段员工数量的分布都符合正常情况。</a:t>
            </a:r>
            <a:endParaRPr lang="zh-CN" altLang="en-US"/>
          </a:p>
          <a:p>
            <a:endParaRPr lang="en-US" altLang="zh-CN"/>
          </a:p>
          <a:p>
            <a:endParaRPr lang="en-US" altLang="zh-CN"/>
          </a:p>
          <a:p>
            <a:endParaRPr lang="en-US" altLang="zh-CN"/>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628015" y="493395"/>
            <a:ext cx="8439150" cy="553085"/>
          </a:xfrm>
          <a:prstGeom prst="rect">
            <a:avLst/>
          </a:prstGeom>
          <a:noFill/>
        </p:spPr>
        <p:txBody>
          <a:bodyPr wrap="square" rtlCol="0">
            <a:spAutoFit/>
          </a:bodyPr>
          <a:p>
            <a:r>
              <a:rPr lang="en-US" altLang="zh-CN" sz="3000"/>
              <a:t>2019-2039</a:t>
            </a:r>
            <a:r>
              <a:rPr lang="zh-CN" altLang="en-US" sz="3000"/>
              <a:t>年人口结构展望（</a:t>
            </a:r>
            <a:r>
              <a:rPr lang="en-US" altLang="zh-CN" sz="3000"/>
              <a:t>2019-2021</a:t>
            </a:r>
            <a:r>
              <a:rPr lang="zh-CN" altLang="en-US" sz="3000"/>
              <a:t>）</a:t>
            </a:r>
            <a:endParaRPr lang="zh-CN" altLang="en-US" sz="3000"/>
          </a:p>
        </p:txBody>
      </p:sp>
      <p:sp>
        <p:nvSpPr>
          <p:cNvPr id="6" name="文本框 5"/>
          <p:cNvSpPr txBox="1"/>
          <p:nvPr/>
        </p:nvSpPr>
        <p:spPr>
          <a:xfrm>
            <a:off x="6413500" y="1046480"/>
            <a:ext cx="5304155" cy="3692525"/>
          </a:xfrm>
          <a:prstGeom prst="rect">
            <a:avLst/>
          </a:prstGeom>
          <a:noFill/>
        </p:spPr>
        <p:txBody>
          <a:bodyPr wrap="square" rtlCol="0">
            <a:spAutoFit/>
          </a:bodyPr>
          <a:p>
            <a:r>
              <a:rPr lang="zh-CN" altLang="en-US"/>
              <a:t>图表解释：</a:t>
            </a:r>
            <a:endParaRPr lang="zh-CN" altLang="en-US"/>
          </a:p>
          <a:p>
            <a:endParaRPr lang="zh-CN" altLang="en-US"/>
          </a:p>
          <a:p>
            <a:r>
              <a:rPr lang="en-US" altLang="zh-CN"/>
              <a:t>1. </a:t>
            </a:r>
            <a:r>
              <a:rPr lang="zh-CN" altLang="en-US"/>
              <a:t>左图：红线，预测年份的年龄段与其对应预测人数的分布曲线图。</a:t>
            </a:r>
            <a:endParaRPr lang="zh-CN" altLang="en-US"/>
          </a:p>
          <a:p>
            <a:endParaRPr lang="zh-CN" altLang="en-US"/>
          </a:p>
          <a:p>
            <a:r>
              <a:rPr lang="en-US" altLang="zh-CN"/>
              <a:t>2. </a:t>
            </a:r>
            <a:r>
              <a:rPr lang="zh-CN" altLang="en-US"/>
              <a:t>右图：蓝线，预测年份的年龄段与其年龄段员工数量所占当年总人数的百分比的分布曲线图。</a:t>
            </a:r>
            <a:endParaRPr lang="zh-CN" altLang="en-US"/>
          </a:p>
          <a:p>
            <a:endParaRPr lang="zh-CN" altLang="en-US"/>
          </a:p>
          <a:p>
            <a:r>
              <a:rPr lang="en-US" altLang="zh-CN"/>
              <a:t>3. </a:t>
            </a:r>
            <a:r>
              <a:rPr lang="zh-CN" altLang="en-US"/>
              <a:t>两张图的标题都标注好了所预测的年份。</a:t>
            </a:r>
            <a:endParaRPr lang="zh-CN" altLang="en-US"/>
          </a:p>
          <a:p>
            <a:endParaRPr lang="zh-CN" altLang="en-US"/>
          </a:p>
          <a:p>
            <a:endParaRPr lang="en-US" altLang="zh-CN"/>
          </a:p>
          <a:p>
            <a:endParaRPr lang="en-US" altLang="zh-CN"/>
          </a:p>
          <a:p>
            <a:endParaRPr lang="en-US" altLang="zh-CN"/>
          </a:p>
        </p:txBody>
      </p:sp>
      <p:pic>
        <p:nvPicPr>
          <p:cNvPr id="7" name="图片 6" descr="output_8_1"/>
          <p:cNvPicPr>
            <a:picLocks noChangeAspect="1"/>
          </p:cNvPicPr>
          <p:nvPr/>
        </p:nvPicPr>
        <p:blipFill>
          <a:blip r:embed="rId2"/>
          <a:stretch>
            <a:fillRect/>
          </a:stretch>
        </p:blipFill>
        <p:spPr>
          <a:xfrm>
            <a:off x="128905" y="1046480"/>
            <a:ext cx="5726430" cy="2814955"/>
          </a:xfrm>
          <a:prstGeom prst="rect">
            <a:avLst/>
          </a:prstGeom>
        </p:spPr>
      </p:pic>
      <p:pic>
        <p:nvPicPr>
          <p:cNvPr id="8" name="图片 7" descr="output_8_2"/>
          <p:cNvPicPr>
            <a:picLocks noChangeAspect="1"/>
          </p:cNvPicPr>
          <p:nvPr/>
        </p:nvPicPr>
        <p:blipFill>
          <a:blip r:embed="rId3"/>
          <a:stretch>
            <a:fillRect/>
          </a:stretch>
        </p:blipFill>
        <p:spPr>
          <a:xfrm>
            <a:off x="80010" y="3861435"/>
            <a:ext cx="5824220" cy="2863215"/>
          </a:xfrm>
          <a:prstGeom prst="rect">
            <a:avLst/>
          </a:prstGeom>
        </p:spPr>
      </p:pic>
      <p:pic>
        <p:nvPicPr>
          <p:cNvPr id="9" name="图片 8" descr="output_8_3"/>
          <p:cNvPicPr>
            <a:picLocks noChangeAspect="1"/>
          </p:cNvPicPr>
          <p:nvPr/>
        </p:nvPicPr>
        <p:blipFill>
          <a:blip r:embed="rId4"/>
          <a:stretch>
            <a:fillRect/>
          </a:stretch>
        </p:blipFill>
        <p:spPr>
          <a:xfrm>
            <a:off x="5904230" y="3861435"/>
            <a:ext cx="5654675" cy="27800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628015" y="493395"/>
            <a:ext cx="10537190" cy="553085"/>
          </a:xfrm>
          <a:prstGeom prst="rect">
            <a:avLst/>
          </a:prstGeom>
          <a:noFill/>
        </p:spPr>
        <p:txBody>
          <a:bodyPr wrap="square" rtlCol="0">
            <a:spAutoFit/>
          </a:bodyPr>
          <a:p>
            <a:r>
              <a:rPr lang="en-US" altLang="zh-CN" sz="3000"/>
              <a:t>2019-2039</a:t>
            </a:r>
            <a:r>
              <a:rPr lang="zh-CN" altLang="en-US" sz="3000"/>
              <a:t>年人口结构展望（</a:t>
            </a:r>
            <a:r>
              <a:rPr lang="en-US" altLang="zh-CN" sz="3000"/>
              <a:t>2022-2030 </a:t>
            </a:r>
            <a:r>
              <a:rPr lang="zh-CN" altLang="en-US" sz="3000"/>
              <a:t>以列 纵向排序）</a:t>
            </a:r>
            <a:endParaRPr lang="zh-CN" altLang="en-US" sz="3000"/>
          </a:p>
        </p:txBody>
      </p:sp>
      <p:pic>
        <p:nvPicPr>
          <p:cNvPr id="2" name="图片 1" descr="output_8_4"/>
          <p:cNvPicPr>
            <a:picLocks noChangeAspect="1"/>
          </p:cNvPicPr>
          <p:nvPr/>
        </p:nvPicPr>
        <p:blipFill>
          <a:blip r:embed="rId2"/>
          <a:stretch>
            <a:fillRect/>
          </a:stretch>
        </p:blipFill>
        <p:spPr>
          <a:xfrm>
            <a:off x="205740" y="1046480"/>
            <a:ext cx="3391535" cy="1667510"/>
          </a:xfrm>
          <a:prstGeom prst="rect">
            <a:avLst/>
          </a:prstGeom>
        </p:spPr>
      </p:pic>
      <p:pic>
        <p:nvPicPr>
          <p:cNvPr id="3" name="图片 2" descr="output_8_5"/>
          <p:cNvPicPr>
            <a:picLocks noChangeAspect="1"/>
          </p:cNvPicPr>
          <p:nvPr/>
        </p:nvPicPr>
        <p:blipFill>
          <a:blip r:embed="rId3"/>
          <a:stretch>
            <a:fillRect/>
          </a:stretch>
        </p:blipFill>
        <p:spPr>
          <a:xfrm>
            <a:off x="205740" y="2713990"/>
            <a:ext cx="3392170" cy="1667510"/>
          </a:xfrm>
          <a:prstGeom prst="rect">
            <a:avLst/>
          </a:prstGeom>
        </p:spPr>
      </p:pic>
      <p:pic>
        <p:nvPicPr>
          <p:cNvPr id="10" name="图片 9" descr="output_8_6"/>
          <p:cNvPicPr>
            <a:picLocks noChangeAspect="1"/>
          </p:cNvPicPr>
          <p:nvPr/>
        </p:nvPicPr>
        <p:blipFill>
          <a:blip r:embed="rId4"/>
          <a:stretch>
            <a:fillRect/>
          </a:stretch>
        </p:blipFill>
        <p:spPr>
          <a:xfrm>
            <a:off x="205740" y="4644390"/>
            <a:ext cx="3390900" cy="1666240"/>
          </a:xfrm>
          <a:prstGeom prst="rect">
            <a:avLst/>
          </a:prstGeom>
        </p:spPr>
      </p:pic>
      <p:pic>
        <p:nvPicPr>
          <p:cNvPr id="11" name="图片 10" descr="output_8_7"/>
          <p:cNvPicPr>
            <a:picLocks noChangeAspect="1"/>
          </p:cNvPicPr>
          <p:nvPr/>
        </p:nvPicPr>
        <p:blipFill>
          <a:blip r:embed="rId5"/>
          <a:stretch>
            <a:fillRect/>
          </a:stretch>
        </p:blipFill>
        <p:spPr>
          <a:xfrm>
            <a:off x="4025900" y="1046480"/>
            <a:ext cx="3392805" cy="1668145"/>
          </a:xfrm>
          <a:prstGeom prst="rect">
            <a:avLst/>
          </a:prstGeom>
        </p:spPr>
      </p:pic>
      <p:pic>
        <p:nvPicPr>
          <p:cNvPr id="13" name="图片 12" descr="output_8_8"/>
          <p:cNvPicPr>
            <a:picLocks noChangeAspect="1"/>
          </p:cNvPicPr>
          <p:nvPr/>
        </p:nvPicPr>
        <p:blipFill>
          <a:blip r:embed="rId6"/>
          <a:stretch>
            <a:fillRect/>
          </a:stretch>
        </p:blipFill>
        <p:spPr>
          <a:xfrm>
            <a:off x="4025900" y="2714625"/>
            <a:ext cx="3392805" cy="1668145"/>
          </a:xfrm>
          <a:prstGeom prst="rect">
            <a:avLst/>
          </a:prstGeom>
        </p:spPr>
      </p:pic>
      <p:pic>
        <p:nvPicPr>
          <p:cNvPr id="14" name="图片 13" descr="output_8_9"/>
          <p:cNvPicPr>
            <a:picLocks noChangeAspect="1"/>
          </p:cNvPicPr>
          <p:nvPr/>
        </p:nvPicPr>
        <p:blipFill>
          <a:blip r:embed="rId7"/>
          <a:stretch>
            <a:fillRect/>
          </a:stretch>
        </p:blipFill>
        <p:spPr>
          <a:xfrm>
            <a:off x="4025900" y="4643120"/>
            <a:ext cx="3392170" cy="1667510"/>
          </a:xfrm>
          <a:prstGeom prst="rect">
            <a:avLst/>
          </a:prstGeom>
        </p:spPr>
      </p:pic>
      <p:pic>
        <p:nvPicPr>
          <p:cNvPr id="15" name="图片 14" descr="output_8_10"/>
          <p:cNvPicPr>
            <a:picLocks noChangeAspect="1"/>
          </p:cNvPicPr>
          <p:nvPr/>
        </p:nvPicPr>
        <p:blipFill>
          <a:blip r:embed="rId8"/>
          <a:stretch>
            <a:fillRect/>
          </a:stretch>
        </p:blipFill>
        <p:spPr>
          <a:xfrm>
            <a:off x="7529830" y="1046480"/>
            <a:ext cx="3390900" cy="1666875"/>
          </a:xfrm>
          <a:prstGeom prst="rect">
            <a:avLst/>
          </a:prstGeom>
        </p:spPr>
      </p:pic>
      <p:pic>
        <p:nvPicPr>
          <p:cNvPr id="16" name="图片 15" descr="output_8_12"/>
          <p:cNvPicPr>
            <a:picLocks noChangeAspect="1"/>
          </p:cNvPicPr>
          <p:nvPr/>
        </p:nvPicPr>
        <p:blipFill>
          <a:blip r:embed="rId9"/>
          <a:stretch>
            <a:fillRect/>
          </a:stretch>
        </p:blipFill>
        <p:spPr>
          <a:xfrm>
            <a:off x="7571105" y="4643120"/>
            <a:ext cx="3349625" cy="1646555"/>
          </a:xfrm>
          <a:prstGeom prst="rect">
            <a:avLst/>
          </a:prstGeom>
        </p:spPr>
      </p:pic>
      <p:pic>
        <p:nvPicPr>
          <p:cNvPr id="18" name="图片 17" descr="output_8_11"/>
          <p:cNvPicPr>
            <a:picLocks noChangeAspect="1"/>
          </p:cNvPicPr>
          <p:nvPr/>
        </p:nvPicPr>
        <p:blipFill>
          <a:blip r:embed="rId10"/>
          <a:stretch>
            <a:fillRect/>
          </a:stretch>
        </p:blipFill>
        <p:spPr>
          <a:xfrm>
            <a:off x="7569835" y="2713355"/>
            <a:ext cx="3350895" cy="1647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628015" y="493395"/>
            <a:ext cx="10537190" cy="553085"/>
          </a:xfrm>
          <a:prstGeom prst="rect">
            <a:avLst/>
          </a:prstGeom>
          <a:noFill/>
        </p:spPr>
        <p:txBody>
          <a:bodyPr wrap="square" rtlCol="0">
            <a:spAutoFit/>
          </a:bodyPr>
          <a:p>
            <a:r>
              <a:rPr lang="en-US" altLang="zh-CN" sz="3000"/>
              <a:t>2019-2039</a:t>
            </a:r>
            <a:r>
              <a:rPr lang="zh-CN" altLang="en-US" sz="3000"/>
              <a:t>年人口结构展望（</a:t>
            </a:r>
            <a:r>
              <a:rPr lang="en-US" altLang="zh-CN" sz="3000"/>
              <a:t>2031-2039 </a:t>
            </a:r>
            <a:r>
              <a:rPr lang="zh-CN" altLang="en-US" sz="3000"/>
              <a:t>以列 纵向排序）</a:t>
            </a:r>
            <a:endParaRPr lang="zh-CN" altLang="en-US" sz="3000"/>
          </a:p>
        </p:txBody>
      </p:sp>
      <p:pic>
        <p:nvPicPr>
          <p:cNvPr id="6" name="图片 5" descr="output_8_13"/>
          <p:cNvPicPr>
            <a:picLocks noChangeAspect="1"/>
          </p:cNvPicPr>
          <p:nvPr/>
        </p:nvPicPr>
        <p:blipFill>
          <a:blip r:embed="rId2"/>
          <a:stretch>
            <a:fillRect/>
          </a:stretch>
        </p:blipFill>
        <p:spPr>
          <a:xfrm>
            <a:off x="206375" y="956310"/>
            <a:ext cx="3390265" cy="1666875"/>
          </a:xfrm>
          <a:prstGeom prst="rect">
            <a:avLst/>
          </a:prstGeom>
        </p:spPr>
      </p:pic>
      <p:pic>
        <p:nvPicPr>
          <p:cNvPr id="7" name="图片 6" descr="output_8_14"/>
          <p:cNvPicPr>
            <a:picLocks noChangeAspect="1"/>
          </p:cNvPicPr>
          <p:nvPr/>
        </p:nvPicPr>
        <p:blipFill>
          <a:blip r:embed="rId3"/>
          <a:stretch>
            <a:fillRect/>
          </a:stretch>
        </p:blipFill>
        <p:spPr>
          <a:xfrm>
            <a:off x="205740" y="2714625"/>
            <a:ext cx="3390900" cy="1666875"/>
          </a:xfrm>
          <a:prstGeom prst="rect">
            <a:avLst/>
          </a:prstGeom>
        </p:spPr>
      </p:pic>
      <p:pic>
        <p:nvPicPr>
          <p:cNvPr id="8" name="图片 7" descr="output_8_15"/>
          <p:cNvPicPr>
            <a:picLocks noChangeAspect="1"/>
          </p:cNvPicPr>
          <p:nvPr/>
        </p:nvPicPr>
        <p:blipFill>
          <a:blip r:embed="rId4"/>
          <a:stretch>
            <a:fillRect/>
          </a:stretch>
        </p:blipFill>
        <p:spPr>
          <a:xfrm>
            <a:off x="205740" y="4643120"/>
            <a:ext cx="3392170" cy="1667510"/>
          </a:xfrm>
          <a:prstGeom prst="rect">
            <a:avLst/>
          </a:prstGeom>
        </p:spPr>
      </p:pic>
      <p:pic>
        <p:nvPicPr>
          <p:cNvPr id="9" name="图片 8" descr="output_8_16"/>
          <p:cNvPicPr>
            <a:picLocks noChangeAspect="1"/>
          </p:cNvPicPr>
          <p:nvPr/>
        </p:nvPicPr>
        <p:blipFill>
          <a:blip r:embed="rId5"/>
          <a:stretch>
            <a:fillRect/>
          </a:stretch>
        </p:blipFill>
        <p:spPr>
          <a:xfrm>
            <a:off x="3775075" y="949325"/>
            <a:ext cx="3404235" cy="1673860"/>
          </a:xfrm>
          <a:prstGeom prst="rect">
            <a:avLst/>
          </a:prstGeom>
        </p:spPr>
      </p:pic>
      <p:pic>
        <p:nvPicPr>
          <p:cNvPr id="17" name="图片 16" descr="output_8_17"/>
          <p:cNvPicPr>
            <a:picLocks noChangeAspect="1"/>
          </p:cNvPicPr>
          <p:nvPr/>
        </p:nvPicPr>
        <p:blipFill>
          <a:blip r:embed="rId6"/>
          <a:stretch>
            <a:fillRect/>
          </a:stretch>
        </p:blipFill>
        <p:spPr>
          <a:xfrm>
            <a:off x="3775075" y="2823210"/>
            <a:ext cx="3404235" cy="1673225"/>
          </a:xfrm>
          <a:prstGeom prst="rect">
            <a:avLst/>
          </a:prstGeom>
        </p:spPr>
      </p:pic>
      <p:pic>
        <p:nvPicPr>
          <p:cNvPr id="19" name="图片 18" descr="output_8_18"/>
          <p:cNvPicPr>
            <a:picLocks noChangeAspect="1"/>
          </p:cNvPicPr>
          <p:nvPr/>
        </p:nvPicPr>
        <p:blipFill>
          <a:blip r:embed="rId7"/>
          <a:stretch>
            <a:fillRect/>
          </a:stretch>
        </p:blipFill>
        <p:spPr>
          <a:xfrm>
            <a:off x="3775075" y="4643120"/>
            <a:ext cx="3404235" cy="1673225"/>
          </a:xfrm>
          <a:prstGeom prst="rect">
            <a:avLst/>
          </a:prstGeom>
        </p:spPr>
      </p:pic>
      <p:pic>
        <p:nvPicPr>
          <p:cNvPr id="20" name="图片 19" descr="output_8_19"/>
          <p:cNvPicPr>
            <a:picLocks noChangeAspect="1"/>
          </p:cNvPicPr>
          <p:nvPr/>
        </p:nvPicPr>
        <p:blipFill>
          <a:blip r:embed="rId8"/>
          <a:stretch>
            <a:fillRect/>
          </a:stretch>
        </p:blipFill>
        <p:spPr>
          <a:xfrm>
            <a:off x="7446010" y="956310"/>
            <a:ext cx="3402965" cy="1673225"/>
          </a:xfrm>
          <a:prstGeom prst="rect">
            <a:avLst/>
          </a:prstGeom>
        </p:spPr>
      </p:pic>
      <p:pic>
        <p:nvPicPr>
          <p:cNvPr id="21" name="图片 20" descr="output_8_20"/>
          <p:cNvPicPr>
            <a:picLocks noChangeAspect="1"/>
          </p:cNvPicPr>
          <p:nvPr/>
        </p:nvPicPr>
        <p:blipFill>
          <a:blip r:embed="rId9"/>
          <a:stretch>
            <a:fillRect/>
          </a:stretch>
        </p:blipFill>
        <p:spPr>
          <a:xfrm>
            <a:off x="7446010" y="2823210"/>
            <a:ext cx="3403600" cy="1673860"/>
          </a:xfrm>
          <a:prstGeom prst="rect">
            <a:avLst/>
          </a:prstGeom>
        </p:spPr>
      </p:pic>
      <p:pic>
        <p:nvPicPr>
          <p:cNvPr id="22" name="图片 21" descr="output_8_21"/>
          <p:cNvPicPr>
            <a:picLocks noChangeAspect="1"/>
          </p:cNvPicPr>
          <p:nvPr/>
        </p:nvPicPr>
        <p:blipFill>
          <a:blip r:embed="rId10"/>
          <a:stretch>
            <a:fillRect/>
          </a:stretch>
        </p:blipFill>
        <p:spPr>
          <a:xfrm>
            <a:off x="7459345" y="4643120"/>
            <a:ext cx="3390265" cy="16668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780415" y="437515"/>
            <a:ext cx="6758940" cy="553085"/>
          </a:xfrm>
          <a:prstGeom prst="rect">
            <a:avLst/>
          </a:prstGeom>
          <a:noFill/>
        </p:spPr>
        <p:txBody>
          <a:bodyPr wrap="square" rtlCol="0">
            <a:spAutoFit/>
          </a:bodyPr>
          <a:p>
            <a:r>
              <a:rPr lang="zh-CN" altLang="en-US" sz="3000"/>
              <a:t>思路：线性回归的背后</a:t>
            </a:r>
            <a:endParaRPr lang="zh-CN" altLang="en-US" sz="3000"/>
          </a:p>
        </p:txBody>
      </p:sp>
      <p:sp>
        <p:nvSpPr>
          <p:cNvPr id="6" name="文本框 5"/>
          <p:cNvSpPr txBox="1"/>
          <p:nvPr/>
        </p:nvSpPr>
        <p:spPr>
          <a:xfrm>
            <a:off x="780415" y="990600"/>
            <a:ext cx="9206865" cy="5877560"/>
          </a:xfrm>
          <a:prstGeom prst="rect">
            <a:avLst/>
          </a:prstGeom>
          <a:noFill/>
        </p:spPr>
        <p:txBody>
          <a:bodyPr wrap="square" rtlCol="0">
            <a:spAutoFit/>
          </a:bodyPr>
          <a:p>
            <a:r>
              <a:rPr lang="en-US" altLang="zh-CN" sz="1400">
                <a:latin typeface="华文仿宋" panose="02010600040101010101" charset="-122"/>
                <a:ea typeface="华文仿宋" panose="02010600040101010101" charset="-122"/>
                <a:cs typeface="华文仿宋" panose="02010600040101010101" charset="-122"/>
              </a:rPr>
              <a:t>1. </a:t>
            </a:r>
            <a:r>
              <a:rPr lang="zh-CN" sz="1400">
                <a:latin typeface="华文仿宋" panose="02010600040101010101" charset="-122"/>
                <a:ea typeface="华文仿宋" panose="02010600040101010101" charset="-122"/>
                <a:cs typeface="华文仿宋" panose="02010600040101010101" charset="-122"/>
              </a:rPr>
              <a:t>预测</a:t>
            </a:r>
            <a:r>
              <a:rPr lang="zh-CN" altLang="en-US" sz="1400">
                <a:latin typeface="华文仿宋" panose="02010600040101010101" charset="-122"/>
                <a:ea typeface="华文仿宋" panose="02010600040101010101" charset="-122"/>
                <a:cs typeface="华文仿宋" panose="02010600040101010101" charset="-122"/>
              </a:rPr>
              <a:t>数据所用到的模型为：多变量线性回归模型。</a:t>
            </a:r>
            <a:endParaRPr lang="zh-CN" altLang="en-US" sz="1400">
              <a:latin typeface="华文仿宋" panose="02010600040101010101" charset="-122"/>
              <a:ea typeface="华文仿宋" panose="02010600040101010101" charset="-122"/>
              <a:cs typeface="华文仿宋" panose="02010600040101010101" charset="-122"/>
            </a:endParaRPr>
          </a:p>
          <a:p>
            <a:r>
              <a:rPr lang="zh-CN" altLang="en-US" sz="1400">
                <a:latin typeface="华文仿宋" panose="02010600040101010101" charset="-122"/>
                <a:ea typeface="华文仿宋" panose="02010600040101010101" charset="-122"/>
                <a:cs typeface="华文仿宋" panose="02010600040101010101" charset="-122"/>
              </a:rPr>
              <a:t>    几个参考变量分别为：当年</a:t>
            </a:r>
            <a:r>
              <a:rPr sz="1400">
                <a:latin typeface="华文仿宋" panose="02010600040101010101" charset="-122"/>
                <a:ea typeface="华文仿宋" panose="02010600040101010101" charset="-122"/>
                <a:cs typeface="华文仿宋" panose="02010600040101010101" charset="-122"/>
              </a:rPr>
              <a:t>入职人数、</a:t>
            </a:r>
            <a:r>
              <a:rPr lang="zh-CN" sz="1400">
                <a:latin typeface="华文仿宋" panose="02010600040101010101" charset="-122"/>
                <a:ea typeface="华文仿宋" panose="02010600040101010101" charset="-122"/>
                <a:cs typeface="华文仿宋" panose="02010600040101010101" charset="-122"/>
              </a:rPr>
              <a:t>当年</a:t>
            </a:r>
            <a:r>
              <a:rPr sz="1400">
                <a:latin typeface="华文仿宋" panose="02010600040101010101" charset="-122"/>
                <a:ea typeface="华文仿宋" panose="02010600040101010101" charset="-122"/>
                <a:cs typeface="华文仿宋" panose="02010600040101010101" charset="-122"/>
              </a:rPr>
              <a:t>离职人数、</a:t>
            </a:r>
            <a:r>
              <a:rPr lang="zh-CN" sz="1400">
                <a:latin typeface="华文仿宋" panose="02010600040101010101" charset="-122"/>
                <a:ea typeface="华文仿宋" panose="02010600040101010101" charset="-122"/>
                <a:cs typeface="华文仿宋" panose="02010600040101010101" charset="-122"/>
              </a:rPr>
              <a:t>对应</a:t>
            </a:r>
            <a:r>
              <a:rPr sz="1400">
                <a:latin typeface="华文仿宋" panose="02010600040101010101" charset="-122"/>
                <a:ea typeface="华文仿宋" panose="02010600040101010101" charset="-122"/>
                <a:cs typeface="华文仿宋" panose="02010600040101010101" charset="-122"/>
              </a:rPr>
              <a:t>年份、年龄</a:t>
            </a:r>
            <a:r>
              <a:rPr lang="zh-CN" sz="1400">
                <a:latin typeface="华文仿宋" panose="02010600040101010101" charset="-122"/>
                <a:ea typeface="华文仿宋" panose="02010600040101010101" charset="-122"/>
                <a:cs typeface="华文仿宋" panose="02010600040101010101" charset="-122"/>
              </a:rPr>
              <a:t>。</a:t>
            </a:r>
            <a:r>
              <a:rPr sz="1400">
                <a:latin typeface="华文仿宋" panose="02010600040101010101" charset="-122"/>
                <a:ea typeface="华文仿宋" panose="02010600040101010101" charset="-122"/>
                <a:cs typeface="华文仿宋" panose="02010600040101010101" charset="-122"/>
              </a:rPr>
              <a:t> </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en-US" sz="1400">
                <a:latin typeface="华文仿宋" panose="02010600040101010101" charset="-122"/>
                <a:ea typeface="华文仿宋" panose="02010600040101010101" charset="-122"/>
                <a:cs typeface="华文仿宋" panose="02010600040101010101" charset="-122"/>
              </a:rPr>
              <a:t>Q</a:t>
            </a:r>
            <a:r>
              <a:rPr sz="1400">
                <a:latin typeface="华文仿宋" panose="02010600040101010101" charset="-122"/>
                <a:ea typeface="华文仿宋" panose="02010600040101010101" charset="-122"/>
                <a:cs typeface="华文仿宋" panose="02010600040101010101" charset="-122"/>
              </a:rPr>
              <a:t>1. 为什么基于这</a:t>
            </a:r>
            <a:r>
              <a:rPr lang="zh-CN" sz="1400">
                <a:latin typeface="华文仿宋" panose="02010600040101010101" charset="-122"/>
                <a:ea typeface="华文仿宋" panose="02010600040101010101" charset="-122"/>
                <a:cs typeface="华文仿宋" panose="02010600040101010101" charset="-122"/>
              </a:rPr>
              <a:t>四</a:t>
            </a:r>
            <a:r>
              <a:rPr sz="1400">
                <a:latin typeface="华文仿宋" panose="02010600040101010101" charset="-122"/>
                <a:ea typeface="华文仿宋" panose="02010600040101010101" charset="-122"/>
                <a:cs typeface="华文仿宋" panose="02010600040101010101" charset="-122"/>
              </a:rPr>
              <a:t>个指标？ </a:t>
            </a:r>
            <a:endParaRPr sz="1400">
              <a:latin typeface="华文仿宋" panose="02010600040101010101" charset="-122"/>
              <a:ea typeface="华文仿宋" panose="02010600040101010101" charset="-122"/>
              <a:cs typeface="华文仿宋" panose="02010600040101010101" charset="-122"/>
            </a:endParaRPr>
          </a:p>
          <a:p>
            <a:r>
              <a:rPr lang="zh-CN" altLang="en-US" sz="1400">
                <a:latin typeface="华文仿宋" panose="02010600040101010101" charset="-122"/>
                <a:ea typeface="华文仿宋" panose="02010600040101010101" charset="-122"/>
                <a:cs typeface="华文仿宋" panose="02010600040101010101" charset="-122"/>
              </a:rPr>
              <a:t>     基于</a:t>
            </a:r>
            <a:r>
              <a:rPr lang="en-US" altLang="zh-CN" sz="1400">
                <a:latin typeface="华文仿宋" panose="02010600040101010101" charset="-122"/>
                <a:ea typeface="华文仿宋" panose="02010600040101010101" charset="-122"/>
                <a:cs typeface="华文仿宋" panose="02010600040101010101" charset="-122"/>
              </a:rPr>
              <a:t>14-18</a:t>
            </a:r>
            <a:r>
              <a:rPr lang="zh-CN" altLang="en-US" sz="1400">
                <a:latin typeface="华文仿宋" panose="02010600040101010101" charset="-122"/>
                <a:ea typeface="华文仿宋" panose="02010600040101010101" charset="-122"/>
                <a:cs typeface="华文仿宋" panose="02010600040101010101" charset="-122"/>
              </a:rPr>
              <a:t>年的数据，经计算相关系数得知，</a:t>
            </a:r>
            <a:endParaRPr lang="zh-CN" altLang="en-US" sz="1400">
              <a:latin typeface="华文仿宋" panose="02010600040101010101" charset="-122"/>
              <a:ea typeface="华文仿宋" panose="02010600040101010101" charset="-122"/>
              <a:cs typeface="华文仿宋" panose="02010600040101010101" charset="-122"/>
            </a:endParaRPr>
          </a:p>
          <a:p>
            <a:r>
              <a:rPr lang="en-US" altLang="zh-CN" sz="1400">
                <a:latin typeface="华文仿宋" panose="02010600040101010101" charset="-122"/>
                <a:ea typeface="华文仿宋" panose="02010600040101010101" charset="-122"/>
                <a:cs typeface="华文仿宋" panose="02010600040101010101" charset="-122"/>
              </a:rPr>
              <a:t>	a. “</a:t>
            </a:r>
            <a:r>
              <a:rPr lang="zh-CN" altLang="en-US" sz="1400">
                <a:latin typeface="华文仿宋" panose="02010600040101010101" charset="-122"/>
                <a:ea typeface="华文仿宋" panose="02010600040101010101" charset="-122"/>
                <a:cs typeface="华文仿宋" panose="02010600040101010101" charset="-122"/>
              </a:rPr>
              <a:t>当年离职人数</a:t>
            </a:r>
            <a:r>
              <a:rPr lang="en-US" altLang="zh-CN" sz="1400">
                <a:latin typeface="华文仿宋" panose="02010600040101010101" charset="-122"/>
                <a:ea typeface="华文仿宋" panose="02010600040101010101" charset="-122"/>
                <a:cs typeface="华文仿宋" panose="02010600040101010101" charset="-122"/>
              </a:rPr>
              <a:t>” </a:t>
            </a:r>
            <a:r>
              <a:rPr lang="zh-CN" altLang="en-US" sz="1400">
                <a:latin typeface="华文仿宋" panose="02010600040101010101" charset="-122"/>
                <a:ea typeface="华文仿宋" panose="02010600040101010101" charset="-122"/>
                <a:cs typeface="华文仿宋" panose="02010600040101010101" charset="-122"/>
              </a:rPr>
              <a:t>与 </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总人数</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的正</a:t>
            </a:r>
            <a:r>
              <a:rPr sz="1400">
                <a:latin typeface="华文仿宋" panose="02010600040101010101" charset="-122"/>
                <a:ea typeface="华文仿宋" panose="02010600040101010101" charset="-122"/>
                <a:cs typeface="华文仿宋" panose="02010600040101010101" charset="-122"/>
              </a:rPr>
              <a:t>相关性</a:t>
            </a:r>
            <a:r>
              <a:rPr lang="zh-CN" sz="1400">
                <a:latin typeface="华文仿宋" panose="02010600040101010101" charset="-122"/>
                <a:ea typeface="华文仿宋" panose="02010600040101010101" charset="-122"/>
                <a:cs typeface="华文仿宋" panose="02010600040101010101" charset="-122"/>
              </a:rPr>
              <a:t>较强，相关系数为</a:t>
            </a:r>
            <a:r>
              <a:rPr lang="en-US" altLang="zh-CN" sz="1400">
                <a:latin typeface="华文仿宋" panose="02010600040101010101" charset="-122"/>
                <a:ea typeface="华文仿宋" panose="02010600040101010101" charset="-122"/>
                <a:cs typeface="华文仿宋" panose="02010600040101010101" charset="-122"/>
              </a:rPr>
              <a:t>0.959.</a:t>
            </a:r>
            <a:endParaRPr lang="en-US" altLang="zh-CN" sz="1400">
              <a:latin typeface="华文仿宋" panose="02010600040101010101" charset="-122"/>
              <a:ea typeface="华文仿宋" panose="02010600040101010101" charset="-122"/>
              <a:cs typeface="华文仿宋" panose="02010600040101010101" charset="-122"/>
            </a:endParaRPr>
          </a:p>
          <a:p>
            <a:r>
              <a:rPr lang="en-US" sz="1400">
                <a:latin typeface="华文仿宋" panose="02010600040101010101" charset="-122"/>
                <a:ea typeface="华文仿宋" panose="02010600040101010101" charset="-122"/>
                <a:cs typeface="华文仿宋" panose="02010600040101010101" charset="-122"/>
              </a:rPr>
              <a:t>	b.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当年入职人数</a:t>
            </a:r>
            <a:r>
              <a:rPr lang="en-US" altLang="zh-CN" sz="1400">
                <a:latin typeface="华文仿宋" panose="02010600040101010101" charset="-122"/>
                <a:ea typeface="华文仿宋" panose="02010600040101010101" charset="-122"/>
                <a:cs typeface="华文仿宋" panose="02010600040101010101" charset="-122"/>
                <a:sym typeface="+mn-ea"/>
              </a:rPr>
              <a:t>” </a:t>
            </a:r>
            <a:r>
              <a:rPr lang="zh-CN" altLang="en-US" sz="1400">
                <a:latin typeface="华文仿宋" panose="02010600040101010101" charset="-122"/>
                <a:ea typeface="华文仿宋" panose="02010600040101010101" charset="-122"/>
                <a:cs typeface="华文仿宋" panose="02010600040101010101" charset="-122"/>
                <a:sym typeface="+mn-ea"/>
              </a:rPr>
              <a:t>与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总人数</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的正</a:t>
            </a:r>
            <a:r>
              <a:rPr sz="1400">
                <a:latin typeface="华文仿宋" panose="02010600040101010101" charset="-122"/>
                <a:ea typeface="华文仿宋" panose="02010600040101010101" charset="-122"/>
                <a:cs typeface="华文仿宋" panose="02010600040101010101" charset="-122"/>
                <a:sym typeface="+mn-ea"/>
              </a:rPr>
              <a:t>相关性</a:t>
            </a:r>
            <a:r>
              <a:rPr lang="zh-CN" sz="1400">
                <a:latin typeface="华文仿宋" panose="02010600040101010101" charset="-122"/>
                <a:ea typeface="华文仿宋" panose="02010600040101010101" charset="-122"/>
                <a:cs typeface="华文仿宋" panose="02010600040101010101" charset="-122"/>
                <a:sym typeface="+mn-ea"/>
              </a:rPr>
              <a:t>略强，相关系数为</a:t>
            </a:r>
            <a:r>
              <a:rPr lang="en-US" altLang="zh-CN" sz="1400">
                <a:latin typeface="华文仿宋" panose="02010600040101010101" charset="-122"/>
                <a:ea typeface="华文仿宋" panose="02010600040101010101" charset="-122"/>
                <a:cs typeface="华文仿宋" panose="02010600040101010101" charset="-122"/>
                <a:sym typeface="+mn-ea"/>
              </a:rPr>
              <a:t>0.63.</a:t>
            </a:r>
            <a:endParaRPr lang="en-US" altLang="zh-CN" sz="1400">
              <a:latin typeface="华文仿宋" panose="02010600040101010101" charset="-122"/>
              <a:ea typeface="华文仿宋" panose="02010600040101010101" charset="-122"/>
              <a:cs typeface="华文仿宋" panose="02010600040101010101" charset="-122"/>
              <a:sym typeface="+mn-ea"/>
            </a:endParaRPr>
          </a:p>
          <a:p>
            <a:r>
              <a:rPr lang="en-US" altLang="zh-CN" sz="1400">
                <a:latin typeface="华文仿宋" panose="02010600040101010101" charset="-122"/>
                <a:ea typeface="华文仿宋" panose="02010600040101010101" charset="-122"/>
                <a:cs typeface="华文仿宋" panose="02010600040101010101" charset="-122"/>
                <a:sym typeface="+mn-ea"/>
              </a:rPr>
              <a:t>	c</a:t>
            </a:r>
            <a:r>
              <a:rPr lang="en-US" sz="1400">
                <a:latin typeface="华文仿宋" panose="02010600040101010101" charset="-122"/>
                <a:ea typeface="华文仿宋" panose="02010600040101010101" charset="-122"/>
                <a:cs typeface="华文仿宋" panose="02010600040101010101" charset="-122"/>
                <a:sym typeface="+mn-ea"/>
              </a:rPr>
              <a:t>.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年份</a:t>
            </a:r>
            <a:r>
              <a:rPr lang="en-US" altLang="zh-CN" sz="1400">
                <a:latin typeface="华文仿宋" panose="02010600040101010101" charset="-122"/>
                <a:ea typeface="华文仿宋" panose="02010600040101010101" charset="-122"/>
                <a:cs typeface="华文仿宋" panose="02010600040101010101" charset="-122"/>
                <a:sym typeface="+mn-ea"/>
              </a:rPr>
              <a:t>” </a:t>
            </a:r>
            <a:r>
              <a:rPr lang="zh-CN" altLang="en-US" sz="1400">
                <a:latin typeface="华文仿宋" panose="02010600040101010101" charset="-122"/>
                <a:ea typeface="华文仿宋" panose="02010600040101010101" charset="-122"/>
                <a:cs typeface="华文仿宋" panose="02010600040101010101" charset="-122"/>
                <a:sym typeface="+mn-ea"/>
              </a:rPr>
              <a:t>与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总人数</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的正</a:t>
            </a:r>
            <a:r>
              <a:rPr sz="1400">
                <a:latin typeface="华文仿宋" panose="02010600040101010101" charset="-122"/>
                <a:ea typeface="华文仿宋" panose="02010600040101010101" charset="-122"/>
                <a:cs typeface="华文仿宋" panose="02010600040101010101" charset="-122"/>
                <a:sym typeface="+mn-ea"/>
              </a:rPr>
              <a:t>相关性</a:t>
            </a:r>
            <a:r>
              <a:rPr lang="zh-CN" sz="1400">
                <a:latin typeface="华文仿宋" panose="02010600040101010101" charset="-122"/>
                <a:ea typeface="华文仿宋" panose="02010600040101010101" charset="-122"/>
                <a:cs typeface="华文仿宋" panose="02010600040101010101" charset="-122"/>
                <a:sym typeface="+mn-ea"/>
              </a:rPr>
              <a:t>微弱，相关系数为</a:t>
            </a:r>
            <a:r>
              <a:rPr lang="en-US" altLang="zh-CN" sz="1400">
                <a:latin typeface="华文仿宋" panose="02010600040101010101" charset="-122"/>
                <a:ea typeface="华文仿宋" panose="02010600040101010101" charset="-122"/>
                <a:cs typeface="华文仿宋" panose="02010600040101010101" charset="-122"/>
                <a:sym typeface="+mn-ea"/>
              </a:rPr>
              <a:t>0.1257.</a:t>
            </a:r>
            <a:endParaRPr lang="en-US" altLang="zh-CN" sz="1400">
              <a:latin typeface="华文仿宋" panose="02010600040101010101" charset="-122"/>
              <a:ea typeface="华文仿宋" panose="02010600040101010101" charset="-122"/>
              <a:cs typeface="华文仿宋" panose="02010600040101010101" charset="-122"/>
              <a:sym typeface="+mn-ea"/>
            </a:endParaRPr>
          </a:p>
          <a:p>
            <a:r>
              <a:rPr lang="en-US" sz="1400">
                <a:latin typeface="华文仿宋" panose="02010600040101010101" charset="-122"/>
                <a:ea typeface="华文仿宋" panose="02010600040101010101" charset="-122"/>
                <a:cs typeface="华文仿宋" panose="02010600040101010101" charset="-122"/>
                <a:sym typeface="+mn-ea"/>
              </a:rPr>
              <a:t>	d.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年龄</a:t>
            </a:r>
            <a:r>
              <a:rPr lang="en-US" altLang="zh-CN" sz="1400">
                <a:latin typeface="华文仿宋" panose="02010600040101010101" charset="-122"/>
                <a:ea typeface="华文仿宋" panose="02010600040101010101" charset="-122"/>
                <a:cs typeface="华文仿宋" panose="02010600040101010101" charset="-122"/>
                <a:sym typeface="+mn-ea"/>
              </a:rPr>
              <a:t>” </a:t>
            </a:r>
            <a:r>
              <a:rPr lang="zh-CN" altLang="en-US" sz="1400">
                <a:latin typeface="华文仿宋" panose="02010600040101010101" charset="-122"/>
                <a:ea typeface="华文仿宋" panose="02010600040101010101" charset="-122"/>
                <a:cs typeface="华文仿宋" panose="02010600040101010101" charset="-122"/>
                <a:sym typeface="+mn-ea"/>
              </a:rPr>
              <a:t>与 </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总人数</a:t>
            </a:r>
            <a:r>
              <a:rPr lang="en-US" altLang="zh-CN" sz="1400">
                <a:latin typeface="华文仿宋" panose="02010600040101010101" charset="-122"/>
                <a:ea typeface="华文仿宋" panose="02010600040101010101" charset="-122"/>
                <a:cs typeface="华文仿宋" panose="02010600040101010101" charset="-122"/>
                <a:sym typeface="+mn-ea"/>
              </a:rPr>
              <a:t>”</a:t>
            </a:r>
            <a:r>
              <a:rPr lang="zh-CN" altLang="en-US" sz="1400">
                <a:latin typeface="华文仿宋" panose="02010600040101010101" charset="-122"/>
                <a:ea typeface="华文仿宋" panose="02010600040101010101" charset="-122"/>
                <a:cs typeface="华文仿宋" panose="02010600040101010101" charset="-122"/>
                <a:sym typeface="+mn-ea"/>
              </a:rPr>
              <a:t>呈较强负</a:t>
            </a:r>
            <a:r>
              <a:rPr sz="1400">
                <a:latin typeface="华文仿宋" panose="02010600040101010101" charset="-122"/>
                <a:ea typeface="华文仿宋" panose="02010600040101010101" charset="-122"/>
                <a:cs typeface="华文仿宋" panose="02010600040101010101" charset="-122"/>
                <a:sym typeface="+mn-ea"/>
              </a:rPr>
              <a:t>相关性</a:t>
            </a:r>
            <a:r>
              <a:rPr lang="zh-CN" sz="1400">
                <a:latin typeface="华文仿宋" panose="02010600040101010101" charset="-122"/>
                <a:ea typeface="华文仿宋" panose="02010600040101010101" charset="-122"/>
                <a:cs typeface="华文仿宋" panose="02010600040101010101" charset="-122"/>
                <a:sym typeface="+mn-ea"/>
              </a:rPr>
              <a:t>，相关系数为</a:t>
            </a:r>
            <a:r>
              <a:rPr lang="en-US" altLang="zh-CN" sz="1400">
                <a:latin typeface="华文仿宋" panose="02010600040101010101" charset="-122"/>
                <a:ea typeface="华文仿宋" panose="02010600040101010101" charset="-122"/>
                <a:cs typeface="华文仿宋" panose="02010600040101010101" charset="-122"/>
                <a:sym typeface="+mn-ea"/>
              </a:rPr>
              <a:t>-0.625.</a:t>
            </a:r>
            <a:endParaRPr lang="en-US" altLang="zh-CN" sz="1400">
              <a:latin typeface="华文仿宋" panose="02010600040101010101" charset="-122"/>
              <a:ea typeface="华文仿宋" panose="02010600040101010101" charset="-122"/>
              <a:cs typeface="华文仿宋" panose="02010600040101010101" charset="-122"/>
              <a:sym typeface="+mn-ea"/>
            </a:endParaRPr>
          </a:p>
          <a:p>
            <a:r>
              <a:rPr lang="zh-CN" altLang="en-US" sz="1400">
                <a:latin typeface="华文仿宋" panose="02010600040101010101" charset="-122"/>
                <a:ea typeface="华文仿宋" panose="02010600040101010101" charset="-122"/>
                <a:cs typeface="华文仿宋" panose="02010600040101010101" charset="-122"/>
                <a:sym typeface="+mn-ea"/>
              </a:rPr>
              <a:t>     只有当考虑进上述四个因素，才可基于</a:t>
            </a:r>
            <a:r>
              <a:rPr lang="en-US" altLang="zh-CN" sz="1400">
                <a:latin typeface="华文仿宋" panose="02010600040101010101" charset="-122"/>
                <a:ea typeface="华文仿宋" panose="02010600040101010101" charset="-122"/>
                <a:cs typeface="华文仿宋" panose="02010600040101010101" charset="-122"/>
                <a:sym typeface="+mn-ea"/>
              </a:rPr>
              <a:t>14-18</a:t>
            </a:r>
            <a:r>
              <a:rPr lang="zh-CN" altLang="en-US" sz="1400">
                <a:latin typeface="华文仿宋" panose="02010600040101010101" charset="-122"/>
                <a:ea typeface="华文仿宋" panose="02010600040101010101" charset="-122"/>
                <a:cs typeface="华文仿宋" panose="02010600040101010101" charset="-122"/>
                <a:sym typeface="+mn-ea"/>
              </a:rPr>
              <a:t>年的数据模拟出人口数量的潜在变化趋势。</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en-US" sz="1400">
                <a:latin typeface="华文仿宋" panose="02010600040101010101" charset="-122"/>
                <a:ea typeface="华文仿宋" panose="02010600040101010101" charset="-122"/>
                <a:cs typeface="华文仿宋" panose="02010600040101010101" charset="-122"/>
              </a:rPr>
              <a:t>	</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en-US" sz="1400">
                <a:latin typeface="华文仿宋" panose="02010600040101010101" charset="-122"/>
                <a:ea typeface="华文仿宋" panose="02010600040101010101" charset="-122"/>
                <a:cs typeface="华文仿宋" panose="02010600040101010101" charset="-122"/>
              </a:rPr>
              <a:t>Q</a:t>
            </a:r>
            <a:r>
              <a:rPr sz="1400">
                <a:latin typeface="华文仿宋" panose="02010600040101010101" charset="-122"/>
                <a:ea typeface="华文仿宋" panose="02010600040101010101" charset="-122"/>
                <a:cs typeface="华文仿宋" panose="02010600040101010101" charset="-122"/>
              </a:rPr>
              <a:t>2. </a:t>
            </a:r>
            <a:r>
              <a:rPr lang="zh-CN" sz="1400">
                <a:latin typeface="华文仿宋" panose="02010600040101010101" charset="-122"/>
                <a:ea typeface="华文仿宋" panose="02010600040101010101" charset="-122"/>
                <a:cs typeface="华文仿宋" panose="02010600040101010101" charset="-122"/>
              </a:rPr>
              <a:t>我们本身不知道未来</a:t>
            </a:r>
            <a:r>
              <a:rPr lang="en-US" altLang="zh-CN" sz="1400">
                <a:latin typeface="华文仿宋" panose="02010600040101010101" charset="-122"/>
                <a:ea typeface="华文仿宋" panose="02010600040101010101" charset="-122"/>
                <a:cs typeface="华文仿宋" panose="02010600040101010101" charset="-122"/>
              </a:rPr>
              <a:t>20</a:t>
            </a:r>
            <a:r>
              <a:rPr lang="zh-CN" altLang="en-US" sz="1400">
                <a:latin typeface="华文仿宋" panose="02010600040101010101" charset="-122"/>
                <a:ea typeface="华文仿宋" panose="02010600040101010101" charset="-122"/>
                <a:cs typeface="华文仿宋" panose="02010600040101010101" charset="-122"/>
              </a:rPr>
              <a:t>年中每年的入职人数与离职人数，怎样得出模拟所用的参数？</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zh-CN" altLang="en-US" sz="1400">
                <a:latin typeface="华文仿宋" panose="02010600040101010101" charset="-122"/>
                <a:ea typeface="华文仿宋" panose="02010600040101010101" charset="-122"/>
                <a:cs typeface="华文仿宋" panose="02010600040101010101" charset="-122"/>
              </a:rPr>
              <a:t>在使用参数前，我首先挑出特定年龄段所对应的</a:t>
            </a:r>
            <a:r>
              <a:rPr lang="en-US" altLang="zh-CN" sz="1400">
                <a:latin typeface="华文仿宋" panose="02010600040101010101" charset="-122"/>
                <a:ea typeface="华文仿宋" panose="02010600040101010101" charset="-122"/>
                <a:cs typeface="华文仿宋" panose="02010600040101010101" charset="-122"/>
              </a:rPr>
              <a:t>14-18</a:t>
            </a:r>
            <a:r>
              <a:rPr lang="zh-CN" altLang="en-US" sz="1400">
                <a:latin typeface="华文仿宋" panose="02010600040101010101" charset="-122"/>
                <a:ea typeface="华文仿宋" panose="02010600040101010101" charset="-122"/>
                <a:cs typeface="华文仿宋" panose="02010600040101010101" charset="-122"/>
              </a:rPr>
              <a:t>年每一年的入职</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离职人数数据，对他们做线性回归。因为只有年份是可变变量，所以尽管年份与当年入职</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离职人数的相关性并不强，我使用对应回归线模拟出了特定年龄段在未来</a:t>
            </a:r>
            <a:r>
              <a:rPr lang="en-US" altLang="zh-CN" sz="1400">
                <a:latin typeface="华文仿宋" panose="02010600040101010101" charset="-122"/>
                <a:ea typeface="华文仿宋" panose="02010600040101010101" charset="-122"/>
                <a:cs typeface="华文仿宋" panose="02010600040101010101" charset="-122"/>
              </a:rPr>
              <a:t>20</a:t>
            </a:r>
            <a:r>
              <a:rPr lang="zh-CN" altLang="en-US" sz="1400">
                <a:latin typeface="华文仿宋" panose="02010600040101010101" charset="-122"/>
                <a:ea typeface="华文仿宋" panose="02010600040101010101" charset="-122"/>
                <a:cs typeface="华文仿宋" panose="02010600040101010101" charset="-122"/>
              </a:rPr>
              <a:t>年的入职</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离职人数，将他们保存在数组里以便后期调用。</a:t>
            </a:r>
            <a:endParaRPr sz="1400">
              <a:latin typeface="华文仿宋" panose="02010600040101010101" charset="-122"/>
              <a:ea typeface="华文仿宋" panose="02010600040101010101" charset="-122"/>
              <a:cs typeface="华文仿宋" panose="02010600040101010101" charset="-122"/>
            </a:endParaRPr>
          </a:p>
          <a:p>
            <a:r>
              <a:rPr lang="en-US" sz="1400">
                <a:latin typeface="华文仿宋" panose="02010600040101010101" charset="-122"/>
                <a:ea typeface="华文仿宋" panose="02010600040101010101" charset="-122"/>
                <a:cs typeface="华文仿宋" panose="02010600040101010101" charset="-122"/>
              </a:rPr>
              <a:t>	</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en-US" sz="1400">
                <a:latin typeface="华文仿宋" panose="02010600040101010101" charset="-122"/>
                <a:ea typeface="华文仿宋" panose="02010600040101010101" charset="-122"/>
                <a:cs typeface="华文仿宋" panose="02010600040101010101" charset="-122"/>
              </a:rPr>
              <a:t>Q3</a:t>
            </a:r>
            <a:r>
              <a:rPr sz="1400">
                <a:latin typeface="华文仿宋" panose="02010600040101010101" charset="-122"/>
                <a:ea typeface="华文仿宋" panose="02010600040101010101" charset="-122"/>
                <a:cs typeface="华文仿宋" panose="02010600040101010101" charset="-122"/>
              </a:rPr>
              <a:t>. </a:t>
            </a:r>
            <a:r>
              <a:rPr sz="1400">
                <a:latin typeface="华文仿宋" panose="02010600040101010101" charset="-122"/>
                <a:ea typeface="华文仿宋" panose="02010600040101010101" charset="-122"/>
                <a:cs typeface="华文仿宋" panose="02010600040101010101" charset="-122"/>
                <a:sym typeface="+mn-ea"/>
              </a:rPr>
              <a:t>为什么不用高阶回归？</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a:t>
            </a:r>
            <a:r>
              <a:rPr lang="zh-CN" altLang="en-US" sz="1400">
                <a:latin typeface="华文仿宋" panose="02010600040101010101" charset="-122"/>
                <a:ea typeface="华文仿宋" panose="02010600040101010101" charset="-122"/>
                <a:cs typeface="华文仿宋" panose="02010600040101010101" charset="-122"/>
              </a:rPr>
              <a:t>因为</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年龄</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或</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年份</a:t>
            </a:r>
            <a:r>
              <a:rPr lang="en-US" altLang="zh-CN" sz="1400">
                <a:latin typeface="华文仿宋" panose="02010600040101010101" charset="-122"/>
                <a:ea typeface="华文仿宋" panose="02010600040101010101" charset="-122"/>
                <a:cs typeface="华文仿宋" panose="02010600040101010101" charset="-122"/>
              </a:rPr>
              <a:t>”</a:t>
            </a:r>
            <a:r>
              <a:rPr lang="zh-CN" altLang="en-US" sz="1400">
                <a:latin typeface="华文仿宋" panose="02010600040101010101" charset="-122"/>
                <a:ea typeface="华文仿宋" panose="02010600040101010101" charset="-122"/>
                <a:cs typeface="华文仿宋" panose="02010600040101010101" charset="-122"/>
              </a:rPr>
              <a:t>变量过于单一，无法说明事情的全部方面。</a:t>
            </a:r>
            <a:endParaRPr lang="zh-CN" altLang="en-US" sz="1400">
              <a:latin typeface="华文仿宋" panose="02010600040101010101" charset="-122"/>
              <a:ea typeface="华文仿宋" panose="02010600040101010101" charset="-122"/>
              <a:cs typeface="华文仿宋" panose="02010600040101010101" charset="-122"/>
            </a:endParaRPr>
          </a:p>
          <a:p>
            <a:endParaRPr sz="1400">
              <a:latin typeface="华文仿宋" panose="02010600040101010101" charset="-122"/>
              <a:ea typeface="华文仿宋" panose="02010600040101010101" charset="-122"/>
              <a:cs typeface="华文仿宋" panose="02010600040101010101" charset="-122"/>
            </a:endParaRPr>
          </a:p>
          <a:p>
            <a:r>
              <a:rPr lang="en-US" sz="1400">
                <a:latin typeface="华文仿宋" panose="02010600040101010101" charset="-122"/>
                <a:ea typeface="华文仿宋" panose="02010600040101010101" charset="-122"/>
                <a:cs typeface="华文仿宋" panose="02010600040101010101" charset="-122"/>
              </a:rPr>
              <a:t>2.</a:t>
            </a:r>
            <a:r>
              <a:rPr sz="1400">
                <a:latin typeface="华文仿宋" panose="02010600040101010101" charset="-122"/>
                <a:ea typeface="华文仿宋" panose="02010600040101010101" charset="-122"/>
                <a:cs typeface="华文仿宋" panose="02010600040101010101" charset="-122"/>
              </a:rPr>
              <a:t> 如果考虑进</a:t>
            </a:r>
            <a:r>
              <a:rPr lang="zh-CN" sz="1400">
                <a:latin typeface="华文仿宋" panose="02010600040101010101" charset="-122"/>
                <a:ea typeface="华文仿宋" panose="02010600040101010101" charset="-122"/>
                <a:cs typeface="华文仿宋" panose="02010600040101010101" charset="-122"/>
              </a:rPr>
              <a:t>现实</a:t>
            </a:r>
            <a:r>
              <a:rPr sz="1400">
                <a:latin typeface="华文仿宋" panose="02010600040101010101" charset="-122"/>
                <a:ea typeface="华文仿宋" panose="02010600040101010101" charset="-122"/>
                <a:cs typeface="华文仿宋" panose="02010600040101010101" charset="-122"/>
              </a:rPr>
              <a:t>经济发展的因素？</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2020年</a:t>
            </a:r>
            <a:r>
              <a:rPr lang="zh-CN" sz="1400">
                <a:latin typeface="华文仿宋" panose="02010600040101010101" charset="-122"/>
                <a:ea typeface="华文仿宋" panose="02010600040101010101" charset="-122"/>
                <a:cs typeface="华文仿宋" panose="02010600040101010101" charset="-122"/>
              </a:rPr>
              <a:t>新冠肺炎</a:t>
            </a:r>
            <a:r>
              <a:rPr sz="1400">
                <a:latin typeface="华文仿宋" panose="02010600040101010101" charset="-122"/>
                <a:ea typeface="华文仿宋" panose="02010600040101010101" charset="-122"/>
                <a:cs typeface="华文仿宋" panose="02010600040101010101" charset="-122"/>
              </a:rPr>
              <a:t>疫情 -&gt;  </a:t>
            </a:r>
            <a:r>
              <a:rPr lang="zh-CN" sz="1400">
                <a:latin typeface="华文仿宋" panose="02010600040101010101" charset="-122"/>
                <a:ea typeface="华文仿宋" panose="02010600040101010101" charset="-122"/>
                <a:cs typeface="华文仿宋" panose="02010600040101010101" charset="-122"/>
              </a:rPr>
              <a:t>不确定性增加，离职和入职人数可能会有波动。</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疫情复苏期 -&gt;  </a:t>
            </a:r>
            <a:r>
              <a:rPr lang="zh-CN" sz="1400">
                <a:latin typeface="华文仿宋" panose="02010600040101010101" charset="-122"/>
                <a:ea typeface="华文仿宋" panose="02010600040101010101" charset="-122"/>
                <a:cs typeface="华文仿宋" panose="02010600040101010101" charset="-122"/>
              </a:rPr>
              <a:t>取决于腾讯业务发展情况，入职人数可能会上涨。</a:t>
            </a:r>
            <a:endParaRPr sz="1400">
              <a:latin typeface="华文仿宋" panose="02010600040101010101" charset="-122"/>
              <a:ea typeface="华文仿宋" panose="02010600040101010101" charset="-122"/>
              <a:cs typeface="华文仿宋" panose="02010600040101010101" charset="-122"/>
            </a:endParaRPr>
          </a:p>
          <a:p>
            <a:r>
              <a:rPr sz="1400">
                <a:latin typeface="华文仿宋" panose="02010600040101010101" charset="-122"/>
                <a:ea typeface="华文仿宋" panose="02010600040101010101" charset="-122"/>
                <a:cs typeface="华文仿宋" panose="02010600040101010101" charset="-122"/>
              </a:rPr>
              <a:t>        腾讯</a:t>
            </a:r>
            <a:r>
              <a:rPr lang="zh-CN" sz="1400">
                <a:latin typeface="华文仿宋" panose="02010600040101010101" charset="-122"/>
                <a:ea typeface="华文仿宋" panose="02010600040101010101" charset="-122"/>
                <a:cs typeface="华文仿宋" panose="02010600040101010101" charset="-122"/>
              </a:rPr>
              <a:t>财报</a:t>
            </a:r>
            <a:r>
              <a:rPr sz="1400">
                <a:latin typeface="华文仿宋" panose="02010600040101010101" charset="-122"/>
                <a:ea typeface="华文仿宋" panose="02010600040101010101" charset="-122"/>
                <a:cs typeface="华文仿宋" panose="02010600040101010101" charset="-122"/>
              </a:rPr>
              <a:t> -&gt; </a:t>
            </a:r>
            <a:r>
              <a:rPr lang="zh-CN" sz="1400">
                <a:latin typeface="华文仿宋" panose="02010600040101010101" charset="-122"/>
                <a:ea typeface="华文仿宋" panose="02010600040101010101" charset="-122"/>
                <a:cs typeface="华文仿宋" panose="02010600040101010101" charset="-122"/>
              </a:rPr>
              <a:t>基于腾讯</a:t>
            </a:r>
            <a:r>
              <a:rPr lang="en-US" altLang="zh-CN" sz="1400">
                <a:latin typeface="华文仿宋" panose="02010600040101010101" charset="-122"/>
                <a:ea typeface="华文仿宋" panose="02010600040101010101" charset="-122"/>
                <a:cs typeface="华文仿宋" panose="02010600040101010101" charset="-122"/>
              </a:rPr>
              <a:t>2019</a:t>
            </a:r>
            <a:r>
              <a:rPr lang="zh-CN" altLang="en-US" sz="1400">
                <a:latin typeface="华文仿宋" panose="02010600040101010101" charset="-122"/>
                <a:ea typeface="华文仿宋" panose="02010600040101010101" charset="-122"/>
                <a:cs typeface="华文仿宋" panose="02010600040101010101" charset="-122"/>
              </a:rPr>
              <a:t>年财报，共有</a:t>
            </a:r>
            <a:r>
              <a:rPr lang="en-US" altLang="zh-CN" sz="1400">
                <a:latin typeface="华文仿宋" panose="02010600040101010101" charset="-122"/>
                <a:ea typeface="华文仿宋" panose="02010600040101010101" charset="-122"/>
                <a:cs typeface="华文仿宋" panose="02010600040101010101" charset="-122"/>
              </a:rPr>
              <a:t>62885</a:t>
            </a:r>
            <a:r>
              <a:rPr lang="zh-CN" altLang="en-US" sz="1400">
                <a:latin typeface="华文仿宋" panose="02010600040101010101" charset="-122"/>
                <a:ea typeface="华文仿宋" panose="02010600040101010101" charset="-122"/>
                <a:cs typeface="华文仿宋" panose="02010600040101010101" charset="-122"/>
              </a:rPr>
              <a:t>名在职正式员工，相较于</a:t>
            </a:r>
            <a:r>
              <a:rPr lang="en-US" altLang="zh-CN" sz="1400">
                <a:latin typeface="华文仿宋" panose="02010600040101010101" charset="-122"/>
                <a:ea typeface="华文仿宋" panose="02010600040101010101" charset="-122"/>
                <a:cs typeface="华文仿宋" panose="02010600040101010101" charset="-122"/>
              </a:rPr>
              <a:t>2018</a:t>
            </a:r>
            <a:r>
              <a:rPr lang="zh-CN" altLang="en-US" sz="1400">
                <a:latin typeface="华文仿宋" panose="02010600040101010101" charset="-122"/>
                <a:ea typeface="华文仿宋" panose="02010600040101010101" charset="-122"/>
                <a:cs typeface="华文仿宋" panose="02010600040101010101" charset="-122"/>
              </a:rPr>
              <a:t>年的</a:t>
            </a:r>
            <a:r>
              <a:rPr lang="en-US" altLang="zh-CN" sz="1400">
                <a:latin typeface="华文仿宋" panose="02010600040101010101" charset="-122"/>
                <a:ea typeface="华文仿宋" panose="02010600040101010101" charset="-122"/>
                <a:cs typeface="华文仿宋" panose="02010600040101010101" charset="-122"/>
              </a:rPr>
              <a:t>54309</a:t>
            </a:r>
            <a:r>
              <a:rPr lang="zh-CN" altLang="en-US" sz="1400">
                <a:latin typeface="华文仿宋" panose="02010600040101010101" charset="-122"/>
                <a:ea typeface="华文仿宋" panose="02010600040101010101" charset="-122"/>
                <a:cs typeface="华文仿宋" panose="02010600040101010101" charset="-122"/>
              </a:rPr>
              <a:t>名，增长约</a:t>
            </a:r>
            <a:r>
              <a:rPr lang="en-US" altLang="zh-CN" sz="1400">
                <a:latin typeface="华文仿宋" panose="02010600040101010101" charset="-122"/>
                <a:ea typeface="华文仿宋" panose="02010600040101010101" charset="-122"/>
                <a:cs typeface="华文仿宋" panose="02010600040101010101" charset="-122"/>
              </a:rPr>
              <a:t>15.8%</a:t>
            </a:r>
            <a:r>
              <a:rPr lang="zh-CN" altLang="en-US" sz="1400">
                <a:latin typeface="华文仿宋" panose="02010600040101010101" charset="-122"/>
                <a:ea typeface="华文仿宋" panose="02010600040101010101" charset="-122"/>
                <a:cs typeface="华文仿宋" panose="02010600040101010101" charset="-122"/>
              </a:rPr>
              <a:t>。</a:t>
            </a:r>
            <a:endParaRPr sz="1400">
              <a:latin typeface="华文仿宋" panose="02010600040101010101" charset="-122"/>
              <a:ea typeface="华文仿宋" panose="02010600040101010101" charset="-122"/>
              <a:cs typeface="华文仿宋" panose="02010600040101010101" charset="-122"/>
            </a:endParaRPr>
          </a:p>
          <a:p>
            <a:endParaRPr lang="en-US" altLang="zh-CN"/>
          </a:p>
          <a:p>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780415" y="353060"/>
            <a:ext cx="9647555" cy="798830"/>
          </a:xfrm>
          <a:prstGeom prst="rect">
            <a:avLst/>
          </a:prstGeom>
          <a:noFill/>
        </p:spPr>
        <p:txBody>
          <a:bodyPr wrap="square" rtlCol="0">
            <a:spAutoFit/>
          </a:bodyPr>
          <a:p>
            <a:r>
              <a:rPr lang="zh-CN" altLang="en-US" sz="3000"/>
              <a:t>发现：模型预测出的不同年龄人口结构在</a:t>
            </a:r>
            <a:r>
              <a:rPr lang="en-US" altLang="zh-CN" sz="3000"/>
              <a:t>20</a:t>
            </a:r>
            <a:r>
              <a:rPr lang="zh-CN" altLang="en-US" sz="3000"/>
              <a:t>年间的变化</a:t>
            </a:r>
            <a:endParaRPr lang="zh-CN" altLang="en-US" sz="3000"/>
          </a:p>
          <a:p>
            <a:r>
              <a:rPr lang="zh-CN" altLang="en-US" sz="1600">
                <a:solidFill>
                  <a:schemeClr val="tx1"/>
                </a:solidFill>
              </a:rPr>
              <a:t>                                                                    高清大图可参考</a:t>
            </a:r>
            <a:r>
              <a:rPr lang="en-US" altLang="zh-CN" sz="1600">
                <a:solidFill>
                  <a:schemeClr val="tx1"/>
                </a:solidFill>
              </a:rPr>
              <a:t>Jupyter Notebook</a:t>
            </a:r>
            <a:r>
              <a:rPr lang="zh-CN" altLang="en-US" sz="1600">
                <a:solidFill>
                  <a:schemeClr val="tx1"/>
                </a:solidFill>
              </a:rPr>
              <a:t>附件。</a:t>
            </a:r>
            <a:endParaRPr lang="zh-CN" altLang="en-US" sz="1600">
              <a:solidFill>
                <a:schemeClr val="tx1"/>
              </a:solidFill>
            </a:endParaRPr>
          </a:p>
        </p:txBody>
      </p:sp>
      <p:pic>
        <p:nvPicPr>
          <p:cNvPr id="2" name="图片 1" descr="output_15_0"/>
          <p:cNvPicPr>
            <a:picLocks noChangeAspect="1"/>
          </p:cNvPicPr>
          <p:nvPr/>
        </p:nvPicPr>
        <p:blipFill>
          <a:blip r:embed="rId2"/>
          <a:stretch>
            <a:fillRect/>
          </a:stretch>
        </p:blipFill>
        <p:spPr>
          <a:xfrm>
            <a:off x="454025" y="906145"/>
            <a:ext cx="3909060" cy="5919470"/>
          </a:xfrm>
          <a:prstGeom prst="rect">
            <a:avLst/>
          </a:prstGeom>
        </p:spPr>
      </p:pic>
      <p:sp>
        <p:nvSpPr>
          <p:cNvPr id="3" name="文本框 2"/>
          <p:cNvSpPr txBox="1"/>
          <p:nvPr/>
        </p:nvSpPr>
        <p:spPr>
          <a:xfrm>
            <a:off x="4875530" y="1471295"/>
            <a:ext cx="5716905" cy="4707890"/>
          </a:xfrm>
          <a:prstGeom prst="rect">
            <a:avLst/>
          </a:prstGeom>
          <a:noFill/>
        </p:spPr>
        <p:txBody>
          <a:bodyPr wrap="square" rtlCol="0">
            <a:spAutoFit/>
          </a:bodyPr>
          <a:p>
            <a:r>
              <a:rPr lang="zh-CN" altLang="en-US" sz="2000"/>
              <a:t>分析：</a:t>
            </a:r>
            <a:endParaRPr lang="zh-CN" altLang="en-US" sz="2000"/>
          </a:p>
          <a:p>
            <a:r>
              <a:rPr lang="en-US" altLang="zh-CN" sz="2000"/>
              <a:t>1. </a:t>
            </a:r>
            <a:r>
              <a:rPr lang="zh-CN" altLang="en-US" sz="2000"/>
              <a:t>基于模型，我们发现</a:t>
            </a:r>
            <a:r>
              <a:rPr lang="en-US" altLang="zh-CN" sz="2000"/>
              <a:t>20-23</a:t>
            </a:r>
            <a:r>
              <a:rPr lang="zh-CN" altLang="en-US" sz="2000"/>
              <a:t>岁、</a:t>
            </a:r>
            <a:r>
              <a:rPr lang="en-US" altLang="zh-CN" sz="2000"/>
              <a:t>37-50</a:t>
            </a:r>
            <a:r>
              <a:rPr lang="zh-CN" altLang="en-US" sz="2000"/>
              <a:t>岁群体人数所占全体人数的百分比在逐年上升。其中占比涨幅最大的为</a:t>
            </a:r>
            <a:r>
              <a:rPr lang="en-US" altLang="zh-CN" sz="2000"/>
              <a:t>43-45</a:t>
            </a:r>
            <a:r>
              <a:rPr lang="zh-CN" altLang="en-US" sz="2000"/>
              <a:t>岁员工，从</a:t>
            </a:r>
            <a:r>
              <a:rPr lang="en-US" altLang="zh-CN" sz="2000"/>
              <a:t>2019</a:t>
            </a:r>
            <a:r>
              <a:rPr lang="zh-CN" altLang="en-US" sz="2000"/>
              <a:t>年的不到</a:t>
            </a:r>
            <a:r>
              <a:rPr lang="en-US" altLang="zh-CN" sz="2000"/>
              <a:t>1%</a:t>
            </a:r>
            <a:r>
              <a:rPr lang="zh-CN" altLang="en-US" sz="2000"/>
              <a:t>，逐年涨至</a:t>
            </a:r>
            <a:r>
              <a:rPr lang="en-US" altLang="zh-CN" sz="2000"/>
              <a:t>2039</a:t>
            </a:r>
            <a:r>
              <a:rPr lang="zh-CN" altLang="en-US" sz="2000"/>
              <a:t>年的约</a:t>
            </a:r>
            <a:r>
              <a:rPr lang="en-US" altLang="zh-CN" sz="2000"/>
              <a:t>2%</a:t>
            </a:r>
            <a:r>
              <a:rPr lang="zh-CN" altLang="en-US" sz="2000"/>
              <a:t>。基于前面几页</a:t>
            </a:r>
            <a:r>
              <a:rPr lang="en-US" altLang="zh-CN" sz="2000"/>
              <a:t>ppt</a:t>
            </a:r>
            <a:r>
              <a:rPr lang="zh-CN" altLang="en-US" sz="2000"/>
              <a:t>也可以发现，</a:t>
            </a:r>
            <a:r>
              <a:rPr lang="en-US" altLang="zh-CN" sz="2000"/>
              <a:t>20-25</a:t>
            </a:r>
            <a:r>
              <a:rPr lang="zh-CN" altLang="en-US" sz="2000"/>
              <a:t>岁与</a:t>
            </a:r>
            <a:r>
              <a:rPr lang="en-US" altLang="zh-CN" sz="2000"/>
              <a:t>40-45</a:t>
            </a:r>
            <a:r>
              <a:rPr lang="zh-CN" altLang="en-US" sz="2000"/>
              <a:t>岁年龄区间的人数曲线逐渐凸显山峰状，说明这两部分年龄段人数在今后可能会占据相当一部分比重。</a:t>
            </a:r>
            <a:endParaRPr lang="zh-CN" altLang="en-US" sz="2000"/>
          </a:p>
          <a:p>
            <a:endParaRPr lang="zh-CN" altLang="en-US" sz="2000"/>
          </a:p>
          <a:p>
            <a:r>
              <a:rPr lang="en-US" altLang="zh-CN" sz="2000"/>
              <a:t>2. </a:t>
            </a:r>
            <a:r>
              <a:rPr lang="zh-CN" altLang="en-US" sz="2000"/>
              <a:t>较为明显的是，基于模型，原本具有数量优势的</a:t>
            </a:r>
            <a:r>
              <a:rPr lang="en-US" altLang="zh-CN" sz="2000"/>
              <a:t>25</a:t>
            </a:r>
            <a:r>
              <a:rPr lang="zh-CN" altLang="en-US" sz="2000"/>
              <a:t>岁</a:t>
            </a:r>
            <a:r>
              <a:rPr lang="en-US" altLang="zh-CN" sz="2000"/>
              <a:t>-30</a:t>
            </a:r>
            <a:r>
              <a:rPr lang="zh-CN" altLang="en-US" sz="2000"/>
              <a:t>岁年龄段人数占比在逐渐下滑。</a:t>
            </a:r>
            <a:endParaRPr lang="zh-CN" altLang="en-US" sz="2000"/>
          </a:p>
          <a:p>
            <a:endParaRPr lang="zh-CN" altLang="en-US" sz="2000"/>
          </a:p>
          <a:p>
            <a:r>
              <a:rPr lang="en-US" altLang="zh-CN" sz="2000"/>
              <a:t>3. </a:t>
            </a:r>
            <a:r>
              <a:rPr lang="zh-CN" altLang="en-US" sz="2000"/>
              <a:t>人口结构与层次趋向于老龄化与年轻化，两端人数逐渐增多，整体人口结构年龄分布较为平均，相比于</a:t>
            </a:r>
            <a:r>
              <a:rPr lang="en-US" altLang="zh-CN" sz="2000"/>
              <a:t>2018</a:t>
            </a:r>
            <a:r>
              <a:rPr lang="zh-CN" altLang="en-US" sz="2000"/>
              <a:t>年来说。</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images"/>
          <p:cNvPicPr>
            <a:picLocks noChangeAspect="1"/>
          </p:cNvPicPr>
          <p:nvPr/>
        </p:nvPicPr>
        <p:blipFill>
          <a:blip r:embed="rId1"/>
          <a:stretch>
            <a:fillRect/>
          </a:stretch>
        </p:blipFill>
        <p:spPr>
          <a:xfrm>
            <a:off x="31750" y="32385"/>
            <a:ext cx="12128500" cy="6793230"/>
          </a:xfrm>
          <a:prstGeom prst="rect">
            <a:avLst/>
          </a:prstGeom>
        </p:spPr>
      </p:pic>
      <p:sp>
        <p:nvSpPr>
          <p:cNvPr id="5" name="文本框 4"/>
          <p:cNvSpPr txBox="1"/>
          <p:nvPr/>
        </p:nvSpPr>
        <p:spPr>
          <a:xfrm>
            <a:off x="780415" y="647700"/>
            <a:ext cx="9647555" cy="798830"/>
          </a:xfrm>
          <a:prstGeom prst="rect">
            <a:avLst/>
          </a:prstGeom>
          <a:noFill/>
        </p:spPr>
        <p:txBody>
          <a:bodyPr wrap="square" rtlCol="0">
            <a:spAutoFit/>
          </a:bodyPr>
          <a:p>
            <a:r>
              <a:rPr lang="zh-CN" altLang="en-US" sz="3000"/>
              <a:t>反思：建模时走过的弯路与考虑不周的因素</a:t>
            </a:r>
            <a:endParaRPr lang="zh-CN" altLang="en-US" sz="3000"/>
          </a:p>
          <a:p>
            <a:r>
              <a:rPr lang="zh-CN" altLang="en-US" sz="1600">
                <a:solidFill>
                  <a:schemeClr val="tx1"/>
                </a:solidFill>
              </a:rPr>
              <a:t>                                                                   </a:t>
            </a:r>
            <a:endParaRPr lang="zh-CN" altLang="en-US" sz="1600">
              <a:solidFill>
                <a:schemeClr val="tx1"/>
              </a:solidFill>
            </a:endParaRPr>
          </a:p>
        </p:txBody>
      </p:sp>
      <p:sp>
        <p:nvSpPr>
          <p:cNvPr id="3" name="文本框 2"/>
          <p:cNvSpPr txBox="1"/>
          <p:nvPr/>
        </p:nvSpPr>
        <p:spPr>
          <a:xfrm>
            <a:off x="780415" y="1446530"/>
            <a:ext cx="6920865" cy="4399915"/>
          </a:xfrm>
          <a:prstGeom prst="rect">
            <a:avLst/>
          </a:prstGeom>
          <a:noFill/>
        </p:spPr>
        <p:txBody>
          <a:bodyPr wrap="square" rtlCol="0">
            <a:spAutoFit/>
          </a:bodyPr>
          <a:p>
            <a:endParaRPr lang="zh-CN" altLang="en-US" sz="2000"/>
          </a:p>
          <a:p>
            <a:r>
              <a:rPr lang="zh-CN" altLang="en-US" sz="2000"/>
              <a:t>    1. 最初四个因素没有都放入多变量回归模型，以为总人数与入职/离职人数没有关系。但是，入职</a:t>
            </a:r>
            <a:r>
              <a:rPr lang="en-US" altLang="zh-CN" sz="2000"/>
              <a:t>/</a:t>
            </a:r>
            <a:r>
              <a:rPr lang="zh-CN" altLang="en-US" sz="2000"/>
              <a:t>离职人数实际上从侧面反应了劳动力及人才供给需求的变化，具有参考价值。</a:t>
            </a:r>
            <a:endParaRPr lang="zh-CN" altLang="en-US" sz="2000"/>
          </a:p>
          <a:p>
            <a:r>
              <a:rPr lang="zh-CN" altLang="en-US" sz="2000"/>
              <a:t>    </a:t>
            </a:r>
            <a:endParaRPr lang="zh-CN" altLang="en-US" sz="2000"/>
          </a:p>
          <a:p>
            <a:r>
              <a:rPr lang="zh-CN" altLang="en-US" sz="2000"/>
              <a:t>    2. 在最初选择用来模拟入职</a:t>
            </a:r>
            <a:r>
              <a:rPr lang="en-US" altLang="zh-CN" sz="2000"/>
              <a:t>/</a:t>
            </a:r>
            <a:r>
              <a:rPr lang="zh-CN" altLang="en-US" sz="2000"/>
              <a:t>离职参数的变量时，我使用的是入职</a:t>
            </a:r>
            <a:r>
              <a:rPr lang="en-US" altLang="zh-CN" sz="2000"/>
              <a:t>/</a:t>
            </a:r>
            <a:r>
              <a:rPr lang="zh-CN" altLang="en-US" sz="2000"/>
              <a:t>离职各自五年来（</a:t>
            </a:r>
            <a:r>
              <a:rPr lang="en-US" altLang="zh-CN" sz="2000"/>
              <a:t>14</a:t>
            </a:r>
            <a:r>
              <a:rPr lang="zh-CN" altLang="en-US" sz="2000"/>
              <a:t>年</a:t>
            </a:r>
            <a:r>
              <a:rPr lang="en-US" altLang="zh-CN" sz="2000"/>
              <a:t>-18</a:t>
            </a:r>
            <a:r>
              <a:rPr lang="zh-CN" altLang="en-US" sz="2000"/>
              <a:t>年）的平均数作为参数变量。但是我发现这样模拟所得出的结果非常不精确，因为模拟出的未来</a:t>
            </a:r>
            <a:r>
              <a:rPr lang="en-US" altLang="zh-CN" sz="2000"/>
              <a:t>20</a:t>
            </a:r>
            <a:r>
              <a:rPr lang="zh-CN" altLang="en-US" sz="2000"/>
              <a:t>年每一年的人口结构几乎一模一样。后来我意识到，相比于</a:t>
            </a:r>
            <a:r>
              <a:rPr lang="en-US" altLang="zh-CN" sz="2000"/>
              <a:t>“</a:t>
            </a:r>
            <a:r>
              <a:rPr lang="zh-CN" altLang="en-US" sz="2000"/>
              <a:t>入职</a:t>
            </a:r>
            <a:r>
              <a:rPr lang="en-US" altLang="zh-CN" sz="2000"/>
              <a:t>/</a:t>
            </a:r>
            <a:r>
              <a:rPr lang="zh-CN" altLang="en-US" sz="2000"/>
              <a:t>离职人数</a:t>
            </a:r>
            <a:r>
              <a:rPr lang="en-US" altLang="zh-CN" sz="2000"/>
              <a:t>”</a:t>
            </a:r>
            <a:r>
              <a:rPr lang="zh-CN" altLang="en-US" sz="2000"/>
              <a:t>这一特征值，年份的变化与</a:t>
            </a:r>
            <a:r>
              <a:rPr lang="en-US" altLang="zh-CN" sz="2000"/>
              <a:t>“</a:t>
            </a:r>
            <a:r>
              <a:rPr lang="zh-CN" altLang="en-US" sz="2000"/>
              <a:t>总人数</a:t>
            </a:r>
            <a:r>
              <a:rPr lang="en-US" altLang="zh-CN" sz="2000"/>
              <a:t>”</a:t>
            </a:r>
            <a:r>
              <a:rPr lang="zh-CN" altLang="en-US" sz="2000"/>
              <a:t>变化的相关性并不强，相关系数仅仅为</a:t>
            </a:r>
            <a:r>
              <a:rPr lang="en-US" altLang="zh-CN" sz="2000"/>
              <a:t>0.12</a:t>
            </a:r>
            <a:r>
              <a:rPr lang="zh-CN" altLang="en-US" sz="2000"/>
              <a:t>。而</a:t>
            </a:r>
            <a:r>
              <a:rPr lang="en-US" altLang="zh-CN" sz="2000"/>
              <a:t>“</a:t>
            </a:r>
            <a:r>
              <a:rPr lang="zh-CN" altLang="en-US" sz="2000"/>
              <a:t>入职</a:t>
            </a:r>
            <a:r>
              <a:rPr lang="en-US" altLang="zh-CN" sz="2000"/>
              <a:t>/</a:t>
            </a:r>
            <a:r>
              <a:rPr lang="zh-CN" altLang="en-US" sz="2000"/>
              <a:t>离职人数</a:t>
            </a:r>
            <a:r>
              <a:rPr lang="en-US" altLang="zh-CN" sz="2000"/>
              <a:t>”</a:t>
            </a:r>
            <a:r>
              <a:rPr lang="zh-CN" altLang="en-US" sz="2000"/>
              <a:t>与</a:t>
            </a:r>
            <a:r>
              <a:rPr lang="en-US" altLang="zh-CN" sz="2000"/>
              <a:t>“</a:t>
            </a:r>
            <a:r>
              <a:rPr lang="zh-CN" altLang="en-US" sz="2000"/>
              <a:t>总人数</a:t>
            </a:r>
            <a:r>
              <a:rPr lang="en-US" altLang="zh-CN" sz="2000"/>
              <a:t>“</a:t>
            </a:r>
            <a:r>
              <a:rPr lang="zh-CN" altLang="en-US" sz="2000"/>
              <a:t>的相关性则远远强于年份与其的相关性，这两个参数非常重要。所以我马上对回归模型做出了改动，模拟出了新的预测值。</a:t>
            </a:r>
            <a:endParaRPr lang="zh-CN" altLang="en-US" sz="2000"/>
          </a:p>
        </p:txBody>
      </p:sp>
    </p:spTree>
  </p:cSld>
  <p:clrMapOvr>
    <a:masterClrMapping/>
  </p:clrMapOvr>
</p:sld>
</file>

<file path=ppt/tags/tag1.xml><?xml version="1.0" encoding="utf-8"?>
<p:tagLst xmlns:p="http://schemas.openxmlformats.org/presentationml/2006/main">
  <p:tag name="KSO_WM_SLIDE_MODEL_TYPE" val="timelin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2283</Words>
  <Application>WPS 表格</Application>
  <PresentationFormat>宽屏</PresentationFormat>
  <Paragraphs>85</Paragraphs>
  <Slides>10</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10</vt:i4>
      </vt:variant>
    </vt:vector>
  </HeadingPairs>
  <TitlesOfParts>
    <vt:vector size="33" baseType="lpstr">
      <vt:lpstr>Arial</vt:lpstr>
      <vt:lpstr>方正书宋_GBK</vt:lpstr>
      <vt:lpstr>Wingdings</vt:lpstr>
      <vt:lpstr>宋体</vt:lpstr>
      <vt:lpstr>Arial Unicode MS</vt:lpstr>
      <vt:lpstr>Calibri Light</vt:lpstr>
      <vt:lpstr>Helvetica Neue</vt:lpstr>
      <vt:lpstr>汉仪书宋二KW</vt:lpstr>
      <vt:lpstr>Calibri</vt:lpstr>
      <vt:lpstr>微软雅黑</vt:lpstr>
      <vt:lpstr>兰亭黑-繁</vt:lpstr>
      <vt:lpstr>华文黑体</vt:lpstr>
      <vt:lpstr>圆体-简</vt:lpstr>
      <vt:lpstr>华文楷体</vt:lpstr>
      <vt:lpstr>华文宋体</vt:lpstr>
      <vt:lpstr>儷宋 Pro</vt:lpstr>
      <vt:lpstr>兰亭黑-简</vt:lpstr>
      <vt:lpstr>凌慧体-简</vt:lpstr>
      <vt:lpstr>冬青黑体简体中文</vt:lpstr>
      <vt:lpstr>儷黑 Pro</vt:lpstr>
      <vt:lpstr>凌慧体-繁</vt:lpstr>
      <vt:lpstr>华文仿宋</vt:lpstr>
      <vt:lpstr>Office 主题</vt:lpstr>
      <vt:lpstr>PowerPoint 演示文稿</vt:lpstr>
      <vt:lpstr>Task1: 公司人口结构预测</vt:lpstr>
      <vt:lpstr>【背景】A公司是一个大型互联网公司，经过十几年的发展，人才结构在悄然发生变化，这一现象引起了公司高层的关注，大家希望看到，如果按照现在的趋势发展下去，公司二十年后的人口结构会是何种状况。  【任务】作为 PA 团队的成员，你拿到了公司 14-18 年的人口数据(见附件 1)，请你 通过思考和观察，根据过去 5 年的变动和趋势，预测出未来 20 年中每一年的人口结构，并 用图表的形式展示。  【要求】请在分析步骤中具体写出将所用的软件/模型/分析包/指令等；可以参考文献（请标明出处）和进行行业研究，最后以PPT报告的形式展现，不超过10页。</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guanjian</dc:creator>
  <cp:lastModifiedBy>guanjian</cp:lastModifiedBy>
  <cp:revision>6</cp:revision>
  <dcterms:created xsi:type="dcterms:W3CDTF">2020-06-20T15:20:38Z</dcterms:created>
  <dcterms:modified xsi:type="dcterms:W3CDTF">2020-06-20T15:20:38Z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2052-2.3.1.3761</vt:lpwstr>
  </property>
</Properties>
</file>