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Satisfy"/>
      <p:regular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2432E8-F77E-4853-850A-49E42734382C}">
  <a:tblStyle styleId="{532432E8-F77E-4853-850A-49E4273438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Comfortaa-regular.fntdata"/><Relationship Id="rId23" Type="http://schemas.openxmlformats.org/officeDocument/2006/relationships/font" Target="fonts/Satisf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 #e94e4e</a:t>
            </a:r>
            <a:endParaRPr/>
          </a:p>
          <a:p>
            <a:pPr indent="0" lvl="0" marL="0" rtl="0" algn="l">
              <a:spcBef>
                <a:spcPts val="0"/>
              </a:spcBef>
              <a:spcAft>
                <a:spcPts val="0"/>
              </a:spcAft>
              <a:buNone/>
            </a:pPr>
            <a:r>
              <a:rPr lang="en"/>
              <a:t>Beige: #f7f1d7</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2b80d1311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2b80d1311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b80d13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b80d13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22d6e2841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22d6e2841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6a2003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6a2003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56a20033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56a20033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2d6e28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2d6e28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22d6e2841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22d6e2841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2d6e2841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2d6e2841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56a20033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56a20033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b80d1311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b80d1311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6a20033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6a20033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B1F299"/>
            </a:gs>
            <a:gs pos="100000">
              <a:srgbClr val="7FD56C"/>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gradFill>
          <a:gsLst>
            <a:gs pos="0">
              <a:srgbClr val="DD7E6B"/>
            </a:gs>
            <a:gs pos="100000">
              <a:srgbClr val="CC0000"/>
            </a:gs>
          </a:gsLst>
          <a:lin ang="5400012" scaled="0"/>
        </a:grad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2.jpg"/><Relationship Id="rId4" Type="http://schemas.openxmlformats.org/officeDocument/2006/relationships/image" Target="../media/image18.jpg"/><Relationship Id="rId5" Type="http://schemas.openxmlformats.org/officeDocument/2006/relationships/image" Target="../media/image20.jpg"/><Relationship Id="rId6"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drive.google.com/file/d/13xQYAcqqaq-d35SMV8pxhlHwMsBM-fYu/view" TargetMode="External"/><Relationship Id="rId4" Type="http://schemas.openxmlformats.org/officeDocument/2006/relationships/image" Target="../media/image4.jpg"/><Relationship Id="rId5" Type="http://schemas.openxmlformats.org/officeDocument/2006/relationships/image" Target="../media/image16.jp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248208" y="1593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200">
                <a:solidFill>
                  <a:srgbClr val="F7F1D7"/>
                </a:solidFill>
                <a:latin typeface="Satisfy"/>
                <a:ea typeface="Satisfy"/>
                <a:cs typeface="Satisfy"/>
                <a:sym typeface="Satisfy"/>
              </a:rPr>
              <a:t>5LC</a:t>
            </a:r>
            <a:endParaRPr b="1" sz="3700">
              <a:solidFill>
                <a:srgbClr val="E94E4E"/>
              </a:solidFill>
              <a:latin typeface="Satisfy"/>
              <a:ea typeface="Satisfy"/>
              <a:cs typeface="Satisfy"/>
              <a:sym typeface="Satisfy"/>
            </a:endParaRPr>
          </a:p>
        </p:txBody>
      </p:sp>
      <p:sp>
        <p:nvSpPr>
          <p:cNvPr id="54" name="Google Shape;54;p13"/>
          <p:cNvSpPr txBox="1"/>
          <p:nvPr>
            <p:ph idx="1" type="subTitle"/>
          </p:nvPr>
        </p:nvSpPr>
        <p:spPr>
          <a:xfrm>
            <a:off x="311700" y="3519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7F1D7"/>
                </a:solidFill>
                <a:latin typeface="Nunito"/>
                <a:ea typeface="Nunito"/>
                <a:cs typeface="Nunito"/>
                <a:sym typeface="Nunito"/>
              </a:rPr>
              <a:t>Lite Logical Logistics LLC</a:t>
            </a:r>
            <a:endParaRPr sz="3000">
              <a:solidFill>
                <a:srgbClr val="F7F1D7"/>
              </a:solidFill>
              <a:latin typeface="Nunito"/>
              <a:ea typeface="Nunito"/>
              <a:cs typeface="Nunito"/>
              <a:sym typeface="Nunito"/>
            </a:endParaRPr>
          </a:p>
          <a:p>
            <a:pPr indent="0" lvl="0" marL="0" rtl="0" algn="ctr">
              <a:spcBef>
                <a:spcPts val="0"/>
              </a:spcBef>
              <a:spcAft>
                <a:spcPts val="0"/>
              </a:spcAft>
              <a:buNone/>
            </a:pPr>
            <a:r>
              <a:rPr lang="en" sz="2400">
                <a:solidFill>
                  <a:srgbClr val="F7F1D7"/>
                </a:solidFill>
                <a:latin typeface="Nunito"/>
                <a:ea typeface="Nunito"/>
                <a:cs typeface="Nunito"/>
                <a:sym typeface="Nunito"/>
              </a:rPr>
              <a:t>The Smart Light Switch</a:t>
            </a:r>
            <a:endParaRPr sz="2400">
              <a:solidFill>
                <a:srgbClr val="F7F1D7"/>
              </a:solidFill>
              <a:latin typeface="Nunito"/>
              <a:ea typeface="Nunito"/>
              <a:cs typeface="Nunito"/>
              <a:sym typeface="Nunito"/>
            </a:endParaRPr>
          </a:p>
        </p:txBody>
      </p:sp>
      <p:pic>
        <p:nvPicPr>
          <p:cNvPr descr="Image result for green lightbulb background" id="55" name="Google Shape;55;p13"/>
          <p:cNvPicPr preferRelativeResize="0"/>
          <p:nvPr/>
        </p:nvPicPr>
        <p:blipFill>
          <a:blip r:embed="rId3">
            <a:alphaModFix/>
          </a:blip>
          <a:stretch>
            <a:fillRect/>
          </a:stretch>
        </p:blipFill>
        <p:spPr>
          <a:xfrm>
            <a:off x="3451550" y="175350"/>
            <a:ext cx="2113900" cy="211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152400" y="168425"/>
            <a:ext cx="4934100" cy="5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Benefits to society</a:t>
            </a:r>
            <a:endParaRPr b="1">
              <a:solidFill>
                <a:srgbClr val="FFFFFF"/>
              </a:solidFill>
              <a:latin typeface="Nunito"/>
              <a:ea typeface="Nunito"/>
              <a:cs typeface="Nunito"/>
              <a:sym typeface="Nunito"/>
            </a:endParaRPr>
          </a:p>
        </p:txBody>
      </p:sp>
      <p:graphicFrame>
        <p:nvGraphicFramePr>
          <p:cNvPr id="137" name="Google Shape;137;p22"/>
          <p:cNvGraphicFramePr/>
          <p:nvPr/>
        </p:nvGraphicFramePr>
        <p:xfrm>
          <a:off x="258350" y="706350"/>
          <a:ext cx="3000000" cy="3000000"/>
        </p:xfrm>
        <a:graphic>
          <a:graphicData uri="http://schemas.openxmlformats.org/drawingml/2006/table">
            <a:tbl>
              <a:tblPr>
                <a:noFill/>
                <a:tableStyleId>{532432E8-F77E-4853-850A-49E42734382C}</a:tableStyleId>
              </a:tblPr>
              <a:tblGrid>
                <a:gridCol w="1983700"/>
                <a:gridCol w="6649325"/>
              </a:tblGrid>
              <a:tr h="402600">
                <a:tc>
                  <a:txBody>
                    <a:bodyPr>
                      <a:noAutofit/>
                    </a:bodyPr>
                    <a:lstStyle/>
                    <a:p>
                      <a:pPr indent="0" lvl="0" marL="0" marR="0" rtl="0" algn="l">
                        <a:lnSpc>
                          <a:spcPct val="100000"/>
                        </a:lnSpc>
                        <a:spcBef>
                          <a:spcPts val="0"/>
                        </a:spcBef>
                        <a:spcAft>
                          <a:spcPts val="0"/>
                        </a:spcAft>
                        <a:buNone/>
                      </a:pPr>
                      <a:r>
                        <a:rPr b="1" lang="en">
                          <a:solidFill>
                            <a:srgbClr val="F1C232"/>
                          </a:solidFill>
                          <a:latin typeface="Nunito"/>
                          <a:ea typeface="Nunito"/>
                          <a:cs typeface="Nunito"/>
                          <a:sym typeface="Nunito"/>
                        </a:rPr>
                        <a:t>Reduced electricity grid usage</a:t>
                      </a:r>
                      <a:endParaRPr b="1">
                        <a:solidFill>
                          <a:srgbClr val="F1C232"/>
                        </a:solidFill>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latin typeface="Nunito"/>
                          <a:ea typeface="Nunito"/>
                          <a:cs typeface="Nunito"/>
                          <a:sym typeface="Nunito"/>
                        </a:rPr>
                        <a:t>Through stopping the waste of electricity in an area where it is not needed, we reduce the strain on the electricity grid. Through doing so, the bill for electric in a deployment will be reduced</a:t>
                      </a:r>
                      <a:endParaRPr>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r>
              <a:tr h="415150">
                <a:tc>
                  <a:txBody>
                    <a:bodyPr>
                      <a:noAutofit/>
                    </a:bodyPr>
                    <a:lstStyle/>
                    <a:p>
                      <a:pPr indent="0" lvl="0" marL="0" rtl="0" algn="l">
                        <a:spcBef>
                          <a:spcPts val="0"/>
                        </a:spcBef>
                        <a:spcAft>
                          <a:spcPts val="0"/>
                        </a:spcAft>
                        <a:buNone/>
                      </a:pPr>
                      <a:r>
                        <a:rPr b="1" lang="en">
                          <a:solidFill>
                            <a:srgbClr val="F1C232"/>
                          </a:solidFill>
                          <a:latin typeface="Nunito"/>
                          <a:ea typeface="Nunito"/>
                          <a:cs typeface="Nunito"/>
                          <a:sym typeface="Nunito"/>
                        </a:rPr>
                        <a:t>Reduced carbon levels emitted</a:t>
                      </a:r>
                      <a:endParaRPr b="1">
                        <a:solidFill>
                          <a:srgbClr val="F1C232"/>
                        </a:solidFill>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a:latin typeface="Nunito"/>
                          <a:ea typeface="Nunito"/>
                          <a:cs typeface="Nunito"/>
                          <a:sym typeface="Nunito"/>
                        </a:rPr>
                        <a:t>By reducing the amount of electricity wasted, it means we burn less fossil fuel on energy that wouldn’t have been used efficiently </a:t>
                      </a:r>
                      <a:endParaRPr>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r>
              <a:tr h="400425">
                <a:tc>
                  <a:txBody>
                    <a:bodyPr>
                      <a:noAutofit/>
                    </a:bodyPr>
                    <a:lstStyle/>
                    <a:p>
                      <a:pPr indent="0" lvl="0" marL="0" rtl="0" algn="l">
                        <a:spcBef>
                          <a:spcPts val="0"/>
                        </a:spcBef>
                        <a:spcAft>
                          <a:spcPts val="0"/>
                        </a:spcAft>
                        <a:buNone/>
                      </a:pPr>
                      <a:r>
                        <a:rPr b="1" lang="en">
                          <a:solidFill>
                            <a:srgbClr val="F1C232"/>
                          </a:solidFill>
                          <a:latin typeface="Nunito"/>
                          <a:ea typeface="Nunito"/>
                          <a:cs typeface="Nunito"/>
                          <a:sym typeface="Nunito"/>
                        </a:rPr>
                        <a:t>Cleaner air</a:t>
                      </a:r>
                      <a:endParaRPr b="1">
                        <a:solidFill>
                          <a:srgbClr val="F1C232"/>
                        </a:solidFill>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Nunito"/>
                          <a:ea typeface="Nunito"/>
                          <a:cs typeface="Nunito"/>
                          <a:sym typeface="Nunito"/>
                        </a:rPr>
                        <a:t>Through reducing fossil fuel burnage, we promote a cleaner air environment which will have a global benefit</a:t>
                      </a:r>
                      <a:endParaRPr>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r>
              <a:tr h="421925">
                <a:tc>
                  <a:txBody>
                    <a:bodyPr>
                      <a:noAutofit/>
                    </a:bodyPr>
                    <a:lstStyle/>
                    <a:p>
                      <a:pPr indent="0" lvl="0" marL="0" rtl="0" algn="l">
                        <a:spcBef>
                          <a:spcPts val="0"/>
                        </a:spcBef>
                        <a:spcAft>
                          <a:spcPts val="0"/>
                        </a:spcAft>
                        <a:buNone/>
                      </a:pPr>
                      <a:r>
                        <a:rPr b="1" lang="en">
                          <a:solidFill>
                            <a:srgbClr val="F1C232"/>
                          </a:solidFill>
                          <a:latin typeface="Nunito"/>
                          <a:ea typeface="Nunito"/>
                          <a:cs typeface="Nunito"/>
                          <a:sym typeface="Nunito"/>
                        </a:rPr>
                        <a:t>Auto</a:t>
                      </a:r>
                      <a:r>
                        <a:rPr b="1" lang="en">
                          <a:solidFill>
                            <a:srgbClr val="F1C232"/>
                          </a:solidFill>
                          <a:latin typeface="Nunito"/>
                          <a:ea typeface="Nunito"/>
                          <a:cs typeface="Nunito"/>
                          <a:sym typeface="Nunito"/>
                        </a:rPr>
                        <a:t>mation within buildings</a:t>
                      </a:r>
                      <a:endParaRPr b="1">
                        <a:solidFill>
                          <a:srgbClr val="F1C232"/>
                        </a:solidFill>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latin typeface="Nunito"/>
                          <a:ea typeface="Nunito"/>
                          <a:cs typeface="Nunito"/>
                          <a:sym typeface="Nunito"/>
                        </a:rPr>
                        <a:t>The modularity and IoT communication used in our proposed solution would allow the data sent by each Arduino to be operated upon by a master server and could provide input into other systems, such as an Automated room booking system with power control and notifications to the organiser if the room is not used during the booking, Over-The-Air room interactions through the internet or possibly an app or even Security monitoring from a central location</a:t>
                      </a:r>
                      <a:endParaRPr>
                        <a:latin typeface="Nunito"/>
                        <a:ea typeface="Nunito"/>
                        <a:cs typeface="Nunito"/>
                        <a:sym typeface="Nunito"/>
                      </a:endParaRPr>
                    </a:p>
                  </a:txBody>
                  <a:tcPr marT="91425" marB="91425" marR="91425" marL="91425">
                    <a:lnL cap="flat" cmpd="sng" w="19050">
                      <a:solidFill>
                        <a:srgbClr val="F7F1D7"/>
                      </a:solidFill>
                      <a:prstDash val="solid"/>
                      <a:round/>
                      <a:headEnd len="sm" w="sm" type="none"/>
                      <a:tailEnd len="sm" w="sm" type="none"/>
                    </a:lnL>
                    <a:lnR cap="flat" cmpd="sng" w="19050">
                      <a:solidFill>
                        <a:srgbClr val="F7F1D7"/>
                      </a:solidFill>
                      <a:prstDash val="solid"/>
                      <a:round/>
                      <a:headEnd len="sm" w="sm" type="none"/>
                      <a:tailEnd len="sm" w="sm" type="none"/>
                    </a:lnR>
                    <a:lnT cap="flat" cmpd="sng" w="19050">
                      <a:solidFill>
                        <a:srgbClr val="F7F1D7"/>
                      </a:solidFill>
                      <a:prstDash val="solid"/>
                      <a:round/>
                      <a:headEnd len="sm" w="sm" type="none"/>
                      <a:tailEnd len="sm" w="sm" type="none"/>
                    </a:lnT>
                    <a:lnB cap="flat" cmpd="sng" w="19050">
                      <a:solidFill>
                        <a:srgbClr val="F7F1D7"/>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141" name="Shape 141"/>
        <p:cNvGrpSpPr/>
        <p:nvPr/>
      </p:nvGrpSpPr>
      <p:grpSpPr>
        <a:xfrm>
          <a:off x="0" y="0"/>
          <a:ext cx="0" cy="0"/>
          <a:chOff x="0" y="0"/>
          <a:chExt cx="0" cy="0"/>
        </a:xfrm>
      </p:grpSpPr>
      <p:sp>
        <p:nvSpPr>
          <p:cNvPr id="142" name="Google Shape;142;p23"/>
          <p:cNvSpPr txBox="1"/>
          <p:nvPr/>
        </p:nvSpPr>
        <p:spPr>
          <a:xfrm>
            <a:off x="181850" y="152400"/>
            <a:ext cx="28080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Nunito"/>
                <a:ea typeface="Nunito"/>
                <a:cs typeface="Nunito"/>
                <a:sym typeface="Nunito"/>
              </a:rPr>
              <a:t>Future Scope</a:t>
            </a:r>
            <a:endParaRPr b="1" sz="2500">
              <a:latin typeface="Nunito"/>
              <a:ea typeface="Nunito"/>
              <a:cs typeface="Nunito"/>
              <a:sym typeface="Nunito"/>
            </a:endParaRPr>
          </a:p>
        </p:txBody>
      </p:sp>
      <p:sp>
        <p:nvSpPr>
          <p:cNvPr id="143" name="Google Shape;143;p23"/>
          <p:cNvSpPr txBox="1"/>
          <p:nvPr>
            <p:ph idx="1" type="body"/>
          </p:nvPr>
        </p:nvSpPr>
        <p:spPr>
          <a:xfrm>
            <a:off x="181850" y="791375"/>
            <a:ext cx="2970600" cy="39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Nunito"/>
                <a:ea typeface="Nunito"/>
                <a:cs typeface="Nunito"/>
                <a:sym typeface="Nunito"/>
              </a:rPr>
              <a:t>Due to time and resource restriction we could not use additional technologies such as RFID technology, machine learning, and integration into existing systems such as a room booking system.</a:t>
            </a:r>
            <a:endParaRPr sz="1600">
              <a:solidFill>
                <a:schemeClr val="dk1"/>
              </a:solidFill>
              <a:latin typeface="Nunito"/>
              <a:ea typeface="Nunito"/>
              <a:cs typeface="Nunito"/>
              <a:sym typeface="Nunito"/>
            </a:endParaRPr>
          </a:p>
          <a:p>
            <a:pPr indent="0" lvl="0" marL="0" rtl="0" algn="l">
              <a:spcBef>
                <a:spcPts val="1600"/>
              </a:spcBef>
              <a:spcAft>
                <a:spcPts val="0"/>
              </a:spcAft>
              <a:buNone/>
            </a:pPr>
            <a:r>
              <a:rPr lang="en" sz="1600">
                <a:solidFill>
                  <a:schemeClr val="dk1"/>
                </a:solidFill>
                <a:latin typeface="Nunito"/>
                <a:ea typeface="Nunito"/>
                <a:cs typeface="Nunito"/>
                <a:sym typeface="Nunito"/>
              </a:rPr>
              <a:t>Additional features:</a:t>
            </a:r>
            <a:endParaRPr sz="1600">
              <a:solidFill>
                <a:schemeClr val="dk1"/>
              </a:solidFill>
              <a:latin typeface="Nunito"/>
              <a:ea typeface="Nunito"/>
              <a:cs typeface="Nunito"/>
              <a:sym typeface="Nunito"/>
            </a:endParaRPr>
          </a:p>
          <a:p>
            <a:pPr indent="-330200" lvl="0" marL="457200" rtl="0" algn="l">
              <a:spcBef>
                <a:spcPts val="1600"/>
              </a:spcBef>
              <a:spcAft>
                <a:spcPts val="0"/>
              </a:spcAft>
              <a:buClr>
                <a:schemeClr val="dk1"/>
              </a:buClr>
              <a:buSzPts val="1600"/>
              <a:buFont typeface="Nunito"/>
              <a:buChar char="●"/>
            </a:pPr>
            <a:r>
              <a:rPr lang="en" sz="1600">
                <a:solidFill>
                  <a:schemeClr val="dk1"/>
                </a:solidFill>
                <a:latin typeface="Nunito"/>
                <a:ea typeface="Nunito"/>
                <a:cs typeface="Nunito"/>
                <a:sym typeface="Nunito"/>
              </a:rPr>
              <a:t>Smart thermostat</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Automatic opening of blinds or windows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Motion detectors for partial lighting in a room</a:t>
            </a:r>
            <a:endParaRPr sz="1600">
              <a:solidFill>
                <a:schemeClr val="dk1"/>
              </a:solidFill>
              <a:latin typeface="Nunito"/>
              <a:ea typeface="Nunito"/>
              <a:cs typeface="Nunito"/>
              <a:sym typeface="Nunito"/>
            </a:endParaRPr>
          </a:p>
        </p:txBody>
      </p:sp>
      <p:sp>
        <p:nvSpPr>
          <p:cNvPr id="144" name="Google Shape;144;p23"/>
          <p:cNvSpPr txBox="1"/>
          <p:nvPr/>
        </p:nvSpPr>
        <p:spPr>
          <a:xfrm>
            <a:off x="3458450" y="152400"/>
            <a:ext cx="28080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Nunito"/>
                <a:ea typeface="Nunito"/>
                <a:cs typeface="Nunito"/>
                <a:sym typeface="Nunito"/>
              </a:rPr>
              <a:t>Future Goals</a:t>
            </a:r>
            <a:endParaRPr b="1" sz="2500">
              <a:latin typeface="Nunito"/>
              <a:ea typeface="Nunito"/>
              <a:cs typeface="Nunito"/>
              <a:sym typeface="Nunito"/>
            </a:endParaRPr>
          </a:p>
        </p:txBody>
      </p:sp>
      <p:sp>
        <p:nvSpPr>
          <p:cNvPr id="145" name="Google Shape;145;p23"/>
          <p:cNvSpPr txBox="1"/>
          <p:nvPr>
            <p:ph idx="1" type="body"/>
          </p:nvPr>
        </p:nvSpPr>
        <p:spPr>
          <a:xfrm>
            <a:off x="3465304" y="791379"/>
            <a:ext cx="2808000" cy="3179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600">
                <a:solidFill>
                  <a:schemeClr val="dk1"/>
                </a:solidFill>
                <a:latin typeface="Nunito"/>
                <a:ea typeface="Nunito"/>
                <a:cs typeface="Nunito"/>
                <a:sym typeface="Nunito"/>
              </a:rPr>
              <a:t>Produce an ASIC printed circuit board with the specific functions hard coded into it so that the processing and the large physical footprint of a full arduino circuit is </a:t>
            </a:r>
            <a:r>
              <a:rPr lang="en" sz="1600">
                <a:solidFill>
                  <a:schemeClr val="dk1"/>
                </a:solidFill>
                <a:latin typeface="Nunito"/>
                <a:ea typeface="Nunito"/>
                <a:cs typeface="Nunito"/>
                <a:sym typeface="Nunito"/>
              </a:rPr>
              <a:t>minimized and the board is more easily mass produced.</a:t>
            </a:r>
            <a:endParaRPr sz="1600">
              <a:solidFill>
                <a:schemeClr val="dk1"/>
              </a:solidFill>
              <a:latin typeface="Nunito"/>
              <a:ea typeface="Nunito"/>
              <a:cs typeface="Nunito"/>
              <a:sym typeface="Nunito"/>
            </a:endParaRPr>
          </a:p>
        </p:txBody>
      </p:sp>
      <p:cxnSp>
        <p:nvCxnSpPr>
          <p:cNvPr id="146" name="Google Shape;146;p23"/>
          <p:cNvCxnSpPr/>
          <p:nvPr/>
        </p:nvCxnSpPr>
        <p:spPr>
          <a:xfrm>
            <a:off x="3227563" y="433175"/>
            <a:ext cx="0" cy="4355100"/>
          </a:xfrm>
          <a:prstGeom prst="straightConnector1">
            <a:avLst/>
          </a:prstGeom>
          <a:noFill/>
          <a:ln cap="flat" cmpd="sng" w="38100">
            <a:solidFill>
              <a:srgbClr val="F1C232"/>
            </a:solidFill>
            <a:prstDash val="solid"/>
            <a:round/>
            <a:headEnd len="med" w="med" type="none"/>
            <a:tailEnd len="med" w="med" type="none"/>
          </a:ln>
        </p:spPr>
      </p:cxnSp>
      <p:pic>
        <p:nvPicPr>
          <p:cNvPr descr="Image result for cartoon circuits" id="147" name="Google Shape;147;p23"/>
          <p:cNvPicPr preferRelativeResize="0"/>
          <p:nvPr/>
        </p:nvPicPr>
        <p:blipFill>
          <a:blip r:embed="rId3">
            <a:alphaModFix/>
          </a:blip>
          <a:stretch>
            <a:fillRect/>
          </a:stretch>
        </p:blipFill>
        <p:spPr>
          <a:xfrm>
            <a:off x="6754550" y="2688650"/>
            <a:ext cx="2159000" cy="2159000"/>
          </a:xfrm>
          <a:prstGeom prst="rect">
            <a:avLst/>
          </a:prstGeom>
          <a:noFill/>
          <a:ln>
            <a:noFill/>
          </a:ln>
        </p:spPr>
      </p:pic>
      <p:pic>
        <p:nvPicPr>
          <p:cNvPr descr="Image result for cartoon check" id="148" name="Google Shape;148;p23"/>
          <p:cNvPicPr preferRelativeResize="0"/>
          <p:nvPr/>
        </p:nvPicPr>
        <p:blipFill>
          <a:blip r:embed="rId4">
            <a:alphaModFix/>
          </a:blip>
          <a:stretch>
            <a:fillRect/>
          </a:stretch>
        </p:blipFill>
        <p:spPr>
          <a:xfrm>
            <a:off x="7053800" y="433175"/>
            <a:ext cx="1560500" cy="144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0" y="0"/>
            <a:ext cx="9144001" cy="5143500"/>
          </a:xfrm>
          <a:prstGeom prst="rect">
            <a:avLst/>
          </a:prstGeom>
          <a:noFill/>
          <a:ln>
            <a:noFill/>
          </a:ln>
        </p:spPr>
      </p:pic>
      <p:sp>
        <p:nvSpPr>
          <p:cNvPr id="154" name="Google Shape;154;p2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u="sng">
                <a:latin typeface="Nunito"/>
                <a:ea typeface="Nunito"/>
                <a:cs typeface="Nunito"/>
                <a:sym typeface="Nunito"/>
              </a:rPr>
              <a:t>Team</a:t>
            </a:r>
            <a:endParaRPr b="1" sz="6000" u="sng">
              <a:latin typeface="Nunito"/>
              <a:ea typeface="Nunito"/>
              <a:cs typeface="Nunito"/>
              <a:sym typeface="Nunito"/>
            </a:endParaRPr>
          </a:p>
        </p:txBody>
      </p:sp>
      <p:sp>
        <p:nvSpPr>
          <p:cNvPr id="155" name="Google Shape;155;p24"/>
          <p:cNvSpPr txBox="1"/>
          <p:nvPr/>
        </p:nvSpPr>
        <p:spPr>
          <a:xfrm>
            <a:off x="0" y="-4"/>
            <a:ext cx="8727900" cy="12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3500">
              <a:solidFill>
                <a:srgbClr val="FF0000"/>
              </a:solidFill>
            </a:endParaRPr>
          </a:p>
        </p:txBody>
      </p:sp>
      <p:sp>
        <p:nvSpPr>
          <p:cNvPr id="156" name="Google Shape;156;p24"/>
          <p:cNvSpPr txBox="1"/>
          <p:nvPr/>
        </p:nvSpPr>
        <p:spPr>
          <a:xfrm>
            <a:off x="7460650" y="2920950"/>
            <a:ext cx="1478100" cy="6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4"/>
          <p:cNvSpPr txBox="1"/>
          <p:nvPr/>
        </p:nvSpPr>
        <p:spPr>
          <a:xfrm>
            <a:off x="2798475" y="4078050"/>
            <a:ext cx="1940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Peter Cornacchio</a:t>
            </a:r>
            <a:endParaRPr/>
          </a:p>
          <a:p>
            <a:pPr indent="0" lvl="0" marL="0" rtl="0" algn="l">
              <a:spcBef>
                <a:spcPts val="0"/>
              </a:spcBef>
              <a:spcAft>
                <a:spcPts val="0"/>
              </a:spcAft>
              <a:buNone/>
            </a:pPr>
            <a:r>
              <a:rPr lang="en"/>
              <a:t>Kevin McNamara</a:t>
            </a:r>
            <a:endParaRPr/>
          </a:p>
          <a:p>
            <a:pPr indent="0" lvl="0" marL="0" rtl="0" algn="l">
              <a:spcBef>
                <a:spcPts val="0"/>
              </a:spcBef>
              <a:spcAft>
                <a:spcPts val="0"/>
              </a:spcAft>
              <a:buNone/>
            </a:pPr>
            <a:r>
              <a:rPr lang="en"/>
              <a:t>Jessica Westerham</a:t>
            </a:r>
            <a:endParaRPr/>
          </a:p>
        </p:txBody>
      </p:sp>
      <p:sp>
        <p:nvSpPr>
          <p:cNvPr id="158" name="Google Shape;158;p24"/>
          <p:cNvSpPr txBox="1"/>
          <p:nvPr/>
        </p:nvSpPr>
        <p:spPr>
          <a:xfrm>
            <a:off x="5519950" y="2617100"/>
            <a:ext cx="19407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Patrick McGurnaghan</a:t>
            </a:r>
            <a:endParaRPr/>
          </a:p>
          <a:p>
            <a:pPr indent="0" lvl="0" marL="0" rtl="0" algn="l">
              <a:spcBef>
                <a:spcPts val="0"/>
              </a:spcBef>
              <a:spcAft>
                <a:spcPts val="0"/>
              </a:spcAft>
              <a:buNone/>
            </a:pPr>
            <a:r>
              <a:rPr lang="en"/>
              <a:t>Robert Hawkes</a:t>
            </a:r>
            <a:endParaRPr/>
          </a:p>
        </p:txBody>
      </p:sp>
      <p:cxnSp>
        <p:nvCxnSpPr>
          <p:cNvPr id="159" name="Google Shape;159;p24"/>
          <p:cNvCxnSpPr/>
          <p:nvPr/>
        </p:nvCxnSpPr>
        <p:spPr>
          <a:xfrm flipH="1" rot="10800000">
            <a:off x="6918450" y="2111600"/>
            <a:ext cx="375900" cy="505500"/>
          </a:xfrm>
          <a:prstGeom prst="straightConnector1">
            <a:avLst/>
          </a:prstGeom>
          <a:noFill/>
          <a:ln cap="flat" cmpd="sng" w="38100">
            <a:solidFill>
              <a:schemeClr val="dk2"/>
            </a:solidFill>
            <a:prstDash val="solid"/>
            <a:round/>
            <a:headEnd len="med" w="med" type="none"/>
            <a:tailEnd len="med" w="med" type="stealth"/>
          </a:ln>
        </p:spPr>
      </p:cxnSp>
      <p:cxnSp>
        <p:nvCxnSpPr>
          <p:cNvPr id="160" name="Google Shape;160;p24"/>
          <p:cNvCxnSpPr/>
          <p:nvPr/>
        </p:nvCxnSpPr>
        <p:spPr>
          <a:xfrm rot="10800000">
            <a:off x="518175" y="2422775"/>
            <a:ext cx="2280300" cy="1813800"/>
          </a:xfrm>
          <a:prstGeom prst="straightConnector1">
            <a:avLst/>
          </a:prstGeom>
          <a:noFill/>
          <a:ln cap="flat" cmpd="sng" w="38100">
            <a:solidFill>
              <a:schemeClr val="dk2"/>
            </a:solidFill>
            <a:prstDash val="solid"/>
            <a:round/>
            <a:headEnd len="med" w="med" type="none"/>
            <a:tailEnd len="med" w="med" type="triangle"/>
          </a:ln>
        </p:spPr>
      </p:cxnSp>
      <p:pic>
        <p:nvPicPr>
          <p:cNvPr descr="Arizona State University logo.svg" id="161" name="Google Shape;161;p24"/>
          <p:cNvPicPr preferRelativeResize="0"/>
          <p:nvPr/>
        </p:nvPicPr>
        <p:blipFill>
          <a:blip r:embed="rId4">
            <a:alphaModFix/>
          </a:blip>
          <a:stretch>
            <a:fillRect/>
          </a:stretch>
        </p:blipFill>
        <p:spPr>
          <a:xfrm>
            <a:off x="2862125" y="3835300"/>
            <a:ext cx="1581150" cy="304800"/>
          </a:xfrm>
          <a:prstGeom prst="rect">
            <a:avLst/>
          </a:prstGeom>
          <a:noFill/>
          <a:ln>
            <a:noFill/>
          </a:ln>
        </p:spPr>
      </p:pic>
      <p:pic>
        <p:nvPicPr>
          <p:cNvPr descr="Image result for queens logo" id="162" name="Google Shape;162;p24"/>
          <p:cNvPicPr preferRelativeResize="0"/>
          <p:nvPr/>
        </p:nvPicPr>
        <p:blipFill>
          <a:blip r:embed="rId5">
            <a:alphaModFix/>
          </a:blip>
          <a:stretch>
            <a:fillRect/>
          </a:stretch>
        </p:blipFill>
        <p:spPr>
          <a:xfrm>
            <a:off x="5625675" y="2180572"/>
            <a:ext cx="1211950" cy="43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1987050" y="430650"/>
            <a:ext cx="51699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000000"/>
                </a:solidFill>
                <a:latin typeface="Nunito"/>
                <a:ea typeface="Nunito"/>
                <a:cs typeface="Nunito"/>
                <a:sym typeface="Nunito"/>
              </a:rPr>
              <a:t>Project Brief</a:t>
            </a:r>
            <a:endParaRPr b="1" sz="4000">
              <a:solidFill>
                <a:srgbClr val="000000"/>
              </a:solidFill>
              <a:latin typeface="Nunito"/>
              <a:ea typeface="Nunito"/>
              <a:cs typeface="Nunito"/>
              <a:sym typeface="Nunito"/>
            </a:endParaRPr>
          </a:p>
        </p:txBody>
      </p:sp>
      <p:sp>
        <p:nvSpPr>
          <p:cNvPr id="61" name="Google Shape;61;p14"/>
          <p:cNvSpPr txBox="1"/>
          <p:nvPr/>
        </p:nvSpPr>
        <p:spPr>
          <a:xfrm>
            <a:off x="900600" y="866650"/>
            <a:ext cx="7342800" cy="25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accent2"/>
              </a:solidFill>
              <a:latin typeface="Nunito"/>
              <a:ea typeface="Nunito"/>
              <a:cs typeface="Nunito"/>
              <a:sym typeface="Nunito"/>
            </a:endParaRPr>
          </a:p>
          <a:p>
            <a:pPr indent="0" lvl="0" marL="0" rtl="0" algn="ctr">
              <a:spcBef>
                <a:spcPts val="0"/>
              </a:spcBef>
              <a:spcAft>
                <a:spcPts val="0"/>
              </a:spcAft>
              <a:buNone/>
            </a:pPr>
            <a:r>
              <a:t/>
            </a:r>
            <a:endParaRPr sz="3000">
              <a:solidFill>
                <a:schemeClr val="accent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en" sz="3000">
                <a:solidFill>
                  <a:schemeClr val="accent2"/>
                </a:solidFill>
                <a:latin typeface="Nunito"/>
                <a:ea typeface="Nunito"/>
                <a:cs typeface="Nunito"/>
                <a:sym typeface="Nunito"/>
              </a:rPr>
              <a:t>To reduce waste through usage of an Arduino incorporating IOT concepts in Phoenix, AZ, United States and Belfast, Northern Ireland</a:t>
            </a:r>
            <a:endParaRPr sz="3000">
              <a:solidFill>
                <a:schemeClr val="accent2"/>
              </a:solidFill>
              <a:latin typeface="Nunito"/>
              <a:ea typeface="Nunito"/>
              <a:cs typeface="Nunito"/>
              <a:sym typeface="Nunito"/>
            </a:endParaRPr>
          </a:p>
          <a:p>
            <a:pPr indent="0" lvl="0" marL="0" marR="0" rtl="0" algn="l">
              <a:lnSpc>
                <a:spcPct val="100000"/>
              </a:lnSpc>
              <a:spcBef>
                <a:spcPts val="0"/>
              </a:spcBef>
              <a:spcAft>
                <a:spcPts val="0"/>
              </a:spcAft>
              <a:buNone/>
            </a:pPr>
            <a:r>
              <a:t/>
            </a:r>
            <a:endParaRPr sz="4200">
              <a:latin typeface="Comfortaa"/>
              <a:ea typeface="Comfortaa"/>
              <a:cs typeface="Comfortaa"/>
              <a:sym typeface="Comfortaa"/>
            </a:endParaRPr>
          </a:p>
        </p:txBody>
      </p:sp>
      <p:pic>
        <p:nvPicPr>
          <p:cNvPr descr="Image result for reduce waste background" id="62" name="Google Shape;62;p14"/>
          <p:cNvPicPr preferRelativeResize="0"/>
          <p:nvPr/>
        </p:nvPicPr>
        <p:blipFill>
          <a:blip r:embed="rId3">
            <a:alphaModFix/>
          </a:blip>
          <a:stretch>
            <a:fillRect/>
          </a:stretch>
        </p:blipFill>
        <p:spPr>
          <a:xfrm>
            <a:off x="3240901" y="3518625"/>
            <a:ext cx="2662174" cy="1296075"/>
          </a:xfrm>
          <a:prstGeom prst="rect">
            <a:avLst/>
          </a:prstGeom>
          <a:noFill/>
          <a:ln>
            <a:noFill/>
          </a:ln>
        </p:spPr>
      </p:pic>
      <p:pic>
        <p:nvPicPr>
          <p:cNvPr descr="Image result for reduce waste background" id="63" name="Google Shape;63;p14"/>
          <p:cNvPicPr preferRelativeResize="0"/>
          <p:nvPr/>
        </p:nvPicPr>
        <p:blipFill>
          <a:blip r:embed="rId4">
            <a:alphaModFix/>
          </a:blip>
          <a:stretch>
            <a:fillRect/>
          </a:stretch>
        </p:blipFill>
        <p:spPr>
          <a:xfrm>
            <a:off x="6653425" y="3420850"/>
            <a:ext cx="1589975" cy="1393850"/>
          </a:xfrm>
          <a:prstGeom prst="rect">
            <a:avLst/>
          </a:prstGeom>
          <a:noFill/>
          <a:ln>
            <a:noFill/>
          </a:ln>
        </p:spPr>
      </p:pic>
      <p:pic>
        <p:nvPicPr>
          <p:cNvPr descr="Image result for green lightbulb background" id="64" name="Google Shape;64;p14"/>
          <p:cNvPicPr preferRelativeResize="0"/>
          <p:nvPr/>
        </p:nvPicPr>
        <p:blipFill rotWithShape="1">
          <a:blip r:embed="rId5">
            <a:alphaModFix/>
          </a:blip>
          <a:srcRect b="11349" l="20481" r="20932" t="14565"/>
          <a:stretch/>
        </p:blipFill>
        <p:spPr>
          <a:xfrm>
            <a:off x="1534615" y="3420850"/>
            <a:ext cx="955960" cy="139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68" name="Shape 68"/>
        <p:cNvGrpSpPr/>
        <p:nvPr/>
      </p:nvGrpSpPr>
      <p:grpSpPr>
        <a:xfrm>
          <a:off x="0" y="0"/>
          <a:ext cx="0" cy="0"/>
          <a:chOff x="0" y="0"/>
          <a:chExt cx="0" cy="0"/>
        </a:xfrm>
      </p:grpSpPr>
      <p:sp>
        <p:nvSpPr>
          <p:cNvPr id="69" name="Google Shape;69;p15"/>
          <p:cNvSpPr txBox="1"/>
          <p:nvPr>
            <p:ph type="ctrTitle"/>
          </p:nvPr>
        </p:nvSpPr>
        <p:spPr>
          <a:xfrm>
            <a:off x="1987050" y="430650"/>
            <a:ext cx="51699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000000"/>
                </a:solidFill>
                <a:latin typeface="Nunito"/>
                <a:ea typeface="Nunito"/>
                <a:cs typeface="Nunito"/>
                <a:sym typeface="Nunito"/>
              </a:rPr>
              <a:t>Project Statement</a:t>
            </a:r>
            <a:endParaRPr b="1" sz="4000">
              <a:solidFill>
                <a:srgbClr val="000000"/>
              </a:solidFill>
              <a:latin typeface="Nunito"/>
              <a:ea typeface="Nunito"/>
              <a:cs typeface="Nunito"/>
              <a:sym typeface="Nunito"/>
            </a:endParaRPr>
          </a:p>
        </p:txBody>
      </p:sp>
      <p:sp>
        <p:nvSpPr>
          <p:cNvPr id="70" name="Google Shape;70;p15"/>
          <p:cNvSpPr txBox="1"/>
          <p:nvPr/>
        </p:nvSpPr>
        <p:spPr>
          <a:xfrm>
            <a:off x="900600" y="1159225"/>
            <a:ext cx="7342800" cy="349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accent2"/>
              </a:solidFill>
              <a:latin typeface="Nunito"/>
              <a:ea typeface="Nunito"/>
              <a:cs typeface="Nunito"/>
              <a:sym typeface="Nunito"/>
            </a:endParaRPr>
          </a:p>
          <a:p>
            <a:pPr indent="0" lvl="0" marL="0" rtl="0" algn="ctr">
              <a:spcBef>
                <a:spcPts val="0"/>
              </a:spcBef>
              <a:spcAft>
                <a:spcPts val="0"/>
              </a:spcAft>
              <a:buNone/>
            </a:pPr>
            <a:r>
              <a:rPr lang="en" sz="2400">
                <a:solidFill>
                  <a:schemeClr val="accent2"/>
                </a:solidFill>
                <a:latin typeface="Nunito"/>
                <a:ea typeface="Nunito"/>
                <a:cs typeface="Nunito"/>
                <a:sym typeface="Nunito"/>
              </a:rPr>
              <a:t>Arizona State University and </a:t>
            </a:r>
            <a:r>
              <a:rPr lang="en" sz="2400">
                <a:solidFill>
                  <a:schemeClr val="accent2"/>
                </a:solidFill>
                <a:latin typeface="Nunito"/>
                <a:ea typeface="Nunito"/>
                <a:cs typeface="Nunito"/>
                <a:sym typeface="Nunito"/>
              </a:rPr>
              <a:t>Queen’s University Belfast</a:t>
            </a:r>
            <a:r>
              <a:rPr lang="en" sz="2400">
                <a:solidFill>
                  <a:schemeClr val="accent2"/>
                </a:solidFill>
                <a:latin typeface="Nunito"/>
                <a:ea typeface="Nunito"/>
                <a:cs typeface="Nunito"/>
                <a:sym typeface="Nunito"/>
              </a:rPr>
              <a:t>’s</a:t>
            </a:r>
            <a:r>
              <a:rPr lang="en" sz="2400">
                <a:solidFill>
                  <a:schemeClr val="accent2"/>
                </a:solidFill>
                <a:latin typeface="Nunito"/>
                <a:ea typeface="Nunito"/>
                <a:cs typeface="Nunito"/>
                <a:sym typeface="Nunito"/>
              </a:rPr>
              <a:t> Carbon Management Plans list lighting and electrical usage as approximately 35% of emissions. </a:t>
            </a:r>
            <a:endParaRPr sz="2400">
              <a:solidFill>
                <a:schemeClr val="accent2"/>
              </a:solidFill>
              <a:latin typeface="Nunito"/>
              <a:ea typeface="Nunito"/>
              <a:cs typeface="Nunito"/>
              <a:sym typeface="Nunito"/>
            </a:endParaRPr>
          </a:p>
          <a:p>
            <a:pPr indent="0" lvl="0" marL="0" rtl="0" algn="ctr">
              <a:spcBef>
                <a:spcPts val="0"/>
              </a:spcBef>
              <a:spcAft>
                <a:spcPts val="0"/>
              </a:spcAft>
              <a:buNone/>
            </a:pPr>
            <a:r>
              <a:t/>
            </a:r>
            <a:endParaRPr sz="2400">
              <a:solidFill>
                <a:schemeClr val="accent2"/>
              </a:solidFill>
              <a:latin typeface="Nunito"/>
              <a:ea typeface="Nunito"/>
              <a:cs typeface="Nunito"/>
              <a:sym typeface="Nunito"/>
            </a:endParaRPr>
          </a:p>
          <a:p>
            <a:pPr indent="0" lvl="0" marL="0" rtl="0" algn="ctr">
              <a:spcBef>
                <a:spcPts val="0"/>
              </a:spcBef>
              <a:spcAft>
                <a:spcPts val="0"/>
              </a:spcAft>
              <a:buNone/>
            </a:pPr>
            <a:r>
              <a:rPr lang="en" sz="3000">
                <a:solidFill>
                  <a:srgbClr val="FF0000"/>
                </a:solidFill>
                <a:latin typeface="Nunito"/>
                <a:ea typeface="Nunito"/>
                <a:cs typeface="Nunito"/>
                <a:sym typeface="Nunito"/>
              </a:rPr>
              <a:t>This energy is not utilized to full potential and creates a significant carbon footprint.</a:t>
            </a:r>
            <a:endParaRPr sz="3000">
              <a:solidFill>
                <a:srgbClr val="FF0000"/>
              </a:solidFill>
              <a:latin typeface="Nunito"/>
              <a:ea typeface="Nunito"/>
              <a:cs typeface="Nunito"/>
              <a:sym typeface="Nunito"/>
            </a:endParaRPr>
          </a:p>
          <a:p>
            <a:pPr indent="0" lvl="0" marL="0" marR="0" rtl="0" algn="l">
              <a:lnSpc>
                <a:spcPct val="100000"/>
              </a:lnSpc>
              <a:spcBef>
                <a:spcPts val="0"/>
              </a:spcBef>
              <a:spcAft>
                <a:spcPts val="0"/>
              </a:spcAft>
              <a:buNone/>
            </a:pPr>
            <a:r>
              <a:t/>
            </a:r>
            <a:endParaRPr sz="4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265500" y="11569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Nunito"/>
                <a:ea typeface="Nunito"/>
                <a:cs typeface="Nunito"/>
                <a:sym typeface="Nunito"/>
              </a:rPr>
              <a:t>Introducing</a:t>
            </a:r>
            <a:endParaRPr b="1" sz="3000">
              <a:solidFill>
                <a:srgbClr val="000000"/>
              </a:solidFill>
              <a:latin typeface="Nunito"/>
              <a:ea typeface="Nunito"/>
              <a:cs typeface="Nunito"/>
              <a:sym typeface="Nunito"/>
            </a:endParaRPr>
          </a:p>
          <a:p>
            <a:pPr indent="0" lvl="0" marL="0" rtl="0" algn="ctr">
              <a:spcBef>
                <a:spcPts val="0"/>
              </a:spcBef>
              <a:spcAft>
                <a:spcPts val="0"/>
              </a:spcAft>
              <a:buNone/>
            </a:pPr>
            <a:r>
              <a:rPr lang="en" sz="7200">
                <a:solidFill>
                  <a:srgbClr val="F7F1D7"/>
                </a:solidFill>
                <a:latin typeface="Satisfy"/>
                <a:ea typeface="Satisfy"/>
                <a:cs typeface="Satisfy"/>
                <a:sym typeface="Satisfy"/>
              </a:rPr>
              <a:t>5LC</a:t>
            </a:r>
            <a:endParaRPr b="1" sz="3700">
              <a:solidFill>
                <a:srgbClr val="E94E4E"/>
              </a:solidFill>
              <a:latin typeface="Satisfy"/>
              <a:ea typeface="Satisfy"/>
              <a:cs typeface="Satisfy"/>
              <a:sym typeface="Satisfy"/>
            </a:endParaRPr>
          </a:p>
        </p:txBody>
      </p:sp>
      <p:sp>
        <p:nvSpPr>
          <p:cNvPr id="76" name="Google Shape;76;p16"/>
          <p:cNvSpPr txBox="1"/>
          <p:nvPr>
            <p:ph idx="1" type="subTitle"/>
          </p:nvPr>
        </p:nvSpPr>
        <p:spPr>
          <a:xfrm>
            <a:off x="265500" y="2574475"/>
            <a:ext cx="4045200" cy="18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Mission Statement</a:t>
            </a:r>
            <a:r>
              <a:rPr lang="en" sz="1800">
                <a:solidFill>
                  <a:schemeClr val="dk1"/>
                </a:solidFill>
                <a:latin typeface="Nunito"/>
                <a:ea typeface="Nunito"/>
                <a:cs typeface="Nunito"/>
                <a:sym typeface="Nunito"/>
              </a:rPr>
              <a:t>: </a:t>
            </a:r>
            <a:endParaRPr sz="1800">
              <a:solidFill>
                <a:schemeClr val="dk1"/>
              </a:solidFill>
              <a:latin typeface="Nunito"/>
              <a:ea typeface="Nunito"/>
              <a:cs typeface="Nunito"/>
              <a:sym typeface="Nunito"/>
            </a:endParaRPr>
          </a:p>
          <a:p>
            <a:pPr indent="0" lvl="0" marL="0" rtl="0" algn="ctr">
              <a:spcBef>
                <a:spcPts val="0"/>
              </a:spcBef>
              <a:spcAft>
                <a:spcPts val="0"/>
              </a:spcAft>
              <a:buNone/>
            </a:pPr>
            <a:r>
              <a:rPr lang="en" sz="1800">
                <a:solidFill>
                  <a:schemeClr val="accent2"/>
                </a:solidFill>
                <a:latin typeface="Nunito"/>
                <a:ea typeface="Nunito"/>
                <a:cs typeface="Nunito"/>
                <a:sym typeface="Nunito"/>
              </a:rPr>
              <a:t>To reduce electrical waste through adaptive light switches that will illuminate the room and count the number of occupants in a given area</a:t>
            </a:r>
            <a:endParaRPr sz="1800">
              <a:solidFill>
                <a:schemeClr val="accent2"/>
              </a:solidFill>
              <a:latin typeface="Nunito"/>
              <a:ea typeface="Nunito"/>
              <a:cs typeface="Nunito"/>
              <a:sym typeface="Nunito"/>
            </a:endParaRPr>
          </a:p>
        </p:txBody>
      </p:sp>
      <p:sp>
        <p:nvSpPr>
          <p:cNvPr id="77" name="Google Shape;77;p16"/>
          <p:cNvSpPr txBox="1"/>
          <p:nvPr>
            <p:ph idx="2" type="body"/>
          </p:nvPr>
        </p:nvSpPr>
        <p:spPr>
          <a:xfrm>
            <a:off x="4310700" y="563150"/>
            <a:ext cx="4626300" cy="3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Nunito"/>
                <a:ea typeface="Nunito"/>
                <a:cs typeface="Nunito"/>
                <a:sym typeface="Nunito"/>
              </a:rPr>
              <a:t>   A system that:</a:t>
            </a:r>
            <a:endParaRPr sz="1700">
              <a:solidFill>
                <a:srgbClr val="000000"/>
              </a:solidFill>
              <a:latin typeface="Nunito"/>
              <a:ea typeface="Nunito"/>
              <a:cs typeface="Nunito"/>
              <a:sym typeface="Nunito"/>
            </a:endParaRPr>
          </a:p>
          <a:p>
            <a:pPr indent="0" lvl="0" marL="0" rtl="0" algn="l">
              <a:spcBef>
                <a:spcPts val="0"/>
              </a:spcBef>
              <a:spcAft>
                <a:spcPts val="0"/>
              </a:spcAft>
              <a:buNone/>
            </a:pPr>
            <a:r>
              <a:t/>
            </a:r>
            <a:endParaRPr sz="1700">
              <a:solidFill>
                <a:srgbClr val="000000"/>
              </a:solidFill>
              <a:latin typeface="Nunito"/>
              <a:ea typeface="Nunito"/>
              <a:cs typeface="Nunito"/>
              <a:sym typeface="Nunito"/>
            </a:endParaRPr>
          </a:p>
          <a:p>
            <a:pPr indent="-336550" lvl="0" marL="457200" rtl="0" algn="l">
              <a:spcBef>
                <a:spcPts val="0"/>
              </a:spcBef>
              <a:spcAft>
                <a:spcPts val="0"/>
              </a:spcAft>
              <a:buClr>
                <a:srgbClr val="000000"/>
              </a:buClr>
              <a:buSzPts val="1700"/>
              <a:buFont typeface="Nunito"/>
              <a:buChar char="●"/>
            </a:pPr>
            <a:r>
              <a:rPr b="1" lang="en" sz="1700">
                <a:solidFill>
                  <a:srgbClr val="F1C232"/>
                </a:solidFill>
                <a:latin typeface="Nunito"/>
                <a:ea typeface="Nunito"/>
                <a:cs typeface="Nunito"/>
                <a:sym typeface="Nunito"/>
              </a:rPr>
              <a:t>Simplifies a simple daily task</a:t>
            </a:r>
            <a:r>
              <a:rPr b="1" lang="en" sz="1700">
                <a:solidFill>
                  <a:srgbClr val="FF0000"/>
                </a:solidFill>
                <a:latin typeface="Nunito"/>
                <a:ea typeface="Nunito"/>
                <a:cs typeface="Nunito"/>
                <a:sym typeface="Nunito"/>
              </a:rPr>
              <a:t> </a:t>
            </a:r>
            <a:r>
              <a:rPr lang="en" sz="1700">
                <a:solidFill>
                  <a:srgbClr val="000000"/>
                </a:solidFill>
                <a:latin typeface="Nunito"/>
                <a:ea typeface="Nunito"/>
                <a:cs typeface="Nunito"/>
                <a:sym typeface="Nunito"/>
              </a:rPr>
              <a:t>by allowing residents and corporation members to move between rooms without manually turning off lighting</a:t>
            </a:r>
            <a:endParaRPr sz="1700">
              <a:solidFill>
                <a:srgbClr val="000000"/>
              </a:solidFill>
              <a:latin typeface="Nunito"/>
              <a:ea typeface="Nunito"/>
              <a:cs typeface="Nunito"/>
              <a:sym typeface="Nunito"/>
            </a:endParaRPr>
          </a:p>
          <a:p>
            <a:pPr indent="-336550" lvl="0" marL="457200" rtl="0" algn="l">
              <a:spcBef>
                <a:spcPts val="0"/>
              </a:spcBef>
              <a:spcAft>
                <a:spcPts val="0"/>
              </a:spcAft>
              <a:buClr>
                <a:schemeClr val="dk1"/>
              </a:buClr>
              <a:buSzPts val="1700"/>
              <a:buFont typeface="Nunito"/>
              <a:buChar char="●"/>
            </a:pPr>
            <a:r>
              <a:rPr b="1" lang="en" sz="1700">
                <a:solidFill>
                  <a:srgbClr val="F1C232"/>
                </a:solidFill>
                <a:latin typeface="Nunito"/>
                <a:ea typeface="Nunito"/>
                <a:cs typeface="Nunito"/>
                <a:sym typeface="Nunito"/>
              </a:rPr>
              <a:t>Better targets emergency efforts</a:t>
            </a:r>
            <a:r>
              <a:rPr b="1" lang="en" sz="1700">
                <a:solidFill>
                  <a:srgbClr val="FF0000"/>
                </a:solidFill>
                <a:latin typeface="Nunito"/>
                <a:ea typeface="Nunito"/>
                <a:cs typeface="Nunito"/>
                <a:sym typeface="Nunito"/>
              </a:rPr>
              <a:t> </a:t>
            </a:r>
            <a:r>
              <a:rPr lang="en" sz="1700">
                <a:solidFill>
                  <a:schemeClr val="dk1"/>
                </a:solidFill>
                <a:latin typeface="Nunito"/>
                <a:ea typeface="Nunito"/>
                <a:cs typeface="Nunito"/>
                <a:sym typeface="Nunito"/>
              </a:rPr>
              <a:t>by indicating which rooms may have people inside to ensure that time and effort is not wasted during emergency situations.</a:t>
            </a:r>
            <a:endParaRPr sz="1700">
              <a:solidFill>
                <a:srgbClr val="000000"/>
              </a:solidFill>
              <a:latin typeface="Nunito"/>
              <a:ea typeface="Nunito"/>
              <a:cs typeface="Nunito"/>
              <a:sym typeface="Nunito"/>
            </a:endParaRPr>
          </a:p>
        </p:txBody>
      </p:sp>
      <p:cxnSp>
        <p:nvCxnSpPr>
          <p:cNvPr id="78" name="Google Shape;78;p16"/>
          <p:cNvCxnSpPr/>
          <p:nvPr/>
        </p:nvCxnSpPr>
        <p:spPr>
          <a:xfrm>
            <a:off x="4310700" y="178550"/>
            <a:ext cx="0" cy="4588500"/>
          </a:xfrm>
          <a:prstGeom prst="straightConnector1">
            <a:avLst/>
          </a:prstGeom>
          <a:noFill/>
          <a:ln cap="flat" cmpd="sng" w="76200">
            <a:solidFill>
              <a:srgbClr val="93C47D"/>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82" name="Shape 82"/>
        <p:cNvGrpSpPr/>
        <p:nvPr/>
      </p:nvGrpSpPr>
      <p:grpSpPr>
        <a:xfrm>
          <a:off x="0" y="0"/>
          <a:ext cx="0" cy="0"/>
          <a:chOff x="0" y="0"/>
          <a:chExt cx="0" cy="0"/>
        </a:xfrm>
      </p:grpSpPr>
      <p:grpSp>
        <p:nvGrpSpPr>
          <p:cNvPr id="83" name="Google Shape;83;p17"/>
          <p:cNvGrpSpPr/>
          <p:nvPr/>
        </p:nvGrpSpPr>
        <p:grpSpPr>
          <a:xfrm>
            <a:off x="276349" y="1636516"/>
            <a:ext cx="4287736" cy="3461590"/>
            <a:chOff x="0" y="1189989"/>
            <a:chExt cx="2726700" cy="3482836"/>
          </a:xfrm>
        </p:grpSpPr>
        <p:sp>
          <p:nvSpPr>
            <p:cNvPr id="84" name="Google Shape;84;p17"/>
            <p:cNvSpPr/>
            <p:nvPr/>
          </p:nvSpPr>
          <p:spPr>
            <a:xfrm>
              <a:off x="0" y="1189989"/>
              <a:ext cx="2726700" cy="669000"/>
            </a:xfrm>
            <a:prstGeom prst="homePlate">
              <a:avLst>
                <a:gd fmla="val 50000" name="adj"/>
              </a:avLst>
            </a:prstGeom>
            <a:solidFill>
              <a:srgbClr val="7F6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Motion Detection Light Switch</a:t>
              </a:r>
              <a:endParaRPr>
                <a:solidFill>
                  <a:srgbClr val="FFFFFF"/>
                </a:solidFill>
                <a:latin typeface="Nunito"/>
                <a:ea typeface="Nunito"/>
                <a:cs typeface="Nunito"/>
                <a:sym typeface="Nunito"/>
              </a:endParaRPr>
            </a:p>
          </p:txBody>
        </p:sp>
        <p:sp>
          <p:nvSpPr>
            <p:cNvPr id="85" name="Google Shape;85;p17"/>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6AA84F"/>
                  </a:solidFill>
                  <a:latin typeface="Nunito"/>
                  <a:ea typeface="Nunito"/>
                  <a:cs typeface="Nunito"/>
                  <a:sym typeface="Nunito"/>
                </a:rPr>
                <a:t>Pros:</a:t>
              </a:r>
              <a:endParaRPr b="1" sz="1200">
                <a:solidFill>
                  <a:srgbClr val="6AA84F"/>
                </a:solidFill>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Turns on automatically when motion is sensed</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Quick installation</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rPr b="1" lang="en" sz="1200">
                  <a:solidFill>
                    <a:srgbClr val="BF9000"/>
                  </a:solidFill>
                  <a:latin typeface="Nunito"/>
                  <a:ea typeface="Nunito"/>
                  <a:cs typeface="Nunito"/>
                  <a:sym typeface="Nunito"/>
                </a:rPr>
                <a:t>Cons:</a:t>
              </a:r>
              <a:endParaRPr b="1" sz="1200">
                <a:solidFill>
                  <a:srgbClr val="BF9000"/>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Automatically turns off after a given period of stillness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Requires extra movement waste to always keep on</a:t>
              </a:r>
              <a:endParaRPr sz="1200">
                <a:solidFill>
                  <a:schemeClr val="dk1"/>
                </a:solidFill>
                <a:latin typeface="Nunito"/>
                <a:ea typeface="Nunito"/>
                <a:cs typeface="Nunito"/>
                <a:sym typeface="Nunito"/>
              </a:endParaRPr>
            </a:p>
          </p:txBody>
        </p:sp>
      </p:grpSp>
      <p:grpSp>
        <p:nvGrpSpPr>
          <p:cNvPr id="86" name="Google Shape;86;p17"/>
          <p:cNvGrpSpPr/>
          <p:nvPr/>
        </p:nvGrpSpPr>
        <p:grpSpPr>
          <a:xfrm>
            <a:off x="4359275" y="1636600"/>
            <a:ext cx="4578660" cy="3330183"/>
            <a:chOff x="4329978" y="1007926"/>
            <a:chExt cx="2541300" cy="3499562"/>
          </a:xfrm>
        </p:grpSpPr>
        <p:sp>
          <p:nvSpPr>
            <p:cNvPr id="87" name="Google Shape;87;p17"/>
            <p:cNvSpPr/>
            <p:nvPr/>
          </p:nvSpPr>
          <p:spPr>
            <a:xfrm>
              <a:off x="4329978" y="1007926"/>
              <a:ext cx="2541300" cy="706200"/>
            </a:xfrm>
            <a:prstGeom prst="chevron">
              <a:avLst>
                <a:gd fmla="val 50000" name="adj"/>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Presence Detection Light Switch</a:t>
              </a:r>
              <a:endParaRPr>
                <a:solidFill>
                  <a:srgbClr val="FFFFFF"/>
                </a:solidFill>
                <a:latin typeface="Nunito"/>
                <a:ea typeface="Nunito"/>
                <a:cs typeface="Nunito"/>
                <a:sym typeface="Nunito"/>
              </a:endParaRPr>
            </a:p>
          </p:txBody>
        </p:sp>
        <p:sp>
          <p:nvSpPr>
            <p:cNvPr id="88" name="Google Shape;88;p17"/>
            <p:cNvSpPr txBox="1"/>
            <p:nvPr/>
          </p:nvSpPr>
          <p:spPr>
            <a:xfrm>
              <a:off x="4615045" y="1891788"/>
              <a:ext cx="19050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6AA84F"/>
                  </a:solidFill>
                  <a:latin typeface="Nunito"/>
                  <a:ea typeface="Nunito"/>
                  <a:cs typeface="Nunito"/>
                  <a:sym typeface="Nunito"/>
                </a:rPr>
                <a:t>Pros:</a:t>
              </a:r>
              <a:endParaRPr b="1" sz="1200">
                <a:solidFill>
                  <a:srgbClr val="6AA84F"/>
                </a:solidFill>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Includes occupancy tracking</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Dual purpose as a security device</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Can be networked together</a:t>
              </a:r>
              <a:endParaRPr sz="1200">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Can use different detection technologies including RFID and Ultrasonic movement detection</a:t>
              </a:r>
              <a:endParaRPr sz="1200">
                <a:latin typeface="Nunito"/>
                <a:ea typeface="Nunito"/>
                <a:cs typeface="Nunito"/>
                <a:sym typeface="Nunito"/>
              </a:endParaRPr>
            </a:p>
            <a:p>
              <a:pPr indent="0" lvl="0" marL="45720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rgbClr val="BF9000"/>
                  </a:solidFill>
                  <a:latin typeface="Nunito"/>
                  <a:ea typeface="Nunito"/>
                  <a:cs typeface="Nunito"/>
                  <a:sym typeface="Nunito"/>
                </a:rPr>
                <a:t>Future improvements</a:t>
              </a:r>
              <a:r>
                <a:rPr b="1" lang="en" sz="1200">
                  <a:solidFill>
                    <a:srgbClr val="BF9000"/>
                  </a:solidFill>
                  <a:latin typeface="Nunito"/>
                  <a:ea typeface="Nunito"/>
                  <a:cs typeface="Nunito"/>
                  <a:sym typeface="Nunito"/>
                </a:rPr>
                <a:t>: </a:t>
              </a:r>
              <a:endParaRPr b="1" sz="1200">
                <a:solidFill>
                  <a:srgbClr val="BF9000"/>
                </a:solidFill>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A detection system of how many people are in a room when initially booted up</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p:txBody>
        </p:sp>
      </p:grpSp>
      <p:pic>
        <p:nvPicPr>
          <p:cNvPr descr="Image result for motion sensor light switch" id="89" name="Google Shape;89;p17"/>
          <p:cNvPicPr preferRelativeResize="0"/>
          <p:nvPr/>
        </p:nvPicPr>
        <p:blipFill rotWithShape="1">
          <a:blip r:embed="rId3">
            <a:alphaModFix/>
          </a:blip>
          <a:srcRect b="14183" l="28977" r="28389" t="15601"/>
          <a:stretch/>
        </p:blipFill>
        <p:spPr>
          <a:xfrm>
            <a:off x="1919125" y="107225"/>
            <a:ext cx="1002175" cy="1650650"/>
          </a:xfrm>
          <a:prstGeom prst="rect">
            <a:avLst/>
          </a:prstGeom>
          <a:noFill/>
          <a:ln>
            <a:noFill/>
          </a:ln>
        </p:spPr>
      </p:pic>
      <p:pic>
        <p:nvPicPr>
          <p:cNvPr id="90" name="Google Shape;90;p17"/>
          <p:cNvPicPr preferRelativeResize="0"/>
          <p:nvPr/>
        </p:nvPicPr>
        <p:blipFill rotWithShape="1">
          <a:blip r:embed="rId4">
            <a:alphaModFix/>
          </a:blip>
          <a:srcRect b="11953" l="4716" r="8897" t="22836"/>
          <a:stretch/>
        </p:blipFill>
        <p:spPr>
          <a:xfrm rot="-6">
            <a:off x="5740725" y="66801"/>
            <a:ext cx="1720450" cy="17314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1D7"/>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152400" y="-32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Features</a:t>
            </a:r>
            <a:endParaRPr b="1">
              <a:latin typeface="Nunito"/>
              <a:ea typeface="Nunito"/>
              <a:cs typeface="Nunito"/>
              <a:sym typeface="Nunito"/>
            </a:endParaRPr>
          </a:p>
        </p:txBody>
      </p:sp>
      <p:sp>
        <p:nvSpPr>
          <p:cNvPr id="96" name="Google Shape;96;p18"/>
          <p:cNvSpPr txBox="1"/>
          <p:nvPr/>
        </p:nvSpPr>
        <p:spPr>
          <a:xfrm>
            <a:off x="6032100" y="2276350"/>
            <a:ext cx="2991900" cy="20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chemeClr val="dk1"/>
                </a:solidFill>
                <a:latin typeface="Nunito"/>
                <a:ea typeface="Nunito"/>
                <a:cs typeface="Nunito"/>
                <a:sym typeface="Nunito"/>
              </a:rPr>
              <a:t>Modularity</a:t>
            </a:r>
            <a:r>
              <a:rPr b="1" lang="en" u="sng">
                <a:solidFill>
                  <a:schemeClr val="dk1"/>
                </a:solidFill>
                <a:latin typeface="Nunito"/>
                <a:ea typeface="Nunito"/>
                <a:cs typeface="Nunito"/>
                <a:sym typeface="Nunito"/>
              </a:rPr>
              <a:t>:</a:t>
            </a:r>
            <a:endParaRPr b="1"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Universal Solution </a:t>
            </a:r>
            <a:r>
              <a:rPr lang="en" sz="1200">
                <a:solidFill>
                  <a:schemeClr val="dk1"/>
                </a:solidFill>
                <a:latin typeface="Nunito"/>
                <a:ea typeface="Nunito"/>
                <a:cs typeface="Nunito"/>
                <a:sym typeface="Nunito"/>
              </a:rPr>
              <a:t>ー This power conservation solution can be connected to different systems to provide output such as Heating, Ventilation, Air Conditioning, Security and Room Booking systems.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Expandability </a:t>
            </a:r>
            <a:r>
              <a:rPr lang="en" sz="1200">
                <a:solidFill>
                  <a:schemeClr val="dk1"/>
                </a:solidFill>
                <a:latin typeface="Nunito"/>
                <a:ea typeface="Nunito"/>
                <a:cs typeface="Nunito"/>
                <a:sym typeface="Nunito"/>
              </a:rPr>
              <a:t>ー Through the use of IoT and Communication technologies, the proposed solution could be expanded on a stand-alone installation to across a University campus.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endParaRPr>
          </a:p>
        </p:txBody>
      </p:sp>
      <p:sp>
        <p:nvSpPr>
          <p:cNvPr id="97" name="Google Shape;97;p18"/>
          <p:cNvSpPr txBox="1"/>
          <p:nvPr/>
        </p:nvSpPr>
        <p:spPr>
          <a:xfrm>
            <a:off x="263550" y="2194900"/>
            <a:ext cx="2808000" cy="237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chemeClr val="dk1"/>
                </a:solidFill>
                <a:latin typeface="Nunito"/>
                <a:ea typeface="Nunito"/>
                <a:cs typeface="Nunito"/>
                <a:sym typeface="Nunito"/>
              </a:rPr>
              <a:t>Usability:</a:t>
            </a:r>
            <a:endParaRPr b="1"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Easy to Operate</a:t>
            </a:r>
            <a:r>
              <a:rPr lang="en" sz="1200">
                <a:solidFill>
                  <a:schemeClr val="dk1"/>
                </a:solidFill>
                <a:latin typeface="Nunito"/>
                <a:ea typeface="Nunito"/>
                <a:cs typeface="Nunito"/>
                <a:sym typeface="Nunito"/>
              </a:rPr>
              <a:t>ー Reduces power wastage with a simple microcontroller and the standard light switch system</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Safe from tampering </a:t>
            </a:r>
            <a:r>
              <a:rPr lang="en" sz="1200">
                <a:solidFill>
                  <a:schemeClr val="dk1"/>
                </a:solidFill>
                <a:latin typeface="Nunito"/>
                <a:ea typeface="Nunito"/>
                <a:cs typeface="Nunito"/>
                <a:sym typeface="Nunito"/>
              </a:rPr>
              <a:t>ー While the system works on the whole room, by concealing it within a light switch, we stop potential tampering of the system.</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Security </a:t>
            </a:r>
            <a:r>
              <a:rPr lang="en" sz="1200">
                <a:solidFill>
                  <a:schemeClr val="dk1"/>
                </a:solidFill>
                <a:latin typeface="Nunito"/>
                <a:ea typeface="Nunito"/>
                <a:cs typeface="Nunito"/>
                <a:sym typeface="Nunito"/>
              </a:rPr>
              <a:t>ー Has a dual use as a safety device for emergency situations</a:t>
            </a:r>
            <a:endParaRPr sz="1200">
              <a:solidFill>
                <a:schemeClr val="dk1"/>
              </a:solidFill>
              <a:latin typeface="Nunito"/>
              <a:ea typeface="Nunito"/>
              <a:cs typeface="Nunito"/>
              <a:sym typeface="Nunito"/>
            </a:endParaRPr>
          </a:p>
        </p:txBody>
      </p:sp>
      <p:sp>
        <p:nvSpPr>
          <p:cNvPr id="98" name="Google Shape;98;p18"/>
          <p:cNvSpPr txBox="1"/>
          <p:nvPr/>
        </p:nvSpPr>
        <p:spPr>
          <a:xfrm>
            <a:off x="3206800" y="2276350"/>
            <a:ext cx="2554800" cy="22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chemeClr val="dk1"/>
                </a:solidFill>
                <a:latin typeface="Nunito"/>
                <a:ea typeface="Nunito"/>
                <a:cs typeface="Nunito"/>
                <a:sym typeface="Nunito"/>
              </a:rPr>
              <a:t>Hassle-Free </a:t>
            </a:r>
            <a:r>
              <a:rPr b="1" lang="en" u="sng">
                <a:solidFill>
                  <a:schemeClr val="dk1"/>
                </a:solidFill>
                <a:latin typeface="Nunito"/>
                <a:ea typeface="Nunito"/>
                <a:cs typeface="Nunito"/>
                <a:sym typeface="Nunito"/>
              </a:rPr>
              <a:t>Implementation:</a:t>
            </a:r>
            <a:endParaRPr b="1"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Compact</a:t>
            </a:r>
            <a:r>
              <a:rPr lang="en" sz="1200">
                <a:solidFill>
                  <a:schemeClr val="dk1"/>
                </a:solidFill>
                <a:latin typeface="Nunito"/>
                <a:ea typeface="Nunito"/>
                <a:cs typeface="Nunito"/>
                <a:sym typeface="Nunito"/>
              </a:rPr>
              <a:t> ー Small size for easy integration into society.</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Cost</a:t>
            </a:r>
            <a:r>
              <a:rPr lang="en" sz="1200">
                <a:solidFill>
                  <a:schemeClr val="dk1"/>
                </a:solidFill>
                <a:latin typeface="Nunito"/>
                <a:ea typeface="Nunito"/>
                <a:cs typeface="Nunito"/>
                <a:sym typeface="Nunito"/>
              </a:rPr>
              <a:t> ー Cost-effective solution that can work from residential to commercial use cases through inexpensive technology, production, and maintenance</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p:txBody>
      </p:sp>
      <p:pic>
        <p:nvPicPr>
          <p:cNvPr id="99" name="Google Shape;99;p18"/>
          <p:cNvPicPr preferRelativeResize="0"/>
          <p:nvPr/>
        </p:nvPicPr>
        <p:blipFill>
          <a:blip r:embed="rId3">
            <a:alphaModFix/>
          </a:blip>
          <a:stretch>
            <a:fillRect/>
          </a:stretch>
        </p:blipFill>
        <p:spPr>
          <a:xfrm>
            <a:off x="3769824" y="833900"/>
            <a:ext cx="1361000" cy="1361000"/>
          </a:xfrm>
          <a:prstGeom prst="rect">
            <a:avLst/>
          </a:prstGeom>
          <a:noFill/>
          <a:ln>
            <a:noFill/>
          </a:ln>
        </p:spPr>
      </p:pic>
      <p:pic>
        <p:nvPicPr>
          <p:cNvPr id="100" name="Google Shape;100;p18"/>
          <p:cNvPicPr preferRelativeResize="0"/>
          <p:nvPr/>
        </p:nvPicPr>
        <p:blipFill>
          <a:blip r:embed="rId4">
            <a:alphaModFix/>
          </a:blip>
          <a:stretch>
            <a:fillRect/>
          </a:stretch>
        </p:blipFill>
        <p:spPr>
          <a:xfrm>
            <a:off x="875900" y="833900"/>
            <a:ext cx="1361000" cy="1361000"/>
          </a:xfrm>
          <a:prstGeom prst="rect">
            <a:avLst/>
          </a:prstGeom>
          <a:noFill/>
          <a:ln>
            <a:noFill/>
          </a:ln>
        </p:spPr>
      </p:pic>
      <p:cxnSp>
        <p:nvCxnSpPr>
          <p:cNvPr id="101" name="Google Shape;101;p18"/>
          <p:cNvCxnSpPr/>
          <p:nvPr/>
        </p:nvCxnSpPr>
        <p:spPr>
          <a:xfrm>
            <a:off x="3071525" y="628500"/>
            <a:ext cx="0" cy="4355100"/>
          </a:xfrm>
          <a:prstGeom prst="straightConnector1">
            <a:avLst/>
          </a:prstGeom>
          <a:noFill/>
          <a:ln cap="flat" cmpd="sng" w="38100">
            <a:solidFill>
              <a:srgbClr val="F1C232"/>
            </a:solidFill>
            <a:prstDash val="solid"/>
            <a:round/>
            <a:headEnd len="med" w="med" type="none"/>
            <a:tailEnd len="med" w="med" type="none"/>
          </a:ln>
        </p:spPr>
      </p:cxnSp>
      <p:cxnSp>
        <p:nvCxnSpPr>
          <p:cNvPr id="102" name="Google Shape;102;p18"/>
          <p:cNvCxnSpPr/>
          <p:nvPr/>
        </p:nvCxnSpPr>
        <p:spPr>
          <a:xfrm>
            <a:off x="5896850" y="606325"/>
            <a:ext cx="0" cy="4377300"/>
          </a:xfrm>
          <a:prstGeom prst="straightConnector1">
            <a:avLst/>
          </a:prstGeom>
          <a:noFill/>
          <a:ln cap="flat" cmpd="sng" w="38100">
            <a:solidFill>
              <a:srgbClr val="F1C232"/>
            </a:solidFill>
            <a:prstDash val="solid"/>
            <a:round/>
            <a:headEnd len="med" w="med" type="none"/>
            <a:tailEnd len="med" w="med" type="none"/>
          </a:ln>
        </p:spPr>
      </p:cxnSp>
      <p:pic>
        <p:nvPicPr>
          <p:cNvPr descr="Image result for cartoon globe" id="103" name="Google Shape;103;p18"/>
          <p:cNvPicPr preferRelativeResize="0"/>
          <p:nvPr/>
        </p:nvPicPr>
        <p:blipFill>
          <a:blip r:embed="rId5">
            <a:alphaModFix/>
          </a:blip>
          <a:stretch>
            <a:fillRect/>
          </a:stretch>
        </p:blipFill>
        <p:spPr>
          <a:xfrm>
            <a:off x="6806825" y="752450"/>
            <a:ext cx="1442449" cy="1442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1711250" y="582325"/>
            <a:ext cx="3922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Preliminary </a:t>
            </a:r>
            <a:r>
              <a:rPr lang="en">
                <a:solidFill>
                  <a:srgbClr val="FFFFFF"/>
                </a:solidFill>
              </a:rPr>
              <a:t>Prototype</a:t>
            </a:r>
            <a:endParaRPr>
              <a:solidFill>
                <a:srgbClr val="FFFFFF"/>
              </a:solidFill>
            </a:endParaRPr>
          </a:p>
        </p:txBody>
      </p:sp>
      <p:sp>
        <p:nvSpPr>
          <p:cNvPr id="109" name="Google Shape;10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19"/>
          <p:cNvPicPr preferRelativeResize="0"/>
          <p:nvPr/>
        </p:nvPicPr>
        <p:blipFill rotWithShape="1">
          <a:blip r:embed="rId3">
            <a:alphaModFix/>
          </a:blip>
          <a:srcRect b="14791" l="0" r="0" t="6819"/>
          <a:stretch/>
        </p:blipFill>
        <p:spPr>
          <a:xfrm>
            <a:off x="171300" y="1389600"/>
            <a:ext cx="2948400" cy="3081773"/>
          </a:xfrm>
          <a:prstGeom prst="rect">
            <a:avLst/>
          </a:prstGeom>
          <a:noFill/>
          <a:ln>
            <a:noFill/>
          </a:ln>
        </p:spPr>
      </p:pic>
      <p:pic>
        <p:nvPicPr>
          <p:cNvPr id="111" name="Google Shape;111;p19"/>
          <p:cNvPicPr preferRelativeResize="0"/>
          <p:nvPr/>
        </p:nvPicPr>
        <p:blipFill>
          <a:blip r:embed="rId4">
            <a:alphaModFix/>
          </a:blip>
          <a:stretch>
            <a:fillRect/>
          </a:stretch>
        </p:blipFill>
        <p:spPr>
          <a:xfrm>
            <a:off x="5991500" y="76374"/>
            <a:ext cx="1933226" cy="2577623"/>
          </a:xfrm>
          <a:prstGeom prst="rect">
            <a:avLst/>
          </a:prstGeom>
          <a:noFill/>
          <a:ln>
            <a:noFill/>
          </a:ln>
        </p:spPr>
      </p:pic>
      <p:pic>
        <p:nvPicPr>
          <p:cNvPr id="112" name="Google Shape;112;p19"/>
          <p:cNvPicPr preferRelativeResize="0"/>
          <p:nvPr/>
        </p:nvPicPr>
        <p:blipFill rotWithShape="1">
          <a:blip r:embed="rId5">
            <a:alphaModFix/>
          </a:blip>
          <a:srcRect b="0" l="0" r="36568" t="0"/>
          <a:stretch/>
        </p:blipFill>
        <p:spPr>
          <a:xfrm>
            <a:off x="3252388" y="1389600"/>
            <a:ext cx="2606423" cy="3081776"/>
          </a:xfrm>
          <a:prstGeom prst="rect">
            <a:avLst/>
          </a:prstGeom>
          <a:noFill/>
          <a:ln>
            <a:noFill/>
          </a:ln>
        </p:spPr>
      </p:pic>
      <p:pic>
        <p:nvPicPr>
          <p:cNvPr id="113" name="Google Shape;113;p19"/>
          <p:cNvPicPr preferRelativeResize="0"/>
          <p:nvPr/>
        </p:nvPicPr>
        <p:blipFill>
          <a:blip r:embed="rId6">
            <a:alphaModFix/>
          </a:blip>
          <a:stretch>
            <a:fillRect/>
          </a:stretch>
        </p:blipFill>
        <p:spPr>
          <a:xfrm>
            <a:off x="6930081" y="2732225"/>
            <a:ext cx="1731914" cy="23092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117" name="Shape 117"/>
        <p:cNvGrpSpPr/>
        <p:nvPr/>
      </p:nvGrpSpPr>
      <p:grpSpPr>
        <a:xfrm>
          <a:off x="0" y="0"/>
          <a:ext cx="0" cy="0"/>
          <a:chOff x="0" y="0"/>
          <a:chExt cx="0" cy="0"/>
        </a:xfrm>
      </p:grpSpPr>
      <p:sp>
        <p:nvSpPr>
          <p:cNvPr id="118" name="Google Shape;118;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0"/>
          <p:cNvPicPr preferRelativeResize="0"/>
          <p:nvPr/>
        </p:nvPicPr>
        <p:blipFill rotWithShape="1">
          <a:blip r:embed="rId3">
            <a:alphaModFix/>
          </a:blip>
          <a:srcRect b="19496" l="0" r="7201" t="8982"/>
          <a:stretch/>
        </p:blipFill>
        <p:spPr>
          <a:xfrm>
            <a:off x="3206650" y="1389600"/>
            <a:ext cx="2808000" cy="2885427"/>
          </a:xfrm>
          <a:prstGeom prst="rect">
            <a:avLst/>
          </a:prstGeom>
          <a:noFill/>
          <a:ln>
            <a:noFill/>
          </a:ln>
        </p:spPr>
      </p:pic>
      <p:pic>
        <p:nvPicPr>
          <p:cNvPr id="120" name="Google Shape;120;p20"/>
          <p:cNvPicPr preferRelativeResize="0"/>
          <p:nvPr/>
        </p:nvPicPr>
        <p:blipFill rotWithShape="1">
          <a:blip r:embed="rId4">
            <a:alphaModFix/>
          </a:blip>
          <a:srcRect b="9207" l="2305" r="3973" t="22233"/>
          <a:stretch/>
        </p:blipFill>
        <p:spPr>
          <a:xfrm>
            <a:off x="160475" y="1389600"/>
            <a:ext cx="2959225" cy="2886189"/>
          </a:xfrm>
          <a:prstGeom prst="rect">
            <a:avLst/>
          </a:prstGeom>
          <a:noFill/>
          <a:ln>
            <a:noFill/>
          </a:ln>
        </p:spPr>
      </p:pic>
      <p:pic>
        <p:nvPicPr>
          <p:cNvPr id="121" name="Google Shape;121;p20"/>
          <p:cNvPicPr preferRelativeResize="0"/>
          <p:nvPr/>
        </p:nvPicPr>
        <p:blipFill rotWithShape="1">
          <a:blip r:embed="rId5">
            <a:alphaModFix/>
          </a:blip>
          <a:srcRect b="0" l="0" r="0" t="9082"/>
          <a:stretch/>
        </p:blipFill>
        <p:spPr>
          <a:xfrm>
            <a:off x="6491009" y="2428149"/>
            <a:ext cx="1993578" cy="2416650"/>
          </a:xfrm>
          <a:prstGeom prst="rect">
            <a:avLst/>
          </a:prstGeom>
          <a:noFill/>
          <a:ln>
            <a:noFill/>
          </a:ln>
        </p:spPr>
      </p:pic>
      <p:pic>
        <p:nvPicPr>
          <p:cNvPr id="122" name="Google Shape;122;p20"/>
          <p:cNvPicPr preferRelativeResize="0"/>
          <p:nvPr/>
        </p:nvPicPr>
        <p:blipFill rotWithShape="1">
          <a:blip r:embed="rId6">
            <a:alphaModFix/>
          </a:blip>
          <a:srcRect b="18327" l="0" r="11150" t="0"/>
          <a:stretch/>
        </p:blipFill>
        <p:spPr>
          <a:xfrm>
            <a:off x="6101600" y="124800"/>
            <a:ext cx="2982300" cy="2056131"/>
          </a:xfrm>
          <a:prstGeom prst="rect">
            <a:avLst/>
          </a:prstGeom>
          <a:noFill/>
          <a:ln>
            <a:noFill/>
          </a:ln>
        </p:spPr>
      </p:pic>
      <p:sp>
        <p:nvSpPr>
          <p:cNvPr id="123" name="Google Shape;123;p20"/>
          <p:cNvSpPr txBox="1"/>
          <p:nvPr>
            <p:ph type="title"/>
          </p:nvPr>
        </p:nvSpPr>
        <p:spPr>
          <a:xfrm>
            <a:off x="1711250" y="582325"/>
            <a:ext cx="3922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Final Prototype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0" y="0"/>
            <a:ext cx="9144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Demonstration</a:t>
            </a:r>
            <a:endParaRPr>
              <a:solidFill>
                <a:srgbClr val="FFFFFF"/>
              </a:solidFill>
            </a:endParaRPr>
          </a:p>
        </p:txBody>
      </p:sp>
      <p:pic>
        <p:nvPicPr>
          <p:cNvPr id="129" name="Google Shape;129;p21" title="SplitScreen_2.mp4">
            <a:hlinkClick r:id="rId3"/>
          </p:cNvPr>
          <p:cNvPicPr preferRelativeResize="0"/>
          <p:nvPr/>
        </p:nvPicPr>
        <p:blipFill>
          <a:blip r:embed="rId4">
            <a:alphaModFix/>
          </a:blip>
          <a:stretch>
            <a:fillRect/>
          </a:stretch>
        </p:blipFill>
        <p:spPr>
          <a:xfrm>
            <a:off x="-20825" y="1166975"/>
            <a:ext cx="9185650" cy="3976525"/>
          </a:xfrm>
          <a:prstGeom prst="rect">
            <a:avLst/>
          </a:prstGeom>
          <a:noFill/>
          <a:ln>
            <a:noFill/>
          </a:ln>
        </p:spPr>
      </p:pic>
      <p:pic>
        <p:nvPicPr>
          <p:cNvPr descr="Image result for queens logo" id="130" name="Google Shape;130;p21"/>
          <p:cNvPicPr preferRelativeResize="0"/>
          <p:nvPr/>
        </p:nvPicPr>
        <p:blipFill>
          <a:blip r:embed="rId5">
            <a:alphaModFix/>
          </a:blip>
          <a:stretch>
            <a:fillRect/>
          </a:stretch>
        </p:blipFill>
        <p:spPr>
          <a:xfrm>
            <a:off x="1366275" y="685922"/>
            <a:ext cx="1211950" cy="436525"/>
          </a:xfrm>
          <a:prstGeom prst="rect">
            <a:avLst/>
          </a:prstGeom>
          <a:noFill/>
          <a:ln>
            <a:noFill/>
          </a:ln>
        </p:spPr>
      </p:pic>
      <p:pic>
        <p:nvPicPr>
          <p:cNvPr descr="Arizona State University logo.svg" id="131" name="Google Shape;131;p21"/>
          <p:cNvPicPr preferRelativeResize="0"/>
          <p:nvPr/>
        </p:nvPicPr>
        <p:blipFill>
          <a:blip r:embed="rId6">
            <a:alphaModFix/>
          </a:blip>
          <a:stretch>
            <a:fillRect/>
          </a:stretch>
        </p:blipFill>
        <p:spPr>
          <a:xfrm>
            <a:off x="6079625" y="751788"/>
            <a:ext cx="1581150" cy="30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