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91" r:id="rId1"/>
  </p:sldMasterIdLst>
  <p:notesMasterIdLst>
    <p:notesMasterId r:id="rId36"/>
  </p:notesMasterIdLst>
  <p:sldIdLst>
    <p:sldId id="256" r:id="rId2"/>
    <p:sldId id="257" r:id="rId3"/>
    <p:sldId id="271" r:id="rId4"/>
    <p:sldId id="258" r:id="rId5"/>
    <p:sldId id="272" r:id="rId6"/>
    <p:sldId id="259" r:id="rId7"/>
    <p:sldId id="260" r:id="rId8"/>
    <p:sldId id="261" r:id="rId9"/>
    <p:sldId id="281" r:id="rId10"/>
    <p:sldId id="282" r:id="rId11"/>
    <p:sldId id="262" r:id="rId12"/>
    <p:sldId id="273" r:id="rId13"/>
    <p:sldId id="263" r:id="rId14"/>
    <p:sldId id="264" r:id="rId15"/>
    <p:sldId id="265" r:id="rId16"/>
    <p:sldId id="266" r:id="rId17"/>
    <p:sldId id="269" r:id="rId18"/>
    <p:sldId id="267" r:id="rId19"/>
    <p:sldId id="270" r:id="rId20"/>
    <p:sldId id="268" r:id="rId21"/>
    <p:sldId id="275" r:id="rId22"/>
    <p:sldId id="276" r:id="rId23"/>
    <p:sldId id="277" r:id="rId24"/>
    <p:sldId id="274" r:id="rId25"/>
    <p:sldId id="293" r:id="rId26"/>
    <p:sldId id="278" r:id="rId27"/>
    <p:sldId id="279" r:id="rId28"/>
    <p:sldId id="286" r:id="rId29"/>
    <p:sldId id="287" r:id="rId30"/>
    <p:sldId id="288" r:id="rId31"/>
    <p:sldId id="291" r:id="rId32"/>
    <p:sldId id="292" r:id="rId33"/>
    <p:sldId id="289" r:id="rId34"/>
    <p:sldId id="290" r:id="rId3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34"/>
    <p:restoredTop sz="94663"/>
  </p:normalViewPr>
  <p:slideViewPr>
    <p:cSldViewPr snapToGrid="0" snapToObjects="1">
      <p:cViewPr>
        <p:scale>
          <a:sx n="100" d="100"/>
          <a:sy n="100" d="100"/>
        </p:scale>
        <p:origin x="191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32A4C-926F-3E49-9BB4-DA0FEB3AB069}" type="datetimeFigureOut">
              <a:rPr lang="de-DE" smtClean="0"/>
              <a:t>30.08.20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03782-35D9-0847-917A-6B66663ED9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4660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9EE5A-C3D9-A449-8A2D-7F9DFD2A2643}" type="datetime1">
              <a:rPr lang="de-DE" smtClean="0"/>
              <a:t>30.08.20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5249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AD88-CB21-D64A-9927-17B2F6DC0638}" type="datetime1">
              <a:rPr lang="de-DE" smtClean="0"/>
              <a:t>30.08.20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3075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F269-7B95-0847-B83D-2E1A34A333DA}" type="datetime1">
              <a:rPr lang="de-DE" smtClean="0"/>
              <a:t>30.08.20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0318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6770-50C0-4043-B5F5-2EF07BC06BAD}" type="datetime1">
              <a:rPr lang="de-DE" smtClean="0"/>
              <a:t>30.08.20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3575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A8857-5EF6-B84B-801E-B9B616FBF4AE}" type="datetime1">
              <a:rPr lang="de-DE" smtClean="0"/>
              <a:t>30.08.20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970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F122-D4F5-A04C-A269-5AB8865D3BAD}" type="datetime1">
              <a:rPr lang="de-DE" smtClean="0"/>
              <a:t>30.08.20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5628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3C73-F142-5E4E-B904-7071616B711D}" type="datetime1">
              <a:rPr lang="de-DE" smtClean="0"/>
              <a:t>30.08.20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1477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A5A3A-6C64-634F-9B77-3C9E178733DF}" type="datetime1">
              <a:rPr lang="de-DE" smtClean="0"/>
              <a:t>30.08.20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9882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FAC3D-49F2-0941-B27A-F6AAA4D8D14F}" type="datetime1">
              <a:rPr lang="de-DE" smtClean="0"/>
              <a:t>30.08.20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3164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2041F-0987-6640-AF5A-7CD2EAF52A55}" type="datetime1">
              <a:rPr lang="de-DE" smtClean="0"/>
              <a:t>30.08.20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6369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65B03-C2ED-D04F-975B-FCFA35ECAAC2}" type="datetime1">
              <a:rPr lang="de-DE" smtClean="0"/>
              <a:t>30.08.20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1354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F2F9942-6524-6945-A7A4-3EDF1C1064BD}" type="datetime1">
              <a:rPr lang="de-DE" smtClean="0"/>
              <a:t>30.08.20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010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90" r:id="rId6"/>
    <p:sldLayoutId id="2147483785" r:id="rId7"/>
    <p:sldLayoutId id="2147483786" r:id="rId8"/>
    <p:sldLayoutId id="2147483787" r:id="rId9"/>
    <p:sldLayoutId id="2147483789" r:id="rId10"/>
    <p:sldLayoutId id="214748378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viveresenigallia.it/upload/2019_11/530994_CfakepathTrading.jpg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3.wdp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viveresenigallia.it/upload/2019_11/530994_CfakepathTrading.jpg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viveresenigallia.it/upload/2019_11/530994_CfakepathTrading.jpg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viveresenigallia.it/upload/2019_11/530994_CfakepathTrading.jpg" TargetMode="Externa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pandas.pydata.org/pandas-docs/stable/user_guide/visualization.html" TargetMode="External"/><Relationship Id="rId13" Type="http://schemas.openxmlformats.org/officeDocument/2006/relationships/hyperlink" Target="https://pandas.pydata.org/pandas-docs/stable/reference/api/pandas.DataFrame.values.html" TargetMode="External"/><Relationship Id="rId18" Type="http://schemas.openxmlformats.org/officeDocument/2006/relationships/hyperlink" Target="https://www.it-swarm.dev/de/python/auswaehlen-mehrerer-spalten-einem-pandas-datenrahmen/1068562049/" TargetMode="External"/><Relationship Id="rId26" Type="http://schemas.openxmlformats.org/officeDocument/2006/relationships/hyperlink" Target="https://github.com/schubbiaschwilli/schubbiaschwilli/blob/python/DeltaHedgeBSM_Call.py" TargetMode="External"/><Relationship Id="rId3" Type="http://schemas.microsoft.com/office/2007/relationships/hdphoto" Target="../media/hdphoto3.wdp"/><Relationship Id="rId21" Type="http://schemas.openxmlformats.org/officeDocument/2006/relationships/hyperlink" Target="https://pandas.pydata.org/pandas-docs/stable/reference/api/pandas.DataFrame.insert.html" TargetMode="External"/><Relationship Id="rId7" Type="http://schemas.openxmlformats.org/officeDocument/2006/relationships/hyperlink" Target="https://stackoverflow.com/questions/17812978/how-to-plot-two-columns-of-a-pandas-data-frame-using-points" TargetMode="External"/><Relationship Id="rId12" Type="http://schemas.openxmlformats.org/officeDocument/2006/relationships/hyperlink" Target="https://www.geeksforgeeks.org/python-pandas-dataframe-abs/" TargetMode="External"/><Relationship Id="rId17" Type="http://schemas.openxmlformats.org/officeDocument/2006/relationships/hyperlink" Target="https://www.it-swarm.dev/de/python/anwenden-einer-funktion-mit-mehreren-argumenten-um-eine-neue-pandas-spalte-zu-erstellen/1043046837/" TargetMode="External"/><Relationship Id="rId25" Type="http://schemas.openxmlformats.org/officeDocument/2006/relationships/hyperlink" Target="https://riptutorial.com/de/pandas/example/5621/loschen-sie-eine-spalte-in-einem-dataframe" TargetMode="External"/><Relationship Id="rId2" Type="http://schemas.openxmlformats.org/officeDocument/2006/relationships/image" Target="../media/image1.png"/><Relationship Id="rId16" Type="http://schemas.openxmlformats.org/officeDocument/2006/relationships/hyperlink" Target="https://stackoverflow.com/questions/39921549/storing-the-results-from-a-function-into-a-retrievable-dataframe-in-python" TargetMode="External"/><Relationship Id="rId20" Type="http://schemas.openxmlformats.org/officeDocument/2006/relationships/hyperlink" Target="https://aaronschlegel.me/black-scholes-formula-python.html" TargetMode="External"/><Relationship Id="rId29" Type="http://schemas.openxmlformats.org/officeDocument/2006/relationships/hyperlink" Target="https://stackoverrun.com/de/q/3553148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zahlen-kern.de/editor/" TargetMode="External"/><Relationship Id="rId11" Type="http://schemas.openxmlformats.org/officeDocument/2006/relationships/hyperlink" Target="http://anh.cs.luc.edu/handsonPythonTutorial/ifstatements.html" TargetMode="External"/><Relationship Id="rId24" Type="http://schemas.openxmlformats.org/officeDocument/2006/relationships/hyperlink" Target="https://datacarpentry.org/python-ecology-lesson/03-index-slice-subset/index.html" TargetMode="External"/><Relationship Id="rId5" Type="http://schemas.openxmlformats.org/officeDocument/2006/relationships/hyperlink" Target="https://www.investresearch.net/wp-content/uploads/2014/02/Black-Scholes.png" TargetMode="External"/><Relationship Id="rId15" Type="http://schemas.openxmlformats.org/officeDocument/2006/relationships/hyperlink" Target="https://nbviewer.ipython.org/github/twiecki/financial-analysis-python-tutorial/blob/master/1.%20Pandas%20Basics.ipynb" TargetMode="External"/><Relationship Id="rId23" Type="http://schemas.openxmlformats.org/officeDocument/2006/relationships/hyperlink" Target="https://www.python-kurs.eu/python3_funktionen.php" TargetMode="External"/><Relationship Id="rId28" Type="http://schemas.openxmlformats.org/officeDocument/2006/relationships/hyperlink" Target="https://www.grund-wissen.de/informatik/python/scipy/pandas.html" TargetMode="External"/><Relationship Id="rId10" Type="http://schemas.openxmlformats.org/officeDocument/2006/relationships/hyperlink" Target="https://www.data-science-architect.de/spalten-zeilen-erstellen-loeschen-und-sortieren-in-pandas/" TargetMode="External"/><Relationship Id="rId19" Type="http://schemas.openxmlformats.org/officeDocument/2006/relationships/hyperlink" Target="https://www.programiz.com/python-programming/list" TargetMode="External"/><Relationship Id="rId4" Type="http://schemas.openxmlformats.org/officeDocument/2006/relationships/hyperlink" Target="https://www.viveresenigallia.it/upload/2019_11/530994_CfakepathTrading.jpg" TargetMode="External"/><Relationship Id="rId9" Type="http://schemas.openxmlformats.org/officeDocument/2006/relationships/hyperlink" Target="https://pandas.pydata.org/pandas-docs/version/0.13.1/indexing.html" TargetMode="External"/><Relationship Id="rId14" Type="http://schemas.openxmlformats.org/officeDocument/2006/relationships/hyperlink" Target="https://www.data-science-architect.de/selektieren-von-daten-in-dataframes/" TargetMode="External"/><Relationship Id="rId22" Type="http://schemas.openxmlformats.org/officeDocument/2006/relationships/hyperlink" Target="https://www.delftstack.com/de/howto/python-pandas/how-to-add-new-column-to-existing-dataframe-in-python-pandas/" TargetMode="External"/><Relationship Id="rId27" Type="http://schemas.openxmlformats.org/officeDocument/2006/relationships/hyperlink" Target="https://www.pricederivatives.com/en/simple-example-simulation-of-delta-hedging-with-python/" TargetMode="External"/><Relationship Id="rId30" Type="http://schemas.openxmlformats.org/officeDocument/2006/relationships/hyperlink" Target="https://datatofish.com/create-pandas-dataframe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viveresenigallia.it/upload/2019_11/530994_CfakepathTrading.jpg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viveresenigallia.it/upload/2019_11/530994_CfakepathTrading.jpg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microsoft.com/office/2007/relationships/hdphoto" Target="../media/hdphoto3.wdp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microsoft.com/office/2007/relationships/hdphoto" Target="../media/hdphoto3.wdp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image" Target="../media/image1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investresearch.net/wp-content/uploads/2014/02/Black-Scholes.png" TargetMode="External"/><Relationship Id="rId4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viveresenigallia.it/upload/2019_11/530994_CfakepathTrading.jp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2CFBC99-FB8F-41F7-A81D-A5288D688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265D8D6-18DD-EF44-8596-0BCFAD4A4F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 l="25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1EF86BFA-9133-4F6B-98BE-1CBB87EB6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3666683"/>
            <a:ext cx="12188952" cy="3191317"/>
          </a:xfrm>
          <a:prstGeom prst="rect">
            <a:avLst/>
          </a:prstGeom>
          <a:gradFill>
            <a:gsLst>
              <a:gs pos="42000">
                <a:schemeClr val="bg1">
                  <a:alpha val="23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A6C0E6F-B481-0C4C-807C-1CB81A5B6B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3112" y="4194044"/>
            <a:ext cx="5257800" cy="2136593"/>
          </a:xfrm>
        </p:spPr>
        <p:txBody>
          <a:bodyPr anchor="b">
            <a:normAutofit fontScale="90000"/>
          </a:bodyPr>
          <a:lstStyle/>
          <a:p>
            <a:pPr algn="l"/>
            <a:r>
              <a:rPr lang="de-DE" sz="3700" dirty="0">
                <a:latin typeface="Arial" panose="020B0604020202020204" pitchFamily="34" charset="0"/>
                <a:cs typeface="Arial" panose="020B0604020202020204" pitchFamily="34" charset="0"/>
              </a:rPr>
              <a:t>Hedging Strategien mit derivativen Finanzinstrumenten</a:t>
            </a:r>
            <a:br>
              <a:rPr lang="de-DE" sz="37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ABBeV 03.09.2020</a:t>
            </a:r>
            <a:b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3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CD7DEF6-1F45-ED48-BB12-D5BE943F27BD}"/>
              </a:ext>
            </a:extLst>
          </p:cNvPr>
          <p:cNvSpPr txBox="1"/>
          <p:nvPr/>
        </p:nvSpPr>
        <p:spPr>
          <a:xfrm>
            <a:off x="4110463" y="6673324"/>
            <a:ext cx="859654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/>
              <a:t>Abbildung Nr.1: </a:t>
            </a:r>
            <a:r>
              <a:rPr lang="de-DE" sz="6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https://www.viveresenigallia.it/upload/2019_11/530994_CfakepathTrading.jpg</a:t>
            </a:r>
            <a:r>
              <a:rPr lang="de-DE" sz="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708649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6265D8D6-18DD-EF44-8596-0BCFAD4A4F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 l="25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5DBA9F23-1FC3-D34F-B601-B3CA18C16A4D}"/>
              </a:ext>
            </a:extLst>
          </p:cNvPr>
          <p:cNvSpPr/>
          <p:nvPr/>
        </p:nvSpPr>
        <p:spPr>
          <a:xfrm>
            <a:off x="-1" y="0"/>
            <a:ext cx="12188931" cy="6857990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3C0E3BF-FE5A-D64E-863A-1F4E3B627884}"/>
              </a:ext>
            </a:extLst>
          </p:cNvPr>
          <p:cNvSpPr txBox="1"/>
          <p:nvPr/>
        </p:nvSpPr>
        <p:spPr>
          <a:xfrm>
            <a:off x="106532" y="239697"/>
            <a:ext cx="1058533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The greeks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	Concept: Implied volatility </a:t>
            </a:r>
          </a:p>
        </p:txBody>
      </p:sp>
      <p:cxnSp>
        <p:nvCxnSpPr>
          <p:cNvPr id="26" name="Gerade Verbindung 25">
            <a:extLst>
              <a:ext uri="{FF2B5EF4-FFF2-40B4-BE49-F238E27FC236}">
                <a16:creationId xmlns:a16="http://schemas.microsoft.com/office/drawing/2014/main" id="{55BE1FE7-EBBE-B541-B1CD-4D37C9A5419B}"/>
              </a:ext>
            </a:extLst>
          </p:cNvPr>
          <p:cNvCxnSpPr/>
          <p:nvPr/>
        </p:nvCxnSpPr>
        <p:spPr>
          <a:xfrm>
            <a:off x="0" y="744987"/>
            <a:ext cx="12192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Grafik 2">
            <a:extLst>
              <a:ext uri="{FF2B5EF4-FFF2-40B4-BE49-F238E27FC236}">
                <a16:creationId xmlns:a16="http://schemas.microsoft.com/office/drawing/2014/main" id="{A69415C8-EF9A-3841-992E-8C702D03BA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189" y="1636545"/>
            <a:ext cx="4267200" cy="53340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372BC66D-7F9D-464A-922B-30898C1C8C16}"/>
              </a:ext>
            </a:extLst>
          </p:cNvPr>
          <p:cNvSpPr txBox="1"/>
          <p:nvPr/>
        </p:nvSpPr>
        <p:spPr>
          <a:xfrm>
            <a:off x="106532" y="1279603"/>
            <a:ext cx="335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We know the Vega as: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Vega is always positive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D67E18F-293F-5745-A37C-3C02B804B16D}"/>
              </a:ext>
            </a:extLst>
          </p:cNvPr>
          <p:cNvSpPr txBox="1"/>
          <p:nvPr/>
        </p:nvSpPr>
        <p:spPr>
          <a:xfrm>
            <a:off x="185188" y="2707209"/>
            <a:ext cx="7660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Since Vega is positive: C is a continous strictly incerasing function of</a:t>
            </a:r>
          </a:p>
          <a:p>
            <a:r>
              <a:rPr lang="de-DE" dirty="0"/>
              <a:t>The higher C the higher     et vice versa, so we can say:    is a strictly increasing function of C: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0EE3D3E2-5FD9-8E46-A4E6-6B3F0D56E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782" y="2819943"/>
            <a:ext cx="179829" cy="14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E09B78F8-DDB4-5C4B-A7E8-5AD0B8393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866" y="3105101"/>
            <a:ext cx="179829" cy="14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C33D1AE2-8AE4-A14C-BD5C-BB9B808A9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4635" y="3105863"/>
            <a:ext cx="179829" cy="14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Grafik 14" descr="Ein Bild, das Mann, Wasser, fahrend, fliegend enthält.&#10;&#10;Automatisch generierte Beschreibung">
            <a:extLst>
              <a:ext uri="{FF2B5EF4-FFF2-40B4-BE49-F238E27FC236}">
                <a16:creationId xmlns:a16="http://schemas.microsoft.com/office/drawing/2014/main" id="{3EBF54F8-4AB0-FB46-BE43-D6006D505D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3246" y="4028431"/>
            <a:ext cx="2656566" cy="495628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30340E83-7D9C-D44B-8113-0567F44FD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596" y="4664377"/>
            <a:ext cx="982216" cy="557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0B5EB6F7-DF58-374B-B154-DD40719B6C16}"/>
              </a:ext>
            </a:extLst>
          </p:cNvPr>
          <p:cNvSpPr txBox="1"/>
          <p:nvPr/>
        </p:nvSpPr>
        <p:spPr>
          <a:xfrm>
            <a:off x="347637" y="5595361"/>
            <a:ext cx="7660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We can read off the value:    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B3DA9054-2C2F-6A4D-B817-7B305B081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232" y="5633714"/>
            <a:ext cx="1187717" cy="29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E4E042E9-B2F3-D841-9BEC-ED65A33CFFAF}"/>
              </a:ext>
            </a:extLst>
          </p:cNvPr>
          <p:cNvSpPr txBox="1"/>
          <p:nvPr/>
        </p:nvSpPr>
        <p:spPr>
          <a:xfrm>
            <a:off x="4452389" y="5595361"/>
            <a:ext cx="5779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which is corresponding to the actual value                    at which call options are priced in the market  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88D6A164-3FAC-1048-AFF9-A2417C376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9941" y="5694257"/>
            <a:ext cx="8890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4071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6265D8D6-18DD-EF44-8596-0BCFAD4A4F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 l="25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5DBA9F23-1FC3-D34F-B601-B3CA18C16A4D}"/>
              </a:ext>
            </a:extLst>
          </p:cNvPr>
          <p:cNvSpPr/>
          <p:nvPr/>
        </p:nvSpPr>
        <p:spPr>
          <a:xfrm>
            <a:off x="-1" y="0"/>
            <a:ext cx="12188931" cy="6857990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3C0E3BF-FE5A-D64E-863A-1F4E3B627884}"/>
              </a:ext>
            </a:extLst>
          </p:cNvPr>
          <p:cNvSpPr txBox="1"/>
          <p:nvPr/>
        </p:nvSpPr>
        <p:spPr>
          <a:xfrm>
            <a:off x="106532" y="239697"/>
            <a:ext cx="1058533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The greeks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	Hedging styles 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C01E5B4-932C-8543-AD85-30B7A25EC8F6}"/>
              </a:ext>
            </a:extLst>
          </p:cNvPr>
          <p:cNvSpPr/>
          <p:nvPr/>
        </p:nvSpPr>
        <p:spPr>
          <a:xfrm>
            <a:off x="3788567" y="1279603"/>
            <a:ext cx="3033574" cy="5802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General questions to ask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1C23ED6-C478-8141-B763-0AE1BC6A1E8B}"/>
              </a:ext>
            </a:extLst>
          </p:cNvPr>
          <p:cNvSpPr txBox="1"/>
          <p:nvPr/>
        </p:nvSpPr>
        <p:spPr>
          <a:xfrm>
            <a:off x="1299882" y="2366682"/>
            <a:ext cx="3711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1) How does the value of the position change if the value of the underlying changes?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A034CD5-BF24-DC4B-A811-C9F11002E230}"/>
              </a:ext>
            </a:extLst>
          </p:cNvPr>
          <p:cNvSpPr txBox="1"/>
          <p:nvPr/>
        </p:nvSpPr>
        <p:spPr>
          <a:xfrm>
            <a:off x="5844988" y="2366682"/>
            <a:ext cx="37113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2) How can we protect the position (hedge) against those risks?</a:t>
            </a:r>
          </a:p>
          <a:p>
            <a:r>
              <a:rPr lang="de-DE" dirty="0"/>
              <a:t>Hedgeing = Trading that reduces the risk of a position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D0AACF9-9D81-FC45-ABBB-511F3FB63787}"/>
              </a:ext>
            </a:extLst>
          </p:cNvPr>
          <p:cNvSpPr/>
          <p:nvPr/>
        </p:nvSpPr>
        <p:spPr>
          <a:xfrm>
            <a:off x="4393684" y="4203563"/>
            <a:ext cx="1823339" cy="5802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Hedging styles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28C59E7-CFA3-5A4D-97C9-1180CD463298}"/>
              </a:ext>
            </a:extLst>
          </p:cNvPr>
          <p:cNvSpPr txBox="1"/>
          <p:nvPr/>
        </p:nvSpPr>
        <p:spPr>
          <a:xfrm>
            <a:off x="1135853" y="5282605"/>
            <a:ext cx="27969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set up once and never touched again until maturity of derivative/ position that is hedged 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C25B83B-6E1C-A646-924F-283D1126FD63}"/>
              </a:ext>
            </a:extLst>
          </p:cNvPr>
          <p:cNvSpPr txBox="1"/>
          <p:nvPr/>
        </p:nvSpPr>
        <p:spPr>
          <a:xfrm>
            <a:off x="4069980" y="5697406"/>
            <a:ext cx="279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set up once and adjusted at infrequent intervals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538E242-7C5B-4342-BFD8-0C649FE9143D}"/>
              </a:ext>
            </a:extLst>
          </p:cNvPr>
          <p:cNvSpPr txBox="1"/>
          <p:nvPr/>
        </p:nvSpPr>
        <p:spPr>
          <a:xfrm>
            <a:off x="7244281" y="5452617"/>
            <a:ext cx="279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set up once and adjusted continously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69554DE-A12A-9A46-A5C0-0CEFA6ACEE32}"/>
              </a:ext>
            </a:extLst>
          </p:cNvPr>
          <p:cNvSpPr/>
          <p:nvPr/>
        </p:nvSpPr>
        <p:spPr>
          <a:xfrm>
            <a:off x="1453260" y="4661257"/>
            <a:ext cx="1823339" cy="5802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Static hedge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C719EF8-EEA3-904D-B659-4F38A3FD4A4A}"/>
              </a:ext>
            </a:extLst>
          </p:cNvPr>
          <p:cNvSpPr/>
          <p:nvPr/>
        </p:nvSpPr>
        <p:spPr>
          <a:xfrm>
            <a:off x="4315008" y="5117114"/>
            <a:ext cx="2063624" cy="5802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Semi-static hedge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FB481135-28C2-6D42-8FB0-99132A6716DF}"/>
              </a:ext>
            </a:extLst>
          </p:cNvPr>
          <p:cNvSpPr/>
          <p:nvPr/>
        </p:nvSpPr>
        <p:spPr>
          <a:xfrm>
            <a:off x="7611069" y="4772182"/>
            <a:ext cx="2063624" cy="5802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Dynamic hedge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0BF07963-8E9A-B741-B04F-A324A7786642}"/>
              </a:ext>
            </a:extLst>
          </p:cNvPr>
          <p:cNvCxnSpPr>
            <a:endCxn id="10" idx="0"/>
          </p:cNvCxnSpPr>
          <p:nvPr/>
        </p:nvCxnSpPr>
        <p:spPr>
          <a:xfrm flipH="1">
            <a:off x="5305354" y="3844010"/>
            <a:ext cx="2364909" cy="359553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C1110DF1-8BDF-6C46-AE8D-4CB4245747AF}"/>
              </a:ext>
            </a:extLst>
          </p:cNvPr>
          <p:cNvCxnSpPr>
            <a:stCxn id="10" idx="2"/>
            <a:endCxn id="14" idx="3"/>
          </p:cNvCxnSpPr>
          <p:nvPr/>
        </p:nvCxnSpPr>
        <p:spPr>
          <a:xfrm flipH="1">
            <a:off x="3276599" y="4783855"/>
            <a:ext cx="2028755" cy="167548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7AF298CD-91FB-B94F-987E-70B86A5A66C7}"/>
              </a:ext>
            </a:extLst>
          </p:cNvPr>
          <p:cNvCxnSpPr>
            <a:stCxn id="10" idx="2"/>
            <a:endCxn id="15" idx="0"/>
          </p:cNvCxnSpPr>
          <p:nvPr/>
        </p:nvCxnSpPr>
        <p:spPr>
          <a:xfrm>
            <a:off x="5305354" y="4783855"/>
            <a:ext cx="41466" cy="333259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78C1A8C1-7326-6C48-A5FB-BEE147441AB6}"/>
              </a:ext>
            </a:extLst>
          </p:cNvPr>
          <p:cNvCxnSpPr>
            <a:stCxn id="10" idx="2"/>
            <a:endCxn id="16" idx="1"/>
          </p:cNvCxnSpPr>
          <p:nvPr/>
        </p:nvCxnSpPr>
        <p:spPr>
          <a:xfrm>
            <a:off x="5305354" y="4783855"/>
            <a:ext cx="2305715" cy="278473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1D73CCEF-1F75-7746-AE26-133B8DEE42DA}"/>
              </a:ext>
            </a:extLst>
          </p:cNvPr>
          <p:cNvSpPr/>
          <p:nvPr/>
        </p:nvSpPr>
        <p:spPr>
          <a:xfrm>
            <a:off x="1102662" y="4285129"/>
            <a:ext cx="2967318" cy="247425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26" name="Gerade Verbindung 25">
            <a:extLst>
              <a:ext uri="{FF2B5EF4-FFF2-40B4-BE49-F238E27FC236}">
                <a16:creationId xmlns:a16="http://schemas.microsoft.com/office/drawing/2014/main" id="{55BE1FE7-EBBE-B541-B1CD-4D37C9A5419B}"/>
              </a:ext>
            </a:extLst>
          </p:cNvPr>
          <p:cNvCxnSpPr/>
          <p:nvPr/>
        </p:nvCxnSpPr>
        <p:spPr>
          <a:xfrm>
            <a:off x="0" y="744987"/>
            <a:ext cx="12192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D6DDD56A-B0A8-7241-A209-17EC689E068C}"/>
              </a:ext>
            </a:extLst>
          </p:cNvPr>
          <p:cNvCxnSpPr>
            <a:cxnSpLocks/>
            <a:stCxn id="8" idx="2"/>
            <a:endCxn id="4" idx="0"/>
          </p:cNvCxnSpPr>
          <p:nvPr/>
        </p:nvCxnSpPr>
        <p:spPr>
          <a:xfrm flipH="1">
            <a:off x="3155577" y="1859895"/>
            <a:ext cx="2149777" cy="506787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463FA5F4-CE0D-B14A-BFB7-9B54ED1FB5C6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5305354" y="1859895"/>
            <a:ext cx="2395329" cy="506787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011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6265D8D6-18DD-EF44-8596-0BCFAD4A4F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 l="25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6CD7DEF6-1F45-ED48-BB12-D5BE943F27BD}"/>
              </a:ext>
            </a:extLst>
          </p:cNvPr>
          <p:cNvSpPr txBox="1"/>
          <p:nvPr/>
        </p:nvSpPr>
        <p:spPr>
          <a:xfrm>
            <a:off x="4110463" y="6673324"/>
            <a:ext cx="859654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/>
              <a:t>Abbildung Nr.1: </a:t>
            </a:r>
            <a:r>
              <a:rPr lang="de-DE" sz="6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https://www.viveresenigallia.it/upload/2019_11/530994_CfakepathTrading.jpg</a:t>
            </a:r>
            <a:r>
              <a:rPr lang="de-DE" sz="600" dirty="0"/>
              <a:t> 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8D4B979-875C-004C-8A09-E24E4421D123}"/>
              </a:ext>
            </a:extLst>
          </p:cNvPr>
          <p:cNvSpPr/>
          <p:nvPr/>
        </p:nvSpPr>
        <p:spPr>
          <a:xfrm>
            <a:off x="0" y="0"/>
            <a:ext cx="4351283" cy="6858000"/>
          </a:xfrm>
          <a:prstGeom prst="rect">
            <a:avLst/>
          </a:prstGeom>
          <a:solidFill>
            <a:schemeClr val="lt1">
              <a:alpha val="44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72E590C-3C2B-B54E-9118-26F76F70D1A2}"/>
              </a:ext>
            </a:extLst>
          </p:cNvPr>
          <p:cNvSpPr txBox="1"/>
          <p:nvPr/>
        </p:nvSpPr>
        <p:spPr>
          <a:xfrm>
            <a:off x="0" y="2125347"/>
            <a:ext cx="4351283" cy="107721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de-DE" sz="3200" dirty="0">
                <a:solidFill>
                  <a:schemeClr val="bg1"/>
                </a:solidFill>
              </a:rPr>
              <a:t>Examples of static hedging</a:t>
            </a:r>
          </a:p>
        </p:txBody>
      </p:sp>
    </p:spTree>
    <p:extLst>
      <p:ext uri="{BB962C8B-B14F-4D97-AF65-F5344CB8AC3E}">
        <p14:creationId xmlns:p14="http://schemas.microsoft.com/office/powerpoint/2010/main" val="3190959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6265D8D6-18DD-EF44-8596-0BCFAD4A4F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 l="25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5DBA9F23-1FC3-D34F-B601-B3CA18C16A4D}"/>
              </a:ext>
            </a:extLst>
          </p:cNvPr>
          <p:cNvSpPr/>
          <p:nvPr/>
        </p:nvSpPr>
        <p:spPr>
          <a:xfrm>
            <a:off x="-1" y="0"/>
            <a:ext cx="12188931" cy="6857990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3C0E3BF-FE5A-D64E-863A-1F4E3B627884}"/>
              </a:ext>
            </a:extLst>
          </p:cNvPr>
          <p:cNvSpPr txBox="1"/>
          <p:nvPr/>
        </p:nvSpPr>
        <p:spPr>
          <a:xfrm>
            <a:off x="106532" y="239697"/>
            <a:ext cx="1058533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Examples of static hedging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	Delta hedging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1C23ED6-C478-8141-B763-0AE1BC6A1E8B}"/>
              </a:ext>
            </a:extLst>
          </p:cNvPr>
          <p:cNvSpPr txBox="1"/>
          <p:nvPr/>
        </p:nvSpPr>
        <p:spPr>
          <a:xfrm>
            <a:off x="106531" y="1279603"/>
            <a:ext cx="118108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Situation: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options position with a certain Delta/ delta risk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means: if price of the underlying moves by a (very) small amount e then the price of the options position moves approximately by   *e 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183D428-F308-984C-BD8E-9E2B9D8B3454}"/>
              </a:ext>
            </a:extLst>
          </p:cNvPr>
          <p:cNvSpPr txBox="1"/>
          <p:nvPr/>
        </p:nvSpPr>
        <p:spPr>
          <a:xfrm>
            <a:off x="2661473" y="2996618"/>
            <a:ext cx="64735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Aim: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eliminating the delta of the position to make the position independent from the changes in the underlying prices S 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7EA4306-E1B4-4846-9BC9-A9D76777BC71}"/>
              </a:ext>
            </a:extLst>
          </p:cNvPr>
          <p:cNvSpPr txBox="1"/>
          <p:nvPr/>
        </p:nvSpPr>
        <p:spPr>
          <a:xfrm>
            <a:off x="2661473" y="4927304"/>
            <a:ext cx="64735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Delta hedging: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selling x units of the underlying (or buying if the delta is =&lt; 0) and setting up a portfolio that doesn‘t change ist value if the underlying price changes by a marginal amount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A3FDE63E-76FD-334D-BC23-C482A73E5574}"/>
              </a:ext>
            </a:extLst>
          </p:cNvPr>
          <p:cNvCxnSpPr>
            <a:stCxn id="21" idx="2"/>
            <a:endCxn id="23" idx="0"/>
          </p:cNvCxnSpPr>
          <p:nvPr/>
        </p:nvCxnSpPr>
        <p:spPr>
          <a:xfrm>
            <a:off x="5898254" y="3919948"/>
            <a:ext cx="0" cy="1007356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F575CA38-9FD9-4444-9194-4D4A1135DDE1}"/>
              </a:ext>
            </a:extLst>
          </p:cNvPr>
          <p:cNvSpPr txBox="1"/>
          <p:nvPr/>
        </p:nvSpPr>
        <p:spPr>
          <a:xfrm>
            <a:off x="2661473" y="6433637"/>
            <a:ext cx="6473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Portfolio then created has a delta of zero, is delta neutral</a:t>
            </a:r>
          </a:p>
        </p:txBody>
      </p: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2B5144FA-1484-1747-A5DE-DF86CE0F1D75}"/>
              </a:ext>
            </a:extLst>
          </p:cNvPr>
          <p:cNvCxnSpPr/>
          <p:nvPr/>
        </p:nvCxnSpPr>
        <p:spPr>
          <a:xfrm>
            <a:off x="0" y="744987"/>
            <a:ext cx="12192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98" name="Picture 2">
            <a:extLst>
              <a:ext uri="{FF2B5EF4-FFF2-40B4-BE49-F238E27FC236}">
                <a16:creationId xmlns:a16="http://schemas.microsoft.com/office/drawing/2014/main" id="{51DD25C7-78B9-D249-954A-73B2C202E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187" y="2251337"/>
            <a:ext cx="1651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0605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6265D8D6-18DD-EF44-8596-0BCFAD4A4F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 l="25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5DBA9F23-1FC3-D34F-B601-B3CA18C16A4D}"/>
              </a:ext>
            </a:extLst>
          </p:cNvPr>
          <p:cNvSpPr/>
          <p:nvPr/>
        </p:nvSpPr>
        <p:spPr>
          <a:xfrm>
            <a:off x="-1" y="0"/>
            <a:ext cx="12188931" cy="6857990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3C0E3BF-FE5A-D64E-863A-1F4E3B627884}"/>
              </a:ext>
            </a:extLst>
          </p:cNvPr>
          <p:cNvSpPr txBox="1"/>
          <p:nvPr/>
        </p:nvSpPr>
        <p:spPr>
          <a:xfrm>
            <a:off x="106532" y="239697"/>
            <a:ext cx="105853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Examples of static hedging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	Delta hedging 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		Reality problems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1C23ED6-C478-8141-B763-0AE1BC6A1E8B}"/>
              </a:ext>
            </a:extLst>
          </p:cNvPr>
          <p:cNvSpPr txBox="1"/>
          <p:nvPr/>
        </p:nvSpPr>
        <p:spPr>
          <a:xfrm>
            <a:off x="106532" y="2314579"/>
            <a:ext cx="100523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In reality: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Delta isn‘t constant so the portfolio has to be adjusted continously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 the BSM model: delta hedge with continous rebalancing is called „perfect hedge“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 practice not possible: portfolio can‘t be protected against larger market movements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Also: transaction costs, bid-ask spreads , trading costs often results in losses </a:t>
            </a:r>
          </a:p>
        </p:txBody>
      </p:sp>
      <p:cxnSp>
        <p:nvCxnSpPr>
          <p:cNvPr id="10" name="Gerade Verbindung 9">
            <a:extLst>
              <a:ext uri="{FF2B5EF4-FFF2-40B4-BE49-F238E27FC236}">
                <a16:creationId xmlns:a16="http://schemas.microsoft.com/office/drawing/2014/main" id="{4EEAF868-D334-A945-9787-6DDF8E5E3A29}"/>
              </a:ext>
            </a:extLst>
          </p:cNvPr>
          <p:cNvCxnSpPr/>
          <p:nvPr/>
        </p:nvCxnSpPr>
        <p:spPr>
          <a:xfrm>
            <a:off x="0" y="744987"/>
            <a:ext cx="12192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61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6265D8D6-18DD-EF44-8596-0BCFAD4A4F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 l="25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5DBA9F23-1FC3-D34F-B601-B3CA18C16A4D}"/>
              </a:ext>
            </a:extLst>
          </p:cNvPr>
          <p:cNvSpPr/>
          <p:nvPr/>
        </p:nvSpPr>
        <p:spPr>
          <a:xfrm>
            <a:off x="-1" y="0"/>
            <a:ext cx="12188931" cy="6857990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3C0E3BF-FE5A-D64E-863A-1F4E3B627884}"/>
              </a:ext>
            </a:extLst>
          </p:cNvPr>
          <p:cNvSpPr txBox="1"/>
          <p:nvPr/>
        </p:nvSpPr>
        <p:spPr>
          <a:xfrm>
            <a:off x="106532" y="239697"/>
            <a:ext cx="105853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Examples of static hedging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	Delta gamma hedging 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		Input data needed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7E1F395-E1E1-AF4E-A890-FB61E74E8F10}"/>
              </a:ext>
            </a:extLst>
          </p:cNvPr>
          <p:cNvSpPr/>
          <p:nvPr/>
        </p:nvSpPr>
        <p:spPr>
          <a:xfrm>
            <a:off x="106532" y="1644806"/>
            <a:ext cx="1650550" cy="5802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Position value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EA67143-3331-5645-A30A-AFEC570C01C3}"/>
              </a:ext>
            </a:extLst>
          </p:cNvPr>
          <p:cNvSpPr/>
          <p:nvPr/>
        </p:nvSpPr>
        <p:spPr>
          <a:xfrm>
            <a:off x="1979169" y="1643686"/>
            <a:ext cx="1432958" cy="5802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Interest rate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FBC9132-2FB8-D84D-A7E8-6FF91072EB7D}"/>
              </a:ext>
            </a:extLst>
          </p:cNvPr>
          <p:cNvSpPr/>
          <p:nvPr/>
        </p:nvSpPr>
        <p:spPr>
          <a:xfrm>
            <a:off x="3831896" y="1643686"/>
            <a:ext cx="2379718" cy="5802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Actual stock price (underlying)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1088E97-D97F-214A-9677-D60294F29003}"/>
              </a:ext>
            </a:extLst>
          </p:cNvPr>
          <p:cNvSpPr/>
          <p:nvPr/>
        </p:nvSpPr>
        <p:spPr>
          <a:xfrm>
            <a:off x="8002757" y="1643686"/>
            <a:ext cx="1930916" cy="5802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Time to maturity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57F151B-45A0-2B42-9B86-C2D118CB8406}"/>
              </a:ext>
            </a:extLst>
          </p:cNvPr>
          <p:cNvSpPr/>
          <p:nvPr/>
        </p:nvSpPr>
        <p:spPr>
          <a:xfrm>
            <a:off x="10154552" y="1643686"/>
            <a:ext cx="1930916" cy="5802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Implied volatility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F450914D-BEE0-274A-9997-23584FADFEEC}"/>
              </a:ext>
            </a:extLst>
          </p:cNvPr>
          <p:cNvSpPr/>
          <p:nvPr/>
        </p:nvSpPr>
        <p:spPr>
          <a:xfrm>
            <a:off x="106532" y="2840474"/>
            <a:ext cx="1650550" cy="5802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Long 1000 US $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AE23CAD-CADD-B64C-B9D7-01AB10FA6E07}"/>
              </a:ext>
            </a:extLst>
          </p:cNvPr>
          <p:cNvSpPr/>
          <p:nvPr/>
        </p:nvSpPr>
        <p:spPr>
          <a:xfrm>
            <a:off x="1979169" y="2839354"/>
            <a:ext cx="1432958" cy="5802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r: 5%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0E31018-6A4F-864B-9295-29B2CB9F52CB}"/>
              </a:ext>
            </a:extLst>
          </p:cNvPr>
          <p:cNvSpPr/>
          <p:nvPr/>
        </p:nvSpPr>
        <p:spPr>
          <a:xfrm>
            <a:off x="3831896" y="2839354"/>
            <a:ext cx="2379718" cy="5802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S: 99 US $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BACEBC6-9C3B-AB4A-A4F5-A4AE1994A52A}"/>
              </a:ext>
            </a:extLst>
          </p:cNvPr>
          <p:cNvSpPr/>
          <p:nvPr/>
        </p:nvSpPr>
        <p:spPr>
          <a:xfrm>
            <a:off x="8002757" y="2839354"/>
            <a:ext cx="1930916" cy="5802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T: 1 month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D5964968-CDD8-914E-9085-22820CC44729}"/>
              </a:ext>
            </a:extLst>
          </p:cNvPr>
          <p:cNvSpPr/>
          <p:nvPr/>
        </p:nvSpPr>
        <p:spPr>
          <a:xfrm>
            <a:off x="10154552" y="2839354"/>
            <a:ext cx="1930916" cy="5802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: 15,7%</a:t>
            </a:r>
          </a:p>
        </p:txBody>
      </p:sp>
      <p:cxnSp>
        <p:nvCxnSpPr>
          <p:cNvPr id="18" name="Gerade Verbindung 17">
            <a:extLst>
              <a:ext uri="{FF2B5EF4-FFF2-40B4-BE49-F238E27FC236}">
                <a16:creationId xmlns:a16="http://schemas.microsoft.com/office/drawing/2014/main" id="{AB708F69-9516-D148-B732-8F3C8B27844B}"/>
              </a:ext>
            </a:extLst>
          </p:cNvPr>
          <p:cNvCxnSpPr/>
          <p:nvPr/>
        </p:nvCxnSpPr>
        <p:spPr>
          <a:xfrm>
            <a:off x="0" y="744987"/>
            <a:ext cx="12192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Geschweifte Klammer rechts 1">
            <a:extLst>
              <a:ext uri="{FF2B5EF4-FFF2-40B4-BE49-F238E27FC236}">
                <a16:creationId xmlns:a16="http://schemas.microsoft.com/office/drawing/2014/main" id="{27D74B2C-5AA1-8343-819A-4854AA4EFC06}"/>
              </a:ext>
            </a:extLst>
          </p:cNvPr>
          <p:cNvSpPr/>
          <p:nvPr/>
        </p:nvSpPr>
        <p:spPr>
          <a:xfrm rot="5400000">
            <a:off x="5647766" y="-2009141"/>
            <a:ext cx="896470" cy="11978938"/>
          </a:xfrm>
          <a:prstGeom prst="rightBrac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F7F321A-4699-2543-9EE3-0C873B6F41B8}"/>
              </a:ext>
            </a:extLst>
          </p:cNvPr>
          <p:cNvSpPr txBox="1"/>
          <p:nvPr/>
        </p:nvSpPr>
        <p:spPr>
          <a:xfrm>
            <a:off x="1184386" y="4539891"/>
            <a:ext cx="1090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How can we make the portfolio delta neutral by investing a certain amount in the underlying stock S?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B935A10C-395D-CA4C-B0F8-2042707C2C3F}"/>
              </a:ext>
            </a:extLst>
          </p:cNvPr>
          <p:cNvSpPr txBox="1"/>
          <p:nvPr/>
        </p:nvSpPr>
        <p:spPr>
          <a:xfrm>
            <a:off x="245822" y="5546531"/>
            <a:ext cx="10901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Sidetask:</a:t>
            </a:r>
          </a:p>
          <a:p>
            <a:r>
              <a:rPr lang="de-DE" dirty="0"/>
              <a:t>What is the profit/ loss for the portfolio when the underlying price S jumps to 100 $?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CEA5CC43-27A9-FF4C-976F-6E5B6C3712AC}"/>
              </a:ext>
            </a:extLst>
          </p:cNvPr>
          <p:cNvSpPr/>
          <p:nvPr/>
        </p:nvSpPr>
        <p:spPr>
          <a:xfrm>
            <a:off x="6348920" y="1638184"/>
            <a:ext cx="1432958" cy="5802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Strike price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449EA44D-A54F-0C41-B8F7-DB35522C8A7B}"/>
              </a:ext>
            </a:extLst>
          </p:cNvPr>
          <p:cNvSpPr/>
          <p:nvPr/>
        </p:nvSpPr>
        <p:spPr>
          <a:xfrm>
            <a:off x="6348920" y="2838494"/>
            <a:ext cx="1432958" cy="5802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K:  104 $</a:t>
            </a:r>
          </a:p>
        </p:txBody>
      </p:sp>
      <p:pic>
        <p:nvPicPr>
          <p:cNvPr id="22" name="Picture 4">
            <a:extLst>
              <a:ext uri="{FF2B5EF4-FFF2-40B4-BE49-F238E27FC236}">
                <a16:creationId xmlns:a16="http://schemas.microsoft.com/office/drawing/2014/main" id="{7366E401-BB32-C04C-9FEF-9B48BED84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2373" y="3069576"/>
            <a:ext cx="179829" cy="14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0436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6265D8D6-18DD-EF44-8596-0BCFAD4A4F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 l="25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5DBA9F23-1FC3-D34F-B601-B3CA18C16A4D}"/>
              </a:ext>
            </a:extLst>
          </p:cNvPr>
          <p:cNvSpPr/>
          <p:nvPr/>
        </p:nvSpPr>
        <p:spPr>
          <a:xfrm>
            <a:off x="-1" y="0"/>
            <a:ext cx="12188931" cy="6857990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3C0E3BF-FE5A-D64E-863A-1F4E3B627884}"/>
              </a:ext>
            </a:extLst>
          </p:cNvPr>
          <p:cNvSpPr txBox="1"/>
          <p:nvPr/>
        </p:nvSpPr>
        <p:spPr>
          <a:xfrm>
            <a:off x="106532" y="239697"/>
            <a:ext cx="105853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Examples of static hedging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	Delta hedging 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		example step-by-step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1C23ED6-C478-8141-B763-0AE1BC6A1E8B}"/>
              </a:ext>
            </a:extLst>
          </p:cNvPr>
          <p:cNvSpPr txBox="1"/>
          <p:nvPr/>
        </p:nvSpPr>
        <p:spPr>
          <a:xfrm>
            <a:off x="106531" y="1279603"/>
            <a:ext cx="917193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1) Calculating the fair price for the Call option using the BSM formula:</a:t>
            </a:r>
          </a:p>
          <a:p>
            <a:r>
              <a:rPr lang="de-DE" dirty="0"/>
              <a:t>	Call: 0,3858 $</a:t>
            </a:r>
          </a:p>
          <a:p>
            <a:r>
              <a:rPr lang="de-DE" dirty="0"/>
              <a:t>2) Calculating the amount of calls in the whole position value:</a:t>
            </a:r>
          </a:p>
          <a:p>
            <a:r>
              <a:rPr lang="de-DE" dirty="0"/>
              <a:t>	position value: 1000 $</a:t>
            </a:r>
          </a:p>
          <a:p>
            <a:r>
              <a:rPr lang="de-DE" dirty="0"/>
              <a:t>	1000 $/0,3585 $ = 2592 Calls inside the position</a:t>
            </a:r>
          </a:p>
          <a:p>
            <a:r>
              <a:rPr lang="de-DE" dirty="0"/>
              <a:t>3) Calculating the Delta for one Call using the Delta formula: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4) Delta for one Call: 0,1654 </a:t>
            </a:r>
          </a:p>
          <a:p>
            <a:r>
              <a:rPr lang="de-DE" dirty="0"/>
              <a:t>5) Delta for the whole position of 2592 Calls:</a:t>
            </a:r>
          </a:p>
          <a:p>
            <a:r>
              <a:rPr lang="de-DE" dirty="0"/>
              <a:t>	2592*0,1654 = 428,70</a:t>
            </a:r>
          </a:p>
          <a:p>
            <a:r>
              <a:rPr lang="de-DE" dirty="0"/>
              <a:t>Note: the Delta of the underlying stock is 1!</a:t>
            </a:r>
          </a:p>
          <a:p>
            <a:r>
              <a:rPr lang="de-DE" dirty="0"/>
              <a:t>6) Making the position delta neutral:</a:t>
            </a:r>
          </a:p>
          <a:p>
            <a:r>
              <a:rPr lang="de-DE" dirty="0"/>
              <a:t>	Solving: 0 = 428,70+x*1 (x: amount of underlying stocks, 1: delta of the stock)</a:t>
            </a:r>
          </a:p>
          <a:p>
            <a:r>
              <a:rPr lang="de-DE" dirty="0"/>
              <a:t>	x = -428,70 -&gt; Go short in 428,70 units of the underlying stock to make the 	portfolio delta neutral! </a:t>
            </a:r>
          </a:p>
          <a:p>
            <a:r>
              <a:rPr lang="de-DE" dirty="0"/>
              <a:t>	</a:t>
            </a:r>
          </a:p>
        </p:txBody>
      </p:sp>
      <p:cxnSp>
        <p:nvCxnSpPr>
          <p:cNvPr id="10" name="Gerade Verbindung 9">
            <a:extLst>
              <a:ext uri="{FF2B5EF4-FFF2-40B4-BE49-F238E27FC236}">
                <a16:creationId xmlns:a16="http://schemas.microsoft.com/office/drawing/2014/main" id="{4EEAF868-D334-A945-9787-6DDF8E5E3A29}"/>
              </a:ext>
            </a:extLst>
          </p:cNvPr>
          <p:cNvCxnSpPr/>
          <p:nvPr/>
        </p:nvCxnSpPr>
        <p:spPr>
          <a:xfrm>
            <a:off x="0" y="744987"/>
            <a:ext cx="12192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146" name="Picture 2">
            <a:extLst>
              <a:ext uri="{FF2B5EF4-FFF2-40B4-BE49-F238E27FC236}">
                <a16:creationId xmlns:a16="http://schemas.microsoft.com/office/drawing/2014/main" id="{D103CF0A-11E2-094F-B8D4-0B66F2E74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321" y="3016441"/>
            <a:ext cx="3632200" cy="58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A2EECF0C-F112-524F-9F0E-E8544715E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850" y="3706452"/>
            <a:ext cx="43053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BC669589-9C12-4C4B-80E1-0AB8E92A0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166" y="3092641"/>
            <a:ext cx="9525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860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6265D8D6-18DD-EF44-8596-0BCFAD4A4F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 l="25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5DBA9F23-1FC3-D34F-B601-B3CA18C16A4D}"/>
              </a:ext>
            </a:extLst>
          </p:cNvPr>
          <p:cNvSpPr/>
          <p:nvPr/>
        </p:nvSpPr>
        <p:spPr>
          <a:xfrm>
            <a:off x="-1" y="0"/>
            <a:ext cx="12188931" cy="6857990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3C0E3BF-FE5A-D64E-863A-1F4E3B627884}"/>
              </a:ext>
            </a:extLst>
          </p:cNvPr>
          <p:cNvSpPr txBox="1"/>
          <p:nvPr/>
        </p:nvSpPr>
        <p:spPr>
          <a:xfrm>
            <a:off x="106532" y="239697"/>
            <a:ext cx="105853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Examples of static hedging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	Delta hedging 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		example step-by-step</a:t>
            </a:r>
          </a:p>
        </p:txBody>
      </p:sp>
      <p:cxnSp>
        <p:nvCxnSpPr>
          <p:cNvPr id="10" name="Gerade Verbindung 9">
            <a:extLst>
              <a:ext uri="{FF2B5EF4-FFF2-40B4-BE49-F238E27FC236}">
                <a16:creationId xmlns:a16="http://schemas.microsoft.com/office/drawing/2014/main" id="{4EEAF868-D334-A945-9787-6DDF8E5E3A29}"/>
              </a:ext>
            </a:extLst>
          </p:cNvPr>
          <p:cNvCxnSpPr/>
          <p:nvPr/>
        </p:nvCxnSpPr>
        <p:spPr>
          <a:xfrm>
            <a:off x="0" y="744987"/>
            <a:ext cx="12192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49A768A3-EBCB-7C40-829A-5E952D0A9908}"/>
              </a:ext>
            </a:extLst>
          </p:cNvPr>
          <p:cNvSpPr txBox="1"/>
          <p:nvPr/>
        </p:nvSpPr>
        <p:spPr>
          <a:xfrm>
            <a:off x="106532" y="1489965"/>
            <a:ext cx="2223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Portfolio overview: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BAD8658-3BF5-A041-8C9F-34555FB8C20E}"/>
              </a:ext>
            </a:extLst>
          </p:cNvPr>
          <p:cNvSpPr/>
          <p:nvPr/>
        </p:nvSpPr>
        <p:spPr>
          <a:xfrm>
            <a:off x="3334869" y="2196363"/>
            <a:ext cx="3370733" cy="314705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3BB70C05-FD65-1146-BB11-CC470D8FF878}"/>
              </a:ext>
            </a:extLst>
          </p:cNvPr>
          <p:cNvCxnSpPr>
            <a:cxnSpLocks/>
            <a:stCxn id="8" idx="0"/>
          </p:cNvCxnSpPr>
          <p:nvPr/>
        </p:nvCxnSpPr>
        <p:spPr>
          <a:xfrm>
            <a:off x="5020236" y="2196363"/>
            <a:ext cx="0" cy="1559849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5CDFA1B0-4BB3-9341-B858-27BE81866F27}"/>
              </a:ext>
            </a:extLst>
          </p:cNvPr>
          <p:cNvCxnSpPr>
            <a:cxnSpLocks/>
            <a:stCxn id="8" idx="5"/>
          </p:cNvCxnSpPr>
          <p:nvPr/>
        </p:nvCxnSpPr>
        <p:spPr>
          <a:xfrm flipH="1" flipV="1">
            <a:off x="5020236" y="3756212"/>
            <a:ext cx="1191734" cy="112633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B8BC9D30-7D17-254C-B821-73724A3FD717}"/>
              </a:ext>
            </a:extLst>
          </p:cNvPr>
          <p:cNvSpPr/>
          <p:nvPr/>
        </p:nvSpPr>
        <p:spPr>
          <a:xfrm>
            <a:off x="611870" y="3625388"/>
            <a:ext cx="2321358" cy="9241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Long: 1000 US $</a:t>
            </a:r>
          </a:p>
          <a:p>
            <a:pPr algn="ctr"/>
            <a:r>
              <a:rPr lang="de-DE" dirty="0"/>
              <a:t>= 2592 Calls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60A474D-52F3-1E48-B691-FE7BE5C0B310}"/>
              </a:ext>
            </a:extLst>
          </p:cNvPr>
          <p:cNvSpPr/>
          <p:nvPr/>
        </p:nvSpPr>
        <p:spPr>
          <a:xfrm>
            <a:off x="6839249" y="1606712"/>
            <a:ext cx="2321358" cy="12326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Short: 428,70 units of the underlying stock</a:t>
            </a:r>
          </a:p>
        </p:txBody>
      </p:sp>
      <p:sp>
        <p:nvSpPr>
          <p:cNvPr id="19" name="Kreis 18">
            <a:extLst>
              <a:ext uri="{FF2B5EF4-FFF2-40B4-BE49-F238E27FC236}">
                <a16:creationId xmlns:a16="http://schemas.microsoft.com/office/drawing/2014/main" id="{F516D249-C18C-1F40-9BCB-7DC1647B6AB0}"/>
              </a:ext>
            </a:extLst>
          </p:cNvPr>
          <p:cNvSpPr/>
          <p:nvPr/>
        </p:nvSpPr>
        <p:spPr>
          <a:xfrm>
            <a:off x="3334868" y="2182691"/>
            <a:ext cx="3370734" cy="3188298"/>
          </a:xfrm>
          <a:prstGeom prst="pie">
            <a:avLst>
              <a:gd name="adj1" fmla="val 0"/>
              <a:gd name="adj2" fmla="val 16269810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48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6265D8D6-18DD-EF44-8596-0BCFAD4A4F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 l="25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5DBA9F23-1FC3-D34F-B601-B3CA18C16A4D}"/>
              </a:ext>
            </a:extLst>
          </p:cNvPr>
          <p:cNvSpPr/>
          <p:nvPr/>
        </p:nvSpPr>
        <p:spPr>
          <a:xfrm>
            <a:off x="-1" y="0"/>
            <a:ext cx="12188931" cy="6857990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3C0E3BF-FE5A-D64E-863A-1F4E3B627884}"/>
              </a:ext>
            </a:extLst>
          </p:cNvPr>
          <p:cNvSpPr txBox="1"/>
          <p:nvPr/>
        </p:nvSpPr>
        <p:spPr>
          <a:xfrm>
            <a:off x="106532" y="239697"/>
            <a:ext cx="105853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Examples of static hedging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	Delta hedging 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		example step-by-step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1C23ED6-C478-8141-B763-0AE1BC6A1E8B}"/>
              </a:ext>
            </a:extLst>
          </p:cNvPr>
          <p:cNvSpPr txBox="1"/>
          <p:nvPr/>
        </p:nvSpPr>
        <p:spPr>
          <a:xfrm>
            <a:off x="106531" y="1279603"/>
            <a:ext cx="917193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Sidetask:</a:t>
            </a:r>
          </a:p>
          <a:p>
            <a:r>
              <a:rPr lang="de-DE" dirty="0"/>
              <a:t>What is the profit/ loss for the portfolio when the underlying price S jumps to 100 $?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At first: the loss of the short position</a:t>
            </a:r>
          </a:p>
          <a:p>
            <a:r>
              <a:rPr lang="de-DE" dirty="0"/>
              <a:t>	428,70*1 = 428,70</a:t>
            </a:r>
          </a:p>
          <a:p>
            <a:r>
              <a:rPr lang="de-DE" dirty="0"/>
              <a:t>Now the underlying price is S=100 $: Calculating the fair value using the BSM formula:</a:t>
            </a:r>
          </a:p>
          <a:p>
            <a:r>
              <a:rPr lang="de-DE" dirty="0"/>
              <a:t>	Call(S=100): 0,5808</a:t>
            </a:r>
          </a:p>
          <a:p>
            <a:endParaRPr lang="de-DE" dirty="0"/>
          </a:p>
          <a:p>
            <a:r>
              <a:rPr lang="de-DE" dirty="0"/>
              <a:t>Calculating the gain of our created delta neutral portfolio:</a:t>
            </a:r>
          </a:p>
          <a:p>
            <a:r>
              <a:rPr lang="de-DE" dirty="0"/>
              <a:t>	N*(Call(S=100)-Call(S=99))</a:t>
            </a:r>
          </a:p>
          <a:p>
            <a:r>
              <a:rPr lang="de-DE" dirty="0"/>
              <a:t>	2592 Calls*(0,5808-0,3858) = 505,37 $ -&gt; is the value of our created position when 	S=100 $!</a:t>
            </a:r>
          </a:p>
          <a:p>
            <a:endParaRPr lang="de-DE" dirty="0"/>
          </a:p>
          <a:p>
            <a:r>
              <a:rPr lang="de-DE" dirty="0"/>
              <a:t>Total Profit:</a:t>
            </a:r>
          </a:p>
          <a:p>
            <a:r>
              <a:rPr lang="de-DE" dirty="0"/>
              <a:t>	505,37 $-428,70 $ (Loss from the short position) = 76,67 $</a:t>
            </a:r>
          </a:p>
          <a:p>
            <a:endParaRPr lang="de-DE" dirty="0"/>
          </a:p>
          <a:p>
            <a:r>
              <a:rPr lang="de-DE" dirty="0"/>
              <a:t>Profit: 76,67 $</a:t>
            </a:r>
          </a:p>
        </p:txBody>
      </p:sp>
      <p:cxnSp>
        <p:nvCxnSpPr>
          <p:cNvPr id="10" name="Gerade Verbindung 9">
            <a:extLst>
              <a:ext uri="{FF2B5EF4-FFF2-40B4-BE49-F238E27FC236}">
                <a16:creationId xmlns:a16="http://schemas.microsoft.com/office/drawing/2014/main" id="{4EEAF868-D334-A945-9787-6DDF8E5E3A29}"/>
              </a:ext>
            </a:extLst>
          </p:cNvPr>
          <p:cNvCxnSpPr/>
          <p:nvPr/>
        </p:nvCxnSpPr>
        <p:spPr>
          <a:xfrm>
            <a:off x="0" y="744987"/>
            <a:ext cx="12192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189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6265D8D6-18DD-EF44-8596-0BCFAD4A4F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 l="25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5DBA9F23-1FC3-D34F-B601-B3CA18C16A4D}"/>
              </a:ext>
            </a:extLst>
          </p:cNvPr>
          <p:cNvSpPr/>
          <p:nvPr/>
        </p:nvSpPr>
        <p:spPr>
          <a:xfrm>
            <a:off x="-1" y="0"/>
            <a:ext cx="12188931" cy="6857990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3C0E3BF-FE5A-D64E-863A-1F4E3B627884}"/>
              </a:ext>
            </a:extLst>
          </p:cNvPr>
          <p:cNvSpPr txBox="1"/>
          <p:nvPr/>
        </p:nvSpPr>
        <p:spPr>
          <a:xfrm>
            <a:off x="106532" y="239697"/>
            <a:ext cx="105853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Examples of static hedging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	Delta gamma hedging 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		Input data needed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7E1F395-E1E1-AF4E-A890-FB61E74E8F10}"/>
              </a:ext>
            </a:extLst>
          </p:cNvPr>
          <p:cNvSpPr/>
          <p:nvPr/>
        </p:nvSpPr>
        <p:spPr>
          <a:xfrm>
            <a:off x="106532" y="1644806"/>
            <a:ext cx="1650550" cy="5802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Position value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EA67143-3331-5645-A30A-AFEC570C01C3}"/>
              </a:ext>
            </a:extLst>
          </p:cNvPr>
          <p:cNvSpPr/>
          <p:nvPr/>
        </p:nvSpPr>
        <p:spPr>
          <a:xfrm>
            <a:off x="2136823" y="1643686"/>
            <a:ext cx="1432958" cy="5802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Interest rate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FBC9132-2FB8-D84D-A7E8-6FF91072EB7D}"/>
              </a:ext>
            </a:extLst>
          </p:cNvPr>
          <p:cNvSpPr/>
          <p:nvPr/>
        </p:nvSpPr>
        <p:spPr>
          <a:xfrm>
            <a:off x="3915979" y="1643686"/>
            <a:ext cx="2053902" cy="5802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Actual stock price (underlying)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1088E97-D97F-214A-9677-D60294F29003}"/>
              </a:ext>
            </a:extLst>
          </p:cNvPr>
          <p:cNvSpPr/>
          <p:nvPr/>
        </p:nvSpPr>
        <p:spPr>
          <a:xfrm>
            <a:off x="7992244" y="1643686"/>
            <a:ext cx="1930916" cy="5802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Time to maturity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57F151B-45A0-2B42-9B86-C2D118CB8406}"/>
              </a:ext>
            </a:extLst>
          </p:cNvPr>
          <p:cNvSpPr/>
          <p:nvPr/>
        </p:nvSpPr>
        <p:spPr>
          <a:xfrm>
            <a:off x="10154552" y="1643686"/>
            <a:ext cx="1930916" cy="5802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Implied volatility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F450914D-BEE0-274A-9997-23584FADFEEC}"/>
              </a:ext>
            </a:extLst>
          </p:cNvPr>
          <p:cNvSpPr/>
          <p:nvPr/>
        </p:nvSpPr>
        <p:spPr>
          <a:xfrm>
            <a:off x="106532" y="2840474"/>
            <a:ext cx="1650550" cy="5802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Long 1000 US $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AE23CAD-CADD-B64C-B9D7-01AB10FA6E07}"/>
              </a:ext>
            </a:extLst>
          </p:cNvPr>
          <p:cNvSpPr/>
          <p:nvPr/>
        </p:nvSpPr>
        <p:spPr>
          <a:xfrm>
            <a:off x="2136823" y="2839354"/>
            <a:ext cx="1432958" cy="5802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r: 5%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0E31018-6A4F-864B-9295-29B2CB9F52CB}"/>
              </a:ext>
            </a:extLst>
          </p:cNvPr>
          <p:cNvSpPr/>
          <p:nvPr/>
        </p:nvSpPr>
        <p:spPr>
          <a:xfrm>
            <a:off x="3915979" y="2839354"/>
            <a:ext cx="2053902" cy="5802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S: 99 US $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BACEBC6-9C3B-AB4A-A4F5-A4AE1994A52A}"/>
              </a:ext>
            </a:extLst>
          </p:cNvPr>
          <p:cNvSpPr/>
          <p:nvPr/>
        </p:nvSpPr>
        <p:spPr>
          <a:xfrm>
            <a:off x="7992244" y="2839354"/>
            <a:ext cx="1930916" cy="5802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T: 1 month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D5964968-CDD8-914E-9085-22820CC44729}"/>
              </a:ext>
            </a:extLst>
          </p:cNvPr>
          <p:cNvSpPr/>
          <p:nvPr/>
        </p:nvSpPr>
        <p:spPr>
          <a:xfrm>
            <a:off x="10154552" y="2839354"/>
            <a:ext cx="1930916" cy="5802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15,7%</a:t>
            </a:r>
          </a:p>
        </p:txBody>
      </p:sp>
      <p:cxnSp>
        <p:nvCxnSpPr>
          <p:cNvPr id="18" name="Gerade Verbindung 17">
            <a:extLst>
              <a:ext uri="{FF2B5EF4-FFF2-40B4-BE49-F238E27FC236}">
                <a16:creationId xmlns:a16="http://schemas.microsoft.com/office/drawing/2014/main" id="{AB708F69-9516-D148-B732-8F3C8B27844B}"/>
              </a:ext>
            </a:extLst>
          </p:cNvPr>
          <p:cNvCxnSpPr/>
          <p:nvPr/>
        </p:nvCxnSpPr>
        <p:spPr>
          <a:xfrm>
            <a:off x="0" y="744987"/>
            <a:ext cx="12192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Geschweifte Klammer rechts 1">
            <a:extLst>
              <a:ext uri="{FF2B5EF4-FFF2-40B4-BE49-F238E27FC236}">
                <a16:creationId xmlns:a16="http://schemas.microsoft.com/office/drawing/2014/main" id="{27D74B2C-5AA1-8343-819A-4854AA4EFC06}"/>
              </a:ext>
            </a:extLst>
          </p:cNvPr>
          <p:cNvSpPr/>
          <p:nvPr/>
        </p:nvSpPr>
        <p:spPr>
          <a:xfrm rot="5400000">
            <a:off x="5647766" y="-2009141"/>
            <a:ext cx="896470" cy="11978938"/>
          </a:xfrm>
          <a:prstGeom prst="rightBrac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F7F321A-4699-2543-9EE3-0C873B6F41B8}"/>
              </a:ext>
            </a:extLst>
          </p:cNvPr>
          <p:cNvSpPr txBox="1"/>
          <p:nvPr/>
        </p:nvSpPr>
        <p:spPr>
          <a:xfrm>
            <a:off x="1184386" y="4539891"/>
            <a:ext cx="10901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How can we make the portfolio delta and also gamma neutral by investing a certain amount in the underlying stock S?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85CFA6B7-2B1B-DF47-952F-C5A78EF2E2BF}"/>
              </a:ext>
            </a:extLst>
          </p:cNvPr>
          <p:cNvSpPr txBox="1"/>
          <p:nvPr/>
        </p:nvSpPr>
        <p:spPr>
          <a:xfrm>
            <a:off x="245822" y="5546531"/>
            <a:ext cx="10901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Sidetask:</a:t>
            </a:r>
          </a:p>
          <a:p>
            <a:r>
              <a:rPr lang="de-DE" dirty="0"/>
              <a:t>What is the profit/ loss for the portfolio when the underlying price S jumps to 100 $?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DD372163-A48B-874E-985C-79663C56E47E}"/>
              </a:ext>
            </a:extLst>
          </p:cNvPr>
          <p:cNvSpPr/>
          <p:nvPr/>
        </p:nvSpPr>
        <p:spPr>
          <a:xfrm>
            <a:off x="6257861" y="1639044"/>
            <a:ext cx="1432958" cy="5802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Strike price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13C7A2C1-30B0-1E4C-8F72-249CCDE51BD2}"/>
              </a:ext>
            </a:extLst>
          </p:cNvPr>
          <p:cNvSpPr/>
          <p:nvPr/>
        </p:nvSpPr>
        <p:spPr>
          <a:xfrm>
            <a:off x="6257861" y="2839354"/>
            <a:ext cx="1432958" cy="5802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K:  104 $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8D66B973-FFC9-6C4B-8E81-2B87B2B4F8F5}"/>
              </a:ext>
            </a:extLst>
          </p:cNvPr>
          <p:cNvSpPr/>
          <p:nvPr/>
        </p:nvSpPr>
        <p:spPr>
          <a:xfrm>
            <a:off x="10154552" y="2839354"/>
            <a:ext cx="1930916" cy="5802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: 15,7%</a:t>
            </a:r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8AF28575-185F-9C48-9BD5-12B925F31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2373" y="3069576"/>
            <a:ext cx="179829" cy="14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6176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6265D8D6-18DD-EF44-8596-0BCFAD4A4F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 l="25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5DBA9F23-1FC3-D34F-B601-B3CA18C16A4D}"/>
              </a:ext>
            </a:extLst>
          </p:cNvPr>
          <p:cNvSpPr/>
          <p:nvPr/>
        </p:nvSpPr>
        <p:spPr>
          <a:xfrm>
            <a:off x="-1" y="0"/>
            <a:ext cx="12188931" cy="6857990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3C0E3BF-FE5A-D64E-863A-1F4E3B627884}"/>
              </a:ext>
            </a:extLst>
          </p:cNvPr>
          <p:cNvSpPr txBox="1"/>
          <p:nvPr/>
        </p:nvSpPr>
        <p:spPr>
          <a:xfrm>
            <a:off x="106532" y="239697"/>
            <a:ext cx="5273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Table of contents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A4E2AD6F-82DB-5B46-99AF-91280C7645C2}"/>
              </a:ext>
            </a:extLst>
          </p:cNvPr>
          <p:cNvSpPr/>
          <p:nvPr/>
        </p:nvSpPr>
        <p:spPr>
          <a:xfrm>
            <a:off x="106532" y="852854"/>
            <a:ext cx="4879731" cy="12924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ysClr val="windowText" lastClr="000000"/>
                </a:solidFill>
              </a:rPr>
              <a:t>Original-literature: </a:t>
            </a:r>
          </a:p>
          <a:p>
            <a:r>
              <a:rPr lang="de-DE" dirty="0">
                <a:solidFill>
                  <a:sysClr val="windowText" lastClr="000000"/>
                </a:solidFill>
              </a:rPr>
              <a:t>-Factors affecting the option prices: 11.1.</a:t>
            </a:r>
          </a:p>
          <a:p>
            <a:r>
              <a:rPr lang="de-DE" dirty="0">
                <a:solidFill>
                  <a:sysClr val="windowText" lastClr="000000"/>
                </a:solidFill>
              </a:rPr>
              <a:t>-The Greeks: 19.3.-19.9.</a:t>
            </a:r>
          </a:p>
          <a:p>
            <a:r>
              <a:rPr lang="de-DE" dirty="0">
                <a:solidFill>
                  <a:sysClr val="windowText" lastClr="000000"/>
                </a:solidFill>
              </a:rPr>
              <a:t>-Hedging in detail: 19.1, 19.2, 19.6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73C4E44-A380-034D-9AF5-03DE729DC33E}"/>
              </a:ext>
            </a:extLst>
          </p:cNvPr>
          <p:cNvSpPr/>
          <p:nvPr/>
        </p:nvSpPr>
        <p:spPr>
          <a:xfrm>
            <a:off x="106532" y="1959026"/>
            <a:ext cx="7991184" cy="465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ysClr val="windowText" lastClr="000000"/>
                </a:solidFill>
              </a:rPr>
              <a:t>1) Determants of the options price</a:t>
            </a:r>
          </a:p>
          <a:p>
            <a:r>
              <a:rPr lang="de-DE" sz="1600" dirty="0">
                <a:solidFill>
                  <a:sysClr val="windowText" lastClr="000000"/>
                </a:solidFill>
              </a:rPr>
              <a:t>2) The Greeks</a:t>
            </a:r>
          </a:p>
          <a:p>
            <a:r>
              <a:rPr lang="de-DE" sz="1600" dirty="0">
                <a:solidFill>
                  <a:sysClr val="windowText" lastClr="000000"/>
                </a:solidFill>
              </a:rPr>
              <a:t>	2.1) Call Option</a:t>
            </a:r>
          </a:p>
          <a:p>
            <a:r>
              <a:rPr lang="de-DE" sz="1600" dirty="0">
                <a:solidFill>
                  <a:sysClr val="windowText" lastClr="000000"/>
                </a:solidFill>
              </a:rPr>
              <a:t>	2.2) Put Option</a:t>
            </a:r>
          </a:p>
          <a:p>
            <a:r>
              <a:rPr lang="de-DE" sz="1600" dirty="0">
                <a:solidFill>
                  <a:sysClr val="windowText" lastClr="000000"/>
                </a:solidFill>
              </a:rPr>
              <a:t>	2.3) Aussagen der einzelnen Greeks am Beispiel einer Call option</a:t>
            </a:r>
          </a:p>
          <a:p>
            <a:r>
              <a:rPr lang="de-DE" sz="1600" dirty="0">
                <a:solidFill>
                  <a:sysClr val="windowText" lastClr="000000"/>
                </a:solidFill>
              </a:rPr>
              <a:t>	2.4) Concept: Implied volatility</a:t>
            </a:r>
          </a:p>
          <a:p>
            <a:r>
              <a:rPr lang="de-DE" sz="1600" dirty="0">
                <a:solidFill>
                  <a:sysClr val="windowText" lastClr="000000"/>
                </a:solidFill>
              </a:rPr>
              <a:t>	2.5) Hedging styles</a:t>
            </a:r>
          </a:p>
          <a:p>
            <a:r>
              <a:rPr lang="de-DE" sz="1600" dirty="0">
                <a:solidFill>
                  <a:sysClr val="windowText" lastClr="000000"/>
                </a:solidFill>
              </a:rPr>
              <a:t>3) Examples of static hedging</a:t>
            </a:r>
          </a:p>
          <a:p>
            <a:r>
              <a:rPr lang="de-DE" sz="1600" dirty="0">
                <a:solidFill>
                  <a:sysClr val="windowText" lastClr="000000"/>
                </a:solidFill>
              </a:rPr>
              <a:t>	3.1) Delta Hedging</a:t>
            </a:r>
          </a:p>
          <a:p>
            <a:r>
              <a:rPr lang="de-DE" sz="1600" dirty="0">
                <a:solidFill>
                  <a:sysClr val="windowText" lastClr="000000"/>
                </a:solidFill>
              </a:rPr>
              <a:t>		3.1.1) Reality problems</a:t>
            </a:r>
          </a:p>
          <a:p>
            <a:r>
              <a:rPr lang="de-DE" sz="1600" dirty="0">
                <a:solidFill>
                  <a:sysClr val="windowText" lastClr="000000"/>
                </a:solidFill>
              </a:rPr>
              <a:t>		3.1.2) Input data needed</a:t>
            </a:r>
          </a:p>
          <a:p>
            <a:r>
              <a:rPr lang="de-DE" sz="1600" dirty="0">
                <a:solidFill>
                  <a:sysClr val="windowText" lastClr="000000"/>
                </a:solidFill>
              </a:rPr>
              <a:t>		3.1.3) Example step-by-step</a:t>
            </a:r>
          </a:p>
          <a:p>
            <a:r>
              <a:rPr lang="de-DE" sz="1600" dirty="0">
                <a:solidFill>
                  <a:sysClr val="windowText" lastClr="000000"/>
                </a:solidFill>
              </a:rPr>
              <a:t>	3.2) Delta Gamma Hedging</a:t>
            </a:r>
          </a:p>
          <a:p>
            <a:r>
              <a:rPr lang="de-DE" sz="1600" dirty="0">
                <a:solidFill>
                  <a:sysClr val="windowText" lastClr="000000"/>
                </a:solidFill>
              </a:rPr>
              <a:t>		3.2.1) Input data needed</a:t>
            </a:r>
          </a:p>
          <a:p>
            <a:r>
              <a:rPr lang="de-DE" sz="1600" dirty="0">
                <a:solidFill>
                  <a:sysClr val="windowText" lastClr="000000"/>
                </a:solidFill>
              </a:rPr>
              <a:t>4) Practice examples in Python</a:t>
            </a:r>
          </a:p>
          <a:p>
            <a:r>
              <a:rPr lang="de-DE" sz="1600" dirty="0">
                <a:solidFill>
                  <a:sysClr val="windowText" lastClr="000000"/>
                </a:solidFill>
              </a:rPr>
              <a:t>	4.1) Assumptions for simulations</a:t>
            </a:r>
          </a:p>
          <a:p>
            <a:r>
              <a:rPr lang="de-DE" sz="1600" dirty="0">
                <a:solidFill>
                  <a:sysClr val="windowText" lastClr="000000"/>
                </a:solidFill>
              </a:rPr>
              <a:t>5) Literature/ Links</a:t>
            </a:r>
          </a:p>
          <a:p>
            <a:r>
              <a:rPr lang="de-DE" sz="1600" dirty="0">
                <a:solidFill>
                  <a:sysClr val="windowText" lastClr="000000"/>
                </a:solidFill>
              </a:rPr>
              <a:t>6) Different approaches to time series analysation </a:t>
            </a:r>
          </a:p>
        </p:txBody>
      </p:sp>
      <p:cxnSp>
        <p:nvCxnSpPr>
          <p:cNvPr id="4" name="Gerade Verbindung 3">
            <a:extLst>
              <a:ext uri="{FF2B5EF4-FFF2-40B4-BE49-F238E27FC236}">
                <a16:creationId xmlns:a16="http://schemas.microsoft.com/office/drawing/2014/main" id="{7BF1B2A9-0C76-DC4D-9EE8-28ED9A6E0100}"/>
              </a:ext>
            </a:extLst>
          </p:cNvPr>
          <p:cNvCxnSpPr/>
          <p:nvPr/>
        </p:nvCxnSpPr>
        <p:spPr>
          <a:xfrm>
            <a:off x="0" y="744987"/>
            <a:ext cx="12192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2824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6265D8D6-18DD-EF44-8596-0BCFAD4A4F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 l="25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5DBA9F23-1FC3-D34F-B601-B3CA18C16A4D}"/>
              </a:ext>
            </a:extLst>
          </p:cNvPr>
          <p:cNvSpPr/>
          <p:nvPr/>
        </p:nvSpPr>
        <p:spPr>
          <a:xfrm>
            <a:off x="-1" y="0"/>
            <a:ext cx="12188931" cy="6857990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3C0E3BF-FE5A-D64E-863A-1F4E3B627884}"/>
              </a:ext>
            </a:extLst>
          </p:cNvPr>
          <p:cNvSpPr txBox="1"/>
          <p:nvPr/>
        </p:nvSpPr>
        <p:spPr>
          <a:xfrm>
            <a:off x="106532" y="239697"/>
            <a:ext cx="1058533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Examples of static hedging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	Delta gamma hedging </a:t>
            </a:r>
          </a:p>
        </p:txBody>
      </p: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2B5144FA-1484-1747-A5DE-DF86CE0F1D75}"/>
              </a:ext>
            </a:extLst>
          </p:cNvPr>
          <p:cNvCxnSpPr/>
          <p:nvPr/>
        </p:nvCxnSpPr>
        <p:spPr>
          <a:xfrm>
            <a:off x="0" y="744987"/>
            <a:ext cx="12192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CE76F952-E43B-0B45-8E89-9FA90A9F7D98}"/>
              </a:ext>
            </a:extLst>
          </p:cNvPr>
          <p:cNvSpPr txBox="1"/>
          <p:nvPr/>
        </p:nvSpPr>
        <p:spPr>
          <a:xfrm>
            <a:off x="283779" y="1124607"/>
            <a:ext cx="68001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As we already know: Delta of a portfolio changes with the price of the underlying -&gt; so it has to be rebalanced frequently </a:t>
            </a:r>
          </a:p>
          <a:p>
            <a:r>
              <a:rPr lang="de-DE" dirty="0"/>
              <a:t>=&gt; Delta hedge for a portfolio with a high absolute Gamma has to be monitored more carefully than a Delta Hedge for a portfolio with a Gamma = 0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9F1FD4C-02C5-154C-9393-0B23BAE96514}"/>
              </a:ext>
            </a:extLst>
          </p:cNvPr>
          <p:cNvSpPr txBox="1"/>
          <p:nvPr/>
        </p:nvSpPr>
        <p:spPr>
          <a:xfrm>
            <a:off x="7798677" y="1124607"/>
            <a:ext cx="3958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Remember: Gamma measures the change in the option‘s Delta with respect to the change in the underlying price S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7A91CAB-4A6F-714E-8404-559ED4ECE7CA}"/>
              </a:ext>
            </a:extLst>
          </p:cNvPr>
          <p:cNvSpPr txBox="1"/>
          <p:nvPr/>
        </p:nvSpPr>
        <p:spPr>
          <a:xfrm>
            <a:off x="283778" y="3529633"/>
            <a:ext cx="68001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To decrease hedging error: Trader might want to make a delta neutral portfolio even gamma neutral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Problem: Gamma can‘t be changed by investing in the stock because its Gamma is zero!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5CC7D7E-49A0-774D-82E6-3DA31F5E4196}"/>
              </a:ext>
            </a:extLst>
          </p:cNvPr>
          <p:cNvCxnSpPr/>
          <p:nvPr/>
        </p:nvCxnSpPr>
        <p:spPr>
          <a:xfrm>
            <a:off x="3683875" y="2601935"/>
            <a:ext cx="0" cy="894317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eschweifte Klammer rechts 9">
            <a:extLst>
              <a:ext uri="{FF2B5EF4-FFF2-40B4-BE49-F238E27FC236}">
                <a16:creationId xmlns:a16="http://schemas.microsoft.com/office/drawing/2014/main" id="{CBF2F522-C40C-4F4C-AE18-47F1F2A3ECF8}"/>
              </a:ext>
            </a:extLst>
          </p:cNvPr>
          <p:cNvSpPr/>
          <p:nvPr/>
        </p:nvSpPr>
        <p:spPr>
          <a:xfrm>
            <a:off x="7304690" y="935421"/>
            <a:ext cx="378372" cy="1666514"/>
          </a:xfrm>
          <a:prstGeom prst="rightBrac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244A6D4-A8B5-A044-93D4-6E10DC5FA8D5}"/>
              </a:ext>
            </a:extLst>
          </p:cNvPr>
          <p:cNvSpPr txBox="1"/>
          <p:nvPr/>
        </p:nvSpPr>
        <p:spPr>
          <a:xfrm>
            <a:off x="283777" y="5385804"/>
            <a:ext cx="68001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A new strategy is required:</a:t>
            </a:r>
          </a:p>
          <a:p>
            <a:pPr marL="342900" indent="-342900">
              <a:buAutoNum type="arabicParenR"/>
            </a:pPr>
            <a:r>
              <a:rPr lang="de-DE" dirty="0"/>
              <a:t>Portfolio Gamma neutral by investing in an other option</a:t>
            </a:r>
          </a:p>
          <a:p>
            <a:pPr marL="342900" indent="-342900">
              <a:buAutoNum type="arabicParenR"/>
            </a:pPr>
            <a:r>
              <a:rPr lang="de-DE" dirty="0"/>
              <a:t>Making the whole portfolio delta neutral by investing in the stock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5C22E40C-E7C1-494B-8040-83E1E6F47988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3683873" y="4729962"/>
            <a:ext cx="2" cy="81950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731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6265D8D6-18DD-EF44-8596-0BCFAD4A4F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 l="25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5DBA9F23-1FC3-D34F-B601-B3CA18C16A4D}"/>
              </a:ext>
            </a:extLst>
          </p:cNvPr>
          <p:cNvSpPr/>
          <p:nvPr/>
        </p:nvSpPr>
        <p:spPr>
          <a:xfrm>
            <a:off x="-1" y="0"/>
            <a:ext cx="12188931" cy="6857990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3C0E3BF-FE5A-D64E-863A-1F4E3B627884}"/>
              </a:ext>
            </a:extLst>
          </p:cNvPr>
          <p:cNvSpPr txBox="1"/>
          <p:nvPr/>
        </p:nvSpPr>
        <p:spPr>
          <a:xfrm>
            <a:off x="106532" y="239697"/>
            <a:ext cx="105853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Examples of static hedging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	Delta gamma hedging 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		Input data needed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7E1F395-E1E1-AF4E-A890-FB61E74E8F10}"/>
              </a:ext>
            </a:extLst>
          </p:cNvPr>
          <p:cNvSpPr/>
          <p:nvPr/>
        </p:nvSpPr>
        <p:spPr>
          <a:xfrm>
            <a:off x="106532" y="1644806"/>
            <a:ext cx="1650550" cy="5802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Position value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EA67143-3331-5645-A30A-AFEC570C01C3}"/>
              </a:ext>
            </a:extLst>
          </p:cNvPr>
          <p:cNvSpPr/>
          <p:nvPr/>
        </p:nvSpPr>
        <p:spPr>
          <a:xfrm>
            <a:off x="2136823" y="1643686"/>
            <a:ext cx="1432958" cy="5802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Interest rate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FBC9132-2FB8-D84D-A7E8-6FF91072EB7D}"/>
              </a:ext>
            </a:extLst>
          </p:cNvPr>
          <p:cNvSpPr/>
          <p:nvPr/>
        </p:nvSpPr>
        <p:spPr>
          <a:xfrm>
            <a:off x="3915979" y="1643686"/>
            <a:ext cx="2053902" cy="5802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Actual stock price (underlying)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1088E97-D97F-214A-9677-D60294F29003}"/>
              </a:ext>
            </a:extLst>
          </p:cNvPr>
          <p:cNvSpPr/>
          <p:nvPr/>
        </p:nvSpPr>
        <p:spPr>
          <a:xfrm>
            <a:off x="7992244" y="1643686"/>
            <a:ext cx="1930916" cy="5802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Time to maturity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57F151B-45A0-2B42-9B86-C2D118CB8406}"/>
              </a:ext>
            </a:extLst>
          </p:cNvPr>
          <p:cNvSpPr/>
          <p:nvPr/>
        </p:nvSpPr>
        <p:spPr>
          <a:xfrm>
            <a:off x="10154552" y="1643686"/>
            <a:ext cx="1930916" cy="5802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Implied volatility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F450914D-BEE0-274A-9997-23584FADFEEC}"/>
              </a:ext>
            </a:extLst>
          </p:cNvPr>
          <p:cNvSpPr/>
          <p:nvPr/>
        </p:nvSpPr>
        <p:spPr>
          <a:xfrm>
            <a:off x="106532" y="2840474"/>
            <a:ext cx="1650550" cy="5802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Long 1000 US $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AE23CAD-CADD-B64C-B9D7-01AB10FA6E07}"/>
              </a:ext>
            </a:extLst>
          </p:cNvPr>
          <p:cNvSpPr/>
          <p:nvPr/>
        </p:nvSpPr>
        <p:spPr>
          <a:xfrm>
            <a:off x="2136823" y="2839354"/>
            <a:ext cx="1432958" cy="5802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r: 5%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0E31018-6A4F-864B-9295-29B2CB9F52CB}"/>
              </a:ext>
            </a:extLst>
          </p:cNvPr>
          <p:cNvSpPr/>
          <p:nvPr/>
        </p:nvSpPr>
        <p:spPr>
          <a:xfrm>
            <a:off x="3915979" y="2839354"/>
            <a:ext cx="2053902" cy="5802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S: 99 US $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BACEBC6-9C3B-AB4A-A4F5-A4AE1994A52A}"/>
              </a:ext>
            </a:extLst>
          </p:cNvPr>
          <p:cNvSpPr/>
          <p:nvPr/>
        </p:nvSpPr>
        <p:spPr>
          <a:xfrm>
            <a:off x="7992244" y="2839354"/>
            <a:ext cx="1930916" cy="5802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T: 1 month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D5964968-CDD8-914E-9085-22820CC44729}"/>
              </a:ext>
            </a:extLst>
          </p:cNvPr>
          <p:cNvSpPr/>
          <p:nvPr/>
        </p:nvSpPr>
        <p:spPr>
          <a:xfrm>
            <a:off x="10154552" y="2839354"/>
            <a:ext cx="1930916" cy="5802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15,7%</a:t>
            </a:r>
          </a:p>
        </p:txBody>
      </p:sp>
      <p:cxnSp>
        <p:nvCxnSpPr>
          <p:cNvPr id="18" name="Gerade Verbindung 17">
            <a:extLst>
              <a:ext uri="{FF2B5EF4-FFF2-40B4-BE49-F238E27FC236}">
                <a16:creationId xmlns:a16="http://schemas.microsoft.com/office/drawing/2014/main" id="{AB708F69-9516-D148-B732-8F3C8B27844B}"/>
              </a:ext>
            </a:extLst>
          </p:cNvPr>
          <p:cNvCxnSpPr/>
          <p:nvPr/>
        </p:nvCxnSpPr>
        <p:spPr>
          <a:xfrm>
            <a:off x="0" y="744987"/>
            <a:ext cx="12192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Geschweifte Klammer rechts 1">
            <a:extLst>
              <a:ext uri="{FF2B5EF4-FFF2-40B4-BE49-F238E27FC236}">
                <a16:creationId xmlns:a16="http://schemas.microsoft.com/office/drawing/2014/main" id="{27D74B2C-5AA1-8343-819A-4854AA4EFC06}"/>
              </a:ext>
            </a:extLst>
          </p:cNvPr>
          <p:cNvSpPr/>
          <p:nvPr/>
        </p:nvSpPr>
        <p:spPr>
          <a:xfrm rot="5400000">
            <a:off x="5647766" y="-2009141"/>
            <a:ext cx="896470" cy="11978938"/>
          </a:xfrm>
          <a:prstGeom prst="rightBrac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F7F321A-4699-2543-9EE3-0C873B6F41B8}"/>
              </a:ext>
            </a:extLst>
          </p:cNvPr>
          <p:cNvSpPr txBox="1"/>
          <p:nvPr/>
        </p:nvSpPr>
        <p:spPr>
          <a:xfrm>
            <a:off x="1184386" y="4539891"/>
            <a:ext cx="10901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We use the same input data as last time when we only created a delta neutral position, but now we have (need) an additional option to trade with: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DD372163-A48B-874E-985C-79663C56E47E}"/>
              </a:ext>
            </a:extLst>
          </p:cNvPr>
          <p:cNvSpPr/>
          <p:nvPr/>
        </p:nvSpPr>
        <p:spPr>
          <a:xfrm>
            <a:off x="6257861" y="1639044"/>
            <a:ext cx="1432958" cy="5802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Strike price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13C7A2C1-30B0-1E4C-8F72-249CCDE51BD2}"/>
              </a:ext>
            </a:extLst>
          </p:cNvPr>
          <p:cNvSpPr/>
          <p:nvPr/>
        </p:nvSpPr>
        <p:spPr>
          <a:xfrm>
            <a:off x="6257861" y="2839354"/>
            <a:ext cx="1432958" cy="5802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K:  104 $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263B046F-B938-7249-AD3C-F5E9A561847B}"/>
              </a:ext>
            </a:extLst>
          </p:cNvPr>
          <p:cNvSpPr/>
          <p:nvPr/>
        </p:nvSpPr>
        <p:spPr>
          <a:xfrm>
            <a:off x="1276395" y="5297549"/>
            <a:ext cx="2053902" cy="5802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Second option: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2BCC997B-0FFB-E646-80EC-587F70CCBFC7}"/>
              </a:ext>
            </a:extLst>
          </p:cNvPr>
          <p:cNvSpPr/>
          <p:nvPr/>
        </p:nvSpPr>
        <p:spPr>
          <a:xfrm>
            <a:off x="6094464" y="573659"/>
            <a:ext cx="2053902" cy="5802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First option: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3901DCF6-4454-DF4C-93EB-1130400ED1B8}"/>
              </a:ext>
            </a:extLst>
          </p:cNvPr>
          <p:cNvSpPr/>
          <p:nvPr/>
        </p:nvSpPr>
        <p:spPr>
          <a:xfrm>
            <a:off x="4203959" y="5297549"/>
            <a:ext cx="2053902" cy="8174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Call option</a:t>
            </a:r>
          </a:p>
          <a:p>
            <a:pPr algn="ctr"/>
            <a:r>
              <a:rPr lang="de-DE" dirty="0"/>
              <a:t>Strike K: 97 $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41C37564-12DF-2049-9E3D-97206863CF43}"/>
              </a:ext>
            </a:extLst>
          </p:cNvPr>
          <p:cNvSpPr/>
          <p:nvPr/>
        </p:nvSpPr>
        <p:spPr>
          <a:xfrm>
            <a:off x="4019572" y="5155260"/>
            <a:ext cx="2424769" cy="11605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C5F1A466-470D-6D45-B62C-0913EC4F869A}"/>
              </a:ext>
            </a:extLst>
          </p:cNvPr>
          <p:cNvSpPr/>
          <p:nvPr/>
        </p:nvSpPr>
        <p:spPr>
          <a:xfrm>
            <a:off x="10154552" y="2839354"/>
            <a:ext cx="1930916" cy="5802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: 15,7%</a:t>
            </a:r>
          </a:p>
        </p:txBody>
      </p:sp>
      <p:pic>
        <p:nvPicPr>
          <p:cNvPr id="29" name="Picture 4">
            <a:extLst>
              <a:ext uri="{FF2B5EF4-FFF2-40B4-BE49-F238E27FC236}">
                <a16:creationId xmlns:a16="http://schemas.microsoft.com/office/drawing/2014/main" id="{8AA80F0A-3777-4D4E-9BC8-756FD7D60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2373" y="3069576"/>
            <a:ext cx="179829" cy="14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hteck 23">
            <a:extLst>
              <a:ext uri="{FF2B5EF4-FFF2-40B4-BE49-F238E27FC236}">
                <a16:creationId xmlns:a16="http://schemas.microsoft.com/office/drawing/2014/main" id="{AC428530-4AC9-B646-80D2-26F1B172EBC9}"/>
              </a:ext>
            </a:extLst>
          </p:cNvPr>
          <p:cNvSpPr/>
          <p:nvPr/>
        </p:nvSpPr>
        <p:spPr>
          <a:xfrm>
            <a:off x="6094464" y="1294499"/>
            <a:ext cx="5991004" cy="247425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55650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6265D8D6-18DD-EF44-8596-0BCFAD4A4F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 l="25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5DBA9F23-1FC3-D34F-B601-B3CA18C16A4D}"/>
              </a:ext>
            </a:extLst>
          </p:cNvPr>
          <p:cNvSpPr/>
          <p:nvPr/>
        </p:nvSpPr>
        <p:spPr>
          <a:xfrm>
            <a:off x="-1" y="0"/>
            <a:ext cx="12188931" cy="6857990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3C0E3BF-FE5A-D64E-863A-1F4E3B627884}"/>
              </a:ext>
            </a:extLst>
          </p:cNvPr>
          <p:cNvSpPr txBox="1"/>
          <p:nvPr/>
        </p:nvSpPr>
        <p:spPr>
          <a:xfrm>
            <a:off x="106532" y="239697"/>
            <a:ext cx="105853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Examples of static hedging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	Delta gamma hedging 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		example step-by-step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1C23ED6-C478-8141-B763-0AE1BC6A1E8B}"/>
              </a:ext>
            </a:extLst>
          </p:cNvPr>
          <p:cNvSpPr txBox="1"/>
          <p:nvPr/>
        </p:nvSpPr>
        <p:spPr>
          <a:xfrm>
            <a:off x="106531" y="1962773"/>
            <a:ext cx="1197893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1) Calculating the Gamma for the Call option with Strike K: 104 $ using the BSM Greek formula for the Gamma:</a:t>
            </a:r>
          </a:p>
          <a:p>
            <a:r>
              <a:rPr lang="de-DE" dirty="0"/>
              <a:t>	 Gamma Call (K=104): 0,0554</a:t>
            </a:r>
          </a:p>
          <a:p>
            <a:r>
              <a:rPr lang="de-DE" dirty="0"/>
              <a:t>2) Calculating the Gamma for the Call option with Strike K: 97 $ using the BSM Greek formula for the Gamma:</a:t>
            </a:r>
          </a:p>
          <a:p>
            <a:r>
              <a:rPr lang="de-DE" dirty="0"/>
              <a:t>	 Gamma Call (K=97): 0,0758</a:t>
            </a:r>
          </a:p>
          <a:p>
            <a:r>
              <a:rPr lang="de-DE" dirty="0"/>
              <a:t>3) Creating the Gamma neutral portfolio:</a:t>
            </a:r>
          </a:p>
          <a:p>
            <a:r>
              <a:rPr lang="de-DE" dirty="0"/>
              <a:t>	We have to build up a position of x*Call(K=97 $) so that we have:</a:t>
            </a:r>
          </a:p>
          <a:p>
            <a:r>
              <a:rPr lang="de-DE" dirty="0"/>
              <a:t>	2592*0,0554+x*0,0758 = 0</a:t>
            </a:r>
          </a:p>
          <a:p>
            <a:r>
              <a:rPr lang="de-DE" dirty="0"/>
              <a:t>	Solving: x: -1894,74 units of the K=97 $ Call Option short to create a Gamma neutral portfolio</a:t>
            </a:r>
          </a:p>
          <a:p>
            <a:r>
              <a:rPr lang="de-DE" dirty="0"/>
              <a:t>Now making the Gamma neutral position also delta neutral:</a:t>
            </a:r>
          </a:p>
          <a:p>
            <a:endParaRPr lang="de-DE" dirty="0"/>
          </a:p>
          <a:p>
            <a:r>
              <a:rPr lang="de-DE" dirty="0"/>
              <a:t>4) Delta for the K=104 $ Call: 0,1654 , Delta for the K=97 $ Call: 0,7139 </a:t>
            </a:r>
          </a:p>
          <a:p>
            <a:r>
              <a:rPr lang="de-DE" dirty="0"/>
              <a:t>5) Delta for the whole position of 2592 Calls:</a:t>
            </a:r>
          </a:p>
          <a:p>
            <a:r>
              <a:rPr lang="de-DE" dirty="0"/>
              <a:t>	2592*0,1654-1894,74*0,7139 = -924,02</a:t>
            </a:r>
          </a:p>
          <a:p>
            <a:r>
              <a:rPr lang="de-DE" dirty="0"/>
              <a:t>Note: the Delta of the underlying stock is 1!</a:t>
            </a:r>
          </a:p>
          <a:p>
            <a:r>
              <a:rPr lang="de-DE" dirty="0"/>
              <a:t>6) Making the position delta neutral:</a:t>
            </a:r>
          </a:p>
          <a:p>
            <a:r>
              <a:rPr lang="de-DE" dirty="0"/>
              <a:t>	Solving: Go long in x: 924,02 units of the underlying stock to make the portfolio also delta neutral! </a:t>
            </a:r>
          </a:p>
          <a:p>
            <a:r>
              <a:rPr lang="de-DE" dirty="0"/>
              <a:t>	</a:t>
            </a:r>
          </a:p>
        </p:txBody>
      </p:sp>
      <p:cxnSp>
        <p:nvCxnSpPr>
          <p:cNvPr id="10" name="Gerade Verbindung 9">
            <a:extLst>
              <a:ext uri="{FF2B5EF4-FFF2-40B4-BE49-F238E27FC236}">
                <a16:creationId xmlns:a16="http://schemas.microsoft.com/office/drawing/2014/main" id="{4EEAF868-D334-A945-9787-6DDF8E5E3A29}"/>
              </a:ext>
            </a:extLst>
          </p:cNvPr>
          <p:cNvCxnSpPr/>
          <p:nvPr/>
        </p:nvCxnSpPr>
        <p:spPr>
          <a:xfrm>
            <a:off x="0" y="744987"/>
            <a:ext cx="12192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1279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6265D8D6-18DD-EF44-8596-0BCFAD4A4F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 l="25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5DBA9F23-1FC3-D34F-B601-B3CA18C16A4D}"/>
              </a:ext>
            </a:extLst>
          </p:cNvPr>
          <p:cNvSpPr/>
          <p:nvPr/>
        </p:nvSpPr>
        <p:spPr>
          <a:xfrm>
            <a:off x="-1" y="0"/>
            <a:ext cx="12188931" cy="6857990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3C0E3BF-FE5A-D64E-863A-1F4E3B627884}"/>
              </a:ext>
            </a:extLst>
          </p:cNvPr>
          <p:cNvSpPr txBox="1"/>
          <p:nvPr/>
        </p:nvSpPr>
        <p:spPr>
          <a:xfrm>
            <a:off x="106532" y="239697"/>
            <a:ext cx="105853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Examples of static hedging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	Delta gamma hedging 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		example step-by-step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1C23ED6-C478-8141-B763-0AE1BC6A1E8B}"/>
              </a:ext>
            </a:extLst>
          </p:cNvPr>
          <p:cNvSpPr txBox="1"/>
          <p:nvPr/>
        </p:nvSpPr>
        <p:spPr>
          <a:xfrm>
            <a:off x="106531" y="1279603"/>
            <a:ext cx="917193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Sidetask:</a:t>
            </a:r>
          </a:p>
          <a:p>
            <a:r>
              <a:rPr lang="de-DE" dirty="0"/>
              <a:t>What is the profit/ loss for the portfolio when the underlying price S jumps to 100 $?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The price of the K=97 $ Call Option with an underlying of S=99 $ is: 3,2235 $</a:t>
            </a:r>
          </a:p>
          <a:p>
            <a:r>
              <a:rPr lang="de-DE" dirty="0"/>
              <a:t>The price of the K=97 $ Call Option with an underlying of S=100 $ is: 3,9735 $ </a:t>
            </a:r>
          </a:p>
          <a:p>
            <a:endParaRPr lang="de-DE" dirty="0"/>
          </a:p>
          <a:p>
            <a:r>
              <a:rPr lang="de-DE" dirty="0"/>
              <a:t>Calculating the P/L from the position in the K=97 $ Call option is:</a:t>
            </a:r>
          </a:p>
          <a:p>
            <a:r>
              <a:rPr lang="de-DE" dirty="0"/>
              <a:t>	-1894,97*(3,9735-3,2235) = -1421,11</a:t>
            </a:r>
          </a:p>
          <a:p>
            <a:r>
              <a:rPr lang="de-DE" dirty="0"/>
              <a:t>Calculating the P/L from the position in the stock is: 924,02</a:t>
            </a:r>
          </a:p>
          <a:p>
            <a:endParaRPr lang="de-DE" dirty="0"/>
          </a:p>
          <a:p>
            <a:r>
              <a:rPr lang="de-DE" dirty="0"/>
              <a:t>The P/L for the whole portfolio is: </a:t>
            </a:r>
          </a:p>
          <a:p>
            <a:r>
              <a:rPr lang="de-DE" dirty="0"/>
              <a:t>				924,02-1421,11+505,37 = -8,28</a:t>
            </a:r>
          </a:p>
        </p:txBody>
      </p:sp>
      <p:cxnSp>
        <p:nvCxnSpPr>
          <p:cNvPr id="10" name="Gerade Verbindung 9">
            <a:extLst>
              <a:ext uri="{FF2B5EF4-FFF2-40B4-BE49-F238E27FC236}">
                <a16:creationId xmlns:a16="http://schemas.microsoft.com/office/drawing/2014/main" id="{4EEAF868-D334-A945-9787-6DDF8E5E3A29}"/>
              </a:ext>
            </a:extLst>
          </p:cNvPr>
          <p:cNvCxnSpPr/>
          <p:nvPr/>
        </p:nvCxnSpPr>
        <p:spPr>
          <a:xfrm>
            <a:off x="0" y="744987"/>
            <a:ext cx="12192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15333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6265D8D6-18DD-EF44-8596-0BCFAD4A4F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 l="25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6CD7DEF6-1F45-ED48-BB12-D5BE943F27BD}"/>
              </a:ext>
            </a:extLst>
          </p:cNvPr>
          <p:cNvSpPr txBox="1"/>
          <p:nvPr/>
        </p:nvSpPr>
        <p:spPr>
          <a:xfrm>
            <a:off x="4110463" y="6673324"/>
            <a:ext cx="859654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/>
              <a:t>Abbildung Nr.1: </a:t>
            </a:r>
            <a:r>
              <a:rPr lang="de-DE" sz="6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https://www.viveresenigallia.it/upload/2019_11/530994_CfakepathTrading.jpg</a:t>
            </a:r>
            <a:r>
              <a:rPr lang="de-DE" sz="600" dirty="0"/>
              <a:t> 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8D4B979-875C-004C-8A09-E24E4421D123}"/>
              </a:ext>
            </a:extLst>
          </p:cNvPr>
          <p:cNvSpPr/>
          <p:nvPr/>
        </p:nvSpPr>
        <p:spPr>
          <a:xfrm>
            <a:off x="6" y="0"/>
            <a:ext cx="4351283" cy="6858000"/>
          </a:xfrm>
          <a:prstGeom prst="rect">
            <a:avLst/>
          </a:prstGeom>
          <a:solidFill>
            <a:schemeClr val="lt1">
              <a:alpha val="44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72E590C-3C2B-B54E-9118-26F76F70D1A2}"/>
              </a:ext>
            </a:extLst>
          </p:cNvPr>
          <p:cNvSpPr txBox="1"/>
          <p:nvPr/>
        </p:nvSpPr>
        <p:spPr>
          <a:xfrm>
            <a:off x="6" y="2125347"/>
            <a:ext cx="4351283" cy="107721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de-DE" sz="3200" dirty="0">
                <a:solidFill>
                  <a:schemeClr val="bg1"/>
                </a:solidFill>
              </a:rPr>
              <a:t>Practice examples in Python</a:t>
            </a:r>
          </a:p>
        </p:txBody>
      </p:sp>
    </p:spTree>
    <p:extLst>
      <p:ext uri="{BB962C8B-B14F-4D97-AF65-F5344CB8AC3E}">
        <p14:creationId xmlns:p14="http://schemas.microsoft.com/office/powerpoint/2010/main" val="3367277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6265D8D6-18DD-EF44-8596-0BCFAD4A4F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 l="25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5DBA9F23-1FC3-D34F-B601-B3CA18C16A4D}"/>
              </a:ext>
            </a:extLst>
          </p:cNvPr>
          <p:cNvSpPr/>
          <p:nvPr/>
        </p:nvSpPr>
        <p:spPr>
          <a:xfrm>
            <a:off x="-1" y="0"/>
            <a:ext cx="12188931" cy="6857990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3C0E3BF-FE5A-D64E-863A-1F4E3B627884}"/>
              </a:ext>
            </a:extLst>
          </p:cNvPr>
          <p:cNvSpPr txBox="1"/>
          <p:nvPr/>
        </p:nvSpPr>
        <p:spPr>
          <a:xfrm>
            <a:off x="106532" y="239697"/>
            <a:ext cx="1058533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Practice examples in Python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	Assumptions for simulations </a:t>
            </a:r>
          </a:p>
        </p:txBody>
      </p:sp>
      <p:cxnSp>
        <p:nvCxnSpPr>
          <p:cNvPr id="10" name="Gerade Verbindung 9">
            <a:extLst>
              <a:ext uri="{FF2B5EF4-FFF2-40B4-BE49-F238E27FC236}">
                <a16:creationId xmlns:a16="http://schemas.microsoft.com/office/drawing/2014/main" id="{4EEAF868-D334-A945-9787-6DDF8E5E3A29}"/>
              </a:ext>
            </a:extLst>
          </p:cNvPr>
          <p:cNvCxnSpPr/>
          <p:nvPr/>
        </p:nvCxnSpPr>
        <p:spPr>
          <a:xfrm>
            <a:off x="0" y="744987"/>
            <a:ext cx="12192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CF5E907A-C33E-8946-86B4-258BA9C68DE8}"/>
              </a:ext>
            </a:extLst>
          </p:cNvPr>
          <p:cNvSpPr txBox="1"/>
          <p:nvPr/>
        </p:nvSpPr>
        <p:spPr>
          <a:xfrm>
            <a:off x="106532" y="1361440"/>
            <a:ext cx="65227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Notizen:</a:t>
            </a:r>
          </a:p>
          <a:p>
            <a:r>
              <a:rPr lang="de-DE" dirty="0"/>
              <a:t>Apple CSV Datei einlesen</a:t>
            </a:r>
          </a:p>
          <a:p>
            <a:r>
              <a:rPr lang="de-DE" dirty="0"/>
              <a:t>Auf bestimmten 10 perodenzeitraum die schlusskurse begrenzen</a:t>
            </a:r>
          </a:p>
          <a:p>
            <a:r>
              <a:rPr lang="de-DE" dirty="0"/>
              <a:t>In der ersten untersuchten periode das hedging portfolio aufsetzen</a:t>
            </a:r>
          </a:p>
          <a:p>
            <a:r>
              <a:rPr lang="de-DE" dirty="0"/>
              <a:t>Dann für die fortlaufenden 9 den P/L des Portfolios untersuchen: wenn stock up dann verlust bei short underlying</a:t>
            </a:r>
          </a:p>
          <a:p>
            <a:r>
              <a:rPr lang="de-DE" dirty="0"/>
              <a:t>Wenn stock down dann gewinn bei short usw.</a:t>
            </a:r>
          </a:p>
        </p:txBody>
      </p:sp>
    </p:spTree>
    <p:extLst>
      <p:ext uri="{BB962C8B-B14F-4D97-AF65-F5344CB8AC3E}">
        <p14:creationId xmlns:p14="http://schemas.microsoft.com/office/powerpoint/2010/main" val="39504113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6265D8D6-18DD-EF44-8596-0BCFAD4A4F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 l="25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6CD7DEF6-1F45-ED48-BB12-D5BE943F27BD}"/>
              </a:ext>
            </a:extLst>
          </p:cNvPr>
          <p:cNvSpPr txBox="1"/>
          <p:nvPr/>
        </p:nvSpPr>
        <p:spPr>
          <a:xfrm>
            <a:off x="4110463" y="6673324"/>
            <a:ext cx="859654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/>
              <a:t>Abbildung Nr.1: </a:t>
            </a:r>
            <a:r>
              <a:rPr lang="de-DE" sz="6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https://www.viveresenigallia.it/upload/2019_11/530994_CfakepathTrading.jpg</a:t>
            </a:r>
            <a:r>
              <a:rPr lang="de-DE" sz="600" dirty="0"/>
              <a:t> 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8D4B979-875C-004C-8A09-E24E4421D123}"/>
              </a:ext>
            </a:extLst>
          </p:cNvPr>
          <p:cNvSpPr/>
          <p:nvPr/>
        </p:nvSpPr>
        <p:spPr>
          <a:xfrm>
            <a:off x="6" y="0"/>
            <a:ext cx="4351283" cy="6858000"/>
          </a:xfrm>
          <a:prstGeom prst="rect">
            <a:avLst/>
          </a:prstGeom>
          <a:solidFill>
            <a:schemeClr val="lt1">
              <a:alpha val="44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72E590C-3C2B-B54E-9118-26F76F70D1A2}"/>
              </a:ext>
            </a:extLst>
          </p:cNvPr>
          <p:cNvSpPr txBox="1"/>
          <p:nvPr/>
        </p:nvSpPr>
        <p:spPr>
          <a:xfrm>
            <a:off x="6" y="2125347"/>
            <a:ext cx="4351283" cy="58477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de-DE" sz="3200" dirty="0">
                <a:solidFill>
                  <a:schemeClr val="bg1"/>
                </a:solidFill>
              </a:rPr>
              <a:t>Literature</a:t>
            </a:r>
          </a:p>
        </p:txBody>
      </p:sp>
    </p:spTree>
    <p:extLst>
      <p:ext uri="{BB962C8B-B14F-4D97-AF65-F5344CB8AC3E}">
        <p14:creationId xmlns:p14="http://schemas.microsoft.com/office/powerpoint/2010/main" val="32626782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6265D8D6-18DD-EF44-8596-0BCFAD4A4F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 l="25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5DBA9F23-1FC3-D34F-B601-B3CA18C16A4D}"/>
              </a:ext>
            </a:extLst>
          </p:cNvPr>
          <p:cNvSpPr/>
          <p:nvPr/>
        </p:nvSpPr>
        <p:spPr>
          <a:xfrm>
            <a:off x="-1" y="0"/>
            <a:ext cx="12188931" cy="6857990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3C0E3BF-FE5A-D64E-863A-1F4E3B627884}"/>
              </a:ext>
            </a:extLst>
          </p:cNvPr>
          <p:cNvSpPr txBox="1"/>
          <p:nvPr/>
        </p:nvSpPr>
        <p:spPr>
          <a:xfrm>
            <a:off x="106532" y="239697"/>
            <a:ext cx="10585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Literature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1C23ED6-C478-8141-B763-0AE1BC6A1E8B}"/>
              </a:ext>
            </a:extLst>
          </p:cNvPr>
          <p:cNvSpPr txBox="1"/>
          <p:nvPr/>
        </p:nvSpPr>
        <p:spPr>
          <a:xfrm>
            <a:off x="106532" y="898603"/>
            <a:ext cx="9171939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err="1"/>
              <a:t>Illustrations</a:t>
            </a:r>
            <a:r>
              <a:rPr lang="de-DE" u="sng" dirty="0"/>
              <a:t>:</a:t>
            </a:r>
          </a:p>
          <a:p>
            <a:r>
              <a:rPr lang="de-DE" sz="800" dirty="0"/>
              <a:t>Abbildung Nr.1: </a:t>
            </a:r>
            <a:r>
              <a:rPr lang="de-DE" sz="8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https://www.viveresenigallia.it/upload/2019_11/530994_CfakepathTrading.jpg</a:t>
            </a:r>
            <a:r>
              <a:rPr lang="de-DE" sz="800" dirty="0"/>
              <a:t> , Folie Nr.1</a:t>
            </a:r>
          </a:p>
          <a:p>
            <a:r>
              <a:rPr lang="de-DE" sz="800" dirty="0"/>
              <a:t>Abbildung Nr.2): </a:t>
            </a:r>
            <a:r>
              <a:rPr lang="de-DE" sz="8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https://www.investresearch.net/wp-content/uploads/2014/02/Black-Scholes.png</a:t>
            </a:r>
            <a:r>
              <a:rPr lang="de-DE" sz="800" dirty="0"/>
              <a:t>, Folie Nr.4</a:t>
            </a:r>
          </a:p>
          <a:p>
            <a:r>
              <a:rPr lang="de-DE" sz="800" dirty="0"/>
              <a:t>Abbildung Nr.3): Einführung in derivative Finanzinstrument Uni DUE Prof. Dr. Rüdiger Kiesel, Vorlesungsskript, F.7</a:t>
            </a:r>
          </a:p>
          <a:p>
            <a:r>
              <a:rPr lang="de-DE" sz="800" dirty="0"/>
              <a:t>Abbildung Nr.4): Einführung in derivative Finanzinstrument Uni DUE Prof. Dr. Rüdiger Kiesel, Vorlesungsskript, F.8</a:t>
            </a:r>
          </a:p>
          <a:p>
            <a:r>
              <a:rPr lang="de-DE" u="sng" dirty="0"/>
              <a:t>Weblinks:</a:t>
            </a:r>
          </a:p>
          <a:p>
            <a:r>
              <a:rPr lang="de-DE" sz="800" dirty="0"/>
              <a:t>LaTex Formeleditor: </a:t>
            </a:r>
            <a:r>
              <a:rPr lang="de-DE" sz="8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https://www.zahlen-kern.de/editor/</a:t>
            </a:r>
            <a:endParaRPr lang="de-DE" sz="800" dirty="0"/>
          </a:p>
          <a:p>
            <a:endParaRPr lang="de-DE" sz="800" dirty="0"/>
          </a:p>
          <a:p>
            <a:endParaRPr lang="de-DE" sz="800" dirty="0"/>
          </a:p>
          <a:p>
            <a:r>
              <a:rPr lang="de-DE" sz="1000" u="sng" dirty="0"/>
              <a:t>Alles was ich fürs Code schreiben benutz habe:</a:t>
            </a:r>
          </a:p>
          <a:p>
            <a:r>
              <a:rPr lang="de-DE" sz="800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https://stackoverflow.com/questions/17812978/how-to-plot-two-columns-of-a-pandas-data-frame-using-points</a:t>
            </a:r>
            <a:r>
              <a:rPr lang="de-DE" sz="800" dirty="0"/>
              <a:t> </a:t>
            </a:r>
          </a:p>
          <a:p>
            <a:r>
              <a:rPr lang="de-DE" sz="800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https://pandas.pydata.org/pandas-docs/stable/user_guide/visualization.html</a:t>
            </a:r>
            <a:r>
              <a:rPr lang="de-DE" sz="800" dirty="0"/>
              <a:t> </a:t>
            </a:r>
          </a:p>
          <a:p>
            <a:r>
              <a:rPr lang="de-DE" sz="800" dirty="0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https://pandas.pydata.org/pandas-docs/version/0.13.1/indexing.html</a:t>
            </a:r>
            <a:r>
              <a:rPr lang="de-DE" sz="800" dirty="0"/>
              <a:t> </a:t>
            </a:r>
          </a:p>
          <a:p>
            <a:r>
              <a:rPr lang="de-DE" sz="800" dirty="0"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https://www.data-science-architect.de/spalten-zeilen-erstellen-loeschen-und-sortieren-in-pandas/</a:t>
            </a:r>
            <a:r>
              <a:rPr lang="de-DE" sz="800" dirty="0"/>
              <a:t> </a:t>
            </a:r>
          </a:p>
          <a:p>
            <a:r>
              <a:rPr lang="de-DE" sz="800" dirty="0"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http://anh.cs.luc.edu/handsonPythonTutorial/ifstatements.html</a:t>
            </a:r>
            <a:r>
              <a:rPr lang="de-DE" sz="800" dirty="0"/>
              <a:t> </a:t>
            </a:r>
          </a:p>
          <a:p>
            <a:r>
              <a:rPr lang="de-DE" sz="800" dirty="0"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https://www.geeksforgeeks.org/python-pandas-dataframe-abs/</a:t>
            </a:r>
            <a:r>
              <a:rPr lang="de-DE" sz="800" dirty="0"/>
              <a:t> </a:t>
            </a:r>
          </a:p>
          <a:p>
            <a:r>
              <a:rPr lang="de-DE" sz="800" dirty="0"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https://pandas.pydata.org/pandas-docs/stable/reference/api/pandas.DataFrame.values.html</a:t>
            </a:r>
            <a:r>
              <a:rPr lang="de-DE" sz="800" dirty="0"/>
              <a:t> </a:t>
            </a:r>
          </a:p>
          <a:p>
            <a:r>
              <a:rPr lang="de-DE" sz="800" dirty="0"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https://www.data-science-architect.de/selektieren-von-daten-in-dataframes/</a:t>
            </a:r>
            <a:r>
              <a:rPr lang="de-DE" sz="800" dirty="0"/>
              <a:t> </a:t>
            </a:r>
          </a:p>
          <a:p>
            <a:r>
              <a:rPr lang="de-DE" sz="800" dirty="0"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https://nbviewer.ipython.org/github/twiecki/financial-analysis-python-tutorial/blob/master/1.%20Pandas%20Basics.ipynb</a:t>
            </a:r>
            <a:r>
              <a:rPr lang="de-DE" sz="800" dirty="0"/>
              <a:t> </a:t>
            </a:r>
          </a:p>
          <a:p>
            <a:r>
              <a:rPr lang="de-DE" sz="800" dirty="0"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https://stackoverflow.com/questions/39921549/storing-the-results-from-a-function-into-a-retrievable-dataframe-in-python</a:t>
            </a:r>
            <a:endParaRPr lang="de-DE" sz="800" dirty="0"/>
          </a:p>
          <a:p>
            <a:r>
              <a:rPr lang="de-DE" sz="800" dirty="0"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https://www.it-swarm.dev/de/python/anwenden-einer-funktion-mit-mehreren-argumenten-um-eine-neue-pandas-spalte-zu-erstellen/1043046837/</a:t>
            </a:r>
            <a:endParaRPr lang="de-DE" sz="800" dirty="0"/>
          </a:p>
          <a:p>
            <a:r>
              <a:rPr lang="de-DE" sz="800" dirty="0"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https://www.it-swarm.dev/de/python/auswaehlen-mehrerer-spalten-einem-pandas-datenrahmen/1068562049/</a:t>
            </a:r>
            <a:r>
              <a:rPr lang="de-DE" sz="800" dirty="0"/>
              <a:t> </a:t>
            </a:r>
          </a:p>
          <a:p>
            <a:r>
              <a:rPr lang="de-DE" sz="800" dirty="0"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https://www.programiz.com/python-programming/list</a:t>
            </a:r>
            <a:endParaRPr lang="de-DE" sz="800" dirty="0"/>
          </a:p>
          <a:p>
            <a:r>
              <a:rPr lang="de-DE" sz="800" dirty="0"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https://aaronschlegel.me/black-scholes-formula-python.html</a:t>
            </a:r>
            <a:endParaRPr lang="de-DE" sz="800" dirty="0"/>
          </a:p>
          <a:p>
            <a:r>
              <a:rPr lang="de-DE" sz="800" dirty="0">
                <a:hlinkClick r:id="rId2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https://pandas.pydata.org/pandas-docs/stable/reference/api/pandas.DataFrame.insert.html</a:t>
            </a:r>
            <a:r>
              <a:rPr lang="de-DE" sz="800" dirty="0"/>
              <a:t> </a:t>
            </a:r>
          </a:p>
          <a:p>
            <a:r>
              <a:rPr lang="de-DE" sz="800" dirty="0">
                <a:hlinkClick r:id="rId2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https://www.delftstack.com/de/howto/python-pandas/how-to-add-new-column-to-existing-dataframe-in-python-pandas/</a:t>
            </a:r>
            <a:endParaRPr lang="de-DE" sz="800" dirty="0"/>
          </a:p>
          <a:p>
            <a:r>
              <a:rPr lang="de-DE" sz="800" dirty="0">
                <a:hlinkClick r:id="rId2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https://www.python-kurs.eu/python3_funktionen.php</a:t>
            </a:r>
            <a:endParaRPr lang="de-DE" sz="800" dirty="0"/>
          </a:p>
          <a:p>
            <a:r>
              <a:rPr lang="de-DE" sz="800" dirty="0">
                <a:hlinkClick r:id="rId2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https://datacarpentry.org/python-ecology-lesson/03-index-slice-subset/index.html</a:t>
            </a:r>
            <a:endParaRPr lang="de-DE" sz="800" dirty="0"/>
          </a:p>
          <a:p>
            <a:r>
              <a:rPr lang="de-DE" sz="800" dirty="0">
                <a:hlinkClick r:id="rId2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https://riptutorial.com/de/pandas/example/5621/loschen-sie-eine-spalte-in-einem-dataframe</a:t>
            </a:r>
            <a:endParaRPr lang="de-DE" sz="800" dirty="0"/>
          </a:p>
          <a:p>
            <a:r>
              <a:rPr lang="de-DE" sz="800" dirty="0"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https://www.data-science-architect.de/selektieren-von-daten-in-dataframes/</a:t>
            </a:r>
            <a:endParaRPr lang="de-DE" sz="800" dirty="0"/>
          </a:p>
          <a:p>
            <a:r>
              <a:rPr lang="de-DE" sz="800" dirty="0">
                <a:hlinkClick r:id="rId2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https://github.com/schubbiaschwilli/schubbiaschwilli/blob/python/DeltaHedgeBSM_Call.py</a:t>
            </a:r>
            <a:endParaRPr lang="de-DE" sz="800" dirty="0"/>
          </a:p>
          <a:p>
            <a:r>
              <a:rPr lang="de-DE" sz="800" dirty="0">
                <a:hlinkClick r:id="rId2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https://www.pricederivatives.com/en/simple-example-simulation-of-delta-hedging-with-python/</a:t>
            </a:r>
            <a:endParaRPr lang="de-DE" sz="800" dirty="0"/>
          </a:p>
          <a:p>
            <a:r>
              <a:rPr lang="de-DE" sz="800" dirty="0">
                <a:hlinkClick r:id="rId2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https://www.grund-wissen.de/informatik/python/scipy/pandas.html</a:t>
            </a:r>
            <a:endParaRPr lang="de-DE" sz="800" dirty="0"/>
          </a:p>
          <a:p>
            <a:r>
              <a:rPr lang="de-DE" sz="800" dirty="0">
                <a:hlinkClick r:id="rId2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https://stackoverrun.com/de/q/3553148</a:t>
            </a:r>
            <a:endParaRPr lang="de-DE" sz="800" dirty="0"/>
          </a:p>
          <a:p>
            <a:r>
              <a:rPr lang="de-DE" sz="800" dirty="0">
                <a:hlinkClick r:id="rId3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https://datatofish.com/create-pandas-dataframe/</a:t>
            </a:r>
            <a:endParaRPr lang="de-DE" sz="800" dirty="0"/>
          </a:p>
        </p:txBody>
      </p:sp>
      <p:cxnSp>
        <p:nvCxnSpPr>
          <p:cNvPr id="10" name="Gerade Verbindung 9">
            <a:extLst>
              <a:ext uri="{FF2B5EF4-FFF2-40B4-BE49-F238E27FC236}">
                <a16:creationId xmlns:a16="http://schemas.microsoft.com/office/drawing/2014/main" id="{4EEAF868-D334-A945-9787-6DDF8E5E3A29}"/>
              </a:ext>
            </a:extLst>
          </p:cNvPr>
          <p:cNvCxnSpPr/>
          <p:nvPr/>
        </p:nvCxnSpPr>
        <p:spPr>
          <a:xfrm>
            <a:off x="0" y="744987"/>
            <a:ext cx="12192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0243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6265D8D6-18DD-EF44-8596-0BCFAD4A4F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 l="25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6CD7DEF6-1F45-ED48-BB12-D5BE943F27BD}"/>
              </a:ext>
            </a:extLst>
          </p:cNvPr>
          <p:cNvSpPr txBox="1"/>
          <p:nvPr/>
        </p:nvSpPr>
        <p:spPr>
          <a:xfrm>
            <a:off x="4110463" y="6673324"/>
            <a:ext cx="859654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/>
              <a:t>Abbildung Nr.1: </a:t>
            </a:r>
            <a:r>
              <a:rPr lang="de-DE" sz="6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https://www.viveresenigallia.it/upload/2019_11/530994_CfakepathTrading.jpg</a:t>
            </a:r>
            <a:r>
              <a:rPr lang="de-DE" sz="600" dirty="0"/>
              <a:t> 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8D4B979-875C-004C-8A09-E24E4421D123}"/>
              </a:ext>
            </a:extLst>
          </p:cNvPr>
          <p:cNvSpPr/>
          <p:nvPr/>
        </p:nvSpPr>
        <p:spPr>
          <a:xfrm>
            <a:off x="6" y="0"/>
            <a:ext cx="4351283" cy="6858000"/>
          </a:xfrm>
          <a:prstGeom prst="rect">
            <a:avLst/>
          </a:prstGeom>
          <a:solidFill>
            <a:schemeClr val="lt1">
              <a:alpha val="44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72E590C-3C2B-B54E-9118-26F76F70D1A2}"/>
              </a:ext>
            </a:extLst>
          </p:cNvPr>
          <p:cNvSpPr txBox="1"/>
          <p:nvPr/>
        </p:nvSpPr>
        <p:spPr>
          <a:xfrm>
            <a:off x="6" y="2125347"/>
            <a:ext cx="4351283" cy="156966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de-DE" sz="3200" dirty="0">
                <a:solidFill>
                  <a:schemeClr val="bg1"/>
                </a:solidFill>
              </a:rPr>
              <a:t>Different approaches to time series analysation</a:t>
            </a:r>
          </a:p>
        </p:txBody>
      </p:sp>
    </p:spTree>
    <p:extLst>
      <p:ext uri="{BB962C8B-B14F-4D97-AF65-F5344CB8AC3E}">
        <p14:creationId xmlns:p14="http://schemas.microsoft.com/office/powerpoint/2010/main" val="41255631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6265D8D6-18DD-EF44-8596-0BCFAD4A4F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 l="25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5DBA9F23-1FC3-D34F-B601-B3CA18C16A4D}"/>
              </a:ext>
            </a:extLst>
          </p:cNvPr>
          <p:cNvSpPr/>
          <p:nvPr/>
        </p:nvSpPr>
        <p:spPr>
          <a:xfrm>
            <a:off x="-1" y="0"/>
            <a:ext cx="12188931" cy="6857990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3C0E3BF-FE5A-D64E-863A-1F4E3B627884}"/>
              </a:ext>
            </a:extLst>
          </p:cNvPr>
          <p:cNvSpPr txBox="1"/>
          <p:nvPr/>
        </p:nvSpPr>
        <p:spPr>
          <a:xfrm>
            <a:off x="106532" y="239697"/>
            <a:ext cx="105853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Different approaches to time series analysation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The importance of a non constant volatility measure </a:t>
            </a:r>
          </a:p>
        </p:txBody>
      </p:sp>
      <p:cxnSp>
        <p:nvCxnSpPr>
          <p:cNvPr id="10" name="Gerade Verbindung 9">
            <a:extLst>
              <a:ext uri="{FF2B5EF4-FFF2-40B4-BE49-F238E27FC236}">
                <a16:creationId xmlns:a16="http://schemas.microsoft.com/office/drawing/2014/main" id="{4EEAF868-D334-A945-9787-6DDF8E5E3A29}"/>
              </a:ext>
            </a:extLst>
          </p:cNvPr>
          <p:cNvCxnSpPr/>
          <p:nvPr/>
        </p:nvCxnSpPr>
        <p:spPr>
          <a:xfrm>
            <a:off x="0" y="744987"/>
            <a:ext cx="12192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061048BD-C778-1848-9DFA-9CFFBEA04617}"/>
              </a:ext>
            </a:extLst>
          </p:cNvPr>
          <p:cNvSpPr txBox="1"/>
          <p:nvPr/>
        </p:nvSpPr>
        <p:spPr>
          <a:xfrm>
            <a:off x="106532" y="1279603"/>
            <a:ext cx="58260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Backround: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volatility of a stock measures the uncertainity about stock price movements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relevant both for valuing derivatives an calculating risk measures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4AF497A1-8BE7-0C48-A3DF-5847E33C642F}"/>
              </a:ext>
            </a:extLst>
          </p:cNvPr>
          <p:cNvSpPr/>
          <p:nvPr/>
        </p:nvSpPr>
        <p:spPr>
          <a:xfrm>
            <a:off x="6949442" y="2941845"/>
            <a:ext cx="2053902" cy="13084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Calculating Risk measures 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461595CD-B315-B645-9592-9703AF256701}"/>
              </a:ext>
            </a:extLst>
          </p:cNvPr>
          <p:cNvSpPr/>
          <p:nvPr/>
        </p:nvSpPr>
        <p:spPr>
          <a:xfrm>
            <a:off x="2161707" y="2941845"/>
            <a:ext cx="2053902" cy="13084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Valuing derivatives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22BB5695-ED6D-3444-991F-6A2033327609}"/>
              </a:ext>
            </a:extLst>
          </p:cNvPr>
          <p:cNvSpPr txBox="1"/>
          <p:nvPr/>
        </p:nvSpPr>
        <p:spPr>
          <a:xfrm>
            <a:off x="1294015" y="4378068"/>
            <a:ext cx="37892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most interested in current volatilities because assessing possible changes in the value over a very short period of time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8552902-DA93-2149-95D6-33F98B0272B2}"/>
              </a:ext>
            </a:extLst>
          </p:cNvPr>
          <p:cNvSpPr txBox="1"/>
          <p:nvPr/>
        </p:nvSpPr>
        <p:spPr>
          <a:xfrm>
            <a:off x="6377296" y="4384765"/>
            <a:ext cx="3789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forecasts of volatilities over the whole life of the derivative are usually required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32A7DD36-1C23-074B-91DC-99B01D6F86AE}"/>
              </a:ext>
            </a:extLst>
          </p:cNvPr>
          <p:cNvCxnSpPr>
            <a:cxnSpLocks/>
          </p:cNvCxnSpPr>
          <p:nvPr/>
        </p:nvCxnSpPr>
        <p:spPr>
          <a:xfrm flipH="1">
            <a:off x="3116062" y="2494686"/>
            <a:ext cx="2263448" cy="447159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C832CBA1-4BF2-8C4D-B4FC-B7C911F3E9BE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379510" y="2494686"/>
            <a:ext cx="2596883" cy="447159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161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6265D8D6-18DD-EF44-8596-0BCFAD4A4F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 l="25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6CD7DEF6-1F45-ED48-BB12-D5BE943F27BD}"/>
              </a:ext>
            </a:extLst>
          </p:cNvPr>
          <p:cNvSpPr txBox="1"/>
          <p:nvPr/>
        </p:nvSpPr>
        <p:spPr>
          <a:xfrm>
            <a:off x="4110463" y="6673324"/>
            <a:ext cx="859654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/>
              <a:t>Abbildung Nr.1: </a:t>
            </a:r>
            <a:r>
              <a:rPr lang="de-DE" sz="6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https://www.viveresenigallia.it/upload/2019_11/530994_CfakepathTrading.jpg</a:t>
            </a:r>
            <a:r>
              <a:rPr lang="de-DE" sz="600" dirty="0"/>
              <a:t> 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8D4B979-875C-004C-8A09-E24E4421D123}"/>
              </a:ext>
            </a:extLst>
          </p:cNvPr>
          <p:cNvSpPr/>
          <p:nvPr/>
        </p:nvSpPr>
        <p:spPr>
          <a:xfrm>
            <a:off x="2" y="0"/>
            <a:ext cx="4351283" cy="6858000"/>
          </a:xfrm>
          <a:prstGeom prst="rect">
            <a:avLst/>
          </a:prstGeom>
          <a:solidFill>
            <a:schemeClr val="lt1">
              <a:alpha val="44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72E590C-3C2B-B54E-9118-26F76F70D1A2}"/>
              </a:ext>
            </a:extLst>
          </p:cNvPr>
          <p:cNvSpPr txBox="1"/>
          <p:nvPr/>
        </p:nvSpPr>
        <p:spPr>
          <a:xfrm>
            <a:off x="2" y="2125347"/>
            <a:ext cx="4351283" cy="107721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de-DE" sz="3200" dirty="0">
                <a:solidFill>
                  <a:schemeClr val="bg1"/>
                </a:solidFill>
              </a:rPr>
              <a:t>Determants of the option price</a:t>
            </a:r>
          </a:p>
        </p:txBody>
      </p:sp>
    </p:spTree>
    <p:extLst>
      <p:ext uri="{BB962C8B-B14F-4D97-AF65-F5344CB8AC3E}">
        <p14:creationId xmlns:p14="http://schemas.microsoft.com/office/powerpoint/2010/main" val="17841650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6265D8D6-18DD-EF44-8596-0BCFAD4A4F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 l="25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5DBA9F23-1FC3-D34F-B601-B3CA18C16A4D}"/>
              </a:ext>
            </a:extLst>
          </p:cNvPr>
          <p:cNvSpPr/>
          <p:nvPr/>
        </p:nvSpPr>
        <p:spPr>
          <a:xfrm>
            <a:off x="-1" y="0"/>
            <a:ext cx="12188931" cy="6857990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3C0E3BF-FE5A-D64E-863A-1F4E3B627884}"/>
              </a:ext>
            </a:extLst>
          </p:cNvPr>
          <p:cNvSpPr txBox="1"/>
          <p:nvPr/>
        </p:nvSpPr>
        <p:spPr>
          <a:xfrm>
            <a:off x="106532" y="239697"/>
            <a:ext cx="105853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Different approaches to time series analysation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The importance of a non constant volatility measure </a:t>
            </a:r>
          </a:p>
        </p:txBody>
      </p:sp>
      <p:cxnSp>
        <p:nvCxnSpPr>
          <p:cNvPr id="10" name="Gerade Verbindung 9">
            <a:extLst>
              <a:ext uri="{FF2B5EF4-FFF2-40B4-BE49-F238E27FC236}">
                <a16:creationId xmlns:a16="http://schemas.microsoft.com/office/drawing/2014/main" id="{4EEAF868-D334-A945-9787-6DDF8E5E3A29}"/>
              </a:ext>
            </a:extLst>
          </p:cNvPr>
          <p:cNvCxnSpPr/>
          <p:nvPr/>
        </p:nvCxnSpPr>
        <p:spPr>
          <a:xfrm>
            <a:off x="0" y="744987"/>
            <a:ext cx="12192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4AF497A1-8BE7-0C48-A3DF-5847E33C642F}"/>
              </a:ext>
            </a:extLst>
          </p:cNvPr>
          <p:cNvSpPr/>
          <p:nvPr/>
        </p:nvSpPr>
        <p:spPr>
          <a:xfrm>
            <a:off x="3469396" y="2779565"/>
            <a:ext cx="2053902" cy="13084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Exponentially weighted moving average</a:t>
            </a:r>
          </a:p>
          <a:p>
            <a:pPr algn="ctr"/>
            <a:r>
              <a:rPr lang="de-DE" sz="1400" b="1" dirty="0"/>
              <a:t>(EWMA)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461595CD-B315-B645-9592-9703AF256701}"/>
              </a:ext>
            </a:extLst>
          </p:cNvPr>
          <p:cNvSpPr/>
          <p:nvPr/>
        </p:nvSpPr>
        <p:spPr>
          <a:xfrm>
            <a:off x="677964" y="2779565"/>
            <a:ext cx="2053902" cy="13084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Weighted moving average</a:t>
            </a:r>
          </a:p>
          <a:p>
            <a:pPr algn="ctr"/>
            <a:r>
              <a:rPr lang="de-DE" sz="1400" b="1" dirty="0"/>
              <a:t>(WMA) 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32A7DD36-1C23-074B-91DC-99B01D6F86AE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1704915" y="2662167"/>
            <a:ext cx="3958682" cy="117398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C832CBA1-4BF2-8C4D-B4FC-B7C911F3E9BE}"/>
              </a:ext>
            </a:extLst>
          </p:cNvPr>
          <p:cNvCxnSpPr>
            <a:cxnSpLocks/>
            <a:stCxn id="13" idx="2"/>
            <a:endCxn id="17" idx="0"/>
          </p:cNvCxnSpPr>
          <p:nvPr/>
        </p:nvCxnSpPr>
        <p:spPr>
          <a:xfrm flipH="1">
            <a:off x="4496347" y="2655311"/>
            <a:ext cx="1186937" cy="124254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7B5580F8-7821-8648-89FA-77AB969BB0DC}"/>
              </a:ext>
            </a:extLst>
          </p:cNvPr>
          <p:cNvSpPr/>
          <p:nvPr/>
        </p:nvSpPr>
        <p:spPr>
          <a:xfrm>
            <a:off x="4656333" y="1346852"/>
            <a:ext cx="2053902" cy="13084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Volatility models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94D732FC-6B9D-7E49-9E59-B34F6A4F79EA}"/>
              </a:ext>
            </a:extLst>
          </p:cNvPr>
          <p:cNvSpPr/>
          <p:nvPr/>
        </p:nvSpPr>
        <p:spPr>
          <a:xfrm>
            <a:off x="6209925" y="2779564"/>
            <a:ext cx="2053902" cy="13084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Autogressive conditional heteroscedasticity</a:t>
            </a:r>
          </a:p>
          <a:p>
            <a:pPr algn="ctr"/>
            <a:r>
              <a:rPr lang="de-DE" sz="1400" b="1" dirty="0"/>
              <a:t>(ARCH)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030F9AB-D527-B74A-93EA-DF9E8DEFF82E}"/>
              </a:ext>
            </a:extLst>
          </p:cNvPr>
          <p:cNvSpPr/>
          <p:nvPr/>
        </p:nvSpPr>
        <p:spPr>
          <a:xfrm>
            <a:off x="8991577" y="2779563"/>
            <a:ext cx="2053902" cy="13084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 Generalized Autogressive conditional heteroscedasticity</a:t>
            </a:r>
          </a:p>
          <a:p>
            <a:pPr algn="ctr"/>
            <a:r>
              <a:rPr lang="de-DE" sz="1400" b="1" dirty="0"/>
              <a:t>(GARCH)</a:t>
            </a:r>
          </a:p>
          <a:p>
            <a:pPr algn="ctr"/>
            <a:endParaRPr lang="de-DE" sz="1400" dirty="0"/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8C2075E9-0518-5A41-8DE1-20A5C6DB2E79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5683284" y="2655311"/>
            <a:ext cx="1553592" cy="124253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2CDA911A-6945-874D-9A15-F75BAC5855EC}"/>
              </a:ext>
            </a:extLst>
          </p:cNvPr>
          <p:cNvCxnSpPr>
            <a:cxnSpLocks/>
            <a:stCxn id="13" idx="2"/>
            <a:endCxn id="19" idx="0"/>
          </p:cNvCxnSpPr>
          <p:nvPr/>
        </p:nvCxnSpPr>
        <p:spPr>
          <a:xfrm>
            <a:off x="5683284" y="2655311"/>
            <a:ext cx="4335244" cy="124252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Geschweifte Klammer rechts 26">
            <a:extLst>
              <a:ext uri="{FF2B5EF4-FFF2-40B4-BE49-F238E27FC236}">
                <a16:creationId xmlns:a16="http://schemas.microsoft.com/office/drawing/2014/main" id="{A35C5792-1B0A-5749-95A3-3F4AA0B3FFD1}"/>
              </a:ext>
            </a:extLst>
          </p:cNvPr>
          <p:cNvSpPr/>
          <p:nvPr/>
        </p:nvSpPr>
        <p:spPr>
          <a:xfrm rot="5400000">
            <a:off x="5672535" y="-742558"/>
            <a:ext cx="378372" cy="10367516"/>
          </a:xfrm>
          <a:prstGeom prst="rightBrac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A8CE40A-890F-6C48-9000-F569703A7821}"/>
              </a:ext>
            </a:extLst>
          </p:cNvPr>
          <p:cNvSpPr txBox="1"/>
          <p:nvPr/>
        </p:nvSpPr>
        <p:spPr>
          <a:xfrm>
            <a:off x="3967078" y="4642263"/>
            <a:ext cx="3789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Best feature of them all:</a:t>
            </a:r>
          </a:p>
          <a:p>
            <a:r>
              <a:rPr lang="de-DE" dirty="0"/>
              <a:t>Take into account that volatility isn‘t constant, changes over time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F7172FA2-8C76-DE42-ABEB-E01EBF82D396}"/>
              </a:ext>
            </a:extLst>
          </p:cNvPr>
          <p:cNvSpPr/>
          <p:nvPr/>
        </p:nvSpPr>
        <p:spPr>
          <a:xfrm>
            <a:off x="3967078" y="5713521"/>
            <a:ext cx="3166556" cy="6700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Using the implied volatility</a:t>
            </a:r>
          </a:p>
        </p:txBody>
      </p:sp>
    </p:spTree>
    <p:extLst>
      <p:ext uri="{BB962C8B-B14F-4D97-AF65-F5344CB8AC3E}">
        <p14:creationId xmlns:p14="http://schemas.microsoft.com/office/powerpoint/2010/main" val="11949306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6265D8D6-18DD-EF44-8596-0BCFAD4A4F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 l="25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5DBA9F23-1FC3-D34F-B601-B3CA18C16A4D}"/>
              </a:ext>
            </a:extLst>
          </p:cNvPr>
          <p:cNvSpPr/>
          <p:nvPr/>
        </p:nvSpPr>
        <p:spPr>
          <a:xfrm>
            <a:off x="-1" y="0"/>
            <a:ext cx="12188931" cy="6857990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3C0E3BF-FE5A-D64E-863A-1F4E3B627884}"/>
              </a:ext>
            </a:extLst>
          </p:cNvPr>
          <p:cNvSpPr txBox="1"/>
          <p:nvPr/>
        </p:nvSpPr>
        <p:spPr>
          <a:xfrm>
            <a:off x="106532" y="239697"/>
            <a:ext cx="105853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Different approaches to time series analysation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Different volatility models in detail </a:t>
            </a:r>
          </a:p>
        </p:txBody>
      </p:sp>
      <p:cxnSp>
        <p:nvCxnSpPr>
          <p:cNvPr id="10" name="Gerade Verbindung 9">
            <a:extLst>
              <a:ext uri="{FF2B5EF4-FFF2-40B4-BE49-F238E27FC236}">
                <a16:creationId xmlns:a16="http://schemas.microsoft.com/office/drawing/2014/main" id="{4EEAF868-D334-A945-9787-6DDF8E5E3A29}"/>
              </a:ext>
            </a:extLst>
          </p:cNvPr>
          <p:cNvCxnSpPr/>
          <p:nvPr/>
        </p:nvCxnSpPr>
        <p:spPr>
          <a:xfrm>
            <a:off x="0" y="744987"/>
            <a:ext cx="12192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4AF497A1-8BE7-0C48-A3DF-5847E33C642F}"/>
              </a:ext>
            </a:extLst>
          </p:cNvPr>
          <p:cNvSpPr/>
          <p:nvPr/>
        </p:nvSpPr>
        <p:spPr>
          <a:xfrm>
            <a:off x="8433183" y="1740882"/>
            <a:ext cx="2053902" cy="12864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Exponentially weighted moving average</a:t>
            </a:r>
          </a:p>
          <a:p>
            <a:pPr algn="ctr"/>
            <a:r>
              <a:rPr lang="de-DE" sz="1400" dirty="0"/>
              <a:t>(EWMA)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461595CD-B315-B645-9592-9703AF256701}"/>
              </a:ext>
            </a:extLst>
          </p:cNvPr>
          <p:cNvSpPr/>
          <p:nvPr/>
        </p:nvSpPr>
        <p:spPr>
          <a:xfrm>
            <a:off x="677964" y="1740882"/>
            <a:ext cx="2053902" cy="12864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Weighted moving average</a:t>
            </a:r>
          </a:p>
          <a:p>
            <a:pPr algn="ctr"/>
            <a:r>
              <a:rPr lang="de-DE" sz="1400" dirty="0"/>
              <a:t>(WMA) 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32A7DD36-1C23-074B-91DC-99B01D6F86AE}"/>
              </a:ext>
            </a:extLst>
          </p:cNvPr>
          <p:cNvCxnSpPr>
            <a:cxnSpLocks/>
            <a:stCxn id="13" idx="2"/>
            <a:endCxn id="20" idx="0"/>
          </p:cNvCxnSpPr>
          <p:nvPr/>
        </p:nvCxnSpPr>
        <p:spPr>
          <a:xfrm flipH="1">
            <a:off x="1704915" y="1616627"/>
            <a:ext cx="3978369" cy="124255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C832CBA1-4BF2-8C4D-B4FC-B7C911F3E9BE}"/>
              </a:ext>
            </a:extLst>
          </p:cNvPr>
          <p:cNvCxnSpPr>
            <a:cxnSpLocks/>
            <a:stCxn id="13" idx="2"/>
            <a:endCxn id="17" idx="0"/>
          </p:cNvCxnSpPr>
          <p:nvPr/>
        </p:nvCxnSpPr>
        <p:spPr>
          <a:xfrm>
            <a:off x="5683284" y="1616627"/>
            <a:ext cx="3776850" cy="124255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7B5580F8-7821-8648-89FA-77AB969BB0DC}"/>
              </a:ext>
            </a:extLst>
          </p:cNvPr>
          <p:cNvSpPr/>
          <p:nvPr/>
        </p:nvSpPr>
        <p:spPr>
          <a:xfrm>
            <a:off x="4656333" y="1149112"/>
            <a:ext cx="2053902" cy="4675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Volatility models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73CF412E-6643-F845-9F09-01E3BC285538}"/>
              </a:ext>
            </a:extLst>
          </p:cNvPr>
          <p:cNvSpPr txBox="1"/>
          <p:nvPr/>
        </p:nvSpPr>
        <p:spPr>
          <a:xfrm>
            <a:off x="106532" y="3138217"/>
            <a:ext cx="51988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goal is to estimate the current level of volatility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using the implied estimate (dailiy Stock price observation), all m returns are given equal weights 1/m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but it is reasonable to give more weight to more recent observations as they are more relevant to future price movements :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A5DF3021-00D4-9249-944E-91247C271D1C}"/>
              </a:ext>
            </a:extLst>
          </p:cNvPr>
          <p:cNvSpPr txBox="1"/>
          <p:nvPr/>
        </p:nvSpPr>
        <p:spPr>
          <a:xfrm>
            <a:off x="7571709" y="3144685"/>
            <a:ext cx="40414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exponentially weighted moving average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weights alpha i decrease exponentially as we move back in time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weights are determinde by: 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8CBF85F1-DFA7-1B4B-8DE6-61A293DED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457" y="4583161"/>
            <a:ext cx="1892300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6CE32CAB-6F1A-944E-9EF4-0A727356DF1C}"/>
              </a:ext>
            </a:extLst>
          </p:cNvPr>
          <p:cNvSpPr txBox="1"/>
          <p:nvPr/>
        </p:nvSpPr>
        <p:spPr>
          <a:xfrm>
            <a:off x="106532" y="5348706"/>
            <a:ext cx="62048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Weight of the observation            i days ago</a:t>
            </a:r>
          </a:p>
          <a:p>
            <a:r>
              <a:rPr lang="de-DE" sz="1400" dirty="0"/>
              <a:t>                must sum up to unity </a:t>
            </a:r>
          </a:p>
          <a:p>
            <a:endParaRPr lang="de-DE" sz="1400" dirty="0"/>
          </a:p>
          <a:p>
            <a:r>
              <a:rPr lang="de-DE" sz="1400" dirty="0"/>
              <a:t>If we choose:    </a:t>
            </a:r>
          </a:p>
          <a:p>
            <a:r>
              <a:rPr lang="de-DE" sz="1400" dirty="0"/>
              <a:t>                                                                  less weight to long ago observations</a:t>
            </a:r>
          </a:p>
          <a:p>
            <a:r>
              <a:rPr lang="de-DE" sz="1400" dirty="0"/>
              <a:t>                         equally weighted average</a:t>
            </a: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FDCD9CBB-D673-8F4A-AB66-05457E2E1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166" y="5356049"/>
            <a:ext cx="393700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B21A1620-44D8-E645-9086-4C973995A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84" y="5646241"/>
            <a:ext cx="707009" cy="17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>
            <a:extLst>
              <a:ext uri="{FF2B5EF4-FFF2-40B4-BE49-F238E27FC236}">
                <a16:creationId xmlns:a16="http://schemas.microsoft.com/office/drawing/2014/main" id="{067E3DEB-08AA-6442-AAC8-26B7CD4FB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378" y="5610049"/>
            <a:ext cx="590411" cy="390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>
            <a:extLst>
              <a:ext uri="{FF2B5EF4-FFF2-40B4-BE49-F238E27FC236}">
                <a16:creationId xmlns:a16="http://schemas.microsoft.com/office/drawing/2014/main" id="{5C8A7A4D-1F18-4147-9049-3C353A00F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407" y="6195856"/>
            <a:ext cx="16764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8" name="Picture 12">
            <a:extLst>
              <a:ext uri="{FF2B5EF4-FFF2-40B4-BE49-F238E27FC236}">
                <a16:creationId xmlns:a16="http://schemas.microsoft.com/office/drawing/2014/main" id="{013659E1-B793-1549-84A1-06B929A3D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11" y="6424676"/>
            <a:ext cx="681140" cy="318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0" name="Picture 14">
            <a:extLst>
              <a:ext uri="{FF2B5EF4-FFF2-40B4-BE49-F238E27FC236}">
                <a16:creationId xmlns:a16="http://schemas.microsoft.com/office/drawing/2014/main" id="{F8482547-E9A5-4F43-BCEA-C2CF97E6C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289" y="4023253"/>
            <a:ext cx="2997200" cy="29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2" name="Picture 16">
            <a:extLst>
              <a:ext uri="{FF2B5EF4-FFF2-40B4-BE49-F238E27FC236}">
                <a16:creationId xmlns:a16="http://schemas.microsoft.com/office/drawing/2014/main" id="{0636AC97-295A-944B-BE8A-1DB4B62F9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6265" y="4394379"/>
            <a:ext cx="30607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4" name="Picture 18">
            <a:extLst>
              <a:ext uri="{FF2B5EF4-FFF2-40B4-BE49-F238E27FC236}">
                <a16:creationId xmlns:a16="http://schemas.microsoft.com/office/drawing/2014/main" id="{1A0D56B8-F388-664D-9811-0CD12BEB6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0418" y="5245007"/>
            <a:ext cx="2667000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6" name="Picture 20">
            <a:extLst>
              <a:ext uri="{FF2B5EF4-FFF2-40B4-BE49-F238E27FC236}">
                <a16:creationId xmlns:a16="http://schemas.microsoft.com/office/drawing/2014/main" id="{816BD65A-A2BF-6845-9E0F-9013BF662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385" y="6364599"/>
            <a:ext cx="447880" cy="195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8" name="Picture 22">
            <a:extLst>
              <a:ext uri="{FF2B5EF4-FFF2-40B4-BE49-F238E27FC236}">
                <a16:creationId xmlns:a16="http://schemas.microsoft.com/office/drawing/2014/main" id="{2C3BA189-65E6-2443-9557-18BB322B9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3047" y="6393403"/>
            <a:ext cx="4191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94697F72-7EA0-0842-A3EE-05C7C19CA0B7}"/>
              </a:ext>
            </a:extLst>
          </p:cNvPr>
          <p:cNvSpPr txBox="1"/>
          <p:nvPr/>
        </p:nvSpPr>
        <p:spPr>
          <a:xfrm>
            <a:off x="7823884" y="4682111"/>
            <a:ext cx="3789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Reduces to a simple recursive formula for updating volatility estimates: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7B1FCF8-1EFB-9740-B0B5-740843D2516F}"/>
              </a:ext>
            </a:extLst>
          </p:cNvPr>
          <p:cNvSpPr txBox="1"/>
          <p:nvPr/>
        </p:nvSpPr>
        <p:spPr>
          <a:xfrm>
            <a:off x="7917003" y="5477777"/>
            <a:ext cx="37892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Central parameters:</a:t>
            </a:r>
          </a:p>
          <a:p>
            <a:r>
              <a:rPr lang="de-DE" sz="1400" dirty="0"/>
              <a:t>Estimate for       is made for day n (at end of day n-1) calculated from:</a:t>
            </a:r>
          </a:p>
        </p:txBody>
      </p:sp>
      <p:pic>
        <p:nvPicPr>
          <p:cNvPr id="9240" name="Picture 24">
            <a:extLst>
              <a:ext uri="{FF2B5EF4-FFF2-40B4-BE49-F238E27FC236}">
                <a16:creationId xmlns:a16="http://schemas.microsoft.com/office/drawing/2014/main" id="{9B86042D-D66C-6143-8961-99A15A59A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3194" y="5796725"/>
            <a:ext cx="203200" cy="13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9237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6265D8D6-18DD-EF44-8596-0BCFAD4A4F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 l="25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5DBA9F23-1FC3-D34F-B601-B3CA18C16A4D}"/>
              </a:ext>
            </a:extLst>
          </p:cNvPr>
          <p:cNvSpPr/>
          <p:nvPr/>
        </p:nvSpPr>
        <p:spPr>
          <a:xfrm>
            <a:off x="-3028" y="10"/>
            <a:ext cx="12188931" cy="6857990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3C0E3BF-FE5A-D64E-863A-1F4E3B627884}"/>
              </a:ext>
            </a:extLst>
          </p:cNvPr>
          <p:cNvSpPr txBox="1"/>
          <p:nvPr/>
        </p:nvSpPr>
        <p:spPr>
          <a:xfrm>
            <a:off x="106532" y="239697"/>
            <a:ext cx="105853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Different approaches to time series analysation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Different volatility models in detail </a:t>
            </a:r>
          </a:p>
        </p:txBody>
      </p:sp>
      <p:cxnSp>
        <p:nvCxnSpPr>
          <p:cNvPr id="10" name="Gerade Verbindung 9">
            <a:extLst>
              <a:ext uri="{FF2B5EF4-FFF2-40B4-BE49-F238E27FC236}">
                <a16:creationId xmlns:a16="http://schemas.microsoft.com/office/drawing/2014/main" id="{4EEAF868-D334-A945-9787-6DDF8E5E3A29}"/>
              </a:ext>
            </a:extLst>
          </p:cNvPr>
          <p:cNvCxnSpPr/>
          <p:nvPr/>
        </p:nvCxnSpPr>
        <p:spPr>
          <a:xfrm>
            <a:off x="0" y="744987"/>
            <a:ext cx="12192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32A7DD36-1C23-074B-91DC-99B01D6F86AE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1704915" y="1616627"/>
            <a:ext cx="3978369" cy="124255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C832CBA1-4BF2-8C4D-B4FC-B7C911F3E9BE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5683284" y="1616627"/>
            <a:ext cx="3776850" cy="124255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7B5580F8-7821-8648-89FA-77AB969BB0DC}"/>
              </a:ext>
            </a:extLst>
          </p:cNvPr>
          <p:cNvSpPr/>
          <p:nvPr/>
        </p:nvSpPr>
        <p:spPr>
          <a:xfrm>
            <a:off x="4656333" y="1149112"/>
            <a:ext cx="2053902" cy="4675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Volatility models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73CF412E-6643-F845-9F09-01E3BC285538}"/>
              </a:ext>
            </a:extLst>
          </p:cNvPr>
          <p:cNvSpPr txBox="1"/>
          <p:nvPr/>
        </p:nvSpPr>
        <p:spPr>
          <a:xfrm>
            <a:off x="269590" y="3144685"/>
            <a:ext cx="4822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/>
              <a:t>extension of the WMA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assuming</a:t>
            </a:r>
            <a:r>
              <a:rPr lang="de-DE" sz="1200" dirty="0"/>
              <a:t> that </a:t>
            </a:r>
            <a:r>
              <a:rPr lang="de-DE" sz="1200" dirty="0" err="1"/>
              <a:t>there</a:t>
            </a:r>
            <a:r>
              <a:rPr lang="de-DE" sz="1200" dirty="0"/>
              <a:t> is a long </a:t>
            </a:r>
            <a:r>
              <a:rPr lang="de-DE" sz="1200" dirty="0" err="1"/>
              <a:t>run</a:t>
            </a:r>
            <a:r>
              <a:rPr lang="de-DE" sz="1200" dirty="0"/>
              <a:t> average </a:t>
            </a:r>
            <a:r>
              <a:rPr lang="de-DE" sz="1200" dirty="0" err="1"/>
              <a:t>variance</a:t>
            </a:r>
            <a:r>
              <a:rPr lang="de-DE" sz="1200" dirty="0"/>
              <a:t>: V(L) which </a:t>
            </a:r>
            <a:r>
              <a:rPr lang="de-DE" sz="1200" dirty="0" err="1"/>
              <a:t>should</a:t>
            </a:r>
            <a:r>
              <a:rPr lang="de-DE" sz="1200" dirty="0"/>
              <a:t> be given </a:t>
            </a:r>
            <a:r>
              <a:rPr lang="de-DE" sz="1200" dirty="0" err="1"/>
              <a:t>some</a:t>
            </a:r>
            <a:r>
              <a:rPr lang="de-DE" sz="1200" dirty="0"/>
              <a:t> weight </a:t>
            </a:r>
            <a:r>
              <a:rPr lang="de-DE" sz="1200" dirty="0" err="1"/>
              <a:t>y</a:t>
            </a:r>
            <a:r>
              <a:rPr lang="de-DE" sz="1200" dirty="0"/>
              <a:t>:  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C14297FA-0031-0040-B8C5-462346DF17BA}"/>
              </a:ext>
            </a:extLst>
          </p:cNvPr>
          <p:cNvSpPr/>
          <p:nvPr/>
        </p:nvSpPr>
        <p:spPr>
          <a:xfrm>
            <a:off x="677964" y="1783124"/>
            <a:ext cx="2053902" cy="13084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Autogressive conditional heteroscedasticity</a:t>
            </a:r>
          </a:p>
          <a:p>
            <a:pPr algn="ctr"/>
            <a:r>
              <a:rPr lang="de-DE" sz="1400" dirty="0"/>
              <a:t>(ARCH)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7B2ACB9-276F-1542-A35F-371A14CEF690}"/>
              </a:ext>
            </a:extLst>
          </p:cNvPr>
          <p:cNvSpPr/>
          <p:nvPr/>
        </p:nvSpPr>
        <p:spPr>
          <a:xfrm>
            <a:off x="8433183" y="1740882"/>
            <a:ext cx="2053902" cy="13084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 Generalized Autogressive conditional heteroscedasticity</a:t>
            </a:r>
          </a:p>
          <a:p>
            <a:pPr algn="ctr"/>
            <a:r>
              <a:rPr lang="de-DE" sz="1400" dirty="0"/>
              <a:t>(GARCH)</a:t>
            </a:r>
          </a:p>
          <a:p>
            <a:pPr algn="ctr"/>
            <a:endParaRPr lang="de-DE" sz="1400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4DACE4E4-5E56-B345-9770-B9052A31A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022" y="3782569"/>
            <a:ext cx="2008582" cy="47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5717B949-4273-0F4B-8894-F2BA48F91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6567" y="3454102"/>
            <a:ext cx="2290594" cy="31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>
            <a:extLst>
              <a:ext uri="{FF2B5EF4-FFF2-40B4-BE49-F238E27FC236}">
                <a16:creationId xmlns:a16="http://schemas.microsoft.com/office/drawing/2014/main" id="{0ED267EE-36AD-3042-AC0A-9C7FEA97F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299" y="4089854"/>
            <a:ext cx="1159275" cy="48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>
            <a:extLst>
              <a:ext uri="{FF2B5EF4-FFF2-40B4-BE49-F238E27FC236}">
                <a16:creationId xmlns:a16="http://schemas.microsoft.com/office/drawing/2014/main" id="{39B6F3F9-08F9-C24A-90AA-6392D2944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008" y="4608495"/>
            <a:ext cx="853116" cy="14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>
            <a:extLst>
              <a:ext uri="{FF2B5EF4-FFF2-40B4-BE49-F238E27FC236}">
                <a16:creationId xmlns:a16="http://schemas.microsoft.com/office/drawing/2014/main" id="{8F3F405E-6652-534A-9A62-AFF6E6015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183" y="4738019"/>
            <a:ext cx="1669116" cy="481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2" name="Picture 12">
            <a:extLst>
              <a:ext uri="{FF2B5EF4-FFF2-40B4-BE49-F238E27FC236}">
                <a16:creationId xmlns:a16="http://schemas.microsoft.com/office/drawing/2014/main" id="{49CA452C-667E-6042-8288-AEC10E1DF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90" y="5423965"/>
            <a:ext cx="3707525" cy="170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E8043FF1-46F5-E949-8275-B348A326D92D}"/>
              </a:ext>
            </a:extLst>
          </p:cNvPr>
          <p:cNvSpPr txBox="1"/>
          <p:nvPr/>
        </p:nvSpPr>
        <p:spPr>
          <a:xfrm>
            <a:off x="269965" y="4149111"/>
            <a:ext cx="3789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Weights </a:t>
            </a:r>
            <a:r>
              <a:rPr lang="de-DE" sz="1200" dirty="0" err="1"/>
              <a:t>y</a:t>
            </a:r>
            <a:r>
              <a:rPr lang="de-DE" sz="1200" dirty="0"/>
              <a:t> and alpha must sum up to: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DD5900D3-6EF3-7C41-ACC4-D8C42B872A84}"/>
              </a:ext>
            </a:extLst>
          </p:cNvPr>
          <p:cNvSpPr txBox="1"/>
          <p:nvPr/>
        </p:nvSpPr>
        <p:spPr>
          <a:xfrm>
            <a:off x="269965" y="4498332"/>
            <a:ext cx="3789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err="1"/>
              <a:t>Defining</a:t>
            </a:r>
            <a:r>
              <a:rPr lang="de-DE" sz="1200"/>
              <a:t>: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86F0C04-E5A2-C349-B15D-254F74AEDEEA}"/>
              </a:ext>
            </a:extLst>
          </p:cNvPr>
          <p:cNvSpPr txBox="1"/>
          <p:nvPr/>
        </p:nvSpPr>
        <p:spPr>
          <a:xfrm>
            <a:off x="269590" y="4826284"/>
            <a:ext cx="3789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So we can </a:t>
            </a:r>
            <a:r>
              <a:rPr lang="de-DE" sz="1200" dirty="0" err="1"/>
              <a:t>write</a:t>
            </a:r>
            <a:r>
              <a:rPr lang="de-DE" sz="1200" dirty="0"/>
              <a:t>:</a:t>
            </a:r>
          </a:p>
        </p:txBody>
      </p:sp>
      <p:pic>
        <p:nvPicPr>
          <p:cNvPr id="10254" name="Picture 14">
            <a:extLst>
              <a:ext uri="{FF2B5EF4-FFF2-40B4-BE49-F238E27FC236}">
                <a16:creationId xmlns:a16="http://schemas.microsoft.com/office/drawing/2014/main" id="{2F373CC1-8121-D943-AAC8-C64C6A660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840" y="3781002"/>
            <a:ext cx="3292587" cy="14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6" name="Picture 16">
            <a:extLst>
              <a:ext uri="{FF2B5EF4-FFF2-40B4-BE49-F238E27FC236}">
                <a16:creationId xmlns:a16="http://schemas.microsoft.com/office/drawing/2014/main" id="{43B58ED6-B61D-024A-9169-96339657B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840" y="3986041"/>
            <a:ext cx="1478120" cy="150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8" name="Picture 18">
            <a:extLst>
              <a:ext uri="{FF2B5EF4-FFF2-40B4-BE49-F238E27FC236}">
                <a16:creationId xmlns:a16="http://schemas.microsoft.com/office/drawing/2014/main" id="{AB2937B0-3C83-6A4C-8A01-2898C0FBB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683" y="4219230"/>
            <a:ext cx="1478120" cy="154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0" name="Picture 20">
            <a:extLst>
              <a:ext uri="{FF2B5EF4-FFF2-40B4-BE49-F238E27FC236}">
                <a16:creationId xmlns:a16="http://schemas.microsoft.com/office/drawing/2014/main" id="{854ACAE8-13DE-C940-A29E-F3A108C2D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151" y="4703789"/>
            <a:ext cx="2386831" cy="286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4451C82E-4790-B941-9548-386320A6464C}"/>
              </a:ext>
            </a:extLst>
          </p:cNvPr>
          <p:cNvSpPr txBox="1"/>
          <p:nvPr/>
        </p:nvSpPr>
        <p:spPr>
          <a:xfrm>
            <a:off x="7563843" y="3045206"/>
            <a:ext cx="4822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/>
              <a:t>Natural </a:t>
            </a:r>
            <a:r>
              <a:rPr lang="de-DE" sz="1200" dirty="0" err="1"/>
              <a:t>generalization</a:t>
            </a:r>
            <a:r>
              <a:rPr lang="de-DE" sz="1200" dirty="0"/>
              <a:t> of the ARCH(m) is to </a:t>
            </a:r>
            <a:r>
              <a:rPr lang="de-DE" sz="1200" dirty="0" err="1"/>
              <a:t>incorporate</a:t>
            </a:r>
            <a:r>
              <a:rPr lang="de-DE" sz="1200" dirty="0"/>
              <a:t> the last </a:t>
            </a:r>
            <a:r>
              <a:rPr lang="de-DE" sz="1200" dirty="0" err="1"/>
              <a:t>q</a:t>
            </a:r>
            <a:r>
              <a:rPr lang="de-DE" sz="1200" dirty="0"/>
              <a:t> estimates of the </a:t>
            </a:r>
            <a:r>
              <a:rPr lang="de-DE" sz="1200" dirty="0" err="1"/>
              <a:t>variance</a:t>
            </a:r>
            <a:r>
              <a:rPr lang="de-DE" sz="1200" dirty="0"/>
              <a:t> as </a:t>
            </a:r>
            <a:r>
              <a:rPr lang="de-DE" sz="1200" dirty="0" err="1"/>
              <a:t>well</a:t>
            </a:r>
            <a:r>
              <a:rPr lang="de-DE" sz="12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 err="1"/>
              <a:t>Yields</a:t>
            </a:r>
            <a:r>
              <a:rPr lang="de-DE" sz="1200" dirty="0"/>
              <a:t> the model: </a:t>
            </a:r>
          </a:p>
        </p:txBody>
      </p:sp>
      <p:sp>
        <p:nvSpPr>
          <p:cNvPr id="29" name="Geschweifte Klammer rechts 28">
            <a:extLst>
              <a:ext uri="{FF2B5EF4-FFF2-40B4-BE49-F238E27FC236}">
                <a16:creationId xmlns:a16="http://schemas.microsoft.com/office/drawing/2014/main" id="{927AD51A-73B5-3C48-A4EA-0AAD86C5705B}"/>
              </a:ext>
            </a:extLst>
          </p:cNvPr>
          <p:cNvSpPr/>
          <p:nvPr/>
        </p:nvSpPr>
        <p:spPr>
          <a:xfrm rot="5400000">
            <a:off x="9244017" y="2875609"/>
            <a:ext cx="378372" cy="3346447"/>
          </a:xfrm>
          <a:prstGeom prst="rightBrac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237CA3C0-4D57-0E41-97F4-73765A4E75CF}"/>
              </a:ext>
            </a:extLst>
          </p:cNvPr>
          <p:cNvSpPr txBox="1"/>
          <p:nvPr/>
        </p:nvSpPr>
        <p:spPr>
          <a:xfrm>
            <a:off x="7571709" y="4935610"/>
            <a:ext cx="4822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/>
              <a:t>Setting:</a:t>
            </a:r>
          </a:p>
        </p:txBody>
      </p:sp>
      <p:pic>
        <p:nvPicPr>
          <p:cNvPr id="10262" name="Picture 22">
            <a:extLst>
              <a:ext uri="{FF2B5EF4-FFF2-40B4-BE49-F238E27FC236}">
                <a16:creationId xmlns:a16="http://schemas.microsoft.com/office/drawing/2014/main" id="{6103FA5A-E23A-334C-9DD1-99822FC0B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79" y="5164682"/>
            <a:ext cx="4077182" cy="33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4" name="Picture 24">
            <a:extLst>
              <a:ext uri="{FF2B5EF4-FFF2-40B4-BE49-F238E27FC236}">
                <a16:creationId xmlns:a16="http://schemas.microsoft.com/office/drawing/2014/main" id="{747F26A1-4215-8246-B06B-4BFA4050B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592" y="5538316"/>
            <a:ext cx="2893947" cy="15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feld 32">
            <a:extLst>
              <a:ext uri="{FF2B5EF4-FFF2-40B4-BE49-F238E27FC236}">
                <a16:creationId xmlns:a16="http://schemas.microsoft.com/office/drawing/2014/main" id="{A9A939C0-EDC3-F345-A86C-A13F8B4DAB31}"/>
              </a:ext>
            </a:extLst>
          </p:cNvPr>
          <p:cNvSpPr txBox="1"/>
          <p:nvPr/>
        </p:nvSpPr>
        <p:spPr>
          <a:xfrm>
            <a:off x="6230762" y="5718546"/>
            <a:ext cx="4822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Most </a:t>
            </a:r>
            <a:r>
              <a:rPr lang="de-DE" sz="1200" dirty="0" err="1"/>
              <a:t>popular</a:t>
            </a:r>
            <a:r>
              <a:rPr lang="de-DE" sz="1200" dirty="0"/>
              <a:t> model: </a:t>
            </a:r>
            <a:r>
              <a:rPr lang="de-DE" sz="1200" u="sng" dirty="0"/>
              <a:t>GARCH(1,1) model</a:t>
            </a:r>
          </a:p>
        </p:txBody>
      </p:sp>
      <p:pic>
        <p:nvPicPr>
          <p:cNvPr id="10266" name="Picture 26">
            <a:extLst>
              <a:ext uri="{FF2B5EF4-FFF2-40B4-BE49-F238E27FC236}">
                <a16:creationId xmlns:a16="http://schemas.microsoft.com/office/drawing/2014/main" id="{45CFA518-4405-8A45-992F-975AFCB47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5803" y="5758019"/>
            <a:ext cx="2277598" cy="198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8" name="Picture 28">
            <a:extLst>
              <a:ext uri="{FF2B5EF4-FFF2-40B4-BE49-F238E27FC236}">
                <a16:creationId xmlns:a16="http://schemas.microsoft.com/office/drawing/2014/main" id="{FF2CFDC8-51CD-0A45-83E4-3FA0A1A0D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958" y="6053137"/>
            <a:ext cx="4430736" cy="169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0" name="Picture 30">
            <a:extLst>
              <a:ext uri="{FF2B5EF4-FFF2-40B4-BE49-F238E27FC236}">
                <a16:creationId xmlns:a16="http://schemas.microsoft.com/office/drawing/2014/main" id="{0292FC68-6238-344D-9292-69DAC099C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3518" y="6056043"/>
            <a:ext cx="931950" cy="15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2" name="Picture 32">
            <a:extLst>
              <a:ext uri="{FF2B5EF4-FFF2-40B4-BE49-F238E27FC236}">
                <a16:creationId xmlns:a16="http://schemas.microsoft.com/office/drawing/2014/main" id="{DB656D0C-C1C9-114C-B6F8-999D7A968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029" y="6303362"/>
            <a:ext cx="8116923" cy="153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feld 37">
            <a:extLst>
              <a:ext uri="{FF2B5EF4-FFF2-40B4-BE49-F238E27FC236}">
                <a16:creationId xmlns:a16="http://schemas.microsoft.com/office/drawing/2014/main" id="{C0CC8446-BB80-6A47-998E-20CC2930AA1D}"/>
              </a:ext>
            </a:extLst>
          </p:cNvPr>
          <p:cNvSpPr txBox="1"/>
          <p:nvPr/>
        </p:nvSpPr>
        <p:spPr>
          <a:xfrm>
            <a:off x="7507941" y="6464401"/>
            <a:ext cx="4822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GARCH(1,1) = long </a:t>
            </a:r>
            <a:r>
              <a:rPr lang="de-DE" sz="1200" dirty="0" err="1"/>
              <a:t>run</a:t>
            </a:r>
            <a:r>
              <a:rPr lang="de-DE" sz="1200" dirty="0"/>
              <a:t> average </a:t>
            </a:r>
            <a:r>
              <a:rPr lang="de-DE" sz="1200" dirty="0" err="1"/>
              <a:t>variance</a:t>
            </a:r>
            <a:r>
              <a:rPr lang="de-DE" sz="1200" dirty="0"/>
              <a:t> + EWMA</a:t>
            </a:r>
          </a:p>
        </p:txBody>
      </p:sp>
    </p:spTree>
    <p:extLst>
      <p:ext uri="{BB962C8B-B14F-4D97-AF65-F5344CB8AC3E}">
        <p14:creationId xmlns:p14="http://schemas.microsoft.com/office/powerpoint/2010/main" val="27214286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6265D8D6-18DD-EF44-8596-0BCFAD4A4F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 l="25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5DBA9F23-1FC3-D34F-B601-B3CA18C16A4D}"/>
              </a:ext>
            </a:extLst>
          </p:cNvPr>
          <p:cNvSpPr/>
          <p:nvPr/>
        </p:nvSpPr>
        <p:spPr>
          <a:xfrm>
            <a:off x="-1" y="0"/>
            <a:ext cx="12188931" cy="6857990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3C0E3BF-FE5A-D64E-863A-1F4E3B627884}"/>
              </a:ext>
            </a:extLst>
          </p:cNvPr>
          <p:cNvSpPr txBox="1"/>
          <p:nvPr/>
        </p:nvSpPr>
        <p:spPr>
          <a:xfrm>
            <a:off x="106532" y="239697"/>
            <a:ext cx="105853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Different approaches to time series analysation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Combining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the implied volatility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concept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and volatility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indices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0" name="Gerade Verbindung 9">
            <a:extLst>
              <a:ext uri="{FF2B5EF4-FFF2-40B4-BE49-F238E27FC236}">
                <a16:creationId xmlns:a16="http://schemas.microsoft.com/office/drawing/2014/main" id="{4EEAF868-D334-A945-9787-6DDF8E5E3A29}"/>
              </a:ext>
            </a:extLst>
          </p:cNvPr>
          <p:cNvCxnSpPr/>
          <p:nvPr/>
        </p:nvCxnSpPr>
        <p:spPr>
          <a:xfrm>
            <a:off x="0" y="744987"/>
            <a:ext cx="12192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51203DCD-0223-6C4A-9AA8-E2BAB936390A}"/>
              </a:ext>
            </a:extLst>
          </p:cNvPr>
          <p:cNvSpPr txBox="1"/>
          <p:nvPr/>
        </p:nvSpPr>
        <p:spPr>
          <a:xfrm>
            <a:off x="106532" y="1250278"/>
            <a:ext cx="113900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err="1"/>
              <a:t>Recap</a:t>
            </a:r>
            <a:r>
              <a:rPr lang="de-DE" u="sng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implied volatility is the volatility that </a:t>
            </a:r>
            <a:r>
              <a:rPr lang="de-DE" dirty="0" err="1"/>
              <a:t>gives</a:t>
            </a:r>
            <a:r>
              <a:rPr lang="de-DE" dirty="0"/>
              <a:t> the market price of the option when it is </a:t>
            </a:r>
            <a:r>
              <a:rPr lang="de-DE" dirty="0" err="1"/>
              <a:t>substituted</a:t>
            </a:r>
            <a:r>
              <a:rPr lang="de-DE" dirty="0"/>
              <a:t> into the </a:t>
            </a:r>
            <a:r>
              <a:rPr lang="de-DE" dirty="0" err="1"/>
              <a:t>pricing</a:t>
            </a:r>
            <a:r>
              <a:rPr lang="de-DE" dirty="0"/>
              <a:t> model</a:t>
            </a:r>
          </a:p>
          <a:p>
            <a:endParaRPr lang="de-DE" dirty="0"/>
          </a:p>
          <a:p>
            <a:r>
              <a:rPr lang="de-DE" u="sng" dirty="0"/>
              <a:t>Example:</a:t>
            </a:r>
          </a:p>
          <a:p>
            <a:r>
              <a:rPr lang="de-DE" dirty="0"/>
              <a:t>Price of a </a:t>
            </a:r>
            <a:r>
              <a:rPr lang="de-DE" dirty="0" err="1"/>
              <a:t>european</a:t>
            </a:r>
            <a:r>
              <a:rPr lang="de-DE" dirty="0"/>
              <a:t> Call Option (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dividends</a:t>
            </a:r>
            <a:r>
              <a:rPr lang="de-DE" dirty="0"/>
              <a:t>) is C(S0)=1,875; S0=21; K=20; r=0,1; T=0,25</a:t>
            </a:r>
          </a:p>
        </p:txBody>
      </p:sp>
      <p:sp>
        <p:nvSpPr>
          <p:cNvPr id="23" name="Geschweifte Klammer rechts 22">
            <a:extLst>
              <a:ext uri="{FF2B5EF4-FFF2-40B4-BE49-F238E27FC236}">
                <a16:creationId xmlns:a16="http://schemas.microsoft.com/office/drawing/2014/main" id="{D13CA36F-CB5F-8C47-98A2-DD37711225C0}"/>
              </a:ext>
            </a:extLst>
          </p:cNvPr>
          <p:cNvSpPr/>
          <p:nvPr/>
        </p:nvSpPr>
        <p:spPr>
          <a:xfrm rot="5400000">
            <a:off x="4739109" y="-1519065"/>
            <a:ext cx="378372" cy="9425710"/>
          </a:xfrm>
          <a:prstGeom prst="rightBrac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6DD352F6-A2D5-AE4A-BB45-C5EF5FE7EE08}"/>
              </a:ext>
            </a:extLst>
          </p:cNvPr>
          <p:cNvSpPr txBox="1"/>
          <p:nvPr/>
        </p:nvSpPr>
        <p:spPr>
          <a:xfrm>
            <a:off x="106532" y="3382977"/>
            <a:ext cx="113900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Implied volatility is now the value of </a:t>
            </a:r>
            <a:r>
              <a:rPr lang="de-DE" dirty="0" err="1"/>
              <a:t>sigma</a:t>
            </a:r>
            <a:r>
              <a:rPr lang="de-DE" dirty="0"/>
              <a:t> when </a:t>
            </a:r>
            <a:r>
              <a:rPr lang="de-DE" dirty="0" err="1"/>
              <a:t>substituted</a:t>
            </a:r>
            <a:r>
              <a:rPr lang="de-DE" dirty="0"/>
              <a:t> in the BSM formula that </a:t>
            </a:r>
            <a:r>
              <a:rPr lang="de-DE" dirty="0" err="1"/>
              <a:t>gives</a:t>
            </a:r>
            <a:r>
              <a:rPr lang="de-DE" dirty="0"/>
              <a:t> </a:t>
            </a:r>
            <a:r>
              <a:rPr lang="de-DE" dirty="0" err="1"/>
              <a:t>us</a:t>
            </a:r>
            <a:r>
              <a:rPr lang="de-DE" dirty="0"/>
              <a:t> C(S0)=1,875</a:t>
            </a:r>
          </a:p>
          <a:p>
            <a:endParaRPr lang="de-DE" dirty="0"/>
          </a:p>
          <a:p>
            <a:r>
              <a:rPr lang="de-DE" u="sng" dirty="0"/>
              <a:t>Central </a:t>
            </a:r>
            <a:r>
              <a:rPr lang="de-DE" u="sng" dirty="0" err="1"/>
              <a:t>problem</a:t>
            </a:r>
            <a:r>
              <a:rPr lang="de-DE" dirty="0"/>
              <a:t>: not possible to just </a:t>
            </a:r>
            <a:r>
              <a:rPr lang="de-DE" dirty="0" err="1"/>
              <a:t>simply</a:t>
            </a:r>
            <a:r>
              <a:rPr lang="de-DE" dirty="0"/>
              <a:t> </a:t>
            </a:r>
            <a:r>
              <a:rPr lang="de-DE" dirty="0" err="1"/>
              <a:t>solve</a:t>
            </a:r>
            <a:r>
              <a:rPr lang="de-DE" dirty="0"/>
              <a:t> the BSM </a:t>
            </a:r>
            <a:r>
              <a:rPr lang="de-DE" dirty="0" err="1"/>
              <a:t>equation</a:t>
            </a:r>
            <a:r>
              <a:rPr lang="de-DE" dirty="0"/>
              <a:t> for the </a:t>
            </a:r>
            <a:r>
              <a:rPr lang="de-DE" dirty="0" err="1"/>
              <a:t>parameter</a:t>
            </a:r>
            <a:r>
              <a:rPr lang="de-DE" dirty="0"/>
              <a:t> </a:t>
            </a:r>
            <a:r>
              <a:rPr lang="de-DE" dirty="0" err="1"/>
              <a:t>sigma</a:t>
            </a:r>
            <a:endParaRPr lang="de-DE" dirty="0"/>
          </a:p>
          <a:p>
            <a:endParaRPr lang="de-DE" dirty="0"/>
          </a:p>
          <a:p>
            <a:r>
              <a:rPr lang="de-DE" u="sng" dirty="0"/>
              <a:t>Work </a:t>
            </a:r>
            <a:r>
              <a:rPr lang="de-DE" u="sng" dirty="0" err="1"/>
              <a:t>around</a:t>
            </a:r>
            <a:r>
              <a:rPr lang="de-DE" u="sng" dirty="0"/>
              <a:t> and use in practice: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implied volatility is </a:t>
            </a:r>
            <a:r>
              <a:rPr lang="de-DE" dirty="0" err="1"/>
              <a:t>used</a:t>
            </a:r>
            <a:r>
              <a:rPr lang="de-DE" dirty="0"/>
              <a:t> to </a:t>
            </a:r>
            <a:r>
              <a:rPr lang="de-DE" dirty="0" err="1"/>
              <a:t>monitor</a:t>
            </a:r>
            <a:r>
              <a:rPr lang="de-DE" dirty="0"/>
              <a:t> the </a:t>
            </a:r>
            <a:r>
              <a:rPr lang="de-DE" dirty="0" err="1"/>
              <a:t>market‘s</a:t>
            </a:r>
            <a:r>
              <a:rPr lang="de-DE" dirty="0"/>
              <a:t> </a:t>
            </a:r>
            <a:r>
              <a:rPr lang="de-DE" dirty="0" err="1"/>
              <a:t>opinion</a:t>
            </a:r>
            <a:r>
              <a:rPr lang="de-DE" dirty="0"/>
              <a:t> about volatility of a </a:t>
            </a:r>
            <a:r>
              <a:rPr lang="de-DE" dirty="0" err="1"/>
              <a:t>particular</a:t>
            </a:r>
            <a:r>
              <a:rPr lang="de-DE" dirty="0"/>
              <a:t> stock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F414286B-9707-0F40-93A7-3BBE6E31AE8F}"/>
              </a:ext>
            </a:extLst>
          </p:cNvPr>
          <p:cNvSpPr/>
          <p:nvPr/>
        </p:nvSpPr>
        <p:spPr>
          <a:xfrm>
            <a:off x="1561229" y="5327548"/>
            <a:ext cx="3166556" cy="6700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Historical volatility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BE01B6BE-CBEA-104A-9902-ECB2C05D32DB}"/>
              </a:ext>
            </a:extLst>
          </p:cNvPr>
          <p:cNvSpPr/>
          <p:nvPr/>
        </p:nvSpPr>
        <p:spPr>
          <a:xfrm>
            <a:off x="6674767" y="5327548"/>
            <a:ext cx="3166556" cy="6700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Implied volatility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4F706959-BEAF-5A46-BDF9-6F74808C772A}"/>
              </a:ext>
            </a:extLst>
          </p:cNvPr>
          <p:cNvSpPr txBox="1"/>
          <p:nvPr/>
        </p:nvSpPr>
        <p:spPr>
          <a:xfrm>
            <a:off x="2073804" y="6135944"/>
            <a:ext cx="214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/>
              <a:t>Backward</a:t>
            </a:r>
            <a:r>
              <a:rPr lang="de-DE"/>
              <a:t> </a:t>
            </a:r>
            <a:r>
              <a:rPr lang="de-DE" err="1"/>
              <a:t>looking</a:t>
            </a:r>
            <a:endParaRPr lang="de-DE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FCFA7A2C-A9D0-7E49-BF94-B0AC1EDD85CE}"/>
              </a:ext>
            </a:extLst>
          </p:cNvPr>
          <p:cNvSpPr txBox="1"/>
          <p:nvPr/>
        </p:nvSpPr>
        <p:spPr>
          <a:xfrm>
            <a:off x="7187342" y="6135944"/>
            <a:ext cx="214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Forward </a:t>
            </a:r>
            <a:r>
              <a:rPr lang="de-DE" err="1"/>
              <a:t>looking</a:t>
            </a:r>
            <a:endParaRPr lang="de-DE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B337B51E-A4BC-B242-AED6-CC1651DFFAD7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 flipH="1">
            <a:off x="3144507" y="5137303"/>
            <a:ext cx="2657051" cy="190245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8DC0A06D-FD6A-1A40-A7BE-C63FD447C79C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>
            <a:off x="5801558" y="5137303"/>
            <a:ext cx="2456487" cy="190245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DA470A5C-0ACC-EA40-8AE0-B9F229001937}"/>
              </a:ext>
            </a:extLst>
          </p:cNvPr>
          <p:cNvSpPr/>
          <p:nvPr/>
        </p:nvSpPr>
        <p:spPr>
          <a:xfrm>
            <a:off x="6536155" y="5151574"/>
            <a:ext cx="3582041" cy="135370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59493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6265D8D6-18DD-EF44-8596-0BCFAD4A4F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 l="25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5DBA9F23-1FC3-D34F-B601-B3CA18C16A4D}"/>
              </a:ext>
            </a:extLst>
          </p:cNvPr>
          <p:cNvSpPr/>
          <p:nvPr/>
        </p:nvSpPr>
        <p:spPr>
          <a:xfrm>
            <a:off x="-1" y="0"/>
            <a:ext cx="12188931" cy="6857990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3C0E3BF-FE5A-D64E-863A-1F4E3B627884}"/>
              </a:ext>
            </a:extLst>
          </p:cNvPr>
          <p:cNvSpPr txBox="1"/>
          <p:nvPr/>
        </p:nvSpPr>
        <p:spPr>
          <a:xfrm>
            <a:off x="106532" y="239697"/>
            <a:ext cx="105853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Different approaches to time series analysation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Combining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the implied volatility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concept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and volatility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indices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0" name="Gerade Verbindung 9">
            <a:extLst>
              <a:ext uri="{FF2B5EF4-FFF2-40B4-BE49-F238E27FC236}">
                <a16:creationId xmlns:a16="http://schemas.microsoft.com/office/drawing/2014/main" id="{4EEAF868-D334-A945-9787-6DDF8E5E3A29}"/>
              </a:ext>
            </a:extLst>
          </p:cNvPr>
          <p:cNvCxnSpPr/>
          <p:nvPr/>
        </p:nvCxnSpPr>
        <p:spPr>
          <a:xfrm>
            <a:off x="0" y="744987"/>
            <a:ext cx="12192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51203DCD-0223-6C4A-9AA8-E2BAB936390A}"/>
              </a:ext>
            </a:extLst>
          </p:cNvPr>
          <p:cNvSpPr txBox="1"/>
          <p:nvPr/>
        </p:nvSpPr>
        <p:spPr>
          <a:xfrm>
            <a:off x="106532" y="1250278"/>
            <a:ext cx="11390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traders</a:t>
            </a:r>
            <a:r>
              <a:rPr lang="de-DE" dirty="0"/>
              <a:t> often use the implied volatility of an option </a:t>
            </a:r>
            <a:r>
              <a:rPr lang="de-DE" dirty="0" err="1"/>
              <a:t>rather</a:t>
            </a:r>
            <a:r>
              <a:rPr lang="de-DE" dirty="0"/>
              <a:t> than its price because the volatility is more </a:t>
            </a:r>
            <a:r>
              <a:rPr lang="de-DE" dirty="0" err="1"/>
              <a:t>convenient</a:t>
            </a:r>
            <a:r>
              <a:rPr lang="de-DE" dirty="0"/>
              <a:t>, less </a:t>
            </a:r>
            <a:r>
              <a:rPr lang="de-DE" dirty="0" err="1"/>
              <a:t>likely</a:t>
            </a:r>
            <a:r>
              <a:rPr lang="de-DE" dirty="0"/>
              <a:t> to to </a:t>
            </a:r>
            <a:r>
              <a:rPr lang="de-DE" dirty="0" err="1"/>
              <a:t>variey</a:t>
            </a:r>
            <a:r>
              <a:rPr lang="de-DE" dirty="0"/>
              <a:t>, </a:t>
            </a:r>
            <a:r>
              <a:rPr lang="de-DE" dirty="0" err="1"/>
              <a:t>used</a:t>
            </a:r>
            <a:r>
              <a:rPr lang="de-DE" dirty="0"/>
              <a:t> to estimate appropiate implied volatilities for other options</a:t>
            </a:r>
          </a:p>
        </p:txBody>
      </p:sp>
      <p:sp>
        <p:nvSpPr>
          <p:cNvPr id="13" name="Geschweifte Klammer rechts 12">
            <a:extLst>
              <a:ext uri="{FF2B5EF4-FFF2-40B4-BE49-F238E27FC236}">
                <a16:creationId xmlns:a16="http://schemas.microsoft.com/office/drawing/2014/main" id="{2046621E-FFA1-9643-8E0C-9057BBC8C7A7}"/>
              </a:ext>
            </a:extLst>
          </p:cNvPr>
          <p:cNvSpPr/>
          <p:nvPr/>
        </p:nvSpPr>
        <p:spPr>
          <a:xfrm rot="5400000">
            <a:off x="5210012" y="-3059741"/>
            <a:ext cx="378372" cy="10367516"/>
          </a:xfrm>
          <a:prstGeom prst="rightBrac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5CF77B3E-9672-C04A-8D43-4EA429A6DE9B}"/>
              </a:ext>
            </a:extLst>
          </p:cNvPr>
          <p:cNvSpPr/>
          <p:nvPr/>
        </p:nvSpPr>
        <p:spPr>
          <a:xfrm>
            <a:off x="3815920" y="2401899"/>
            <a:ext cx="3166556" cy="6700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Use in volatility </a:t>
            </a:r>
            <a:r>
              <a:rPr lang="de-DE" dirty="0" err="1"/>
              <a:t>indices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7E1D78F-844F-0544-8FE6-6924E932CD18}"/>
              </a:ext>
            </a:extLst>
          </p:cNvPr>
          <p:cNvSpPr txBox="1"/>
          <p:nvPr/>
        </p:nvSpPr>
        <p:spPr>
          <a:xfrm>
            <a:off x="106532" y="3382977"/>
            <a:ext cx="113900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indices</a:t>
            </a:r>
            <a:r>
              <a:rPr lang="de-DE" dirty="0"/>
              <a:t> are designet to measure the </a:t>
            </a:r>
            <a:r>
              <a:rPr lang="de-DE" dirty="0" err="1"/>
              <a:t>market‘s</a:t>
            </a:r>
            <a:r>
              <a:rPr lang="de-DE" dirty="0"/>
              <a:t> </a:t>
            </a:r>
            <a:r>
              <a:rPr lang="de-DE" dirty="0" err="1"/>
              <a:t>expectation</a:t>
            </a:r>
            <a:r>
              <a:rPr lang="de-DE" dirty="0"/>
              <a:t> of future volatility implied by option prices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most </a:t>
            </a:r>
            <a:r>
              <a:rPr lang="de-DE" dirty="0" err="1"/>
              <a:t>popular</a:t>
            </a:r>
            <a:r>
              <a:rPr lang="de-DE" dirty="0"/>
              <a:t> one: VIX (</a:t>
            </a:r>
            <a:r>
              <a:rPr lang="de-DE" dirty="0" err="1"/>
              <a:t>uses</a:t>
            </a:r>
            <a:r>
              <a:rPr lang="de-DE" dirty="0"/>
              <a:t> implied volatility of 30 day options on the S&amp;P 500 calculated from a </a:t>
            </a:r>
            <a:r>
              <a:rPr lang="de-DE" dirty="0" err="1"/>
              <a:t>wide</a:t>
            </a:r>
            <a:r>
              <a:rPr lang="de-DE" dirty="0"/>
              <a:t> </a:t>
            </a:r>
            <a:r>
              <a:rPr lang="de-DE" dirty="0" err="1"/>
              <a:t>range</a:t>
            </a:r>
            <a:r>
              <a:rPr lang="de-DE" dirty="0"/>
              <a:t> of calls and </a:t>
            </a:r>
            <a:r>
              <a:rPr lang="de-DE" dirty="0" err="1"/>
              <a:t>puts</a:t>
            </a:r>
            <a:r>
              <a:rPr lang="de-DE" dirty="0"/>
              <a:t>)</a:t>
            </a:r>
          </a:p>
          <a:p>
            <a:r>
              <a:rPr lang="de-DE" dirty="0"/>
              <a:t>	Other </a:t>
            </a:r>
            <a:r>
              <a:rPr lang="de-DE" dirty="0" err="1"/>
              <a:t>ones</a:t>
            </a:r>
            <a:r>
              <a:rPr lang="de-DE" dirty="0"/>
              <a:t>: VXN (on Nasdaq)</a:t>
            </a:r>
          </a:p>
          <a:p>
            <a:pPr>
              <a:tabLst>
                <a:tab pos="1198563" algn="l"/>
                <a:tab pos="1287463" algn="l"/>
                <a:tab pos="1420813" algn="l"/>
                <a:tab pos="2217738" algn="l"/>
              </a:tabLst>
            </a:pPr>
            <a:r>
              <a:rPr lang="de-DE" dirty="0"/>
              <a:t>				VXD (on Dow Jones)</a:t>
            </a:r>
          </a:p>
        </p:txBody>
      </p:sp>
    </p:spTree>
    <p:extLst>
      <p:ext uri="{BB962C8B-B14F-4D97-AF65-F5344CB8AC3E}">
        <p14:creationId xmlns:p14="http://schemas.microsoft.com/office/powerpoint/2010/main" val="1681329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6265D8D6-18DD-EF44-8596-0BCFAD4A4F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 l="25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5DBA9F23-1FC3-D34F-B601-B3CA18C16A4D}"/>
              </a:ext>
            </a:extLst>
          </p:cNvPr>
          <p:cNvSpPr/>
          <p:nvPr/>
        </p:nvSpPr>
        <p:spPr>
          <a:xfrm>
            <a:off x="-1" y="0"/>
            <a:ext cx="12188931" cy="6857990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3C0E3BF-FE5A-D64E-863A-1F4E3B627884}"/>
              </a:ext>
            </a:extLst>
          </p:cNvPr>
          <p:cNvSpPr txBox="1"/>
          <p:nvPr/>
        </p:nvSpPr>
        <p:spPr>
          <a:xfrm>
            <a:off x="106532" y="239697"/>
            <a:ext cx="5273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Determants of the options price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986D84A8-FCD7-BF4E-86C5-1A7A1B7B5C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7456" y="1002604"/>
            <a:ext cx="5186974" cy="3216504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F9D64D7E-23A9-9645-8DCA-6D1BE0BCC8CF}"/>
              </a:ext>
            </a:extLst>
          </p:cNvPr>
          <p:cNvSpPr txBox="1"/>
          <p:nvPr/>
        </p:nvSpPr>
        <p:spPr>
          <a:xfrm>
            <a:off x="2919047" y="4191692"/>
            <a:ext cx="51874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" dirty="0"/>
              <a:t>Abbildung Nr.2): </a:t>
            </a:r>
            <a:endParaRPr lang="de-DE" sz="400" dirty="0">
              <a:solidFill>
                <a:srgbClr val="E50CBC"/>
              </a:solidFill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de-DE" sz="4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https://www.investresearch.net/wp-content/uploads/2014/02/Black-Scholes.png</a:t>
            </a:r>
            <a:endParaRPr lang="de-DE" sz="4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42ACD65-4387-1740-9CD4-37C705304CCD}"/>
              </a:ext>
            </a:extLst>
          </p:cNvPr>
          <p:cNvSpPr/>
          <p:nvPr/>
        </p:nvSpPr>
        <p:spPr>
          <a:xfrm>
            <a:off x="149469" y="4976446"/>
            <a:ext cx="2593731" cy="5802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(Current) Stock Price: S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649FBF1-1EC2-914B-958C-CD614725872E}"/>
              </a:ext>
            </a:extLst>
          </p:cNvPr>
          <p:cNvSpPr/>
          <p:nvPr/>
        </p:nvSpPr>
        <p:spPr>
          <a:xfrm>
            <a:off x="2892649" y="4976446"/>
            <a:ext cx="2593731" cy="5802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Volatility: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7E96197-7874-1E41-8AFB-1EBDCA73D4AC}"/>
              </a:ext>
            </a:extLst>
          </p:cNvPr>
          <p:cNvSpPr/>
          <p:nvPr/>
        </p:nvSpPr>
        <p:spPr>
          <a:xfrm>
            <a:off x="5635829" y="4976446"/>
            <a:ext cx="2593731" cy="5802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Time to maturity: T-t 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2D9C269-5FBB-BF4A-9545-9307896B6B0D}"/>
              </a:ext>
            </a:extLst>
          </p:cNvPr>
          <p:cNvSpPr/>
          <p:nvPr/>
        </p:nvSpPr>
        <p:spPr>
          <a:xfrm>
            <a:off x="8345657" y="4976446"/>
            <a:ext cx="2593731" cy="5802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Interest rate: r 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5CE81AD-01D3-E440-8B66-AC50F8503BA1}"/>
              </a:ext>
            </a:extLst>
          </p:cNvPr>
          <p:cNvSpPr/>
          <p:nvPr/>
        </p:nvSpPr>
        <p:spPr>
          <a:xfrm>
            <a:off x="2892648" y="5835902"/>
            <a:ext cx="2593731" cy="5802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Strike price: K 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7CF641A-0E67-7045-A7A3-3FA7CAA8ED6D}"/>
              </a:ext>
            </a:extLst>
          </p:cNvPr>
          <p:cNvSpPr/>
          <p:nvPr/>
        </p:nvSpPr>
        <p:spPr>
          <a:xfrm>
            <a:off x="8713643" y="1119554"/>
            <a:ext cx="3375780" cy="58029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Black-Scholes-Merton formula</a:t>
            </a:r>
          </a:p>
        </p:txBody>
      </p:sp>
      <p:sp>
        <p:nvSpPr>
          <p:cNvPr id="13" name="Geschweifte Klammer rechts 12">
            <a:extLst>
              <a:ext uri="{FF2B5EF4-FFF2-40B4-BE49-F238E27FC236}">
                <a16:creationId xmlns:a16="http://schemas.microsoft.com/office/drawing/2014/main" id="{6D89C0FA-4B18-D74F-A087-0847DF35F007}"/>
              </a:ext>
            </a:extLst>
          </p:cNvPr>
          <p:cNvSpPr/>
          <p:nvPr/>
        </p:nvSpPr>
        <p:spPr>
          <a:xfrm>
            <a:off x="8282839" y="1002604"/>
            <a:ext cx="351207" cy="782234"/>
          </a:xfrm>
          <a:prstGeom prst="rightBrac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id="{D7296EDF-6134-0143-A8A8-F23F4435D87E}"/>
              </a:ext>
            </a:extLst>
          </p:cNvPr>
          <p:cNvCxnSpPr/>
          <p:nvPr/>
        </p:nvCxnSpPr>
        <p:spPr>
          <a:xfrm>
            <a:off x="0" y="744987"/>
            <a:ext cx="12192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925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6265D8D6-18DD-EF44-8596-0BCFAD4A4F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 l="25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6CD7DEF6-1F45-ED48-BB12-D5BE943F27BD}"/>
              </a:ext>
            </a:extLst>
          </p:cNvPr>
          <p:cNvSpPr txBox="1"/>
          <p:nvPr/>
        </p:nvSpPr>
        <p:spPr>
          <a:xfrm>
            <a:off x="4110463" y="6673324"/>
            <a:ext cx="859654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/>
              <a:t>Abbildung Nr.1: </a:t>
            </a:r>
            <a:r>
              <a:rPr lang="de-DE" sz="6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https://www.viveresenigallia.it/upload/2019_11/530994_CfakepathTrading.jpg</a:t>
            </a:r>
            <a:r>
              <a:rPr lang="de-DE" sz="600" dirty="0"/>
              <a:t> 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8D4B979-875C-004C-8A09-E24E4421D123}"/>
              </a:ext>
            </a:extLst>
          </p:cNvPr>
          <p:cNvSpPr/>
          <p:nvPr/>
        </p:nvSpPr>
        <p:spPr>
          <a:xfrm>
            <a:off x="1" y="0"/>
            <a:ext cx="4351283" cy="6858000"/>
          </a:xfrm>
          <a:prstGeom prst="rect">
            <a:avLst/>
          </a:prstGeom>
          <a:solidFill>
            <a:schemeClr val="lt1">
              <a:alpha val="44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72E590C-3C2B-B54E-9118-26F76F70D1A2}"/>
              </a:ext>
            </a:extLst>
          </p:cNvPr>
          <p:cNvSpPr txBox="1"/>
          <p:nvPr/>
        </p:nvSpPr>
        <p:spPr>
          <a:xfrm>
            <a:off x="1" y="2125347"/>
            <a:ext cx="4351283" cy="58477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de-DE" sz="3200" dirty="0">
                <a:solidFill>
                  <a:schemeClr val="bg1"/>
                </a:solidFill>
              </a:rPr>
              <a:t>The Greeks</a:t>
            </a:r>
          </a:p>
        </p:txBody>
      </p:sp>
    </p:spTree>
    <p:extLst>
      <p:ext uri="{BB962C8B-B14F-4D97-AF65-F5344CB8AC3E}">
        <p14:creationId xmlns:p14="http://schemas.microsoft.com/office/powerpoint/2010/main" val="3877396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6265D8D6-18DD-EF44-8596-0BCFAD4A4F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 l="25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5DBA9F23-1FC3-D34F-B601-B3CA18C16A4D}"/>
              </a:ext>
            </a:extLst>
          </p:cNvPr>
          <p:cNvSpPr/>
          <p:nvPr/>
        </p:nvSpPr>
        <p:spPr>
          <a:xfrm>
            <a:off x="-1" y="0"/>
            <a:ext cx="12188931" cy="6857990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3C0E3BF-FE5A-D64E-863A-1F4E3B627884}"/>
              </a:ext>
            </a:extLst>
          </p:cNvPr>
          <p:cNvSpPr txBox="1"/>
          <p:nvPr/>
        </p:nvSpPr>
        <p:spPr>
          <a:xfrm>
            <a:off x="106532" y="239697"/>
            <a:ext cx="5273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The greeks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42ACD65-4387-1740-9CD4-37C705304CCD}"/>
              </a:ext>
            </a:extLst>
          </p:cNvPr>
          <p:cNvSpPr/>
          <p:nvPr/>
        </p:nvSpPr>
        <p:spPr>
          <a:xfrm>
            <a:off x="193430" y="2235260"/>
            <a:ext cx="2593731" cy="5802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(Current) Stock Price: S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649FBF1-1EC2-914B-958C-CD614725872E}"/>
              </a:ext>
            </a:extLst>
          </p:cNvPr>
          <p:cNvSpPr/>
          <p:nvPr/>
        </p:nvSpPr>
        <p:spPr>
          <a:xfrm>
            <a:off x="3279423" y="2235260"/>
            <a:ext cx="1406877" cy="5802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Volatility: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7E96197-7874-1E41-8AFB-1EBDCA73D4AC}"/>
              </a:ext>
            </a:extLst>
          </p:cNvPr>
          <p:cNvSpPr/>
          <p:nvPr/>
        </p:nvSpPr>
        <p:spPr>
          <a:xfrm>
            <a:off x="4992660" y="2235260"/>
            <a:ext cx="2289834" cy="5802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Time to maturity: T-t 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2D9C269-5FBB-BF4A-9545-9307896B6B0D}"/>
              </a:ext>
            </a:extLst>
          </p:cNvPr>
          <p:cNvSpPr/>
          <p:nvPr/>
        </p:nvSpPr>
        <p:spPr>
          <a:xfrm>
            <a:off x="7769151" y="2235260"/>
            <a:ext cx="1686711" cy="5802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Interest rate: r 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5CE81AD-01D3-E440-8B66-AC50F8503BA1}"/>
              </a:ext>
            </a:extLst>
          </p:cNvPr>
          <p:cNvSpPr/>
          <p:nvPr/>
        </p:nvSpPr>
        <p:spPr>
          <a:xfrm>
            <a:off x="10381108" y="2235260"/>
            <a:ext cx="1617462" cy="5802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Strike price: K 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A98DDEC-46DC-9C49-A38C-4065C21EFA48}"/>
              </a:ext>
            </a:extLst>
          </p:cNvPr>
          <p:cNvSpPr/>
          <p:nvPr/>
        </p:nvSpPr>
        <p:spPr>
          <a:xfrm>
            <a:off x="106532" y="852854"/>
            <a:ext cx="4879731" cy="12924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ysClr val="windowText" lastClr="000000"/>
                </a:solidFill>
              </a:rPr>
              <a:t>Single sensitivities of the BSM formula according to the factors 1-4 (Strike price excluded)</a:t>
            </a:r>
          </a:p>
        </p:txBody>
      </p: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ADB5ADB5-5C57-5A40-AB62-7B356542E10F}"/>
              </a:ext>
            </a:extLst>
          </p:cNvPr>
          <p:cNvCxnSpPr/>
          <p:nvPr/>
        </p:nvCxnSpPr>
        <p:spPr>
          <a:xfrm>
            <a:off x="0" y="744987"/>
            <a:ext cx="12192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6B3E9014-B11E-0B40-88CF-091AF53E7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588" y="2453474"/>
            <a:ext cx="179829" cy="14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461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6265D8D6-18DD-EF44-8596-0BCFAD4A4F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 l="25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5DBA9F23-1FC3-D34F-B601-B3CA18C16A4D}"/>
              </a:ext>
            </a:extLst>
          </p:cNvPr>
          <p:cNvSpPr/>
          <p:nvPr/>
        </p:nvSpPr>
        <p:spPr>
          <a:xfrm>
            <a:off x="-1" y="0"/>
            <a:ext cx="12188931" cy="6857990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3C0E3BF-FE5A-D64E-863A-1F4E3B627884}"/>
              </a:ext>
            </a:extLst>
          </p:cNvPr>
          <p:cNvSpPr txBox="1"/>
          <p:nvPr/>
        </p:nvSpPr>
        <p:spPr>
          <a:xfrm>
            <a:off x="106532" y="239697"/>
            <a:ext cx="105853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The greeks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Call option                                                                     Put option 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B43DF744-93D4-AA47-B81E-69949ADB3160}"/>
              </a:ext>
            </a:extLst>
          </p:cNvPr>
          <p:cNvCxnSpPr/>
          <p:nvPr/>
        </p:nvCxnSpPr>
        <p:spPr>
          <a:xfrm>
            <a:off x="0" y="744987"/>
            <a:ext cx="12192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21F9D52C-07DF-9B42-BDAA-F4F52176A167}"/>
              </a:ext>
            </a:extLst>
          </p:cNvPr>
          <p:cNvSpPr txBox="1"/>
          <p:nvPr/>
        </p:nvSpPr>
        <p:spPr>
          <a:xfrm>
            <a:off x="233791" y="4835090"/>
            <a:ext cx="4490309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" dirty="0"/>
              <a:t>Abbildung Nr.3): Einführung in derivative Finanzinstrument Uni DUE Prof. Dr. Rüdiger Kiesel, Vorlesungsskript, F.7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8784DCC-10FD-7D4B-928D-D04347898271}"/>
              </a:ext>
            </a:extLst>
          </p:cNvPr>
          <p:cNvSpPr txBox="1"/>
          <p:nvPr/>
        </p:nvSpPr>
        <p:spPr>
          <a:xfrm>
            <a:off x="6094464" y="4835090"/>
            <a:ext cx="4490309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" dirty="0"/>
              <a:t>Abbildung Nr.4): Einführung in derivative Finanzinstrument Uni DUE Prof. Dr. Rüdiger Kiesel, Vorlesungsskript, F.8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4853DF2-C985-3644-96FD-269C320F1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791" y="1250278"/>
            <a:ext cx="5287333" cy="3528338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29ED41F2-ED8E-1A45-A112-90F83896FC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64" y="1250278"/>
            <a:ext cx="56769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394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6265D8D6-18DD-EF44-8596-0BCFAD4A4F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 l="25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5DBA9F23-1FC3-D34F-B601-B3CA18C16A4D}"/>
              </a:ext>
            </a:extLst>
          </p:cNvPr>
          <p:cNvSpPr/>
          <p:nvPr/>
        </p:nvSpPr>
        <p:spPr>
          <a:xfrm>
            <a:off x="-1" y="0"/>
            <a:ext cx="12188931" cy="6857990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3C0E3BF-FE5A-D64E-863A-1F4E3B627884}"/>
              </a:ext>
            </a:extLst>
          </p:cNvPr>
          <p:cNvSpPr txBox="1"/>
          <p:nvPr/>
        </p:nvSpPr>
        <p:spPr>
          <a:xfrm>
            <a:off x="106532" y="239697"/>
            <a:ext cx="105853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The greeks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Call option                                                                     Aussagen der einzelnen Greeks 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FFF3D15-5432-324B-B359-73C65E7536A5}"/>
              </a:ext>
            </a:extLst>
          </p:cNvPr>
          <p:cNvSpPr txBox="1"/>
          <p:nvPr/>
        </p:nvSpPr>
        <p:spPr>
          <a:xfrm>
            <a:off x="5317392" y="2502925"/>
            <a:ext cx="60857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38213" indent="-930275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Delta:     measures the change in the option price with     respect to the change in the underlying price S</a:t>
            </a:r>
          </a:p>
          <a:p>
            <a:pPr marL="893763" indent="-893763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Vega:     measures the change in the option price with respect to the change in the underlying volatility</a:t>
            </a:r>
          </a:p>
          <a:p>
            <a:pPr marL="893763" indent="-893763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Theta:    measures the change in the option price with respect to the change in the time to maturity</a:t>
            </a:r>
          </a:p>
          <a:p>
            <a:pPr marL="893763" indent="-893763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Rho:       measures the change in the option price with    respect to the change in the interset rate r</a:t>
            </a:r>
          </a:p>
          <a:p>
            <a:pPr marL="938213" indent="-938213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Gamma: measures the change in the options Delta  with respect to the change in the underlying price S</a:t>
            </a:r>
          </a:p>
        </p:txBody>
      </p:sp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1A494C12-AEE8-7642-A142-3FE46DB42339}"/>
              </a:ext>
            </a:extLst>
          </p:cNvPr>
          <p:cNvCxnSpPr/>
          <p:nvPr/>
        </p:nvCxnSpPr>
        <p:spPr>
          <a:xfrm>
            <a:off x="0" y="744987"/>
            <a:ext cx="12192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Grafik 9">
            <a:extLst>
              <a:ext uri="{FF2B5EF4-FFF2-40B4-BE49-F238E27FC236}">
                <a16:creationId xmlns:a16="http://schemas.microsoft.com/office/drawing/2014/main" id="{4AEF300A-4361-6045-B385-B45858F0F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629" y="1784669"/>
            <a:ext cx="4928154" cy="328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131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6265D8D6-18DD-EF44-8596-0BCFAD4A4F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 l="25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5DBA9F23-1FC3-D34F-B601-B3CA18C16A4D}"/>
              </a:ext>
            </a:extLst>
          </p:cNvPr>
          <p:cNvSpPr/>
          <p:nvPr/>
        </p:nvSpPr>
        <p:spPr>
          <a:xfrm>
            <a:off x="-1" y="0"/>
            <a:ext cx="27326839" cy="23653766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3C0E3BF-FE5A-D64E-863A-1F4E3B627884}"/>
              </a:ext>
            </a:extLst>
          </p:cNvPr>
          <p:cNvSpPr txBox="1"/>
          <p:nvPr/>
        </p:nvSpPr>
        <p:spPr>
          <a:xfrm>
            <a:off x="106532" y="239697"/>
            <a:ext cx="1058533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The greeks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	Concept: Implied volatility 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A034CD5-BF24-DC4B-A811-C9F11002E230}"/>
              </a:ext>
            </a:extLst>
          </p:cNvPr>
          <p:cNvSpPr txBox="1"/>
          <p:nvPr/>
        </p:nvSpPr>
        <p:spPr>
          <a:xfrm>
            <a:off x="106532" y="1279603"/>
            <a:ext cx="1150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Before using the BSM formula to price the options we have to find an appropiate estimate for the volatility:</a:t>
            </a:r>
          </a:p>
        </p:txBody>
      </p:sp>
      <p:cxnSp>
        <p:nvCxnSpPr>
          <p:cNvPr id="26" name="Gerade Verbindung 25">
            <a:extLst>
              <a:ext uri="{FF2B5EF4-FFF2-40B4-BE49-F238E27FC236}">
                <a16:creationId xmlns:a16="http://schemas.microsoft.com/office/drawing/2014/main" id="{55BE1FE7-EBBE-B541-B1CD-4D37C9A5419B}"/>
              </a:ext>
            </a:extLst>
          </p:cNvPr>
          <p:cNvCxnSpPr/>
          <p:nvPr/>
        </p:nvCxnSpPr>
        <p:spPr>
          <a:xfrm>
            <a:off x="0" y="744987"/>
            <a:ext cx="12192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hteck 22">
            <a:extLst>
              <a:ext uri="{FF2B5EF4-FFF2-40B4-BE49-F238E27FC236}">
                <a16:creationId xmlns:a16="http://schemas.microsoft.com/office/drawing/2014/main" id="{7FFEBA6E-A34D-5C4D-8A3D-1B3DD41E9F7C}"/>
              </a:ext>
            </a:extLst>
          </p:cNvPr>
          <p:cNvSpPr/>
          <p:nvPr/>
        </p:nvSpPr>
        <p:spPr>
          <a:xfrm>
            <a:off x="3992868" y="1888622"/>
            <a:ext cx="2812659" cy="5802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Estimating the volatility    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5A44DA08-2F55-414C-92D5-8F672BD3175B}"/>
              </a:ext>
            </a:extLst>
          </p:cNvPr>
          <p:cNvSpPr/>
          <p:nvPr/>
        </p:nvSpPr>
        <p:spPr>
          <a:xfrm>
            <a:off x="993871" y="2863145"/>
            <a:ext cx="2998997" cy="15259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Estimating it from data of stock price process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528885D2-7C11-E847-B73C-3D6D712D5319}"/>
              </a:ext>
            </a:extLst>
          </p:cNvPr>
          <p:cNvSpPr/>
          <p:nvPr/>
        </p:nvSpPr>
        <p:spPr>
          <a:xfrm>
            <a:off x="6805527" y="2863145"/>
            <a:ext cx="2998997" cy="15259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Calculating it using options that are already priced on the market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BC13A07-1B87-8B43-ABA1-18C11C5A16FF}"/>
              </a:ext>
            </a:extLst>
          </p:cNvPr>
          <p:cNvCxnSpPr>
            <a:cxnSpLocks/>
            <a:stCxn id="23" idx="2"/>
            <a:endCxn id="29" idx="0"/>
          </p:cNvCxnSpPr>
          <p:nvPr/>
        </p:nvCxnSpPr>
        <p:spPr>
          <a:xfrm flipH="1">
            <a:off x="2493370" y="2468914"/>
            <a:ext cx="2905828" cy="394231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7BB31A22-0F77-6F4C-9AA1-C6D6875A3014}"/>
              </a:ext>
            </a:extLst>
          </p:cNvPr>
          <p:cNvCxnSpPr>
            <a:cxnSpLocks/>
            <a:stCxn id="23" idx="2"/>
            <a:endCxn id="30" idx="0"/>
          </p:cNvCxnSpPr>
          <p:nvPr/>
        </p:nvCxnSpPr>
        <p:spPr>
          <a:xfrm>
            <a:off x="5399198" y="2468914"/>
            <a:ext cx="2905828" cy="394231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>
            <a:extLst>
              <a:ext uri="{FF2B5EF4-FFF2-40B4-BE49-F238E27FC236}">
                <a16:creationId xmlns:a16="http://schemas.microsoft.com/office/drawing/2014/main" id="{2255D80F-D0A5-B449-8356-2479179CFD5F}"/>
              </a:ext>
            </a:extLst>
          </p:cNvPr>
          <p:cNvSpPr/>
          <p:nvPr/>
        </p:nvSpPr>
        <p:spPr>
          <a:xfrm>
            <a:off x="6600905" y="2624294"/>
            <a:ext cx="3408239" cy="20402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E19E7ACA-F1F8-8E46-9FE9-4BF7269CAEEE}"/>
              </a:ext>
            </a:extLst>
          </p:cNvPr>
          <p:cNvSpPr txBox="1"/>
          <p:nvPr/>
        </p:nvSpPr>
        <p:spPr>
          <a:xfrm>
            <a:off x="531074" y="5391959"/>
            <a:ext cx="11508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We know from the Vega: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 is the first derivation of the Call f.e. after the volatility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 is always positive 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4006BF9-6954-5648-94A9-BCBFA3952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22" y="5763294"/>
            <a:ext cx="160587" cy="180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AF59B3E8-B2F5-9C45-A463-A6DF5745D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21" y="6065712"/>
            <a:ext cx="160587" cy="180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1B188AC5-0868-1841-B28F-307784509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698" y="2128302"/>
            <a:ext cx="179829" cy="14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2583707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3352</Words>
  <Application>Microsoft Macintosh PowerPoint</Application>
  <PresentationFormat>Breitbild</PresentationFormat>
  <Paragraphs>399</Paragraphs>
  <Slides>34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39" baseType="lpstr">
      <vt:lpstr>Arial</vt:lpstr>
      <vt:lpstr>Avenir Next LT Pro</vt:lpstr>
      <vt:lpstr>Calibri</vt:lpstr>
      <vt:lpstr>Tw Cen MT</vt:lpstr>
      <vt:lpstr>ShapesVTI</vt:lpstr>
      <vt:lpstr>Hedging Strategien mit derivativen Finanzinstrumenten ABBeV 03.09.2020 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Hedging Strategien mit derivativen Finanzinstrumenten ABBeV 21.07.2020  </dc:title>
  <dc:creator>Robert Hennings</dc:creator>
  <cp:lastModifiedBy>robhenn60@gmail.com</cp:lastModifiedBy>
  <cp:revision>97</cp:revision>
  <dcterms:created xsi:type="dcterms:W3CDTF">2020-08-20T13:22:03Z</dcterms:created>
  <dcterms:modified xsi:type="dcterms:W3CDTF">2020-08-30T09:20:46Z</dcterms:modified>
</cp:coreProperties>
</file>