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9"/>
    <p:restoredTop sz="94710"/>
  </p:normalViewPr>
  <p:slideViewPr>
    <p:cSldViewPr snapToGrid="0">
      <p:cViewPr varScale="1">
        <p:scale>
          <a:sx n="142" d="100"/>
          <a:sy n="142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D776F-AB58-8C0A-F8F3-4C09E4A87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44A66E-2ECA-1E0A-C5E8-EAFC0C38A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40B55-5204-C243-461F-5401C1CD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21.03.24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943D50-5F3A-10AB-CF23-B5D376FF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A562D-9305-421C-2B6E-464D5434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87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4D0C1-0B7A-4044-E542-02E91D94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24ADD3-8343-0C86-1BA1-74961F737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EE271E-79FC-5C00-F439-399F0C24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21.03.24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63653-6D2E-9AAD-79D1-5BD083EE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BD0A05-E550-428C-D551-2087F2C6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29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35DF48-2649-1CB5-C9CF-5B8040112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23BF2D-AFFF-1E45-3EAF-52A79779A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7BC0E7-86C5-8BF4-1A7C-8FDA344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21.03.24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13B9C4-209C-FAC1-5B67-F0A594A4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B677E-1D09-69BA-7C7D-62EA674A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3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885BC-C05C-2B67-CDFD-7EDDDEF2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BE6A7-29B0-C37A-672E-8CD5FBDE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255C0-468D-913D-1459-B27B2879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21.03.24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47F6CF-2581-6CC6-8FD8-7A41E200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120FC-887D-E50E-F818-72F11129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33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639D8-6553-2128-4D76-F955F23A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2F0ED6-2B27-016F-7632-B33727C32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81ED7-BC71-B23A-07DD-562EB037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21.03.24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217CF6-2214-708D-25F2-5AC4D053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01220-469D-0678-784A-86FC9980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2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97357-3D4D-391D-5ACD-289F6910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3F36DB-6E13-8233-22E0-04CAC0780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BBC1B4-6B4A-0CDF-012E-20474F980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FA31FA-A450-7578-601B-0C560FC6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21.03.24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EE64BA-EA71-B5C0-4AB4-FF0C598B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EF77D1-384A-00E2-B460-77305A44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5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519DD-39C0-4B9D-855E-CD6D2833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27F970-15EE-5F21-4051-70A1EF9DA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4A9F6A-CC37-F0FD-F87A-F621E599F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FE9D11-5CA9-0DDB-CC9E-46118EBEE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058D1C-90D5-08DE-9558-B910492D4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49FB29-B1DA-39A1-A028-648A5615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21.03.24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F0D549-E46B-5522-FB15-EB9F133D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0E368B-9869-8E54-7324-58DC8DCE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57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3645D-5ADB-E623-155A-3D68AD9B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75C0CF-6A41-1296-2AE6-14C4AF06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21.03.24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95425A-134A-076E-8737-584EEDD6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85FBA7-8171-375D-B421-0D15545E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22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263653-EB73-9EB5-A09B-51C8BB9B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21.03.24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947D7F-C067-495A-6407-BBCA6433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6BDB1-87E8-1AF4-04E5-C0BBD256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90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53BBF-D7BE-C395-7041-6DC719B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D88D6-509C-A065-924F-7ED376C3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C2B842-2DE6-8C8E-CABF-0F860D83E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B495D5-F9E5-E29A-F8BE-61404011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21.03.24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1B2B00-FAC3-DE77-22EE-C0673F48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67A80E-E590-AEAF-07F6-6D29DFBA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55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FE84B-75E1-189B-DA06-F8E7629A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6A6404-324D-6586-7EB1-E5B00BE70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F139B8-93FF-599B-F5D8-6549AD11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54839A-5659-9DE7-A567-6D8EBFD0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21.03.24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1F1757-D07A-B042-41B7-1ADA2F8A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E16A7B-008A-A64E-7BA9-9F78C57D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85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BA6D89-A6A4-F336-E824-B71F2799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B9F23C-0988-875F-C84B-A5DB70919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B5B188-956F-150A-7B0E-37D351C96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CEF2-9A0A-C64B-8406-77F6370A395F}" type="datetimeFigureOut">
              <a:rPr lang="de-DE" smtClean="0"/>
              <a:t>21.03.24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CD7B0C-E7CE-4BAB-4742-295CCB14A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0446B-5BDE-AA52-3D26-8D2BC2D3C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6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D73AC4B-5261-7F60-189E-FBB7669796AC}"/>
              </a:ext>
            </a:extLst>
          </p:cNvPr>
          <p:cNvSpPr txBox="1"/>
          <p:nvPr/>
        </p:nvSpPr>
        <p:spPr>
          <a:xfrm>
            <a:off x="0" y="0"/>
            <a:ext cx="3857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/>
              <a:t>Quantitative Research/Trading </a:t>
            </a:r>
            <a:r>
              <a:rPr lang="de-DE" sz="1100" u="sng" dirty="0" err="1"/>
              <a:t>Process</a:t>
            </a:r>
            <a:endParaRPr lang="de-DE" sz="1100" u="sng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4A57C45-0DA9-0BD0-30FD-936E0DCCDF13}"/>
              </a:ext>
            </a:extLst>
          </p:cNvPr>
          <p:cNvSpPr txBox="1"/>
          <p:nvPr/>
        </p:nvSpPr>
        <p:spPr>
          <a:xfrm>
            <a:off x="7528696" y="428083"/>
            <a:ext cx="145433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/>
              <a:t>Trading/</a:t>
            </a:r>
            <a:r>
              <a:rPr lang="de-DE" sz="1100" b="1" dirty="0" err="1"/>
              <a:t>Strategy</a:t>
            </a:r>
            <a:r>
              <a:rPr lang="de-DE" sz="1100" b="1" dirty="0"/>
              <a:t> </a:t>
            </a:r>
            <a:r>
              <a:rPr lang="de-DE" sz="1100" b="1" dirty="0" err="1"/>
              <a:t>Idea</a:t>
            </a:r>
            <a:endParaRPr lang="de-DE" sz="1100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67E8E6-2DAC-AAA2-1F72-6A60F8764381}"/>
              </a:ext>
            </a:extLst>
          </p:cNvPr>
          <p:cNvSpPr txBox="1"/>
          <p:nvPr/>
        </p:nvSpPr>
        <p:spPr>
          <a:xfrm>
            <a:off x="4530635" y="398067"/>
            <a:ext cx="106462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Data Gathering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511B1F2-2E96-703D-58B8-69FB912F67CD}"/>
              </a:ext>
            </a:extLst>
          </p:cNvPr>
          <p:cNvSpPr txBox="1"/>
          <p:nvPr/>
        </p:nvSpPr>
        <p:spPr>
          <a:xfrm>
            <a:off x="3414309" y="782288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Web </a:t>
            </a:r>
            <a:r>
              <a:rPr lang="de-DE" sz="1100" dirty="0" err="1"/>
              <a:t>Scraping</a:t>
            </a:r>
            <a:endParaRPr lang="de-DE" sz="11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B0F5070-693C-32A6-8D5D-299A60438EAB}"/>
              </a:ext>
            </a:extLst>
          </p:cNvPr>
          <p:cNvSpPr txBox="1"/>
          <p:nvPr/>
        </p:nvSpPr>
        <p:spPr>
          <a:xfrm>
            <a:off x="4612278" y="782288"/>
            <a:ext cx="901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API </a:t>
            </a:r>
            <a:r>
              <a:rPr lang="de-DE" sz="1100" dirty="0" err="1"/>
              <a:t>request</a:t>
            </a:r>
            <a:endParaRPr lang="de-DE" sz="11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E025121-C677-681B-D6F3-09E0DDFB051D}"/>
              </a:ext>
            </a:extLst>
          </p:cNvPr>
          <p:cNvSpPr txBox="1"/>
          <p:nvPr/>
        </p:nvSpPr>
        <p:spPr>
          <a:xfrm>
            <a:off x="5736228" y="782288"/>
            <a:ext cx="1245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Internal Databases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D6B4BA0-AAEA-91AF-1166-ED4EF195E8B7}"/>
              </a:ext>
            </a:extLst>
          </p:cNvPr>
          <p:cNvSpPr txBox="1"/>
          <p:nvPr/>
        </p:nvSpPr>
        <p:spPr>
          <a:xfrm>
            <a:off x="3921309" y="1342490"/>
            <a:ext cx="1122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Structured Data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6B854A-BE5B-EC29-E481-C5CE277D52A2}"/>
              </a:ext>
            </a:extLst>
          </p:cNvPr>
          <p:cNvSpPr txBox="1"/>
          <p:nvPr/>
        </p:nvSpPr>
        <p:spPr>
          <a:xfrm>
            <a:off x="5187040" y="1342490"/>
            <a:ext cx="1238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 err="1"/>
              <a:t>Unstructured</a:t>
            </a:r>
            <a:r>
              <a:rPr lang="de-DE" sz="1100" u="sng" dirty="0"/>
              <a:t> Data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E9A1CF3-06DE-85E3-A147-EA2E58DFEBDB}"/>
              </a:ext>
            </a:extLst>
          </p:cNvPr>
          <p:cNvSpPr txBox="1"/>
          <p:nvPr/>
        </p:nvSpPr>
        <p:spPr>
          <a:xfrm>
            <a:off x="3921310" y="1627988"/>
            <a:ext cx="1122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Real </a:t>
            </a:r>
            <a:r>
              <a:rPr lang="de-DE" sz="1100" dirty="0" err="1"/>
              <a:t>values</a:t>
            </a:r>
            <a:r>
              <a:rPr lang="de-DE" sz="1100" dirty="0"/>
              <a:t> and </a:t>
            </a:r>
            <a:r>
              <a:rPr lang="de-DE" sz="1100" dirty="0" err="1"/>
              <a:t>numbers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Categorical</a:t>
            </a:r>
            <a:r>
              <a:rPr lang="de-DE" sz="1100" dirty="0"/>
              <a:t> Labels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F05E0F-71FD-7BE9-FC9F-9A2F167AFF60}"/>
              </a:ext>
            </a:extLst>
          </p:cNvPr>
          <p:cNvSpPr txBox="1"/>
          <p:nvPr/>
        </p:nvSpPr>
        <p:spPr>
          <a:xfrm>
            <a:off x="5222965" y="1627988"/>
            <a:ext cx="1308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Text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Voice/Speech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Videos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Pictures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6F8DD2-D053-E1CF-9086-D565FD06F3E9}"/>
              </a:ext>
            </a:extLst>
          </p:cNvPr>
          <p:cNvSpPr txBox="1"/>
          <p:nvPr/>
        </p:nvSpPr>
        <p:spPr>
          <a:xfrm>
            <a:off x="4299002" y="2705804"/>
            <a:ext cx="160673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Raw Dataset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FD4C3B8-0DEA-FE16-1ED2-D8E2E15E0B85}"/>
              </a:ext>
            </a:extLst>
          </p:cNvPr>
          <p:cNvSpPr txBox="1"/>
          <p:nvPr/>
        </p:nvSpPr>
        <p:spPr>
          <a:xfrm>
            <a:off x="6530343" y="2705804"/>
            <a:ext cx="1129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Version Control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CA3D135-681E-A3B1-54AB-77EBEAA28968}"/>
              </a:ext>
            </a:extLst>
          </p:cNvPr>
          <p:cNvSpPr txBox="1"/>
          <p:nvPr/>
        </p:nvSpPr>
        <p:spPr>
          <a:xfrm>
            <a:off x="3541355" y="3219889"/>
            <a:ext cx="312202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Exploratory</a:t>
            </a:r>
            <a:r>
              <a:rPr lang="de-DE" sz="1100" dirty="0"/>
              <a:t> Data Analysis (EDA)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26B693-60F3-6306-7947-AEFFD07AFFA4}"/>
              </a:ext>
            </a:extLst>
          </p:cNvPr>
          <p:cNvSpPr txBox="1"/>
          <p:nvPr/>
        </p:nvSpPr>
        <p:spPr>
          <a:xfrm>
            <a:off x="3541355" y="3486893"/>
            <a:ext cx="137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 err="1"/>
              <a:t>Descriptive</a:t>
            </a:r>
            <a:r>
              <a:rPr lang="de-DE" sz="1100" u="sng" dirty="0"/>
              <a:t> </a:t>
            </a:r>
            <a:r>
              <a:rPr lang="de-DE" sz="1100" u="sng" dirty="0" err="1"/>
              <a:t>Statistics</a:t>
            </a:r>
            <a:endParaRPr lang="de-DE" sz="1100" u="sng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7BF18DF-DC44-B3DC-7526-A97C05283D50}"/>
              </a:ext>
            </a:extLst>
          </p:cNvPr>
          <p:cNvSpPr txBox="1"/>
          <p:nvPr/>
        </p:nvSpPr>
        <p:spPr>
          <a:xfrm>
            <a:off x="3541355" y="3703001"/>
            <a:ext cx="226508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Mean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Median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Var/Std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Kurtosis</a:t>
            </a:r>
            <a:r>
              <a:rPr lang="de-DE" sz="1100" dirty="0"/>
              <a:t>/</a:t>
            </a:r>
            <a:r>
              <a:rPr lang="de-DE" sz="1100" dirty="0" err="1"/>
              <a:t>Skew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Missing</a:t>
            </a:r>
            <a:r>
              <a:rPr lang="de-DE" sz="1100" dirty="0"/>
              <a:t> </a:t>
            </a:r>
            <a:r>
              <a:rPr lang="de-DE" sz="1100" dirty="0" err="1"/>
              <a:t>values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Class Imbalances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Correlation</a:t>
            </a:r>
            <a:r>
              <a:rPr lang="de-DE" sz="1100" dirty="0"/>
              <a:t> (Linear/</a:t>
            </a:r>
            <a:r>
              <a:rPr lang="de-DE" sz="1100" dirty="0" err="1"/>
              <a:t>Nonlinear</a:t>
            </a:r>
            <a:r>
              <a:rPr lang="de-DE" sz="1100" dirty="0"/>
              <a:t>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Dotplots</a:t>
            </a:r>
            <a:r>
              <a:rPr lang="de-DE" sz="1100" dirty="0"/>
              <a:t>/Scatterplots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Histogram</a:t>
            </a:r>
            <a:endParaRPr lang="de-DE" sz="1100" dirty="0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75EEEFFA-D683-A2CE-0984-F4D0E4A39E3A}"/>
              </a:ext>
            </a:extLst>
          </p:cNvPr>
          <p:cNvSpPr/>
          <p:nvPr/>
        </p:nvSpPr>
        <p:spPr>
          <a:xfrm>
            <a:off x="6831883" y="3603601"/>
            <a:ext cx="511628" cy="187199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96B8DCF-E538-596E-59EC-9EFB62E8FEE7}"/>
              </a:ext>
            </a:extLst>
          </p:cNvPr>
          <p:cNvSpPr txBox="1"/>
          <p:nvPr/>
        </p:nvSpPr>
        <p:spPr>
          <a:xfrm>
            <a:off x="7495922" y="3826884"/>
            <a:ext cx="2231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Principal</a:t>
            </a:r>
            <a:r>
              <a:rPr lang="de-DE" sz="1100" dirty="0"/>
              <a:t> </a:t>
            </a:r>
            <a:r>
              <a:rPr lang="de-DE" sz="1100" dirty="0" err="1"/>
              <a:t>Component</a:t>
            </a:r>
            <a:r>
              <a:rPr lang="de-DE" sz="1100" dirty="0"/>
              <a:t> Analysis (PCA)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0D3B555-E16A-1BDB-D2F5-E7533257C593}"/>
              </a:ext>
            </a:extLst>
          </p:cNvPr>
          <p:cNvSpPr txBox="1"/>
          <p:nvPr/>
        </p:nvSpPr>
        <p:spPr>
          <a:xfrm>
            <a:off x="7495922" y="4817159"/>
            <a:ext cx="2151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Linear </a:t>
            </a:r>
            <a:r>
              <a:rPr lang="de-DE" sz="1100" dirty="0" err="1"/>
              <a:t>Discriminant</a:t>
            </a:r>
            <a:r>
              <a:rPr lang="de-DE" sz="1100" dirty="0"/>
              <a:t> Analysis (LDA)</a:t>
            </a:r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26F1A31C-8E74-4DE6-25A7-A6A1BDF8E3F2}"/>
              </a:ext>
            </a:extLst>
          </p:cNvPr>
          <p:cNvSpPr/>
          <p:nvPr/>
        </p:nvSpPr>
        <p:spPr>
          <a:xfrm rot="5400000">
            <a:off x="5057024" y="-491986"/>
            <a:ext cx="260033" cy="3337559"/>
          </a:xfrm>
          <a:prstGeom prst="rightBrace">
            <a:avLst>
              <a:gd name="adj1" fmla="val 8333"/>
              <a:gd name="adj2" fmla="val 5253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B8AD464-4DD9-F4D3-E9D9-D86291BDEE6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901988" y="659677"/>
            <a:ext cx="1160959" cy="12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D92469-5317-94B5-3245-8D976E76BF6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062947" y="659677"/>
            <a:ext cx="0" cy="12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A2D703C-DA32-1D73-1B38-38EA34BFE06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062947" y="659677"/>
            <a:ext cx="1295944" cy="12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5ED050B-C2AE-C834-A4D3-8FAD99CAF5E0}"/>
              </a:ext>
            </a:extLst>
          </p:cNvPr>
          <p:cNvCxnSpPr>
            <a:cxnSpLocks/>
            <a:stCxn id="23" idx="1"/>
            <a:endCxn id="11" idx="0"/>
          </p:cNvCxnSpPr>
          <p:nvPr/>
        </p:nvCxnSpPr>
        <p:spPr>
          <a:xfrm flipH="1">
            <a:off x="4482467" y="1306810"/>
            <a:ext cx="619900" cy="3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27A8369-04B7-5570-3DF8-E02D2B9F7CAD}"/>
              </a:ext>
            </a:extLst>
          </p:cNvPr>
          <p:cNvCxnSpPr>
            <a:cxnSpLocks/>
            <a:stCxn id="23" idx="1"/>
            <a:endCxn id="12" idx="0"/>
          </p:cNvCxnSpPr>
          <p:nvPr/>
        </p:nvCxnSpPr>
        <p:spPr>
          <a:xfrm>
            <a:off x="5102367" y="1306810"/>
            <a:ext cx="704069" cy="3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Geschweifte Klammer rechts 41">
            <a:extLst>
              <a:ext uri="{FF2B5EF4-FFF2-40B4-BE49-F238E27FC236}">
                <a16:creationId xmlns:a16="http://schemas.microsoft.com/office/drawing/2014/main" id="{B3D5339C-5D15-7C33-B4DD-B51F24F25FE9}"/>
              </a:ext>
            </a:extLst>
          </p:cNvPr>
          <p:cNvSpPr/>
          <p:nvPr/>
        </p:nvSpPr>
        <p:spPr>
          <a:xfrm rot="5400000">
            <a:off x="5043691" y="1371588"/>
            <a:ext cx="260033" cy="2370366"/>
          </a:xfrm>
          <a:prstGeom prst="rightBrace">
            <a:avLst>
              <a:gd name="adj1" fmla="val 8333"/>
              <a:gd name="adj2" fmla="val 5253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379D571-BB0F-0079-AACA-1D3C19D4857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5905732" y="2836609"/>
            <a:ext cx="6246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E6053E0-0221-9390-628C-9ADBC3EB27C9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102367" y="2967414"/>
            <a:ext cx="0" cy="2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006CFCD-C09D-E74A-FB3E-4962F9E43635}"/>
              </a:ext>
            </a:extLst>
          </p:cNvPr>
          <p:cNvSpPr txBox="1"/>
          <p:nvPr/>
        </p:nvSpPr>
        <p:spPr>
          <a:xfrm>
            <a:off x="394008" y="754359"/>
            <a:ext cx="1487044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 err="1"/>
              <a:t>Mathematical</a:t>
            </a:r>
            <a:r>
              <a:rPr lang="de-DE" sz="1100" i="1" dirty="0"/>
              <a:t> Finance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0C3D2D2-FA77-59FF-6F61-76D248AFAFD7}"/>
              </a:ext>
            </a:extLst>
          </p:cNvPr>
          <p:cNvSpPr txBox="1"/>
          <p:nvPr/>
        </p:nvSpPr>
        <p:spPr>
          <a:xfrm>
            <a:off x="394008" y="367689"/>
            <a:ext cx="1249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Theoretical</a:t>
            </a:r>
            <a:r>
              <a:rPr lang="de-DE" sz="1100" dirty="0"/>
              <a:t> Basis: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51F9C9B1-8CB0-CC4B-9699-B1CC316DAA39}"/>
              </a:ext>
            </a:extLst>
          </p:cNvPr>
          <p:cNvSpPr txBox="1"/>
          <p:nvPr/>
        </p:nvSpPr>
        <p:spPr>
          <a:xfrm>
            <a:off x="394007" y="1604100"/>
            <a:ext cx="1556713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/>
              <a:t>Computational Finance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57F533C-B3DE-6772-C8BF-C2C747F8D222}"/>
              </a:ext>
            </a:extLst>
          </p:cNvPr>
          <p:cNvSpPr txBox="1"/>
          <p:nvPr/>
        </p:nvSpPr>
        <p:spPr>
          <a:xfrm>
            <a:off x="394007" y="1217430"/>
            <a:ext cx="1487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Computational </a:t>
            </a:r>
            <a:r>
              <a:rPr lang="de-DE" sz="1100" dirty="0" err="1"/>
              <a:t>testing</a:t>
            </a:r>
            <a:r>
              <a:rPr lang="de-DE" sz="1100" dirty="0"/>
              <a:t>:</a:t>
            </a:r>
          </a:p>
        </p:txBody>
      </p:sp>
      <p:sp>
        <p:nvSpPr>
          <p:cNvPr id="52" name="Geschweifte Klammer rechts 51">
            <a:extLst>
              <a:ext uri="{FF2B5EF4-FFF2-40B4-BE49-F238E27FC236}">
                <a16:creationId xmlns:a16="http://schemas.microsoft.com/office/drawing/2014/main" id="{4033D71A-7FA9-6259-2BEE-AD4A75EE6D6D}"/>
              </a:ext>
            </a:extLst>
          </p:cNvPr>
          <p:cNvSpPr/>
          <p:nvPr/>
        </p:nvSpPr>
        <p:spPr>
          <a:xfrm>
            <a:off x="3108399" y="406495"/>
            <a:ext cx="511628" cy="1459215"/>
          </a:xfrm>
          <a:prstGeom prst="rightBrace">
            <a:avLst>
              <a:gd name="adj1" fmla="val 8333"/>
              <a:gd name="adj2" fmla="val 703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56" name="Geschweifte Klammer rechts 55">
            <a:extLst>
              <a:ext uri="{FF2B5EF4-FFF2-40B4-BE49-F238E27FC236}">
                <a16:creationId xmlns:a16="http://schemas.microsoft.com/office/drawing/2014/main" id="{D0E4E91B-EFAB-2508-AD39-70B0FF7F5AEC}"/>
              </a:ext>
            </a:extLst>
          </p:cNvPr>
          <p:cNvSpPr/>
          <p:nvPr/>
        </p:nvSpPr>
        <p:spPr>
          <a:xfrm rot="5400000">
            <a:off x="1058692" y="1253903"/>
            <a:ext cx="261611" cy="1590981"/>
          </a:xfrm>
          <a:prstGeom prst="rightBrace">
            <a:avLst>
              <a:gd name="adj1" fmla="val 3163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B35FF45F-1292-C772-8FB1-438838AA3733}"/>
              </a:ext>
            </a:extLst>
          </p:cNvPr>
          <p:cNvSpPr txBox="1"/>
          <p:nvPr/>
        </p:nvSpPr>
        <p:spPr>
          <a:xfrm>
            <a:off x="554033" y="2186507"/>
            <a:ext cx="127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Financial Products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1C3866B-4D9D-25FA-9217-B77665467E74}"/>
              </a:ext>
            </a:extLst>
          </p:cNvPr>
          <p:cNvSpPr txBox="1"/>
          <p:nvPr/>
        </p:nvSpPr>
        <p:spPr>
          <a:xfrm>
            <a:off x="871626" y="2865456"/>
            <a:ext cx="1674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 err="1"/>
              <a:t>Vanilla</a:t>
            </a:r>
            <a:r>
              <a:rPr lang="de-DE" sz="1100" u="sng" dirty="0"/>
              <a:t>/Standard </a:t>
            </a:r>
            <a:r>
              <a:rPr lang="de-DE" sz="1100" u="sng" dirty="0" err="1"/>
              <a:t>products</a:t>
            </a:r>
            <a:endParaRPr lang="de-DE" sz="1100" u="sng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DF86D64-5676-13C5-245C-27E769CBBD76}"/>
              </a:ext>
            </a:extLst>
          </p:cNvPr>
          <p:cNvSpPr txBox="1"/>
          <p:nvPr/>
        </p:nvSpPr>
        <p:spPr>
          <a:xfrm>
            <a:off x="871626" y="3653492"/>
            <a:ext cx="1055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 err="1"/>
              <a:t>Exotic</a:t>
            </a:r>
            <a:r>
              <a:rPr lang="de-DE" sz="1100" u="sng" dirty="0"/>
              <a:t> </a:t>
            </a:r>
            <a:r>
              <a:rPr lang="de-DE" sz="1100" u="sng" dirty="0" err="1"/>
              <a:t>products</a:t>
            </a:r>
            <a:endParaRPr lang="de-DE" sz="1100" u="sng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B3B6AAF2-33FE-87AE-F00A-FFC1AE38387A}"/>
              </a:ext>
            </a:extLst>
          </p:cNvPr>
          <p:cNvSpPr txBox="1"/>
          <p:nvPr/>
        </p:nvSpPr>
        <p:spPr>
          <a:xfrm>
            <a:off x="879461" y="3957689"/>
            <a:ext cx="125414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Binary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Barrier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Asian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Lookback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Bermuda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Spread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Range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Basket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Compound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Chooser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Worst</a:t>
            </a:r>
            <a:r>
              <a:rPr lang="de-DE" sz="1100" dirty="0"/>
              <a:t>/Best </a:t>
            </a:r>
            <a:r>
              <a:rPr lang="de-DE" sz="1100" dirty="0" err="1"/>
              <a:t>of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Extendible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Cliquet</a:t>
            </a:r>
            <a:endParaRPr lang="de-DE" sz="1100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EDBB602-47E9-2420-2768-3E9F4EF76E3B}"/>
              </a:ext>
            </a:extLst>
          </p:cNvPr>
          <p:cNvSpPr txBox="1"/>
          <p:nvPr/>
        </p:nvSpPr>
        <p:spPr>
          <a:xfrm>
            <a:off x="688742" y="2542141"/>
            <a:ext cx="650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Options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E85287C-E8EB-EBAD-BD9D-3E18A8DA5834}"/>
              </a:ext>
            </a:extLst>
          </p:cNvPr>
          <p:cNvSpPr txBox="1"/>
          <p:nvPr/>
        </p:nvSpPr>
        <p:spPr>
          <a:xfrm>
            <a:off x="885204" y="3127066"/>
            <a:ext cx="1254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European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American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CB3DA279-FE22-A359-0659-073DDD17B6C0}"/>
              </a:ext>
            </a:extLst>
          </p:cNvPr>
          <p:cNvSpPr txBox="1"/>
          <p:nvPr/>
        </p:nvSpPr>
        <p:spPr>
          <a:xfrm>
            <a:off x="4405679" y="5592244"/>
            <a:ext cx="13933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Feature Engineering</a:t>
            </a:r>
          </a:p>
        </p:txBody>
      </p:sp>
      <p:cxnSp>
        <p:nvCxnSpPr>
          <p:cNvPr id="66" name="Gewinkelte Verbindung 65">
            <a:extLst>
              <a:ext uri="{FF2B5EF4-FFF2-40B4-BE49-F238E27FC236}">
                <a16:creationId xmlns:a16="http://schemas.microsoft.com/office/drawing/2014/main" id="{CCDD4401-ACE4-EA18-C6D1-25AFF3289FCC}"/>
              </a:ext>
            </a:extLst>
          </p:cNvPr>
          <p:cNvCxnSpPr>
            <a:cxnSpLocks/>
            <a:stCxn id="15" idx="1"/>
            <a:endCxn id="63" idx="1"/>
          </p:cNvCxnSpPr>
          <p:nvPr/>
        </p:nvCxnSpPr>
        <p:spPr>
          <a:xfrm rot="10800000" flipH="1" flipV="1">
            <a:off x="4299001" y="2836609"/>
            <a:ext cx="106677" cy="2886440"/>
          </a:xfrm>
          <a:prstGeom prst="bentConnector3">
            <a:avLst>
              <a:gd name="adj1" fmla="val -8380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Geschweifte Klammer rechts 72">
            <a:extLst>
              <a:ext uri="{FF2B5EF4-FFF2-40B4-BE49-F238E27FC236}">
                <a16:creationId xmlns:a16="http://schemas.microsoft.com/office/drawing/2014/main" id="{AD8376F6-E4FA-A342-CBB3-D33046E05F11}"/>
              </a:ext>
            </a:extLst>
          </p:cNvPr>
          <p:cNvSpPr/>
          <p:nvPr/>
        </p:nvSpPr>
        <p:spPr>
          <a:xfrm rot="5400000">
            <a:off x="8480894" y="4226471"/>
            <a:ext cx="261610" cy="2151162"/>
          </a:xfrm>
          <a:prstGeom prst="rightBrace">
            <a:avLst>
              <a:gd name="adj1" fmla="val 3994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F966D12-9181-BC8E-5436-7E760AD2A2A7}"/>
              </a:ext>
            </a:extLst>
          </p:cNvPr>
          <p:cNvSpPr txBox="1"/>
          <p:nvPr/>
        </p:nvSpPr>
        <p:spPr>
          <a:xfrm>
            <a:off x="4405678" y="5866000"/>
            <a:ext cx="2181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Data </a:t>
            </a:r>
            <a:r>
              <a:rPr lang="de-DE" sz="1100" dirty="0" err="1"/>
              <a:t>Cleaning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Data </a:t>
            </a:r>
            <a:r>
              <a:rPr lang="de-DE" sz="1100" dirty="0" err="1"/>
              <a:t>Formatting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Data Encoding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Data </a:t>
            </a:r>
            <a:r>
              <a:rPr lang="de-DE" sz="1100" dirty="0" err="1"/>
              <a:t>curation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Removal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redundant Features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Missing</a:t>
            </a:r>
            <a:r>
              <a:rPr lang="de-DE" sz="1100" dirty="0"/>
              <a:t> </a:t>
            </a:r>
            <a:r>
              <a:rPr lang="de-DE" sz="1100" dirty="0" err="1"/>
              <a:t>values</a:t>
            </a:r>
            <a:endParaRPr lang="de-DE" sz="1100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5DCF2E-0ED5-05AB-D9F6-C0CE5236419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343511" y="3957689"/>
            <a:ext cx="152411" cy="58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D5B9FDB-AE6B-CB86-CE5F-B68C0CDBF2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343511" y="4535341"/>
            <a:ext cx="152411" cy="41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winkelte Verbindung 89">
            <a:extLst>
              <a:ext uri="{FF2B5EF4-FFF2-40B4-BE49-F238E27FC236}">
                <a16:creationId xmlns:a16="http://schemas.microsoft.com/office/drawing/2014/main" id="{BD7C2598-1C03-0C53-1433-1E150630CA1F}"/>
              </a:ext>
            </a:extLst>
          </p:cNvPr>
          <p:cNvCxnSpPr>
            <a:stCxn id="73" idx="1"/>
            <a:endCxn id="63" idx="3"/>
          </p:cNvCxnSpPr>
          <p:nvPr/>
        </p:nvCxnSpPr>
        <p:spPr>
          <a:xfrm rot="16200000" flipH="1" flipV="1">
            <a:off x="7060280" y="4171630"/>
            <a:ext cx="290192" cy="2812646"/>
          </a:xfrm>
          <a:prstGeom prst="bentConnector4">
            <a:avLst>
              <a:gd name="adj1" fmla="val -12754"/>
              <a:gd name="adj2" fmla="val 6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Geschweifte Klammer rechts 92">
            <a:extLst>
              <a:ext uri="{FF2B5EF4-FFF2-40B4-BE49-F238E27FC236}">
                <a16:creationId xmlns:a16="http://schemas.microsoft.com/office/drawing/2014/main" id="{B1AF24F5-CB02-852F-1FD8-7B65DE8AF41D}"/>
              </a:ext>
            </a:extLst>
          </p:cNvPr>
          <p:cNvSpPr/>
          <p:nvPr/>
        </p:nvSpPr>
        <p:spPr>
          <a:xfrm rot="5400000">
            <a:off x="1058691" y="5567071"/>
            <a:ext cx="261611" cy="1590981"/>
          </a:xfrm>
          <a:prstGeom prst="rightBrace">
            <a:avLst>
              <a:gd name="adj1" fmla="val 3163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13E7B154-791F-F4D6-7474-99F0A6570433}"/>
              </a:ext>
            </a:extLst>
          </p:cNvPr>
          <p:cNvSpPr txBox="1"/>
          <p:nvPr/>
        </p:nvSpPr>
        <p:spPr>
          <a:xfrm>
            <a:off x="232876" y="6519555"/>
            <a:ext cx="1896356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/>
              <a:t>Pricing in Derivative </a:t>
            </a:r>
            <a:r>
              <a:rPr lang="de-DE" sz="1100" i="1" dirty="0" err="1"/>
              <a:t>Markets</a:t>
            </a:r>
            <a:endParaRPr lang="de-DE" sz="1100" i="1" dirty="0"/>
          </a:p>
        </p:txBody>
      </p:sp>
      <p:sp>
        <p:nvSpPr>
          <p:cNvPr id="95" name="Geschweifte Klammer rechts 94">
            <a:extLst>
              <a:ext uri="{FF2B5EF4-FFF2-40B4-BE49-F238E27FC236}">
                <a16:creationId xmlns:a16="http://schemas.microsoft.com/office/drawing/2014/main" id="{411BBCB1-3860-6DEE-E000-FF4DF74E626B}"/>
              </a:ext>
            </a:extLst>
          </p:cNvPr>
          <p:cNvSpPr/>
          <p:nvPr/>
        </p:nvSpPr>
        <p:spPr>
          <a:xfrm>
            <a:off x="9920083" y="3696079"/>
            <a:ext cx="511628" cy="187199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0232F3D-11EA-E66C-C5A9-FEA813326D4B}"/>
              </a:ext>
            </a:extLst>
          </p:cNvPr>
          <p:cNvSpPr txBox="1"/>
          <p:nvPr/>
        </p:nvSpPr>
        <p:spPr>
          <a:xfrm>
            <a:off x="10460544" y="4501269"/>
            <a:ext cx="1556713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 err="1"/>
              <a:t>Probability</a:t>
            </a:r>
            <a:r>
              <a:rPr lang="de-DE" sz="1100" i="1" dirty="0"/>
              <a:t> </a:t>
            </a:r>
            <a:r>
              <a:rPr lang="de-DE" sz="1100" i="1" dirty="0" err="1"/>
              <a:t>Calculus</a:t>
            </a:r>
            <a:endParaRPr lang="de-DE" sz="1100" i="1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7FEB13B4-22A2-7153-9D79-56695CB9C3DA}"/>
              </a:ext>
            </a:extLst>
          </p:cNvPr>
          <p:cNvSpPr txBox="1"/>
          <p:nvPr/>
        </p:nvSpPr>
        <p:spPr>
          <a:xfrm>
            <a:off x="1869582" y="926917"/>
            <a:ext cx="1122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Hedging</a:t>
            </a:r>
          </a:p>
          <a:p>
            <a:pPr algn="ctr"/>
            <a:r>
              <a:rPr lang="de-DE" sz="1100" u="sng" dirty="0"/>
              <a:t>Pricing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7C0C02CC-16EE-7AA2-A94E-B03AF77A1E7E}"/>
              </a:ext>
            </a:extLst>
          </p:cNvPr>
          <p:cNvSpPr txBox="1"/>
          <p:nvPr/>
        </p:nvSpPr>
        <p:spPr>
          <a:xfrm>
            <a:off x="1866047" y="1429414"/>
            <a:ext cx="148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Portfoliomanagement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11AD1229-D4F9-445C-BA02-9EE7E76DBDD2}"/>
              </a:ext>
            </a:extLst>
          </p:cNvPr>
          <p:cNvSpPr txBox="1"/>
          <p:nvPr/>
        </p:nvSpPr>
        <p:spPr>
          <a:xfrm>
            <a:off x="10566782" y="4075074"/>
            <a:ext cx="1344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Variable </a:t>
            </a:r>
            <a:r>
              <a:rPr lang="de-DE" sz="1100" u="sng" dirty="0" err="1"/>
              <a:t>Frequency</a:t>
            </a:r>
            <a:endParaRPr lang="de-DE" sz="1100" u="sng" dirty="0"/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0564E70-19BE-F80C-4060-E95346FD6CB7}"/>
              </a:ext>
            </a:extLst>
          </p:cNvPr>
          <p:cNvCxnSpPr>
            <a:cxnSpLocks/>
            <a:stCxn id="96" idx="0"/>
            <a:endCxn id="102" idx="2"/>
          </p:cNvCxnSpPr>
          <p:nvPr/>
        </p:nvCxnSpPr>
        <p:spPr>
          <a:xfrm flipH="1" flipV="1">
            <a:off x="11238900" y="4336684"/>
            <a:ext cx="1" cy="16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900AE396-FE3D-E033-C664-942D44DC570D}"/>
              </a:ext>
            </a:extLst>
          </p:cNvPr>
          <p:cNvSpPr txBox="1"/>
          <p:nvPr/>
        </p:nvSpPr>
        <p:spPr>
          <a:xfrm>
            <a:off x="8944726" y="3004734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Continous</a:t>
            </a:r>
            <a:endParaRPr lang="de-DE" sz="11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6B74A244-6FC2-A82D-7764-DD73E0493161}"/>
              </a:ext>
            </a:extLst>
          </p:cNvPr>
          <p:cNvSpPr txBox="1"/>
          <p:nvPr/>
        </p:nvSpPr>
        <p:spPr>
          <a:xfrm>
            <a:off x="10819117" y="3004734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Discrete</a:t>
            </a:r>
            <a:endParaRPr lang="de-DE" sz="1100" dirty="0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731FB613-E146-9FC6-0A34-B58278DBE289}"/>
              </a:ext>
            </a:extLst>
          </p:cNvPr>
          <p:cNvCxnSpPr>
            <a:cxnSpLocks/>
            <a:stCxn id="102" idx="0"/>
            <a:endCxn id="106" idx="2"/>
          </p:cNvCxnSpPr>
          <p:nvPr/>
        </p:nvCxnSpPr>
        <p:spPr>
          <a:xfrm flipH="1" flipV="1">
            <a:off x="9432405" y="3266344"/>
            <a:ext cx="1806495" cy="80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503789D4-9877-ED0F-4C8B-A44A44679126}"/>
              </a:ext>
            </a:extLst>
          </p:cNvPr>
          <p:cNvCxnSpPr>
            <a:cxnSpLocks/>
            <a:stCxn id="102" idx="0"/>
            <a:endCxn id="107" idx="2"/>
          </p:cNvCxnSpPr>
          <p:nvPr/>
        </p:nvCxnSpPr>
        <p:spPr>
          <a:xfrm flipV="1">
            <a:off x="11238900" y="3266344"/>
            <a:ext cx="67896" cy="80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7A7C9B58-85D6-17E8-7A05-5876BFF9EBF4}"/>
              </a:ext>
            </a:extLst>
          </p:cNvPr>
          <p:cNvSpPr txBox="1"/>
          <p:nvPr/>
        </p:nvSpPr>
        <p:spPr>
          <a:xfrm>
            <a:off x="6955600" y="1560787"/>
            <a:ext cx="2600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Academic/Scientific </a:t>
            </a:r>
            <a:r>
              <a:rPr lang="de-DE" sz="1100" u="sng" dirty="0" err="1"/>
              <a:t>Literature</a:t>
            </a:r>
            <a:r>
              <a:rPr lang="de-DE" sz="1100" u="sng" dirty="0"/>
              <a:t>/Experience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A42EED0-D76E-FE0C-30B1-B08D785FD3A7}"/>
              </a:ext>
            </a:extLst>
          </p:cNvPr>
          <p:cNvSpPr txBox="1"/>
          <p:nvPr/>
        </p:nvSpPr>
        <p:spPr>
          <a:xfrm>
            <a:off x="1831204" y="2181802"/>
            <a:ext cx="1556713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/>
              <a:t>Portfolio Analysis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AB2EB87F-FA09-C9A9-E2E3-F7A6281A8D27}"/>
              </a:ext>
            </a:extLst>
          </p:cNvPr>
          <p:cNvCxnSpPr>
            <a:cxnSpLocks/>
            <a:stCxn id="100" idx="2"/>
            <a:endCxn id="121" idx="0"/>
          </p:cNvCxnSpPr>
          <p:nvPr/>
        </p:nvCxnSpPr>
        <p:spPr>
          <a:xfrm>
            <a:off x="2609561" y="1691024"/>
            <a:ext cx="0" cy="49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feld 125">
            <a:extLst>
              <a:ext uri="{FF2B5EF4-FFF2-40B4-BE49-F238E27FC236}">
                <a16:creationId xmlns:a16="http://schemas.microsoft.com/office/drawing/2014/main" id="{045BE537-0BF8-5940-3D19-66A5E79D75DD}"/>
              </a:ext>
            </a:extLst>
          </p:cNvPr>
          <p:cNvSpPr txBox="1"/>
          <p:nvPr/>
        </p:nvSpPr>
        <p:spPr>
          <a:xfrm>
            <a:off x="7854245" y="1125350"/>
            <a:ext cx="804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Theory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6115C31-862E-E33B-5B8E-FC17CDBB0EA1}"/>
              </a:ext>
            </a:extLst>
          </p:cNvPr>
          <p:cNvSpPr txBox="1"/>
          <p:nvPr/>
        </p:nvSpPr>
        <p:spPr>
          <a:xfrm>
            <a:off x="7814446" y="737538"/>
            <a:ext cx="882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Hypothesis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7ADCA6A7-00D0-7F26-279D-8FAC6D19A355}"/>
              </a:ext>
            </a:extLst>
          </p:cNvPr>
          <p:cNvSpPr txBox="1"/>
          <p:nvPr/>
        </p:nvSpPr>
        <p:spPr>
          <a:xfrm>
            <a:off x="7690380" y="73996"/>
            <a:ext cx="113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Research Design</a:t>
            </a: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E31B6662-A790-ADB6-C5C5-9E3CD0CDA766}"/>
              </a:ext>
            </a:extLst>
          </p:cNvPr>
          <p:cNvCxnSpPr>
            <a:cxnSpLocks/>
            <a:stCxn id="114" idx="0"/>
            <a:endCxn id="126" idx="2"/>
          </p:cNvCxnSpPr>
          <p:nvPr/>
        </p:nvCxnSpPr>
        <p:spPr>
          <a:xfrm flipV="1">
            <a:off x="8255861" y="1386960"/>
            <a:ext cx="613" cy="17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439B14CB-5F1B-A851-6043-C91201DD1D8D}"/>
              </a:ext>
            </a:extLst>
          </p:cNvPr>
          <p:cNvCxnSpPr>
            <a:cxnSpLocks/>
            <a:stCxn id="126" idx="0"/>
            <a:endCxn id="127" idx="2"/>
          </p:cNvCxnSpPr>
          <p:nvPr/>
        </p:nvCxnSpPr>
        <p:spPr>
          <a:xfrm flipH="1" flipV="1">
            <a:off x="8255862" y="999148"/>
            <a:ext cx="612" cy="12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D54E9016-7CC3-ACD3-4C05-2D82A06008FC}"/>
              </a:ext>
            </a:extLst>
          </p:cNvPr>
          <p:cNvCxnSpPr>
            <a:cxnSpLocks/>
            <a:stCxn id="127" idx="0"/>
            <a:endCxn id="5" idx="2"/>
          </p:cNvCxnSpPr>
          <p:nvPr/>
        </p:nvCxnSpPr>
        <p:spPr>
          <a:xfrm flipV="1">
            <a:off x="8255862" y="689693"/>
            <a:ext cx="0" cy="4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E6FA00D-BA92-D1F8-3126-0C40EF858E92}"/>
              </a:ext>
            </a:extLst>
          </p:cNvPr>
          <p:cNvCxnSpPr>
            <a:cxnSpLocks/>
            <a:stCxn id="5" idx="0"/>
            <a:endCxn id="128" idx="2"/>
          </p:cNvCxnSpPr>
          <p:nvPr/>
        </p:nvCxnSpPr>
        <p:spPr>
          <a:xfrm flipH="1" flipV="1">
            <a:off x="8255861" y="335606"/>
            <a:ext cx="1" cy="9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Gewinkelte Verbindung 143">
            <a:extLst>
              <a:ext uri="{FF2B5EF4-FFF2-40B4-BE49-F238E27FC236}">
                <a16:creationId xmlns:a16="http://schemas.microsoft.com/office/drawing/2014/main" id="{5371F6CC-34D8-0ADC-D26E-C813199CC278}"/>
              </a:ext>
            </a:extLst>
          </p:cNvPr>
          <p:cNvCxnSpPr>
            <a:stCxn id="128" idx="1"/>
            <a:endCxn id="6" idx="0"/>
          </p:cNvCxnSpPr>
          <p:nvPr/>
        </p:nvCxnSpPr>
        <p:spPr>
          <a:xfrm rot="10800000" flipV="1">
            <a:off x="5062948" y="204801"/>
            <a:ext cx="2627433" cy="193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Gewinkelte Verbindung 144">
            <a:extLst>
              <a:ext uri="{FF2B5EF4-FFF2-40B4-BE49-F238E27FC236}">
                <a16:creationId xmlns:a16="http://schemas.microsoft.com/office/drawing/2014/main" id="{C3D1FDCB-33B4-619B-7DA1-2E62EC63D6ED}"/>
              </a:ext>
            </a:extLst>
          </p:cNvPr>
          <p:cNvCxnSpPr>
            <a:cxnSpLocks/>
            <a:stCxn id="52" idx="1"/>
            <a:endCxn id="126" idx="1"/>
          </p:cNvCxnSpPr>
          <p:nvPr/>
        </p:nvCxnSpPr>
        <p:spPr>
          <a:xfrm rot="10800000" flipH="1" flipV="1">
            <a:off x="3620027" y="509091"/>
            <a:ext cx="4234218" cy="747063"/>
          </a:xfrm>
          <a:prstGeom prst="bentConnector5">
            <a:avLst>
              <a:gd name="adj1" fmla="val -257"/>
              <a:gd name="adj2" fmla="val 251759"/>
              <a:gd name="adj3" fmla="val 676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F572D1F8-17A8-B257-243F-439B782C8EB3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6530343" y="1691592"/>
            <a:ext cx="425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EA64D57-8268-DDFD-E0C6-33D4B957E5EA}"/>
              </a:ext>
            </a:extLst>
          </p:cNvPr>
          <p:cNvSpPr txBox="1"/>
          <p:nvPr/>
        </p:nvSpPr>
        <p:spPr>
          <a:xfrm>
            <a:off x="9933269" y="1015969"/>
            <a:ext cx="1561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Database </a:t>
            </a:r>
            <a:r>
              <a:rPr lang="de-DE" sz="1100" u="sng" dirty="0" err="1"/>
              <a:t>infrastructure</a:t>
            </a:r>
            <a:endParaRPr lang="de-DE" sz="1100" u="sng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0172B33-99DC-0E2F-44FA-04FF441E78B5}"/>
              </a:ext>
            </a:extLst>
          </p:cNvPr>
          <p:cNvSpPr txBox="1"/>
          <p:nvPr/>
        </p:nvSpPr>
        <p:spPr>
          <a:xfrm>
            <a:off x="10100376" y="1260828"/>
            <a:ext cx="18064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SQL </a:t>
            </a:r>
            <a:r>
              <a:rPr lang="de-DE" sz="1100" dirty="0" err="1"/>
              <a:t>variants</a:t>
            </a:r>
            <a:endParaRPr lang="de-DE" sz="1100" dirty="0"/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de-DE" sz="1100" dirty="0"/>
              <a:t>MySQL</a:t>
            </a:r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PostGres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Kafka (high </a:t>
            </a:r>
            <a:r>
              <a:rPr lang="de-DE" sz="1100" dirty="0" err="1"/>
              <a:t>frequency</a:t>
            </a:r>
            <a:r>
              <a:rPr lang="de-DE" sz="1100" dirty="0"/>
              <a:t>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MS Azure Cloud Storage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D4244F3-8FD0-DE98-6747-2849F9F92888}"/>
              </a:ext>
            </a:extLst>
          </p:cNvPr>
          <p:cNvSpPr txBox="1"/>
          <p:nvPr/>
        </p:nvSpPr>
        <p:spPr>
          <a:xfrm>
            <a:off x="6955600" y="2922360"/>
            <a:ext cx="5360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Git</a:t>
            </a:r>
            <a:endParaRPr lang="de-DE" sz="1100" dirty="0"/>
          </a:p>
        </p:txBody>
      </p:sp>
      <p:cxnSp>
        <p:nvCxnSpPr>
          <p:cNvPr id="30" name="Gewinkelte Verbindung 29">
            <a:extLst>
              <a:ext uri="{FF2B5EF4-FFF2-40B4-BE49-F238E27FC236}">
                <a16:creationId xmlns:a16="http://schemas.microsoft.com/office/drawing/2014/main" id="{E54AEB3B-B8D7-AFE5-3725-A5127F5A54E2}"/>
              </a:ext>
            </a:extLst>
          </p:cNvPr>
          <p:cNvCxnSpPr>
            <a:cxnSpLocks/>
            <a:stCxn id="9" idx="2"/>
            <a:endCxn id="2" idx="1"/>
          </p:cNvCxnSpPr>
          <p:nvPr/>
        </p:nvCxnSpPr>
        <p:spPr>
          <a:xfrm rot="16200000" flipH="1">
            <a:off x="8094642" y="-691853"/>
            <a:ext cx="102876" cy="35743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Geschweifte Klammer rechts 38">
            <a:extLst>
              <a:ext uri="{FF2B5EF4-FFF2-40B4-BE49-F238E27FC236}">
                <a16:creationId xmlns:a16="http://schemas.microsoft.com/office/drawing/2014/main" id="{BDDC861C-D634-8A49-6A32-1DA71CC31FBD}"/>
              </a:ext>
            </a:extLst>
          </p:cNvPr>
          <p:cNvSpPr/>
          <p:nvPr/>
        </p:nvSpPr>
        <p:spPr>
          <a:xfrm rot="10800000">
            <a:off x="3130405" y="2681703"/>
            <a:ext cx="244449" cy="409946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F04A38C-7D20-B006-7C61-A458B2A44418}"/>
              </a:ext>
            </a:extLst>
          </p:cNvPr>
          <p:cNvSpPr txBox="1"/>
          <p:nvPr/>
        </p:nvSpPr>
        <p:spPr>
          <a:xfrm>
            <a:off x="1760289" y="4186854"/>
            <a:ext cx="1286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 err="1"/>
              <a:t>Dev</a:t>
            </a:r>
            <a:r>
              <a:rPr lang="de-DE" sz="1100" u="sng" dirty="0"/>
              <a:t> Style </a:t>
            </a:r>
            <a:r>
              <a:rPr lang="de-DE" sz="1100" u="sng" dirty="0" err="1"/>
              <a:t>Concepts</a:t>
            </a:r>
            <a:endParaRPr lang="de-DE" sz="1100" u="sng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89CFD564-19C8-2E13-EFBA-A4AEEE0811D5}"/>
              </a:ext>
            </a:extLst>
          </p:cNvPr>
          <p:cNvSpPr txBox="1"/>
          <p:nvPr/>
        </p:nvSpPr>
        <p:spPr>
          <a:xfrm>
            <a:off x="1889384" y="4408128"/>
            <a:ext cx="966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DevOps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MLOps</a:t>
            </a:r>
            <a:endParaRPr lang="de-DE" sz="11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F2BA4B3-A767-C8E2-9CEB-A8ABD653FAF6}"/>
              </a:ext>
            </a:extLst>
          </p:cNvPr>
          <p:cNvSpPr txBox="1"/>
          <p:nvPr/>
        </p:nvSpPr>
        <p:spPr>
          <a:xfrm>
            <a:off x="1796542" y="5040026"/>
            <a:ext cx="114125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/>
              <a:t>Standardization</a:t>
            </a:r>
            <a:endParaRPr lang="de-DE" sz="1100" b="1" dirty="0"/>
          </a:p>
        </p:txBody>
      </p:sp>
      <p:sp>
        <p:nvSpPr>
          <p:cNvPr id="46" name="Pfeil nach unten 45">
            <a:extLst>
              <a:ext uri="{FF2B5EF4-FFF2-40B4-BE49-F238E27FC236}">
                <a16:creationId xmlns:a16="http://schemas.microsoft.com/office/drawing/2014/main" id="{002F20BA-6C6D-A1CE-A3A9-E74B49D7AA01}"/>
              </a:ext>
            </a:extLst>
          </p:cNvPr>
          <p:cNvSpPr/>
          <p:nvPr/>
        </p:nvSpPr>
        <p:spPr>
          <a:xfrm>
            <a:off x="2189105" y="4850409"/>
            <a:ext cx="348319" cy="14509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993B7C66-1EBA-8693-290B-D71972941C77}"/>
              </a:ext>
            </a:extLst>
          </p:cNvPr>
          <p:cNvSpPr/>
          <p:nvPr/>
        </p:nvSpPr>
        <p:spPr>
          <a:xfrm>
            <a:off x="6829878" y="5830011"/>
            <a:ext cx="511628" cy="924732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F8EF2B3-1CFA-E84E-32C7-529CF4767378}"/>
              </a:ext>
            </a:extLst>
          </p:cNvPr>
          <p:cNvSpPr txBox="1"/>
          <p:nvPr/>
        </p:nvSpPr>
        <p:spPr>
          <a:xfrm>
            <a:off x="7314969" y="6126888"/>
            <a:ext cx="138230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Feature </a:t>
            </a:r>
            <a:r>
              <a:rPr lang="de-DE" sz="1100" dirty="0" err="1"/>
              <a:t>Selection</a:t>
            </a:r>
            <a:endParaRPr lang="de-DE" sz="1100" dirty="0"/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BFADA703-7C65-2C89-51D1-305FFDD3A72A}"/>
              </a:ext>
            </a:extLst>
          </p:cNvPr>
          <p:cNvCxnSpPr>
            <a:cxnSpLocks/>
            <a:stCxn id="53" idx="3"/>
            <a:endCxn id="65" idx="1"/>
          </p:cNvCxnSpPr>
          <p:nvPr/>
        </p:nvCxnSpPr>
        <p:spPr>
          <a:xfrm>
            <a:off x="8697278" y="6257693"/>
            <a:ext cx="1030198" cy="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30845FB0-8CAC-AF2E-5DDC-B8F21EF00C44}"/>
              </a:ext>
            </a:extLst>
          </p:cNvPr>
          <p:cNvSpPr txBox="1"/>
          <p:nvPr/>
        </p:nvSpPr>
        <p:spPr>
          <a:xfrm>
            <a:off x="9727476" y="6132284"/>
            <a:ext cx="138230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Feature Stores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7E6F397-B9C2-209B-5783-575510318342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7341506" y="6393894"/>
            <a:ext cx="3077125" cy="46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7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D73AC4B-5261-7F60-189E-FBB7669796AC}"/>
              </a:ext>
            </a:extLst>
          </p:cNvPr>
          <p:cNvSpPr txBox="1"/>
          <p:nvPr/>
        </p:nvSpPr>
        <p:spPr>
          <a:xfrm>
            <a:off x="0" y="0"/>
            <a:ext cx="3857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/>
              <a:t>Quantitative Research/Trading </a:t>
            </a:r>
            <a:r>
              <a:rPr lang="de-DE" sz="1100" u="sng" dirty="0" err="1"/>
              <a:t>Process</a:t>
            </a:r>
            <a:endParaRPr lang="de-DE" sz="1100" u="sng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CB3DA279-FE22-A359-0659-073DDD17B6C0}"/>
              </a:ext>
            </a:extLst>
          </p:cNvPr>
          <p:cNvSpPr txBox="1"/>
          <p:nvPr/>
        </p:nvSpPr>
        <p:spPr>
          <a:xfrm>
            <a:off x="4189255" y="255590"/>
            <a:ext cx="177045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Processed</a:t>
            </a:r>
            <a:r>
              <a:rPr lang="de-DE" sz="1100" dirty="0"/>
              <a:t>/</a:t>
            </a:r>
            <a:r>
              <a:rPr lang="de-DE" sz="1100" dirty="0" err="1"/>
              <a:t>Filtered</a:t>
            </a:r>
            <a:r>
              <a:rPr lang="de-DE" sz="1100" dirty="0"/>
              <a:t> Dataset</a:t>
            </a:r>
          </a:p>
        </p:txBody>
      </p:sp>
      <p:sp>
        <p:nvSpPr>
          <p:cNvPr id="73" name="Geschweifte Klammer rechts 72">
            <a:extLst>
              <a:ext uri="{FF2B5EF4-FFF2-40B4-BE49-F238E27FC236}">
                <a16:creationId xmlns:a16="http://schemas.microsoft.com/office/drawing/2014/main" id="{AD8376F6-E4FA-A342-CBB3-D33046E05F11}"/>
              </a:ext>
            </a:extLst>
          </p:cNvPr>
          <p:cNvSpPr/>
          <p:nvPr/>
        </p:nvSpPr>
        <p:spPr>
          <a:xfrm>
            <a:off x="11597992" y="2783237"/>
            <a:ext cx="261610" cy="3478226"/>
          </a:xfrm>
          <a:prstGeom prst="rightBrace">
            <a:avLst>
              <a:gd name="adj1" fmla="val 3994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5DCF2E-0ED5-05AB-D9F6-C0CE52364190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5074483" y="34624"/>
            <a:ext cx="0" cy="22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4ED15A32-D95E-5421-016E-B85528AECB2F}"/>
              </a:ext>
            </a:extLst>
          </p:cNvPr>
          <p:cNvSpPr txBox="1"/>
          <p:nvPr/>
        </p:nvSpPr>
        <p:spPr>
          <a:xfrm>
            <a:off x="6534635" y="170951"/>
            <a:ext cx="975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X: Features</a:t>
            </a:r>
          </a:p>
          <a:p>
            <a:r>
              <a:rPr lang="de-DE" sz="1100" dirty="0"/>
              <a:t>Y: Target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89A216A-4640-13D0-F479-5C93CA5A8AD6}"/>
              </a:ext>
            </a:extLst>
          </p:cNvPr>
          <p:cNvCxnSpPr>
            <a:cxnSpLocks/>
            <a:stCxn id="63" idx="3"/>
            <a:endCxn id="28" idx="1"/>
          </p:cNvCxnSpPr>
          <p:nvPr/>
        </p:nvCxnSpPr>
        <p:spPr>
          <a:xfrm>
            <a:off x="5959711" y="386395"/>
            <a:ext cx="574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D264093F-F99C-BBB6-A289-DE2714BD591D}"/>
              </a:ext>
            </a:extLst>
          </p:cNvPr>
          <p:cNvSpPr txBox="1"/>
          <p:nvPr/>
        </p:nvSpPr>
        <p:spPr>
          <a:xfrm>
            <a:off x="4512996" y="752747"/>
            <a:ext cx="11229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Data Modelling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58EF21F-7928-C910-B7BA-C631E1718A6C}"/>
              </a:ext>
            </a:extLst>
          </p:cNvPr>
          <p:cNvSpPr txBox="1"/>
          <p:nvPr/>
        </p:nvSpPr>
        <p:spPr>
          <a:xfrm>
            <a:off x="6556032" y="685416"/>
            <a:ext cx="1129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Version Control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7DB4BE1-A2D6-CE51-5851-6BDB6FAF0692}"/>
              </a:ext>
            </a:extLst>
          </p:cNvPr>
          <p:cNvCxnSpPr>
            <a:cxnSpLocks/>
            <a:stCxn id="63" idx="3"/>
            <a:endCxn id="35" idx="1"/>
          </p:cNvCxnSpPr>
          <p:nvPr/>
        </p:nvCxnSpPr>
        <p:spPr>
          <a:xfrm>
            <a:off x="5959711" y="386395"/>
            <a:ext cx="596321" cy="429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C347EE7-29D8-6CE4-B1E6-102234D49DC1}"/>
              </a:ext>
            </a:extLst>
          </p:cNvPr>
          <p:cNvCxnSpPr>
            <a:cxnSpLocks/>
            <a:stCxn id="63" idx="2"/>
            <a:endCxn id="33" idx="0"/>
          </p:cNvCxnSpPr>
          <p:nvPr/>
        </p:nvCxnSpPr>
        <p:spPr>
          <a:xfrm>
            <a:off x="5074483" y="517200"/>
            <a:ext cx="0" cy="23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7E04DEC7-8CF8-4724-391B-DD4D900319BA}"/>
              </a:ext>
            </a:extLst>
          </p:cNvPr>
          <p:cNvSpPr txBox="1"/>
          <p:nvPr/>
        </p:nvSpPr>
        <p:spPr>
          <a:xfrm>
            <a:off x="4586804" y="997173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Dataset </a:t>
            </a:r>
            <a:r>
              <a:rPr lang="de-DE" sz="1100" dirty="0" err="1"/>
              <a:t>size</a:t>
            </a:r>
            <a:r>
              <a:rPr lang="de-DE" sz="1100" dirty="0"/>
              <a:t>: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C3ED8A5-6A30-879E-0CEE-A0B4E942A225}"/>
              </a:ext>
            </a:extLst>
          </p:cNvPr>
          <p:cNvSpPr txBox="1"/>
          <p:nvPr/>
        </p:nvSpPr>
        <p:spPr>
          <a:xfrm>
            <a:off x="2872610" y="1041316"/>
            <a:ext cx="728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Train </a:t>
            </a:r>
            <a:r>
              <a:rPr lang="de-DE" sz="1100" u="sng" dirty="0" err="1"/>
              <a:t>set</a:t>
            </a:r>
            <a:endParaRPr lang="de-DE" sz="1100" u="sng" dirty="0"/>
          </a:p>
          <a:p>
            <a:pPr algn="ctr"/>
            <a:r>
              <a:rPr lang="de-DE" sz="1100" dirty="0"/>
              <a:t>60%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ACDB6B5-5055-F56F-6A46-C3B50A89911D}"/>
              </a:ext>
            </a:extLst>
          </p:cNvPr>
          <p:cNvSpPr txBox="1"/>
          <p:nvPr/>
        </p:nvSpPr>
        <p:spPr>
          <a:xfrm>
            <a:off x="6291532" y="1042873"/>
            <a:ext cx="728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Test </a:t>
            </a:r>
            <a:r>
              <a:rPr lang="de-DE" sz="1100" u="sng" dirty="0" err="1"/>
              <a:t>set</a:t>
            </a:r>
            <a:endParaRPr lang="de-DE" sz="1100" u="sng" dirty="0"/>
          </a:p>
          <a:p>
            <a:pPr algn="ctr"/>
            <a:r>
              <a:rPr lang="de-DE" sz="1100" dirty="0"/>
              <a:t>30%-25%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9761811-DCFF-6F6C-4288-434741C821F1}"/>
              </a:ext>
            </a:extLst>
          </p:cNvPr>
          <p:cNvSpPr txBox="1"/>
          <p:nvPr/>
        </p:nvSpPr>
        <p:spPr>
          <a:xfrm>
            <a:off x="4710244" y="1188885"/>
            <a:ext cx="728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 err="1"/>
              <a:t>Dev</a:t>
            </a:r>
            <a:r>
              <a:rPr lang="de-DE" sz="1100" u="sng" dirty="0"/>
              <a:t> </a:t>
            </a:r>
            <a:r>
              <a:rPr lang="de-DE" sz="1100" u="sng" dirty="0" err="1"/>
              <a:t>set</a:t>
            </a:r>
            <a:endParaRPr lang="de-DE" sz="1100" u="sng" dirty="0"/>
          </a:p>
          <a:p>
            <a:pPr algn="ctr"/>
            <a:r>
              <a:rPr lang="de-DE" sz="1100" dirty="0"/>
              <a:t>10%-15%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F1C06E53-476C-2FCE-6252-902B3770E11A}"/>
              </a:ext>
            </a:extLst>
          </p:cNvPr>
          <p:cNvSpPr txBox="1"/>
          <p:nvPr/>
        </p:nvSpPr>
        <p:spPr>
          <a:xfrm>
            <a:off x="2710885" y="1635888"/>
            <a:ext cx="10491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Model Fitting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96C821C-3BBA-F725-36F0-2B7796F5106F}"/>
              </a:ext>
            </a:extLst>
          </p:cNvPr>
          <p:cNvCxnSpPr>
            <a:cxnSpLocks/>
            <a:stCxn id="46" idx="2"/>
            <a:endCxn id="55" idx="0"/>
          </p:cNvCxnSpPr>
          <p:nvPr/>
        </p:nvCxnSpPr>
        <p:spPr>
          <a:xfrm flipH="1">
            <a:off x="3235468" y="1472203"/>
            <a:ext cx="1380" cy="16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A9AB961-092A-38EA-0915-E176AA3492AE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flipH="1">
            <a:off x="3236848" y="1014357"/>
            <a:ext cx="1837635" cy="2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30934510-8E93-505B-26C3-2273CF1B0F8E}"/>
              </a:ext>
            </a:extLst>
          </p:cNvPr>
          <p:cNvCxnSpPr>
            <a:cxnSpLocks/>
            <a:stCxn id="33" idx="2"/>
            <a:endCxn id="47" idx="0"/>
          </p:cNvCxnSpPr>
          <p:nvPr/>
        </p:nvCxnSpPr>
        <p:spPr>
          <a:xfrm>
            <a:off x="5074483" y="1014357"/>
            <a:ext cx="1581287" cy="2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32967B41-8BAF-5B02-36FE-C4BD6E90032B}"/>
              </a:ext>
            </a:extLst>
          </p:cNvPr>
          <p:cNvSpPr txBox="1"/>
          <p:nvPr/>
        </p:nvSpPr>
        <p:spPr>
          <a:xfrm>
            <a:off x="2655446" y="1946106"/>
            <a:ext cx="132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Learning </a:t>
            </a:r>
            <a:r>
              <a:rPr lang="de-DE" sz="1100" u="sng" dirty="0" err="1"/>
              <a:t>Algorithm</a:t>
            </a:r>
            <a:r>
              <a:rPr lang="de-DE" sz="1100" u="sng" dirty="0"/>
              <a:t>: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71C52BA1-D3ED-9326-D4D5-EF2C5CCD08C2}"/>
              </a:ext>
            </a:extLst>
          </p:cNvPr>
          <p:cNvSpPr txBox="1"/>
          <p:nvPr/>
        </p:nvSpPr>
        <p:spPr>
          <a:xfrm>
            <a:off x="1633105" y="2560269"/>
            <a:ext cx="975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Unsupervised</a:t>
            </a:r>
            <a:endParaRPr lang="de-DE" sz="1100" dirty="0"/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Labelled</a:t>
            </a:r>
            <a:r>
              <a:rPr lang="de-DE" sz="1100" dirty="0"/>
              <a:t>)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D596BFC0-6655-61AD-5ECA-63DEF185E24D}"/>
              </a:ext>
            </a:extLst>
          </p:cNvPr>
          <p:cNvSpPr txBox="1"/>
          <p:nvPr/>
        </p:nvSpPr>
        <p:spPr>
          <a:xfrm>
            <a:off x="8174816" y="2560269"/>
            <a:ext cx="975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Supervised</a:t>
            </a:r>
            <a:endParaRPr lang="de-DE" sz="1100" dirty="0"/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Unlabelled</a:t>
            </a:r>
            <a:r>
              <a:rPr lang="de-DE" sz="1100" dirty="0"/>
              <a:t>)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3BB8539-9207-AB4A-99B7-6CC82AD20F30}"/>
              </a:ext>
            </a:extLst>
          </p:cNvPr>
          <p:cNvSpPr txBox="1"/>
          <p:nvPr/>
        </p:nvSpPr>
        <p:spPr>
          <a:xfrm rot="16200000">
            <a:off x="-293667" y="3278776"/>
            <a:ext cx="107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Model Purpose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3BB49FE6-7E1C-1A95-9D3E-A8E791A836BB}"/>
              </a:ext>
            </a:extLst>
          </p:cNvPr>
          <p:cNvSpPr txBox="1"/>
          <p:nvPr/>
        </p:nvSpPr>
        <p:spPr>
          <a:xfrm>
            <a:off x="462876" y="3058493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Clustering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FB63A00-7AF7-D4EA-876B-A3D03030D9AD}"/>
              </a:ext>
            </a:extLst>
          </p:cNvPr>
          <p:cNvSpPr txBox="1"/>
          <p:nvPr/>
        </p:nvSpPr>
        <p:spPr>
          <a:xfrm>
            <a:off x="1642308" y="3062076"/>
            <a:ext cx="169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Dimensionality</a:t>
            </a:r>
            <a:r>
              <a:rPr lang="de-DE" sz="1100" dirty="0"/>
              <a:t> </a:t>
            </a:r>
            <a:r>
              <a:rPr lang="de-DE" sz="1100" dirty="0" err="1"/>
              <a:t>Reduction</a:t>
            </a:r>
            <a:endParaRPr lang="de-DE" sz="11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9079F33D-9CCE-E60F-E49C-B8D594FD8D55}"/>
              </a:ext>
            </a:extLst>
          </p:cNvPr>
          <p:cNvSpPr txBox="1"/>
          <p:nvPr/>
        </p:nvSpPr>
        <p:spPr>
          <a:xfrm>
            <a:off x="8651150" y="3078939"/>
            <a:ext cx="1398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Regression/</a:t>
            </a:r>
            <a:r>
              <a:rPr lang="de-DE" sz="1100" dirty="0" err="1"/>
              <a:t>Causality</a:t>
            </a:r>
            <a:endParaRPr lang="de-DE" sz="11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12937B8D-3ADA-3ACE-E089-6D09B7AF3470}"/>
              </a:ext>
            </a:extLst>
          </p:cNvPr>
          <p:cNvSpPr txBox="1"/>
          <p:nvPr/>
        </p:nvSpPr>
        <p:spPr>
          <a:xfrm>
            <a:off x="6617969" y="3075154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Classification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B392CEB-40C5-198F-5E0E-6E6D3B337380}"/>
              </a:ext>
            </a:extLst>
          </p:cNvPr>
          <p:cNvSpPr txBox="1"/>
          <p:nvPr/>
        </p:nvSpPr>
        <p:spPr>
          <a:xfrm>
            <a:off x="10111690" y="3072707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Forecasting</a:t>
            </a:r>
            <a:endParaRPr lang="de-DE" sz="11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9E70E52-A2ED-38A9-BE59-44878ED62DC8}"/>
              </a:ext>
            </a:extLst>
          </p:cNvPr>
          <p:cNvSpPr txBox="1"/>
          <p:nvPr/>
        </p:nvSpPr>
        <p:spPr>
          <a:xfrm rot="16200000">
            <a:off x="-348621" y="4361375"/>
            <a:ext cx="1186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Model Methods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F3E89D6-58DA-D395-2789-3F39E67133CF}"/>
              </a:ext>
            </a:extLst>
          </p:cNvPr>
          <p:cNvCxnSpPr>
            <a:cxnSpLocks/>
            <a:stCxn id="148" idx="1"/>
            <a:endCxn id="76" idx="0"/>
          </p:cNvCxnSpPr>
          <p:nvPr/>
        </p:nvCxnSpPr>
        <p:spPr>
          <a:xfrm flipH="1">
            <a:off x="2120784" y="2489349"/>
            <a:ext cx="2863570" cy="7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EAC0A83-641B-137B-0CBB-C23C8CC47A14}"/>
              </a:ext>
            </a:extLst>
          </p:cNvPr>
          <p:cNvCxnSpPr>
            <a:cxnSpLocks/>
            <a:stCxn id="148" idx="3"/>
            <a:endCxn id="77" idx="0"/>
          </p:cNvCxnSpPr>
          <p:nvPr/>
        </p:nvCxnSpPr>
        <p:spPr>
          <a:xfrm>
            <a:off x="5959711" y="2489349"/>
            <a:ext cx="2702784" cy="7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8B20970-3E63-C4FB-5886-D5DDD580C62E}"/>
              </a:ext>
            </a:extLst>
          </p:cNvPr>
          <p:cNvCxnSpPr>
            <a:cxnSpLocks/>
            <a:stCxn id="76" idx="2"/>
            <a:endCxn id="79" idx="0"/>
          </p:cNvCxnSpPr>
          <p:nvPr/>
        </p:nvCxnSpPr>
        <p:spPr>
          <a:xfrm flipH="1">
            <a:off x="950555" y="2991156"/>
            <a:ext cx="1170229" cy="6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24AA1B20-AE08-9E63-EA7E-DD67107B25AF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>
            <a:off x="2120784" y="2991156"/>
            <a:ext cx="367939" cy="7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F11FCCF1-8DA3-E55D-BB5F-E179F77C7B83}"/>
              </a:ext>
            </a:extLst>
          </p:cNvPr>
          <p:cNvCxnSpPr>
            <a:cxnSpLocks/>
            <a:stCxn id="77" idx="2"/>
            <a:endCxn id="85" idx="0"/>
          </p:cNvCxnSpPr>
          <p:nvPr/>
        </p:nvCxnSpPr>
        <p:spPr>
          <a:xfrm flipH="1">
            <a:off x="7105648" y="2991156"/>
            <a:ext cx="1556847" cy="8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35E4FF27-19A4-716C-4401-A5477B4C5DF6}"/>
              </a:ext>
            </a:extLst>
          </p:cNvPr>
          <p:cNvCxnSpPr>
            <a:cxnSpLocks/>
            <a:stCxn id="77" idx="2"/>
            <a:endCxn id="83" idx="0"/>
          </p:cNvCxnSpPr>
          <p:nvPr/>
        </p:nvCxnSpPr>
        <p:spPr>
          <a:xfrm>
            <a:off x="8662495" y="2991156"/>
            <a:ext cx="687981" cy="8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E735CE4-1D03-E935-1EFC-37335A3187AD}"/>
              </a:ext>
            </a:extLst>
          </p:cNvPr>
          <p:cNvCxnSpPr>
            <a:cxnSpLocks/>
            <a:stCxn id="77" idx="2"/>
            <a:endCxn id="86" idx="0"/>
          </p:cNvCxnSpPr>
          <p:nvPr/>
        </p:nvCxnSpPr>
        <p:spPr>
          <a:xfrm>
            <a:off x="8662495" y="2991156"/>
            <a:ext cx="1936874" cy="8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444A7F28-3C56-9A9C-46A3-965D9AA7951E}"/>
              </a:ext>
            </a:extLst>
          </p:cNvPr>
          <p:cNvSpPr txBox="1"/>
          <p:nvPr/>
        </p:nvSpPr>
        <p:spPr>
          <a:xfrm>
            <a:off x="574924" y="3223707"/>
            <a:ext cx="1224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K-</a:t>
            </a:r>
            <a:r>
              <a:rPr lang="de-DE" sz="800" dirty="0" err="1"/>
              <a:t>Means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KNN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Hierarchical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Density </a:t>
            </a:r>
            <a:r>
              <a:rPr lang="de-DE" sz="800" dirty="0" err="1"/>
              <a:t>based</a:t>
            </a:r>
            <a:r>
              <a:rPr lang="de-DE" sz="800" dirty="0"/>
              <a:t> </a:t>
            </a:r>
            <a:r>
              <a:rPr lang="de-DE" sz="800" dirty="0" err="1"/>
              <a:t>Spatial</a:t>
            </a:r>
            <a:r>
              <a:rPr lang="de-DE" sz="800" dirty="0"/>
              <a:t> Clustering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Applications</a:t>
            </a:r>
            <a:r>
              <a:rPr lang="de-DE" sz="800" dirty="0"/>
              <a:t> </a:t>
            </a:r>
            <a:r>
              <a:rPr lang="de-DE" sz="800" dirty="0" err="1"/>
              <a:t>with</a:t>
            </a:r>
            <a:r>
              <a:rPr lang="de-DE" sz="800" dirty="0"/>
              <a:t> Noise (DBSCAN)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Mean Shift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Fuzzy</a:t>
            </a:r>
            <a:r>
              <a:rPr lang="de-DE" sz="800" dirty="0"/>
              <a:t> C-</a:t>
            </a:r>
            <a:r>
              <a:rPr lang="de-DE" sz="800" dirty="0" err="1"/>
              <a:t>Means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Agglomerative</a:t>
            </a:r>
            <a:endParaRPr lang="de-DE" sz="800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1860FFFD-C2FA-B561-7231-1F7AB7B787E8}"/>
              </a:ext>
            </a:extLst>
          </p:cNvPr>
          <p:cNvSpPr txBox="1"/>
          <p:nvPr/>
        </p:nvSpPr>
        <p:spPr>
          <a:xfrm>
            <a:off x="5883271" y="5855891"/>
            <a:ext cx="1661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Regression </a:t>
            </a:r>
            <a:r>
              <a:rPr lang="de-DE" sz="800" dirty="0" err="1"/>
              <a:t>Types</a:t>
            </a:r>
            <a:endParaRPr lang="de-DE" sz="800" dirty="0"/>
          </a:p>
          <a:p>
            <a:pPr marL="534988" lvl="1" indent="-77788">
              <a:buFont typeface="Arial" panose="020B0604020202020204" pitchFamily="34" charset="0"/>
              <a:buChar char="•"/>
            </a:pPr>
            <a:r>
              <a:rPr lang="de-DE" sz="800" dirty="0"/>
              <a:t>Linear Regression</a:t>
            </a:r>
          </a:p>
          <a:p>
            <a:pPr marL="534988" lvl="1" indent="-77788">
              <a:buFont typeface="Arial" panose="020B0604020202020204" pitchFamily="34" charset="0"/>
              <a:buChar char="•"/>
            </a:pPr>
            <a:r>
              <a:rPr lang="de-DE" sz="800" dirty="0"/>
              <a:t>Log Models</a:t>
            </a:r>
          </a:p>
          <a:p>
            <a:pPr marL="534988" lvl="1" indent="-77788">
              <a:buFont typeface="Arial" panose="020B0604020202020204" pitchFamily="34" charset="0"/>
              <a:buChar char="•"/>
            </a:pPr>
            <a:r>
              <a:rPr lang="de-DE" sz="800" dirty="0"/>
              <a:t>Non Linear</a:t>
            </a:r>
          </a:p>
          <a:p>
            <a:pPr marL="534988" lvl="1" indent="-77788">
              <a:buFont typeface="Arial" panose="020B0604020202020204" pitchFamily="34" charset="0"/>
              <a:buChar char="•"/>
            </a:pPr>
            <a:r>
              <a:rPr lang="de-DE" sz="800" dirty="0"/>
              <a:t>IV Regression</a:t>
            </a:r>
          </a:p>
          <a:p>
            <a:pPr marL="534988" lvl="1" indent="-77788">
              <a:buFont typeface="Arial" panose="020B0604020202020204" pitchFamily="34" charset="0"/>
              <a:buChar char="•"/>
            </a:pPr>
            <a:r>
              <a:rPr lang="de-DE" sz="800" dirty="0"/>
              <a:t>2SLS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CB381A29-EEB8-B00D-324F-5AF39012EF43}"/>
              </a:ext>
            </a:extLst>
          </p:cNvPr>
          <p:cNvSpPr txBox="1"/>
          <p:nvPr/>
        </p:nvSpPr>
        <p:spPr>
          <a:xfrm>
            <a:off x="5883271" y="5602748"/>
            <a:ext cx="1556713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 err="1"/>
              <a:t>Econometric</a:t>
            </a:r>
            <a:r>
              <a:rPr lang="de-DE" sz="1100" i="1" dirty="0"/>
              <a:t> Methods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EE43628-DB0F-E2F2-5B9D-BBF5534926E6}"/>
              </a:ext>
            </a:extLst>
          </p:cNvPr>
          <p:cNvSpPr txBox="1"/>
          <p:nvPr/>
        </p:nvSpPr>
        <p:spPr>
          <a:xfrm>
            <a:off x="5822124" y="5367023"/>
            <a:ext cx="132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/>
              <a:t>Panel Data: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7AE34DD-810E-D8A7-83C4-493131638067}"/>
              </a:ext>
            </a:extLst>
          </p:cNvPr>
          <p:cNvSpPr txBox="1"/>
          <p:nvPr/>
        </p:nvSpPr>
        <p:spPr>
          <a:xfrm>
            <a:off x="8471381" y="5974685"/>
            <a:ext cx="201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Error </a:t>
            </a:r>
            <a:r>
              <a:rPr lang="de-DE" sz="800" dirty="0" err="1"/>
              <a:t>Correction</a:t>
            </a:r>
            <a:r>
              <a:rPr lang="de-DE" sz="800" dirty="0"/>
              <a:t> Model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Lag Model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ARMA, ARIMA, SARIMA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SARIMA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ARIMAX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B1231978-CF0E-45D5-78ED-B6188491C09F}"/>
              </a:ext>
            </a:extLst>
          </p:cNvPr>
          <p:cNvSpPr txBox="1"/>
          <p:nvPr/>
        </p:nvSpPr>
        <p:spPr>
          <a:xfrm>
            <a:off x="8540818" y="5722701"/>
            <a:ext cx="174548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/>
              <a:t>Time Series </a:t>
            </a:r>
            <a:r>
              <a:rPr lang="de-DE" sz="1100" i="1" dirty="0" err="1"/>
              <a:t>Econometrics</a:t>
            </a:r>
            <a:endParaRPr lang="de-DE" sz="1100" i="1" dirty="0"/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9BC2E529-6752-BE67-A6B3-43A629791963}"/>
              </a:ext>
            </a:extLst>
          </p:cNvPr>
          <p:cNvSpPr txBox="1"/>
          <p:nvPr/>
        </p:nvSpPr>
        <p:spPr>
          <a:xfrm>
            <a:off x="8479671" y="5478267"/>
            <a:ext cx="132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/>
              <a:t>Time Series Data: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1CB2CC65-481F-6B7A-907C-406251C40F62}"/>
              </a:ext>
            </a:extLst>
          </p:cNvPr>
          <p:cNvSpPr txBox="1"/>
          <p:nvPr/>
        </p:nvSpPr>
        <p:spPr>
          <a:xfrm rot="5400000">
            <a:off x="11369074" y="4391545"/>
            <a:ext cx="131536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/>
              <a:t>Statistical Learning</a:t>
            </a:r>
          </a:p>
        </p:txBody>
      </p:sp>
      <p:sp>
        <p:nvSpPr>
          <p:cNvPr id="122" name="Geschweifte Klammer rechts 121">
            <a:extLst>
              <a:ext uri="{FF2B5EF4-FFF2-40B4-BE49-F238E27FC236}">
                <a16:creationId xmlns:a16="http://schemas.microsoft.com/office/drawing/2014/main" id="{223EE0FA-A34F-9B68-AF36-CDC4FEFCFFC8}"/>
              </a:ext>
            </a:extLst>
          </p:cNvPr>
          <p:cNvSpPr/>
          <p:nvPr/>
        </p:nvSpPr>
        <p:spPr>
          <a:xfrm rot="5400000">
            <a:off x="5464966" y="1736658"/>
            <a:ext cx="261610" cy="9867839"/>
          </a:xfrm>
          <a:prstGeom prst="rightBrace">
            <a:avLst>
              <a:gd name="adj1" fmla="val 3994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7F330644-A5F3-96DD-E3C9-A066C3FFBC7C}"/>
              </a:ext>
            </a:extLst>
          </p:cNvPr>
          <p:cNvSpPr txBox="1"/>
          <p:nvPr/>
        </p:nvSpPr>
        <p:spPr>
          <a:xfrm>
            <a:off x="5625198" y="3599446"/>
            <a:ext cx="1661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Logistic</a:t>
            </a:r>
            <a:r>
              <a:rPr lang="de-DE" sz="800" dirty="0"/>
              <a:t> Regression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Decision</a:t>
            </a:r>
            <a:r>
              <a:rPr lang="de-DE" sz="800" dirty="0"/>
              <a:t> </a:t>
            </a:r>
            <a:r>
              <a:rPr lang="de-DE" sz="800" dirty="0" err="1"/>
              <a:t>Tree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Random Forrest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LDA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Partial Least </a:t>
            </a:r>
            <a:r>
              <a:rPr lang="de-DE" sz="800" dirty="0" err="1"/>
              <a:t>Squares</a:t>
            </a:r>
            <a:endParaRPr lang="de-DE" sz="800" dirty="0"/>
          </a:p>
          <a:p>
            <a:r>
              <a:rPr lang="de-DE" sz="800" dirty="0"/>
              <a:t>  </a:t>
            </a:r>
            <a:r>
              <a:rPr lang="de-DE" sz="800" dirty="0" err="1"/>
              <a:t>Discriminant</a:t>
            </a:r>
            <a:r>
              <a:rPr lang="de-DE" sz="800" dirty="0"/>
              <a:t> Analysis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5E76055A-19BE-A4C6-6F38-BC5171968450}"/>
              </a:ext>
            </a:extLst>
          </p:cNvPr>
          <p:cNvSpPr txBox="1"/>
          <p:nvPr/>
        </p:nvSpPr>
        <p:spPr>
          <a:xfrm>
            <a:off x="1700669" y="3286871"/>
            <a:ext cx="122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T-SNE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Autoencoders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PCA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87EF2F69-C823-73B4-9A79-BE14CB506EF6}"/>
              </a:ext>
            </a:extLst>
          </p:cNvPr>
          <p:cNvSpPr txBox="1"/>
          <p:nvPr/>
        </p:nvSpPr>
        <p:spPr>
          <a:xfrm>
            <a:off x="2655446" y="4626784"/>
            <a:ext cx="169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Neural</a:t>
            </a:r>
            <a:r>
              <a:rPr lang="de-DE" sz="1100" dirty="0"/>
              <a:t> Networks</a:t>
            </a:r>
          </a:p>
        </p:txBody>
      </p:sp>
      <p:cxnSp>
        <p:nvCxnSpPr>
          <p:cNvPr id="142" name="Gewinkelte Verbindung 141">
            <a:extLst>
              <a:ext uri="{FF2B5EF4-FFF2-40B4-BE49-F238E27FC236}">
                <a16:creationId xmlns:a16="http://schemas.microsoft.com/office/drawing/2014/main" id="{078582CD-BEF4-93DC-9875-E434CD8187EF}"/>
              </a:ext>
            </a:extLst>
          </p:cNvPr>
          <p:cNvCxnSpPr>
            <a:stCxn id="76" idx="3"/>
            <a:endCxn id="140" idx="0"/>
          </p:cNvCxnSpPr>
          <p:nvPr/>
        </p:nvCxnSpPr>
        <p:spPr>
          <a:xfrm>
            <a:off x="2608462" y="2775713"/>
            <a:ext cx="893399" cy="1851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24A8273D-51E9-4B3F-89AC-7E8D11ACAD0D}"/>
              </a:ext>
            </a:extLst>
          </p:cNvPr>
          <p:cNvSpPr txBox="1"/>
          <p:nvPr/>
        </p:nvSpPr>
        <p:spPr>
          <a:xfrm>
            <a:off x="930444" y="4924197"/>
            <a:ext cx="169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Reinforcement Learning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88805F0B-73F5-4F9F-C985-FAC9D68CC765}"/>
              </a:ext>
            </a:extLst>
          </p:cNvPr>
          <p:cNvSpPr txBox="1"/>
          <p:nvPr/>
        </p:nvSpPr>
        <p:spPr>
          <a:xfrm>
            <a:off x="1079360" y="5165537"/>
            <a:ext cx="122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Q-Learning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Policy </a:t>
            </a:r>
            <a:r>
              <a:rPr lang="de-DE" sz="800" dirty="0" err="1"/>
              <a:t>gradient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Asynchronous</a:t>
            </a:r>
            <a:r>
              <a:rPr lang="de-DE" sz="800" dirty="0"/>
              <a:t> Advantage Actor-</a:t>
            </a:r>
            <a:r>
              <a:rPr lang="de-DE" sz="800" dirty="0" err="1"/>
              <a:t>critic</a:t>
            </a:r>
            <a:r>
              <a:rPr lang="de-DE" sz="800" dirty="0"/>
              <a:t> (A3C)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State Action </a:t>
            </a:r>
            <a:r>
              <a:rPr lang="de-DE" sz="800" dirty="0" err="1"/>
              <a:t>Reward</a:t>
            </a:r>
            <a:r>
              <a:rPr lang="de-DE" sz="800" dirty="0"/>
              <a:t> State Action (SARSA)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Genetic </a:t>
            </a:r>
            <a:r>
              <a:rPr lang="de-DE" sz="800" dirty="0" err="1"/>
              <a:t>Algorithm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Deep Q Network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857E18CC-3931-747D-8793-A04BEFC78E1C}"/>
              </a:ext>
            </a:extLst>
          </p:cNvPr>
          <p:cNvSpPr txBox="1"/>
          <p:nvPr/>
        </p:nvSpPr>
        <p:spPr>
          <a:xfrm>
            <a:off x="3645571" y="3018178"/>
            <a:ext cx="17153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RBM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Autoencoder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DBN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Adaptive </a:t>
            </a:r>
            <a:r>
              <a:rPr lang="de-DE" sz="800" dirty="0" err="1"/>
              <a:t>Neuro</a:t>
            </a:r>
            <a:r>
              <a:rPr lang="de-DE" sz="800" dirty="0"/>
              <a:t> </a:t>
            </a:r>
            <a:r>
              <a:rPr lang="de-DE" sz="800" dirty="0" err="1"/>
              <a:t>Fuzzy</a:t>
            </a:r>
            <a:r>
              <a:rPr lang="de-DE" sz="800" dirty="0"/>
              <a:t> </a:t>
            </a:r>
            <a:r>
              <a:rPr lang="de-DE" sz="800" dirty="0" err="1"/>
              <a:t>Inference</a:t>
            </a:r>
            <a:r>
              <a:rPr lang="de-DE" sz="800" dirty="0"/>
              <a:t> (ANFIS)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WNN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RBNN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ELM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Ensemble Learning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Hybrid Model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Transfer Learning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65DC5D98-20B8-6CA1-E0FB-86CF26440099}"/>
              </a:ext>
            </a:extLst>
          </p:cNvPr>
          <p:cNvSpPr txBox="1"/>
          <p:nvPr/>
        </p:nvSpPr>
        <p:spPr>
          <a:xfrm>
            <a:off x="4548108" y="1589597"/>
            <a:ext cx="1141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Hyperparameter </a:t>
            </a:r>
            <a:r>
              <a:rPr lang="de-DE" sz="1100" dirty="0" err="1"/>
              <a:t>optimization</a:t>
            </a:r>
            <a:endParaRPr lang="de-DE" sz="1100" dirty="0"/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A729E04D-CE30-0669-AE3C-8ACD60C9644E}"/>
              </a:ext>
            </a:extLst>
          </p:cNvPr>
          <p:cNvSpPr txBox="1"/>
          <p:nvPr/>
        </p:nvSpPr>
        <p:spPr>
          <a:xfrm>
            <a:off x="4984354" y="2358544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Statistical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8A41BCEF-DDC4-1DD1-BF23-9C8E616C1E5D}"/>
              </a:ext>
            </a:extLst>
          </p:cNvPr>
          <p:cNvSpPr txBox="1"/>
          <p:nvPr/>
        </p:nvSpPr>
        <p:spPr>
          <a:xfrm>
            <a:off x="6041878" y="1970898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Fundamental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72F3D299-EF74-2824-658B-2E8F9591A6F8}"/>
              </a:ext>
            </a:extLst>
          </p:cNvPr>
          <p:cNvCxnSpPr>
            <a:cxnSpLocks/>
            <a:stCxn id="75" idx="2"/>
            <a:endCxn id="148" idx="0"/>
          </p:cNvCxnSpPr>
          <p:nvPr/>
        </p:nvCxnSpPr>
        <p:spPr>
          <a:xfrm>
            <a:off x="3319037" y="2207716"/>
            <a:ext cx="2152996" cy="15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5967984F-0EA0-4067-50C0-C691660825B7}"/>
              </a:ext>
            </a:extLst>
          </p:cNvPr>
          <p:cNvCxnSpPr>
            <a:cxnSpLocks/>
            <a:stCxn id="75" idx="2"/>
            <a:endCxn id="155" idx="1"/>
          </p:cNvCxnSpPr>
          <p:nvPr/>
        </p:nvCxnSpPr>
        <p:spPr>
          <a:xfrm flipV="1">
            <a:off x="3319037" y="2101703"/>
            <a:ext cx="2722841" cy="10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feld 166">
            <a:extLst>
              <a:ext uri="{FF2B5EF4-FFF2-40B4-BE49-F238E27FC236}">
                <a16:creationId xmlns:a16="http://schemas.microsoft.com/office/drawing/2014/main" id="{2369E25A-6973-0001-8552-4F22BC3EAC32}"/>
              </a:ext>
            </a:extLst>
          </p:cNvPr>
          <p:cNvSpPr txBox="1"/>
          <p:nvPr/>
        </p:nvSpPr>
        <p:spPr>
          <a:xfrm>
            <a:off x="6901704" y="1719400"/>
            <a:ext cx="257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1100" dirty="0" err="1"/>
              <a:t>Sensitivity</a:t>
            </a:r>
            <a:r>
              <a:rPr lang="de-DE" sz="1100" dirty="0"/>
              <a:t> Analysis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1100" dirty="0" err="1"/>
              <a:t>Perecentiles</a:t>
            </a:r>
            <a:endParaRPr lang="de-DE" sz="11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1100" dirty="0"/>
              <a:t>Upper/Lower/</a:t>
            </a:r>
            <a:r>
              <a:rPr lang="de-DE" sz="1100" dirty="0" err="1"/>
              <a:t>Variational</a:t>
            </a:r>
            <a:r>
              <a:rPr lang="de-DE" sz="1100" dirty="0"/>
              <a:t> </a:t>
            </a:r>
            <a:r>
              <a:rPr lang="de-DE" sz="1100" dirty="0" err="1"/>
              <a:t>Assumptions</a:t>
            </a:r>
            <a:endParaRPr lang="de-DE" sz="11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1100" dirty="0"/>
              <a:t>Historical </a:t>
            </a:r>
            <a:r>
              <a:rPr lang="de-DE" sz="1100" dirty="0" err="1"/>
              <a:t>Comparison</a:t>
            </a:r>
            <a:endParaRPr lang="de-DE" sz="1100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1EB1516E-4280-FF9B-CE8B-CDF94E413CF2}"/>
              </a:ext>
            </a:extLst>
          </p:cNvPr>
          <p:cNvSpPr txBox="1"/>
          <p:nvPr/>
        </p:nvSpPr>
        <p:spPr>
          <a:xfrm>
            <a:off x="8600157" y="3661245"/>
            <a:ext cx="137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OLS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Stepwise</a:t>
            </a:r>
            <a:r>
              <a:rPr lang="de-DE" sz="800" dirty="0"/>
              <a:t> Regression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Principal</a:t>
            </a:r>
            <a:r>
              <a:rPr lang="de-DE" sz="800" dirty="0"/>
              <a:t> </a:t>
            </a:r>
            <a:r>
              <a:rPr lang="de-DE" sz="800" dirty="0" err="1"/>
              <a:t>Component</a:t>
            </a:r>
            <a:endParaRPr lang="de-DE" sz="800" dirty="0"/>
          </a:p>
          <a:p>
            <a:r>
              <a:rPr lang="de-DE" sz="800" dirty="0"/>
              <a:t>  Regression (PCR)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Partial Least </a:t>
            </a:r>
            <a:r>
              <a:rPr lang="de-DE" sz="800" dirty="0" err="1"/>
              <a:t>Squares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Ridge Regression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Least Absolute </a:t>
            </a:r>
            <a:r>
              <a:rPr lang="de-DE" sz="800" dirty="0" err="1"/>
              <a:t>Shrinkage</a:t>
            </a:r>
            <a:endParaRPr lang="de-DE" sz="800" dirty="0"/>
          </a:p>
          <a:p>
            <a:r>
              <a:rPr lang="de-DE" sz="800" dirty="0"/>
              <a:t>  </a:t>
            </a:r>
            <a:r>
              <a:rPr lang="de-DE" sz="800" dirty="0" err="1"/>
              <a:t>Selection</a:t>
            </a:r>
            <a:r>
              <a:rPr lang="de-DE" sz="800" dirty="0"/>
              <a:t> Operator (LASSO)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ElasticNet</a:t>
            </a:r>
            <a:endParaRPr lang="de-DE" sz="800" dirty="0"/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5A411EA6-DF35-2A64-A86E-AB857DA91402}"/>
              </a:ext>
            </a:extLst>
          </p:cNvPr>
          <p:cNvSpPr txBox="1"/>
          <p:nvPr/>
        </p:nvSpPr>
        <p:spPr>
          <a:xfrm>
            <a:off x="5602073" y="3448995"/>
            <a:ext cx="539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Linear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83442015-65F1-366A-EBDC-81B8D35C5908}"/>
              </a:ext>
            </a:extLst>
          </p:cNvPr>
          <p:cNvSpPr txBox="1"/>
          <p:nvPr/>
        </p:nvSpPr>
        <p:spPr>
          <a:xfrm>
            <a:off x="7122600" y="3422540"/>
            <a:ext cx="775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Nonlinear</a:t>
            </a:r>
            <a:endParaRPr lang="de-DE" sz="1100" dirty="0"/>
          </a:p>
        </p:txBody>
      </p: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44D5895C-B0DB-405A-82CC-3E0DA8BF4424}"/>
              </a:ext>
            </a:extLst>
          </p:cNvPr>
          <p:cNvCxnSpPr>
            <a:cxnSpLocks/>
            <a:stCxn id="85" idx="2"/>
            <a:endCxn id="200" idx="0"/>
          </p:cNvCxnSpPr>
          <p:nvPr/>
        </p:nvCxnSpPr>
        <p:spPr>
          <a:xfrm flipH="1">
            <a:off x="5871896" y="3336764"/>
            <a:ext cx="1233752" cy="11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E2738389-31F4-6EE7-2E41-08E7EE1D62DA}"/>
              </a:ext>
            </a:extLst>
          </p:cNvPr>
          <p:cNvCxnSpPr>
            <a:cxnSpLocks/>
            <a:stCxn id="85" idx="2"/>
            <a:endCxn id="201" idx="0"/>
          </p:cNvCxnSpPr>
          <p:nvPr/>
        </p:nvCxnSpPr>
        <p:spPr>
          <a:xfrm>
            <a:off x="7105648" y="3336764"/>
            <a:ext cx="404688" cy="8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feld 210">
            <a:extLst>
              <a:ext uri="{FF2B5EF4-FFF2-40B4-BE49-F238E27FC236}">
                <a16:creationId xmlns:a16="http://schemas.microsoft.com/office/drawing/2014/main" id="{CD0AEC15-48B3-09EE-02DC-92B842A9125A}"/>
              </a:ext>
            </a:extLst>
          </p:cNvPr>
          <p:cNvSpPr txBox="1"/>
          <p:nvPr/>
        </p:nvSpPr>
        <p:spPr>
          <a:xfrm>
            <a:off x="7097856" y="3630544"/>
            <a:ext cx="16618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Mixture</a:t>
            </a:r>
            <a:r>
              <a:rPr lang="de-DE" sz="800" dirty="0"/>
              <a:t> </a:t>
            </a:r>
            <a:r>
              <a:rPr lang="de-DE" sz="800" dirty="0" err="1"/>
              <a:t>Discriminant</a:t>
            </a:r>
            <a:r>
              <a:rPr lang="de-DE" sz="800" dirty="0"/>
              <a:t> Analysis (MDA)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Quadratic</a:t>
            </a:r>
            <a:r>
              <a:rPr lang="de-DE" sz="800" dirty="0"/>
              <a:t> </a:t>
            </a:r>
            <a:r>
              <a:rPr lang="de-DE" sz="800" dirty="0" err="1"/>
              <a:t>Discriminant</a:t>
            </a:r>
            <a:r>
              <a:rPr lang="de-DE" sz="800" dirty="0"/>
              <a:t> Analysis (QDA)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Regularized</a:t>
            </a:r>
            <a:r>
              <a:rPr lang="de-DE" sz="800" dirty="0"/>
              <a:t> Analysis (RDA)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SVM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KNN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Naive Bayes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Classification and Regression </a:t>
            </a:r>
            <a:r>
              <a:rPr lang="de-DE" sz="800" dirty="0" err="1"/>
              <a:t>Trees</a:t>
            </a:r>
            <a:r>
              <a:rPr lang="de-DE" sz="800" dirty="0"/>
              <a:t> (CART)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PART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Bagging</a:t>
            </a:r>
            <a:r>
              <a:rPr lang="de-DE" sz="800" dirty="0"/>
              <a:t> CART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Random Forrest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Gradient </a:t>
            </a:r>
            <a:r>
              <a:rPr lang="de-DE" sz="800" dirty="0" err="1"/>
              <a:t>Boosted</a:t>
            </a:r>
            <a:r>
              <a:rPr lang="de-DE" sz="800" dirty="0"/>
              <a:t> Machines (GBM)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de-DE" sz="800" dirty="0"/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C394EE54-1A1D-3860-312A-148C08E0EB3B}"/>
              </a:ext>
            </a:extLst>
          </p:cNvPr>
          <p:cNvSpPr txBox="1"/>
          <p:nvPr/>
        </p:nvSpPr>
        <p:spPr>
          <a:xfrm>
            <a:off x="8644805" y="3427650"/>
            <a:ext cx="539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Linear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EC53DD44-00AF-FFD8-2CDC-501A2F978536}"/>
              </a:ext>
            </a:extLst>
          </p:cNvPr>
          <p:cNvSpPr txBox="1"/>
          <p:nvPr/>
        </p:nvSpPr>
        <p:spPr>
          <a:xfrm>
            <a:off x="9733468" y="3423186"/>
            <a:ext cx="775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Nonlinear</a:t>
            </a:r>
            <a:endParaRPr lang="de-DE" sz="1100" dirty="0"/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D3A4920B-AE8C-C065-778A-E6A31AD1128D}"/>
              </a:ext>
            </a:extLst>
          </p:cNvPr>
          <p:cNvSpPr txBox="1"/>
          <p:nvPr/>
        </p:nvSpPr>
        <p:spPr>
          <a:xfrm>
            <a:off x="9821013" y="3685774"/>
            <a:ext cx="14491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Multivariate Adaptive</a:t>
            </a:r>
          </a:p>
          <a:p>
            <a:r>
              <a:rPr lang="de-DE" sz="800" dirty="0"/>
              <a:t>  Regression </a:t>
            </a:r>
            <a:r>
              <a:rPr lang="de-DE" sz="800" dirty="0" err="1"/>
              <a:t>Spines</a:t>
            </a:r>
            <a:r>
              <a:rPr lang="de-DE" sz="800" dirty="0"/>
              <a:t> (MARS)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SVM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KNN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Neural</a:t>
            </a:r>
            <a:r>
              <a:rPr lang="de-DE" sz="800" dirty="0"/>
              <a:t> Network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CART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Conditional</a:t>
            </a:r>
            <a:r>
              <a:rPr lang="de-DE" sz="800" dirty="0"/>
              <a:t> </a:t>
            </a:r>
            <a:r>
              <a:rPr lang="de-DE" sz="800" dirty="0" err="1"/>
              <a:t>Decision</a:t>
            </a:r>
            <a:r>
              <a:rPr lang="de-DE" sz="800" dirty="0"/>
              <a:t> </a:t>
            </a:r>
            <a:r>
              <a:rPr lang="de-DE" sz="800" dirty="0" err="1"/>
              <a:t>Trees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Modal </a:t>
            </a:r>
            <a:r>
              <a:rPr lang="de-DE" sz="800" dirty="0" err="1"/>
              <a:t>Trees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Rule Systems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GBM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Cubist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RF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Bagging</a:t>
            </a:r>
            <a:r>
              <a:rPr lang="de-DE" sz="800" dirty="0"/>
              <a:t> CART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Polynomial Regression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ADBA83B5-7E90-D1D3-CBF6-88D22518E5B3}"/>
              </a:ext>
            </a:extLst>
          </p:cNvPr>
          <p:cNvSpPr txBox="1"/>
          <p:nvPr/>
        </p:nvSpPr>
        <p:spPr>
          <a:xfrm>
            <a:off x="2642365" y="4890422"/>
            <a:ext cx="169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 </a:t>
            </a:r>
            <a:r>
              <a:rPr lang="de-DE" sz="1100" dirty="0" err="1"/>
              <a:t>Convolutional</a:t>
            </a:r>
            <a:r>
              <a:rPr lang="de-DE" sz="1100" dirty="0"/>
              <a:t> NN (CNN)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2D635D48-FA4E-1226-F399-D9FBB72BCFD4}"/>
              </a:ext>
            </a:extLst>
          </p:cNvPr>
          <p:cNvSpPr txBox="1"/>
          <p:nvPr/>
        </p:nvSpPr>
        <p:spPr>
          <a:xfrm>
            <a:off x="2891776" y="5065555"/>
            <a:ext cx="1692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Diffusion </a:t>
            </a:r>
            <a:r>
              <a:rPr lang="de-DE" sz="800" dirty="0" err="1"/>
              <a:t>Convolutional</a:t>
            </a:r>
            <a:r>
              <a:rPr lang="de-DE" sz="800" dirty="0"/>
              <a:t> </a:t>
            </a:r>
            <a:r>
              <a:rPr lang="de-DE" sz="800" dirty="0" err="1"/>
              <a:t>Recurrent</a:t>
            </a:r>
            <a:r>
              <a:rPr lang="de-DE" sz="800" dirty="0"/>
              <a:t> NN (DCNN)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Deep Residual Network (</a:t>
            </a:r>
            <a:r>
              <a:rPr lang="de-DE" sz="800" dirty="0" err="1"/>
              <a:t>ResNet</a:t>
            </a:r>
            <a:r>
              <a:rPr lang="de-DE" sz="800" dirty="0"/>
              <a:t>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Dense</a:t>
            </a:r>
            <a:r>
              <a:rPr lang="de-DE" sz="800" dirty="0"/>
              <a:t> CN (</a:t>
            </a:r>
            <a:r>
              <a:rPr lang="de-DE" sz="800" dirty="0" err="1"/>
              <a:t>DenseNet</a:t>
            </a:r>
            <a:r>
              <a:rPr lang="de-DE" sz="800" dirty="0"/>
              <a:t>)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DD51E98E-C2C7-9154-3644-CF4EA4BA2CBE}"/>
              </a:ext>
            </a:extLst>
          </p:cNvPr>
          <p:cNvSpPr txBox="1"/>
          <p:nvPr/>
        </p:nvSpPr>
        <p:spPr>
          <a:xfrm>
            <a:off x="2629615" y="5572164"/>
            <a:ext cx="169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 </a:t>
            </a:r>
            <a:r>
              <a:rPr lang="de-DE" sz="1100" dirty="0" err="1"/>
              <a:t>Recurrent</a:t>
            </a:r>
            <a:r>
              <a:rPr lang="de-DE" sz="1100" dirty="0"/>
              <a:t> NN (RNN)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EDE3EA53-2960-ABF5-435B-ABC8CE0ECC88}"/>
              </a:ext>
            </a:extLst>
          </p:cNvPr>
          <p:cNvSpPr txBox="1"/>
          <p:nvPr/>
        </p:nvSpPr>
        <p:spPr>
          <a:xfrm>
            <a:off x="2879026" y="5747297"/>
            <a:ext cx="169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Long Short Term Memory (LSTM)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Gated </a:t>
            </a:r>
            <a:r>
              <a:rPr lang="de-DE" sz="800" dirty="0" err="1"/>
              <a:t>Recurrent</a:t>
            </a:r>
            <a:r>
              <a:rPr lang="de-DE" sz="800" dirty="0"/>
              <a:t> Unit (GRU)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Bidirectional</a:t>
            </a:r>
            <a:r>
              <a:rPr lang="de-DE" sz="800" dirty="0"/>
              <a:t> RNN (BRNN)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CBC41065-B674-FFE9-88CC-7F3BE09D80F2}"/>
              </a:ext>
            </a:extLst>
          </p:cNvPr>
          <p:cNvSpPr txBox="1"/>
          <p:nvPr/>
        </p:nvSpPr>
        <p:spPr>
          <a:xfrm>
            <a:off x="2795362" y="6164823"/>
            <a:ext cx="2374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Generative </a:t>
            </a:r>
            <a:r>
              <a:rPr lang="de-DE" sz="1100" dirty="0" err="1"/>
              <a:t>Adversial</a:t>
            </a:r>
            <a:r>
              <a:rPr lang="de-DE" sz="1100" dirty="0"/>
              <a:t> Networks (GAN)</a:t>
            </a:r>
          </a:p>
          <a:p>
            <a:r>
              <a:rPr lang="de-DE" sz="1100" dirty="0" err="1"/>
              <a:t>Perceptrons</a:t>
            </a:r>
            <a:endParaRPr lang="de-DE" sz="1100" dirty="0"/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69BA54D3-D21E-0D8D-C9B7-F01D17178332}"/>
              </a:ext>
            </a:extLst>
          </p:cNvPr>
          <p:cNvCxnSpPr>
            <a:cxnSpLocks/>
            <a:stCxn id="83" idx="2"/>
            <a:endCxn id="213" idx="0"/>
          </p:cNvCxnSpPr>
          <p:nvPr/>
        </p:nvCxnSpPr>
        <p:spPr>
          <a:xfrm>
            <a:off x="9350476" y="3340549"/>
            <a:ext cx="770728" cy="8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9C05E0FF-CB86-662D-5429-083B28DC4DC2}"/>
              </a:ext>
            </a:extLst>
          </p:cNvPr>
          <p:cNvCxnSpPr>
            <a:cxnSpLocks/>
            <a:stCxn id="83" idx="2"/>
            <a:endCxn id="212" idx="0"/>
          </p:cNvCxnSpPr>
          <p:nvPr/>
        </p:nvCxnSpPr>
        <p:spPr>
          <a:xfrm flipH="1">
            <a:off x="8914628" y="3340549"/>
            <a:ext cx="435848" cy="8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Geschweifte Klammer rechts 1">
            <a:extLst>
              <a:ext uri="{FF2B5EF4-FFF2-40B4-BE49-F238E27FC236}">
                <a16:creationId xmlns:a16="http://schemas.microsoft.com/office/drawing/2014/main" id="{4F416831-F719-3B3B-EBB3-0F9D5443F052}"/>
              </a:ext>
            </a:extLst>
          </p:cNvPr>
          <p:cNvSpPr/>
          <p:nvPr/>
        </p:nvSpPr>
        <p:spPr>
          <a:xfrm>
            <a:off x="7753266" y="741378"/>
            <a:ext cx="261610" cy="740925"/>
          </a:xfrm>
          <a:prstGeom prst="rightBrace">
            <a:avLst>
              <a:gd name="adj1" fmla="val 3994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E30CD65-D319-0BFC-8F74-A787647CE585}"/>
              </a:ext>
            </a:extLst>
          </p:cNvPr>
          <p:cNvSpPr txBox="1"/>
          <p:nvPr/>
        </p:nvSpPr>
        <p:spPr>
          <a:xfrm>
            <a:off x="7950517" y="971902"/>
            <a:ext cx="1129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Cross </a:t>
            </a:r>
            <a:r>
              <a:rPr lang="de-DE" sz="1100" u="sng" dirty="0" err="1"/>
              <a:t>Testing</a:t>
            </a:r>
            <a:endParaRPr lang="de-DE" sz="1100" u="sng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7C557B-8B59-3BAC-BE6F-7E8B448567D6}"/>
              </a:ext>
            </a:extLst>
          </p:cNvPr>
          <p:cNvSpPr txBox="1"/>
          <p:nvPr/>
        </p:nvSpPr>
        <p:spPr>
          <a:xfrm>
            <a:off x="8173180" y="1224195"/>
            <a:ext cx="1806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K-</a:t>
            </a:r>
            <a:r>
              <a:rPr lang="de-DE" sz="1100" dirty="0" err="1"/>
              <a:t>fold</a:t>
            </a:r>
            <a:r>
              <a:rPr lang="de-DE" sz="1100" dirty="0"/>
              <a:t> </a:t>
            </a:r>
            <a:r>
              <a:rPr lang="de-DE" sz="1100" dirty="0" err="1"/>
              <a:t>cross</a:t>
            </a:r>
            <a:r>
              <a:rPr lang="de-DE" sz="1100" dirty="0"/>
              <a:t>-validation</a:t>
            </a:r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955820D5-F306-A509-388C-3EA5E7CD1438}"/>
              </a:ext>
            </a:extLst>
          </p:cNvPr>
          <p:cNvSpPr/>
          <p:nvPr/>
        </p:nvSpPr>
        <p:spPr>
          <a:xfrm rot="10800000">
            <a:off x="712651" y="4968586"/>
            <a:ext cx="261610" cy="1425223"/>
          </a:xfrm>
          <a:prstGeom prst="rightBrace">
            <a:avLst>
              <a:gd name="adj1" fmla="val 3994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961EA1-6770-5012-AE1E-6F68F17C0843}"/>
              </a:ext>
            </a:extLst>
          </p:cNvPr>
          <p:cNvSpPr txBox="1"/>
          <p:nvPr/>
        </p:nvSpPr>
        <p:spPr>
          <a:xfrm>
            <a:off x="-60929" y="5163542"/>
            <a:ext cx="10756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TensorFlow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Keras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PyTorch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3171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D73AC4B-5261-7F60-189E-FBB7669796AC}"/>
              </a:ext>
            </a:extLst>
          </p:cNvPr>
          <p:cNvSpPr txBox="1"/>
          <p:nvPr/>
        </p:nvSpPr>
        <p:spPr>
          <a:xfrm>
            <a:off x="0" y="0"/>
            <a:ext cx="3857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/>
              <a:t>Quantitative Research/Trading </a:t>
            </a:r>
            <a:r>
              <a:rPr lang="de-DE" sz="1100" u="sng" dirty="0" err="1"/>
              <a:t>Process</a:t>
            </a:r>
            <a:endParaRPr lang="de-DE" sz="1100" u="sng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F1C06E53-476C-2FCE-6252-902B3770E11A}"/>
              </a:ext>
            </a:extLst>
          </p:cNvPr>
          <p:cNvSpPr txBox="1"/>
          <p:nvPr/>
        </p:nvSpPr>
        <p:spPr>
          <a:xfrm>
            <a:off x="4213087" y="69185"/>
            <a:ext cx="20866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Model Fitting </a:t>
            </a:r>
            <a:r>
              <a:rPr lang="de-DE" sz="1100" dirty="0" err="1"/>
              <a:t>with</a:t>
            </a:r>
            <a:r>
              <a:rPr lang="de-DE" sz="1100" dirty="0"/>
              <a:t> Loss </a:t>
            </a:r>
            <a:r>
              <a:rPr lang="de-DE" sz="1100" dirty="0" err="1"/>
              <a:t>functions</a:t>
            </a:r>
            <a:endParaRPr lang="de-DE" sz="1100" dirty="0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A9AB961-092A-38EA-0915-E176AA3492AE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5251852" y="10125"/>
            <a:ext cx="4557" cy="5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30934510-8E93-505B-26C3-2273CF1B0F8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852256" y="4565098"/>
            <a:ext cx="1226006" cy="14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7F6E53D3-2D35-2C0F-6311-9AC21AB48A2C}"/>
              </a:ext>
            </a:extLst>
          </p:cNvPr>
          <p:cNvSpPr txBox="1"/>
          <p:nvPr/>
        </p:nvSpPr>
        <p:spPr>
          <a:xfrm>
            <a:off x="4352480" y="308222"/>
            <a:ext cx="132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Loss </a:t>
            </a:r>
            <a:r>
              <a:rPr lang="de-DE" sz="1100" u="sng" dirty="0" err="1"/>
              <a:t>functions</a:t>
            </a:r>
            <a:r>
              <a:rPr lang="de-DE" sz="1100" u="sng" dirty="0"/>
              <a:t>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4F9227-1FE6-9846-DF37-C2CC4758E59D}"/>
              </a:ext>
            </a:extLst>
          </p:cNvPr>
          <p:cNvSpPr txBox="1"/>
          <p:nvPr/>
        </p:nvSpPr>
        <p:spPr>
          <a:xfrm>
            <a:off x="1378851" y="537497"/>
            <a:ext cx="16727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Quadratic</a:t>
            </a:r>
            <a:r>
              <a:rPr lang="de-DE" sz="800" dirty="0"/>
              <a:t> Loss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Absolute Loss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Exponential</a:t>
            </a:r>
            <a:r>
              <a:rPr lang="de-DE" sz="800" dirty="0"/>
              <a:t> Loss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Log </a:t>
            </a:r>
            <a:r>
              <a:rPr lang="de-DE" sz="800" dirty="0" err="1"/>
              <a:t>cosh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SMAE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Quantile </a:t>
            </a:r>
            <a:r>
              <a:rPr lang="de-DE" sz="800" dirty="0" err="1"/>
              <a:t>loss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E-</a:t>
            </a:r>
            <a:r>
              <a:rPr lang="de-DE" sz="800" dirty="0" err="1"/>
              <a:t>insensitive</a:t>
            </a:r>
            <a:r>
              <a:rPr lang="de-DE" sz="800" dirty="0"/>
              <a:t> </a:t>
            </a:r>
            <a:r>
              <a:rPr lang="de-DE" sz="800" dirty="0" err="1"/>
              <a:t>loss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Likelihood</a:t>
            </a:r>
            <a:r>
              <a:rPr lang="de-DE" sz="800" dirty="0"/>
              <a:t> Loss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Binary Cross </a:t>
            </a:r>
            <a:r>
              <a:rPr lang="de-DE" sz="800" dirty="0" err="1"/>
              <a:t>Entropy</a:t>
            </a:r>
            <a:r>
              <a:rPr lang="de-DE" sz="800" dirty="0"/>
              <a:t> (BCE)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Hing Loss and </a:t>
            </a:r>
            <a:r>
              <a:rPr lang="de-DE" sz="800" dirty="0" err="1"/>
              <a:t>Squared</a:t>
            </a:r>
            <a:r>
              <a:rPr lang="de-DE" sz="800" dirty="0"/>
              <a:t> Hing Loss (HL, SHL)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Categorical</a:t>
            </a:r>
            <a:r>
              <a:rPr lang="de-DE" sz="800" dirty="0"/>
              <a:t> Cross </a:t>
            </a:r>
            <a:r>
              <a:rPr lang="de-DE" sz="800" dirty="0" err="1"/>
              <a:t>Entropy</a:t>
            </a:r>
            <a:r>
              <a:rPr lang="de-DE" sz="800" dirty="0"/>
              <a:t> (CCE)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Zero </a:t>
            </a:r>
            <a:r>
              <a:rPr lang="de-DE" sz="800" dirty="0" err="1"/>
              <a:t>One</a:t>
            </a:r>
            <a:r>
              <a:rPr lang="de-DE" sz="800" dirty="0"/>
              <a:t> Loss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Kullback</a:t>
            </a:r>
            <a:r>
              <a:rPr lang="de-DE" sz="800" dirty="0"/>
              <a:t> </a:t>
            </a:r>
            <a:r>
              <a:rPr lang="de-DE" sz="800" dirty="0" err="1"/>
              <a:t>Leibler</a:t>
            </a:r>
            <a:r>
              <a:rPr lang="de-DE" sz="800" dirty="0"/>
              <a:t> </a:t>
            </a:r>
            <a:r>
              <a:rPr lang="de-DE" sz="800" dirty="0" err="1"/>
              <a:t>Divergence</a:t>
            </a:r>
            <a:r>
              <a:rPr lang="de-DE" sz="800" dirty="0"/>
              <a:t> (KLD)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Combinated</a:t>
            </a:r>
            <a:r>
              <a:rPr lang="de-DE" sz="800" dirty="0"/>
              <a:t> </a:t>
            </a:r>
            <a:r>
              <a:rPr lang="de-DE" sz="800" dirty="0" err="1"/>
              <a:t>Functions</a:t>
            </a:r>
            <a:endParaRPr lang="de-DE" sz="800" dirty="0"/>
          </a:p>
          <a:p>
            <a:pPr marL="492125" lvl="1" indent="-34925">
              <a:buFont typeface="Arial" panose="020B0604020202020204" pitchFamily="34" charset="0"/>
              <a:buChar char="•"/>
            </a:pPr>
            <a:r>
              <a:rPr lang="de-DE" sz="800" dirty="0"/>
              <a:t>Huber Loss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AFE22B-4B18-544B-B7F2-31950E9AFC60}"/>
              </a:ext>
            </a:extLst>
          </p:cNvPr>
          <p:cNvSpPr txBox="1"/>
          <p:nvPr/>
        </p:nvSpPr>
        <p:spPr>
          <a:xfrm>
            <a:off x="5337518" y="694460"/>
            <a:ext cx="20866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Hyperparameter </a:t>
            </a:r>
            <a:r>
              <a:rPr lang="de-DE" sz="1100" dirty="0" err="1"/>
              <a:t>Optimization</a:t>
            </a:r>
            <a:endParaRPr lang="de-DE" sz="11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B85DE7C-B0EC-4589-67F2-27C88979C394}"/>
              </a:ext>
            </a:extLst>
          </p:cNvPr>
          <p:cNvSpPr txBox="1"/>
          <p:nvPr/>
        </p:nvSpPr>
        <p:spPr>
          <a:xfrm>
            <a:off x="3165208" y="1664319"/>
            <a:ext cx="20866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Feature </a:t>
            </a:r>
            <a:r>
              <a:rPr lang="de-DE" sz="1100" dirty="0" err="1"/>
              <a:t>Selection</a:t>
            </a:r>
            <a:endParaRPr lang="de-DE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026168B-AE3B-0AC5-1A64-0B0EA8762D66}"/>
              </a:ext>
            </a:extLst>
          </p:cNvPr>
          <p:cNvSpPr txBox="1"/>
          <p:nvPr/>
        </p:nvSpPr>
        <p:spPr>
          <a:xfrm>
            <a:off x="3011009" y="4710622"/>
            <a:ext cx="1682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Cross-Validation </a:t>
            </a:r>
            <a:r>
              <a:rPr lang="de-DE" sz="1100" u="sng" dirty="0" err="1"/>
              <a:t>of</a:t>
            </a:r>
            <a:r>
              <a:rPr lang="de-DE" sz="1100" u="sng" dirty="0"/>
              <a:t> Model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CF3A795-D2D5-CE12-F948-1A9600D951EB}"/>
              </a:ext>
            </a:extLst>
          </p:cNvPr>
          <p:cNvSpPr txBox="1"/>
          <p:nvPr/>
        </p:nvSpPr>
        <p:spPr>
          <a:xfrm>
            <a:off x="5526009" y="4710622"/>
            <a:ext cx="20866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Trained</a:t>
            </a:r>
            <a:r>
              <a:rPr lang="de-DE" sz="1100" dirty="0"/>
              <a:t> Model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FDECCB5-FC5B-49AB-871F-A7F318B7A990}"/>
              </a:ext>
            </a:extLst>
          </p:cNvPr>
          <p:cNvSpPr txBox="1"/>
          <p:nvPr/>
        </p:nvSpPr>
        <p:spPr>
          <a:xfrm>
            <a:off x="6994002" y="3167390"/>
            <a:ext cx="2183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 err="1"/>
              <a:t>Predicted</a:t>
            </a:r>
            <a:r>
              <a:rPr lang="de-DE" sz="1100" u="sng" dirty="0"/>
              <a:t> Target Variable </a:t>
            </a:r>
            <a:r>
              <a:rPr lang="de-DE" sz="1100" u="sng" dirty="0" err="1"/>
              <a:t>values</a:t>
            </a:r>
            <a:r>
              <a:rPr lang="de-DE" sz="1100" u="sng" dirty="0"/>
              <a:t> 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07C8C91-F85D-815A-202C-C518FBCC12F3}"/>
              </a:ext>
            </a:extLst>
          </p:cNvPr>
          <p:cNvSpPr txBox="1"/>
          <p:nvPr/>
        </p:nvSpPr>
        <p:spPr>
          <a:xfrm>
            <a:off x="9317453" y="3167390"/>
            <a:ext cx="20866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Model Performance Evaluation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39A9318-6483-61B4-0A06-DD3B5A959BCF}"/>
              </a:ext>
            </a:extLst>
          </p:cNvPr>
          <p:cNvSpPr txBox="1"/>
          <p:nvPr/>
        </p:nvSpPr>
        <p:spPr>
          <a:xfrm>
            <a:off x="8313342" y="3846605"/>
            <a:ext cx="1167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Classification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D581D2A-417F-C8BB-7178-634110E8C3A8}"/>
              </a:ext>
            </a:extLst>
          </p:cNvPr>
          <p:cNvSpPr txBox="1"/>
          <p:nvPr/>
        </p:nvSpPr>
        <p:spPr>
          <a:xfrm>
            <a:off x="9375285" y="3846605"/>
            <a:ext cx="1167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Regression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3079FF-80DF-1CE3-4637-88FF861F61B6}"/>
              </a:ext>
            </a:extLst>
          </p:cNvPr>
          <p:cNvSpPr txBox="1"/>
          <p:nvPr/>
        </p:nvSpPr>
        <p:spPr>
          <a:xfrm>
            <a:off x="10360776" y="3841317"/>
            <a:ext cx="1167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Model </a:t>
            </a:r>
            <a:r>
              <a:rPr lang="de-DE" sz="1100" u="sng" dirty="0" err="1"/>
              <a:t>Inference</a:t>
            </a:r>
            <a:endParaRPr lang="de-DE" sz="1100" u="sng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7823672-6C23-870D-DE64-03EE4E9ECBE2}"/>
              </a:ext>
            </a:extLst>
          </p:cNvPr>
          <p:cNvSpPr txBox="1"/>
          <p:nvPr/>
        </p:nvSpPr>
        <p:spPr>
          <a:xfrm>
            <a:off x="8515481" y="4087062"/>
            <a:ext cx="98549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MCC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Specifity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Sensitivity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Accuracy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Confusion</a:t>
            </a:r>
            <a:r>
              <a:rPr lang="de-DE" sz="1100" dirty="0"/>
              <a:t> Matrix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Precision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Recall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F-Score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Loss </a:t>
            </a:r>
            <a:r>
              <a:rPr lang="de-DE" sz="1100" dirty="0" err="1"/>
              <a:t>Curve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AUC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ROC </a:t>
            </a:r>
            <a:r>
              <a:rPr lang="de-DE" sz="1100" dirty="0" err="1"/>
              <a:t>Curve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Reward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Log </a:t>
            </a:r>
            <a:r>
              <a:rPr lang="de-DE" sz="1100" dirty="0" err="1"/>
              <a:t>loss</a:t>
            </a:r>
            <a:endParaRPr lang="de-DE" sz="11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833156B-CDE8-02D3-1513-6E2CE9761799}"/>
              </a:ext>
            </a:extLst>
          </p:cNvPr>
          <p:cNvSpPr txBox="1"/>
          <p:nvPr/>
        </p:nvSpPr>
        <p:spPr>
          <a:xfrm>
            <a:off x="9604157" y="4097639"/>
            <a:ext cx="9854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MSE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MAE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RMSE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R</a:t>
            </a:r>
            <a:r>
              <a:rPr lang="de-DE" sz="1100" baseline="30000" dirty="0"/>
              <a:t>2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HQIC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AIC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HIC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MAPE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CD106BB-A2A2-FA35-4702-F83832831FC6}"/>
              </a:ext>
            </a:extLst>
          </p:cNvPr>
          <p:cNvSpPr txBox="1"/>
          <p:nvPr/>
        </p:nvSpPr>
        <p:spPr>
          <a:xfrm>
            <a:off x="10498570" y="4505074"/>
            <a:ext cx="15052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Hypothesis </a:t>
            </a:r>
            <a:r>
              <a:rPr lang="de-DE" sz="1100" dirty="0" err="1"/>
              <a:t>Testing</a:t>
            </a:r>
            <a:endParaRPr lang="de-DE" sz="1100" dirty="0"/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sided</a:t>
            </a:r>
            <a:endParaRPr lang="de-DE" sz="1100" dirty="0"/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Two</a:t>
            </a:r>
            <a:r>
              <a:rPr lang="de-DE" sz="1100" dirty="0"/>
              <a:t> </a:t>
            </a:r>
            <a:r>
              <a:rPr lang="de-DE" sz="1100" dirty="0" err="1"/>
              <a:t>sided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F/T Test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SHAP </a:t>
            </a:r>
            <a:r>
              <a:rPr lang="de-DE" sz="1100" dirty="0" err="1"/>
              <a:t>values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0BFFB3E-B99B-7715-1B26-14726A0BEA17}"/>
              </a:ext>
            </a:extLst>
          </p:cNvPr>
          <p:cNvCxnSpPr>
            <a:cxnSpLocks/>
            <a:stCxn id="94" idx="1"/>
            <a:endCxn id="9" idx="3"/>
          </p:cNvCxnSpPr>
          <p:nvPr/>
        </p:nvCxnSpPr>
        <p:spPr>
          <a:xfrm flipH="1" flipV="1">
            <a:off x="5251852" y="1795124"/>
            <a:ext cx="207261" cy="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FCDC737-3293-C8BB-EE27-5F0236D21B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078262" y="4565098"/>
            <a:ext cx="1491069" cy="14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204384C-52D4-F7CD-A350-992BB8A0875D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9177915" y="3298195"/>
            <a:ext cx="139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winkelte Verbindung 56">
            <a:extLst>
              <a:ext uri="{FF2B5EF4-FFF2-40B4-BE49-F238E27FC236}">
                <a16:creationId xmlns:a16="http://schemas.microsoft.com/office/drawing/2014/main" id="{C2C647B8-6FE9-1302-0EAD-58992C4C8732}"/>
              </a:ext>
            </a:extLst>
          </p:cNvPr>
          <p:cNvCxnSpPr>
            <a:stCxn id="13" idx="0"/>
            <a:endCxn id="14" idx="1"/>
          </p:cNvCxnSpPr>
          <p:nvPr/>
        </p:nvCxnSpPr>
        <p:spPr>
          <a:xfrm rot="5400000" flipH="1" flipV="1">
            <a:off x="6075453" y="3792074"/>
            <a:ext cx="1412427" cy="42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6F568F1-941B-1EB7-41E5-F1E5B2671A40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8897029" y="3429000"/>
            <a:ext cx="1463746" cy="41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23FFDD3-C80A-E577-3B89-BA651A6E04F9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9958972" y="3429000"/>
            <a:ext cx="401803" cy="41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6964FFC-E707-7635-9720-74A2066F8593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10360775" y="3429000"/>
            <a:ext cx="583688" cy="41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winkelte Verbindung 69">
            <a:extLst>
              <a:ext uri="{FF2B5EF4-FFF2-40B4-BE49-F238E27FC236}">
                <a16:creationId xmlns:a16="http://schemas.microsoft.com/office/drawing/2014/main" id="{9F677691-422C-6D19-6016-F940380C1B70}"/>
              </a:ext>
            </a:extLst>
          </p:cNvPr>
          <p:cNvCxnSpPr>
            <a:cxnSpLocks/>
            <a:stCxn id="15" idx="0"/>
            <a:endCxn id="55" idx="3"/>
          </p:cNvCxnSpPr>
          <p:nvPr/>
        </p:nvCxnSpPr>
        <p:spPr>
          <a:xfrm rot="16200000" flipV="1">
            <a:off x="6846553" y="-346832"/>
            <a:ext cx="2967400" cy="4061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winkelte Verbindung 79">
            <a:extLst>
              <a:ext uri="{FF2B5EF4-FFF2-40B4-BE49-F238E27FC236}">
                <a16:creationId xmlns:a16="http://schemas.microsoft.com/office/drawing/2014/main" id="{A3088681-952C-BF66-2B8F-7B7CCCE08B0B}"/>
              </a:ext>
            </a:extLst>
          </p:cNvPr>
          <p:cNvCxnSpPr>
            <a:cxnSpLocks/>
            <a:stCxn id="15" idx="0"/>
            <a:endCxn id="7" idx="0"/>
          </p:cNvCxnSpPr>
          <p:nvPr/>
        </p:nvCxnSpPr>
        <p:spPr>
          <a:xfrm rot="16200000" flipV="1">
            <a:off x="7134343" y="-59043"/>
            <a:ext cx="2472930" cy="3979935"/>
          </a:xfrm>
          <a:prstGeom prst="bentConnector3">
            <a:avLst>
              <a:gd name="adj1" fmla="val 109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295F821E-4ED1-5988-4D5E-94FECE9E8DE2}"/>
              </a:ext>
            </a:extLst>
          </p:cNvPr>
          <p:cNvSpPr txBox="1"/>
          <p:nvPr/>
        </p:nvSpPr>
        <p:spPr>
          <a:xfrm>
            <a:off x="274228" y="4914509"/>
            <a:ext cx="20866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Model Backtesting</a:t>
            </a:r>
          </a:p>
        </p:txBody>
      </p:sp>
      <p:cxnSp>
        <p:nvCxnSpPr>
          <p:cNvPr id="91" name="Gewinkelte Verbindung 90">
            <a:extLst>
              <a:ext uri="{FF2B5EF4-FFF2-40B4-BE49-F238E27FC236}">
                <a16:creationId xmlns:a16="http://schemas.microsoft.com/office/drawing/2014/main" id="{45ED0FE2-CB72-B88A-43E2-7E456D1F9177}"/>
              </a:ext>
            </a:extLst>
          </p:cNvPr>
          <p:cNvCxnSpPr>
            <a:cxnSpLocks/>
            <a:stCxn id="13" idx="2"/>
            <a:endCxn id="90" idx="3"/>
          </p:cNvCxnSpPr>
          <p:nvPr/>
        </p:nvCxnSpPr>
        <p:spPr>
          <a:xfrm rot="5400000">
            <a:off x="4428561" y="2904544"/>
            <a:ext cx="73082" cy="4208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D5D40827-690E-D985-D55D-2879453C1E6D}"/>
              </a:ext>
            </a:extLst>
          </p:cNvPr>
          <p:cNvSpPr txBox="1"/>
          <p:nvPr/>
        </p:nvSpPr>
        <p:spPr>
          <a:xfrm>
            <a:off x="341415" y="5215219"/>
            <a:ext cx="20359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Formalization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Strategy</a:t>
            </a:r>
            <a:endParaRPr lang="de-DE" sz="1100" dirty="0"/>
          </a:p>
          <a:p>
            <a:r>
              <a:rPr lang="de-DE" sz="1100" dirty="0"/>
              <a:t>      in </a:t>
            </a:r>
            <a:r>
              <a:rPr lang="de-DE" sz="1100" dirty="0" err="1"/>
              <a:t>executable</a:t>
            </a:r>
            <a:r>
              <a:rPr lang="de-DE" sz="1100" dirty="0"/>
              <a:t>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 err="1"/>
              <a:t>Logging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exercised</a:t>
            </a:r>
            <a:r>
              <a:rPr lang="de-DE" sz="1100" dirty="0"/>
              <a:t> </a:t>
            </a:r>
            <a:r>
              <a:rPr lang="de-DE" sz="1100" dirty="0" err="1"/>
              <a:t>trades</a:t>
            </a:r>
            <a:endParaRPr lang="de-DE" sz="1100" dirty="0"/>
          </a:p>
          <a:p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de-DE" sz="1100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7ED37EA-F4B0-C5C2-3E0C-F0B8641BB56A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1359370" y="6153938"/>
            <a:ext cx="1305453" cy="71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7699083-623A-6F0E-F582-F5BF753E1FEC}"/>
              </a:ext>
            </a:extLst>
          </p:cNvPr>
          <p:cNvSpPr txBox="1"/>
          <p:nvPr/>
        </p:nvSpPr>
        <p:spPr>
          <a:xfrm>
            <a:off x="10410921" y="4170551"/>
            <a:ext cx="131536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 err="1"/>
              <a:t>Inferential</a:t>
            </a:r>
            <a:r>
              <a:rPr lang="de-DE" sz="1100" i="1" dirty="0"/>
              <a:t> </a:t>
            </a:r>
            <a:r>
              <a:rPr lang="de-DE" sz="1100" i="1" dirty="0" err="1"/>
              <a:t>Statistics</a:t>
            </a:r>
            <a:endParaRPr lang="de-DE" sz="1100" i="1" dirty="0"/>
          </a:p>
        </p:txBody>
      </p:sp>
      <p:cxnSp>
        <p:nvCxnSpPr>
          <p:cNvPr id="67" name="Gewinkelte Verbindung 66">
            <a:extLst>
              <a:ext uri="{FF2B5EF4-FFF2-40B4-BE49-F238E27FC236}">
                <a16:creationId xmlns:a16="http://schemas.microsoft.com/office/drawing/2014/main" id="{08AF3C3E-3886-199E-4C2A-ADFBB0F6B3F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051577" y="825265"/>
            <a:ext cx="2285941" cy="743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winkelte Verbindung 68">
            <a:extLst>
              <a:ext uri="{FF2B5EF4-FFF2-40B4-BE49-F238E27FC236}">
                <a16:creationId xmlns:a16="http://schemas.microsoft.com/office/drawing/2014/main" id="{22C5050D-A995-FD14-C6AC-E7F5E860195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 flipH="1">
            <a:off x="3599475" y="-846763"/>
            <a:ext cx="32335" cy="2800857"/>
          </a:xfrm>
          <a:prstGeom prst="bentConnector5">
            <a:avLst>
              <a:gd name="adj1" fmla="val -706974"/>
              <a:gd name="adj2" fmla="val 46916"/>
              <a:gd name="adj3" fmla="val 8069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4C6CB02D-AEC2-C9F8-68BB-033A5134B432}"/>
              </a:ext>
            </a:extLst>
          </p:cNvPr>
          <p:cNvSpPr txBox="1"/>
          <p:nvPr/>
        </p:nvSpPr>
        <p:spPr>
          <a:xfrm>
            <a:off x="2568505" y="5217119"/>
            <a:ext cx="2102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Performance and Risk </a:t>
            </a:r>
            <a:r>
              <a:rPr lang="de-DE" sz="1100" u="sng" dirty="0" err="1"/>
              <a:t>Measures</a:t>
            </a:r>
            <a:endParaRPr lang="de-DE" sz="1100" u="sng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62A9F5E5-2265-47F5-665E-173D12952313}"/>
              </a:ext>
            </a:extLst>
          </p:cNvPr>
          <p:cNvSpPr txBox="1"/>
          <p:nvPr/>
        </p:nvSpPr>
        <p:spPr>
          <a:xfrm>
            <a:off x="2658188" y="5443793"/>
            <a:ext cx="2797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Sharpe Ratio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Daily/Monthly/Quarterly/</a:t>
            </a:r>
            <a:r>
              <a:rPr lang="de-DE" sz="1100" dirty="0" err="1"/>
              <a:t>Yearly</a:t>
            </a:r>
            <a:r>
              <a:rPr lang="de-DE" sz="1100" dirty="0"/>
              <a:t> Return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Max </a:t>
            </a:r>
            <a:r>
              <a:rPr lang="de-DE" sz="1100" dirty="0" err="1"/>
              <a:t>Drawdown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Volatility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Traded</a:t>
            </a:r>
            <a:r>
              <a:rPr lang="de-DE" sz="1100" dirty="0"/>
              <a:t> Volume, VWAP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Skewness</a:t>
            </a:r>
            <a:r>
              <a:rPr lang="de-DE" sz="1100" dirty="0"/>
              <a:t>/</a:t>
            </a:r>
            <a:r>
              <a:rPr lang="de-DE" sz="1100" dirty="0" err="1"/>
              <a:t>Kurtosis</a:t>
            </a:r>
            <a:endParaRPr lang="de-DE" sz="11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53B8B0E-6F9B-5C30-1D2B-F0DF87E1FA2A}"/>
              </a:ext>
            </a:extLst>
          </p:cNvPr>
          <p:cNvSpPr txBox="1"/>
          <p:nvPr/>
        </p:nvSpPr>
        <p:spPr>
          <a:xfrm>
            <a:off x="5141261" y="5217119"/>
            <a:ext cx="2102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Order </a:t>
            </a:r>
            <a:r>
              <a:rPr lang="de-DE" sz="1100" u="sng" dirty="0" err="1"/>
              <a:t>Execution</a:t>
            </a:r>
            <a:r>
              <a:rPr lang="de-DE" sz="1100" u="sng" dirty="0"/>
              <a:t> and </a:t>
            </a:r>
            <a:r>
              <a:rPr lang="de-DE" sz="1100" u="sng" dirty="0" err="1"/>
              <a:t>Balancing</a:t>
            </a:r>
            <a:endParaRPr lang="de-DE" sz="1100" u="sng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ED12FA6-3B9C-6F68-C3B4-96577174FE33}"/>
              </a:ext>
            </a:extLst>
          </p:cNvPr>
          <p:cNvSpPr txBox="1"/>
          <p:nvPr/>
        </p:nvSpPr>
        <p:spPr>
          <a:xfrm>
            <a:off x="5230944" y="5443793"/>
            <a:ext cx="2797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Time </a:t>
            </a:r>
            <a:r>
              <a:rPr lang="de-DE" sz="1100" dirty="0" err="1"/>
              <a:t>of</a:t>
            </a:r>
            <a:r>
              <a:rPr lang="de-DE" sz="1100" dirty="0"/>
              <a:t> Portfolio </a:t>
            </a:r>
            <a:r>
              <a:rPr lang="de-DE" sz="1100" dirty="0" err="1"/>
              <a:t>rebalancing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Size </a:t>
            </a:r>
            <a:r>
              <a:rPr lang="de-DE" sz="1100" dirty="0" err="1"/>
              <a:t>of</a:t>
            </a:r>
            <a:r>
              <a:rPr lang="de-DE" sz="1100" dirty="0"/>
              <a:t> Trades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Frequency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Portfolio </a:t>
            </a:r>
            <a:r>
              <a:rPr lang="de-DE" sz="1100" dirty="0" err="1"/>
              <a:t>rebalancing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Latency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Trading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9D79BCF-8884-65DF-AB73-54644452A260}"/>
              </a:ext>
            </a:extLst>
          </p:cNvPr>
          <p:cNvSpPr txBox="1"/>
          <p:nvPr/>
        </p:nvSpPr>
        <p:spPr>
          <a:xfrm>
            <a:off x="5016071" y="6139826"/>
            <a:ext cx="2102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Historical Data and </a:t>
            </a:r>
            <a:r>
              <a:rPr lang="de-DE" sz="1100" u="sng" dirty="0" err="1"/>
              <a:t>Biases</a:t>
            </a:r>
            <a:endParaRPr lang="de-DE" sz="1100" u="sng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9A425F1B-9079-9592-D560-0CE50967089A}"/>
              </a:ext>
            </a:extLst>
          </p:cNvPr>
          <p:cNvSpPr txBox="1"/>
          <p:nvPr/>
        </p:nvSpPr>
        <p:spPr>
          <a:xfrm>
            <a:off x="5223553" y="6351896"/>
            <a:ext cx="2797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Representative</a:t>
            </a:r>
            <a:r>
              <a:rPr lang="de-DE" sz="1100" dirty="0"/>
              <a:t> </a:t>
            </a:r>
            <a:r>
              <a:rPr lang="de-DE" sz="1100" dirty="0" err="1"/>
              <a:t>timeframe</a:t>
            </a:r>
            <a:endParaRPr lang="de-DE" sz="1100" dirty="0"/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462D520B-A200-2724-2943-55F4154B7039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1317550" y="293689"/>
            <a:ext cx="0" cy="462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233C61D3-99F1-45F1-A0AD-9A4C3B426B84}"/>
              </a:ext>
            </a:extLst>
          </p:cNvPr>
          <p:cNvSpPr txBox="1"/>
          <p:nvPr/>
        </p:nvSpPr>
        <p:spPr>
          <a:xfrm>
            <a:off x="188465" y="2371197"/>
            <a:ext cx="12329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Model and </a:t>
            </a:r>
            <a:r>
              <a:rPr lang="de-DE" sz="1100" u="sng" dirty="0" err="1"/>
              <a:t>Strategy</a:t>
            </a:r>
            <a:endParaRPr lang="de-DE" sz="1100" u="sng" dirty="0"/>
          </a:p>
          <a:p>
            <a:pPr algn="ctr"/>
            <a:r>
              <a:rPr lang="de-DE" sz="1100" u="sng" dirty="0" err="1"/>
              <a:t>Improvements</a:t>
            </a:r>
            <a:endParaRPr lang="de-DE" sz="1100" u="sng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77385C0-3FC3-297F-BEDC-F3B4FBD4F929}"/>
              </a:ext>
            </a:extLst>
          </p:cNvPr>
          <p:cNvSpPr txBox="1"/>
          <p:nvPr/>
        </p:nvSpPr>
        <p:spPr>
          <a:xfrm>
            <a:off x="5417930" y="1328646"/>
            <a:ext cx="1682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Multi Fidelity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334FA217-7E04-F14D-E7F6-7BB4AEE97298}"/>
              </a:ext>
            </a:extLst>
          </p:cNvPr>
          <p:cNvSpPr txBox="1"/>
          <p:nvPr/>
        </p:nvSpPr>
        <p:spPr>
          <a:xfrm>
            <a:off x="5463756" y="967678"/>
            <a:ext cx="1682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Bayesian</a:t>
            </a:r>
            <a:r>
              <a:rPr lang="de-DE" sz="800" dirty="0"/>
              <a:t> </a:t>
            </a:r>
            <a:r>
              <a:rPr lang="de-DE" sz="800" dirty="0" err="1"/>
              <a:t>Optimization</a:t>
            </a:r>
            <a:endParaRPr lang="de-DE" sz="800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8171405C-264C-4CC0-08AA-F5F7083B1E96}"/>
              </a:ext>
            </a:extLst>
          </p:cNvPr>
          <p:cNvSpPr txBox="1"/>
          <p:nvPr/>
        </p:nvSpPr>
        <p:spPr>
          <a:xfrm>
            <a:off x="5422963" y="1141835"/>
            <a:ext cx="1682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Gradient </a:t>
            </a:r>
            <a:r>
              <a:rPr lang="de-DE" sz="800" dirty="0" err="1"/>
              <a:t>Based</a:t>
            </a:r>
            <a:endParaRPr lang="de-DE" sz="800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67C84D7-89CC-7B62-CE83-DC3C0823B164}"/>
              </a:ext>
            </a:extLst>
          </p:cNvPr>
          <p:cNvSpPr txBox="1"/>
          <p:nvPr/>
        </p:nvSpPr>
        <p:spPr>
          <a:xfrm>
            <a:off x="5459113" y="1503301"/>
            <a:ext cx="168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Random Search</a:t>
            </a:r>
          </a:p>
          <a:p>
            <a:pPr algn="ctr"/>
            <a:r>
              <a:rPr lang="de-DE" sz="800" dirty="0" err="1"/>
              <a:t>Multiheuristic</a:t>
            </a:r>
            <a:endParaRPr lang="de-DE" sz="800" dirty="0"/>
          </a:p>
          <a:p>
            <a:pPr algn="ctr"/>
            <a:r>
              <a:rPr lang="de-DE" sz="800" dirty="0" err="1"/>
              <a:t>Grid</a:t>
            </a:r>
            <a:r>
              <a:rPr lang="de-DE" sz="800" dirty="0"/>
              <a:t> Search</a:t>
            </a:r>
          </a:p>
          <a:p>
            <a:pPr algn="ctr"/>
            <a:r>
              <a:rPr lang="de-DE" sz="800" dirty="0"/>
              <a:t>Manual (Hit &amp; Trial)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ACC55024-DAEB-F823-91A9-C5009EB0D6E2}"/>
              </a:ext>
            </a:extLst>
          </p:cNvPr>
          <p:cNvSpPr txBox="1"/>
          <p:nvPr/>
        </p:nvSpPr>
        <p:spPr>
          <a:xfrm>
            <a:off x="7462707" y="842257"/>
            <a:ext cx="210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Gaussian</a:t>
            </a:r>
            <a:r>
              <a:rPr lang="de-DE" sz="800" dirty="0"/>
              <a:t> </a:t>
            </a:r>
            <a:r>
              <a:rPr lang="de-DE" sz="800" dirty="0" err="1"/>
              <a:t>Process</a:t>
            </a:r>
            <a:endParaRPr lang="de-DE" sz="800" dirty="0"/>
          </a:p>
          <a:p>
            <a:pPr algn="ctr"/>
            <a:r>
              <a:rPr lang="de-DE" sz="800" dirty="0"/>
              <a:t>Random Forrest</a:t>
            </a:r>
          </a:p>
          <a:p>
            <a:pPr algn="ctr"/>
            <a:r>
              <a:rPr lang="de-DE" sz="800" dirty="0" err="1"/>
              <a:t>Tree</a:t>
            </a:r>
            <a:r>
              <a:rPr lang="de-DE" sz="800" dirty="0"/>
              <a:t>-Structured Parzen </a:t>
            </a:r>
            <a:r>
              <a:rPr lang="de-DE" sz="800" dirty="0" err="1"/>
              <a:t>Estimator</a:t>
            </a:r>
            <a:endParaRPr lang="de-DE" sz="8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FA90DB50-FD7F-14ED-39D7-9F01BC3E2EED}"/>
              </a:ext>
            </a:extLst>
          </p:cNvPr>
          <p:cNvCxnSpPr>
            <a:cxnSpLocks/>
            <a:stCxn id="89" idx="3"/>
            <a:endCxn id="99" idx="1"/>
          </p:cNvCxnSpPr>
          <p:nvPr/>
        </p:nvCxnSpPr>
        <p:spPr>
          <a:xfrm flipV="1">
            <a:off x="7146250" y="1073090"/>
            <a:ext cx="316457" cy="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BCDB28-8807-990A-B4DA-8A7D52742E9C}"/>
              </a:ext>
            </a:extLst>
          </p:cNvPr>
          <p:cNvSpPr txBox="1"/>
          <p:nvPr/>
        </p:nvSpPr>
        <p:spPr>
          <a:xfrm>
            <a:off x="7525226" y="1299763"/>
            <a:ext cx="210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Successive</a:t>
            </a:r>
            <a:r>
              <a:rPr lang="de-DE" sz="800" dirty="0"/>
              <a:t> </a:t>
            </a:r>
            <a:r>
              <a:rPr lang="de-DE" sz="800" dirty="0" err="1"/>
              <a:t>Halving</a:t>
            </a:r>
            <a:endParaRPr lang="de-DE" sz="800" dirty="0"/>
          </a:p>
          <a:p>
            <a:pPr algn="ctr"/>
            <a:r>
              <a:rPr lang="de-DE" sz="800" dirty="0"/>
              <a:t>Hyperband</a:t>
            </a:r>
          </a:p>
          <a:p>
            <a:pPr algn="ctr"/>
            <a:r>
              <a:rPr lang="de-DE" sz="800" dirty="0" err="1"/>
              <a:t>Bayesian</a:t>
            </a:r>
            <a:r>
              <a:rPr lang="de-DE" sz="800" dirty="0"/>
              <a:t> Hyperband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D9530818-29A0-7687-F005-D8FBDFD59C0B}"/>
              </a:ext>
            </a:extLst>
          </p:cNvPr>
          <p:cNvCxnSpPr>
            <a:cxnSpLocks/>
            <a:stCxn id="88" idx="3"/>
            <a:endCxn id="104" idx="1"/>
          </p:cNvCxnSpPr>
          <p:nvPr/>
        </p:nvCxnSpPr>
        <p:spPr>
          <a:xfrm>
            <a:off x="7100424" y="1436368"/>
            <a:ext cx="424802" cy="9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D9DB190F-97DA-C63F-ACCF-BF51C0CFE473}"/>
              </a:ext>
            </a:extLst>
          </p:cNvPr>
          <p:cNvSpPr txBox="1"/>
          <p:nvPr/>
        </p:nvSpPr>
        <p:spPr>
          <a:xfrm>
            <a:off x="7628200" y="1778458"/>
            <a:ext cx="210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Genetic </a:t>
            </a:r>
            <a:r>
              <a:rPr lang="de-DE" sz="800" dirty="0" err="1"/>
              <a:t>Algorithm</a:t>
            </a:r>
            <a:endParaRPr lang="de-DE" sz="800" dirty="0"/>
          </a:p>
          <a:p>
            <a:pPr algn="ctr"/>
            <a:r>
              <a:rPr lang="de-DE" sz="800" dirty="0" err="1"/>
              <a:t>Particle</a:t>
            </a:r>
            <a:r>
              <a:rPr lang="de-DE" sz="800" dirty="0"/>
              <a:t> </a:t>
            </a:r>
            <a:r>
              <a:rPr lang="de-DE" sz="800" dirty="0" err="1"/>
              <a:t>Swarm</a:t>
            </a:r>
            <a:endParaRPr lang="de-DE" sz="800" dirty="0"/>
          </a:p>
          <a:p>
            <a:pPr algn="ctr"/>
            <a:r>
              <a:rPr lang="de-DE" sz="800" dirty="0" err="1"/>
              <a:t>Simulated</a:t>
            </a:r>
            <a:r>
              <a:rPr lang="de-DE" sz="800" dirty="0"/>
              <a:t> </a:t>
            </a:r>
            <a:r>
              <a:rPr lang="de-DE" sz="800" dirty="0" err="1"/>
              <a:t>Annealing</a:t>
            </a:r>
            <a:endParaRPr lang="de-DE" sz="800" dirty="0"/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6F26CE9-B480-F760-43DA-DDC0EDEC88E2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6636681" y="1770665"/>
            <a:ext cx="991519" cy="23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B567BBEA-5BD5-58F1-BD89-375473129896}"/>
              </a:ext>
            </a:extLst>
          </p:cNvPr>
          <p:cNvSpPr txBox="1"/>
          <p:nvPr/>
        </p:nvSpPr>
        <p:spPr>
          <a:xfrm>
            <a:off x="3211194" y="1919850"/>
            <a:ext cx="912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 err="1"/>
              <a:t>Supervised</a:t>
            </a:r>
            <a:endParaRPr lang="de-DE" sz="1100" u="sng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3AB78BFC-CB67-D198-1EC4-949531223EDA}"/>
              </a:ext>
            </a:extLst>
          </p:cNvPr>
          <p:cNvSpPr txBox="1"/>
          <p:nvPr/>
        </p:nvSpPr>
        <p:spPr>
          <a:xfrm>
            <a:off x="4458812" y="1933488"/>
            <a:ext cx="990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 err="1"/>
              <a:t>Unsupervised</a:t>
            </a:r>
            <a:endParaRPr lang="de-DE" sz="1100" u="sng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B6B1113D-C151-EE3C-91E3-6350079E99FF}"/>
              </a:ext>
            </a:extLst>
          </p:cNvPr>
          <p:cNvSpPr txBox="1"/>
          <p:nvPr/>
        </p:nvSpPr>
        <p:spPr>
          <a:xfrm>
            <a:off x="4318977" y="2231767"/>
            <a:ext cx="195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Principal</a:t>
            </a:r>
            <a:r>
              <a:rPr lang="de-DE" sz="800" dirty="0"/>
              <a:t> </a:t>
            </a:r>
            <a:r>
              <a:rPr lang="de-DE" sz="800" dirty="0" err="1"/>
              <a:t>Component</a:t>
            </a:r>
            <a:r>
              <a:rPr lang="de-DE" sz="800" dirty="0"/>
              <a:t> </a:t>
            </a:r>
            <a:r>
              <a:rPr lang="de-DE" sz="800" dirty="0" err="1"/>
              <a:t>Anlysis</a:t>
            </a:r>
            <a:r>
              <a:rPr lang="de-DE" sz="800" dirty="0"/>
              <a:t> (PCA)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Independent </a:t>
            </a:r>
            <a:r>
              <a:rPr lang="de-DE" sz="800" dirty="0" err="1"/>
              <a:t>Component</a:t>
            </a:r>
            <a:r>
              <a:rPr lang="de-DE" sz="800" dirty="0"/>
              <a:t> Analysis (ICA)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Non-negative Matrix </a:t>
            </a:r>
            <a:r>
              <a:rPr lang="de-DE" sz="800" dirty="0" err="1"/>
              <a:t>Factorization</a:t>
            </a:r>
            <a:r>
              <a:rPr lang="de-DE" sz="800" dirty="0"/>
              <a:t> (NMF)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T-</a:t>
            </a:r>
            <a:r>
              <a:rPr lang="de-DE" sz="800" dirty="0" err="1"/>
              <a:t>distributed</a:t>
            </a:r>
            <a:r>
              <a:rPr lang="de-DE" sz="800" dirty="0"/>
              <a:t> </a:t>
            </a:r>
            <a:r>
              <a:rPr lang="de-DE" sz="800" dirty="0" err="1"/>
              <a:t>stochastic</a:t>
            </a:r>
            <a:r>
              <a:rPr lang="de-DE" sz="800" dirty="0"/>
              <a:t> </a:t>
            </a:r>
            <a:r>
              <a:rPr lang="de-DE" sz="800" dirty="0" err="1"/>
              <a:t>neighbor</a:t>
            </a:r>
            <a:endParaRPr lang="de-DE" sz="800" dirty="0"/>
          </a:p>
          <a:p>
            <a:r>
              <a:rPr lang="de-DE" sz="800" dirty="0"/>
              <a:t>  </a:t>
            </a:r>
            <a:r>
              <a:rPr lang="de-DE" sz="800" dirty="0" err="1"/>
              <a:t>embedding</a:t>
            </a:r>
            <a:r>
              <a:rPr lang="de-DE" sz="800" dirty="0"/>
              <a:t> (T-SNE)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Autoencoder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95D5C78-BF31-ADC1-238C-4BD9775E35B3}"/>
              </a:ext>
            </a:extLst>
          </p:cNvPr>
          <p:cNvSpPr txBox="1"/>
          <p:nvPr/>
        </p:nvSpPr>
        <p:spPr>
          <a:xfrm>
            <a:off x="2822049" y="2092974"/>
            <a:ext cx="208441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Filter </a:t>
            </a:r>
            <a:r>
              <a:rPr lang="de-DE" sz="800" dirty="0" err="1"/>
              <a:t>based</a:t>
            </a:r>
            <a:r>
              <a:rPr lang="de-DE" sz="800" dirty="0"/>
              <a:t> </a:t>
            </a:r>
            <a:r>
              <a:rPr lang="de-DE" sz="800" dirty="0" err="1"/>
              <a:t>approach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Information </a:t>
            </a:r>
            <a:r>
              <a:rPr lang="de-DE" sz="800" dirty="0" err="1"/>
              <a:t>gain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Chi-</a:t>
            </a:r>
            <a:r>
              <a:rPr lang="de-DE" sz="800" dirty="0" err="1"/>
              <a:t>square</a:t>
            </a:r>
            <a:r>
              <a:rPr lang="de-DE" sz="800" dirty="0"/>
              <a:t> </a:t>
            </a:r>
            <a:r>
              <a:rPr lang="de-DE" sz="800" dirty="0" err="1"/>
              <a:t>test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Fishers score</a:t>
            </a:r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 err="1"/>
              <a:t>Missing</a:t>
            </a:r>
            <a:r>
              <a:rPr lang="de-DE" sz="800" dirty="0"/>
              <a:t> </a:t>
            </a:r>
            <a:r>
              <a:rPr lang="de-DE" sz="800" dirty="0" err="1"/>
              <a:t>value</a:t>
            </a:r>
            <a:r>
              <a:rPr lang="de-DE" sz="800" dirty="0"/>
              <a:t> </a:t>
            </a:r>
            <a:r>
              <a:rPr lang="de-DE" sz="800" dirty="0" err="1"/>
              <a:t>ratio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Pearsons R</a:t>
            </a:r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Spearmans </a:t>
            </a:r>
            <a:r>
              <a:rPr lang="de-DE" sz="800" dirty="0" err="1"/>
              <a:t>Rho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Point-</a:t>
            </a:r>
            <a:r>
              <a:rPr lang="de-DE" sz="800" dirty="0" err="1"/>
              <a:t>biserial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Kendall Tau</a:t>
            </a:r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 err="1"/>
              <a:t>Correlation</a:t>
            </a:r>
            <a:r>
              <a:rPr lang="de-DE" sz="800" dirty="0"/>
              <a:t> </a:t>
            </a:r>
            <a:r>
              <a:rPr lang="de-DE" sz="800" dirty="0" err="1"/>
              <a:t>Coefficient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Low </a:t>
            </a:r>
            <a:r>
              <a:rPr lang="de-DE" sz="800" dirty="0" err="1"/>
              <a:t>variance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Mean absolute </a:t>
            </a:r>
            <a:r>
              <a:rPr lang="de-DE" sz="800" dirty="0" err="1"/>
              <a:t>difference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FCBF Fast </a:t>
            </a:r>
            <a:r>
              <a:rPr lang="de-DE" sz="800" dirty="0" err="1"/>
              <a:t>correlation</a:t>
            </a:r>
            <a:r>
              <a:rPr lang="de-DE" sz="800" dirty="0"/>
              <a:t> Filter</a:t>
            </a:r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Permutation Feature </a:t>
            </a:r>
            <a:r>
              <a:rPr lang="de-DE" sz="800" dirty="0" err="1"/>
              <a:t>Importance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Dispersion </a:t>
            </a:r>
            <a:r>
              <a:rPr lang="de-DE" sz="800" dirty="0" err="1"/>
              <a:t>ratio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Mutual Information</a:t>
            </a:r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Relief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Wrapper </a:t>
            </a:r>
            <a:r>
              <a:rPr lang="de-DE" sz="800" dirty="0" err="1"/>
              <a:t>based</a:t>
            </a:r>
            <a:r>
              <a:rPr lang="de-DE" sz="800" dirty="0"/>
              <a:t> </a:t>
            </a:r>
            <a:r>
              <a:rPr lang="de-DE" sz="800" dirty="0" err="1"/>
              <a:t>approach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Forward </a:t>
            </a:r>
            <a:r>
              <a:rPr lang="de-DE" sz="800" dirty="0" err="1"/>
              <a:t>selection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 err="1"/>
              <a:t>Backward</a:t>
            </a:r>
            <a:r>
              <a:rPr lang="de-DE" sz="800" dirty="0"/>
              <a:t> </a:t>
            </a:r>
            <a:r>
              <a:rPr lang="de-DE" sz="800" dirty="0" err="1"/>
              <a:t>selection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Exhaustive feature </a:t>
            </a:r>
            <a:r>
              <a:rPr lang="de-DE" sz="800" dirty="0" err="1"/>
              <a:t>selection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 err="1"/>
              <a:t>Recursive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 err="1"/>
              <a:t>Boruta</a:t>
            </a:r>
            <a:r>
              <a:rPr lang="de-DE" sz="800" dirty="0"/>
              <a:t> </a:t>
            </a:r>
            <a:r>
              <a:rPr lang="de-DE" sz="800" dirty="0" err="1"/>
              <a:t>Algorithm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 err="1"/>
              <a:t>Recursive</a:t>
            </a:r>
            <a:r>
              <a:rPr lang="de-DE" sz="800" dirty="0"/>
              <a:t> feature </a:t>
            </a:r>
            <a:r>
              <a:rPr lang="de-DE" sz="800" dirty="0" err="1"/>
              <a:t>selection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Embedded </a:t>
            </a:r>
            <a:r>
              <a:rPr lang="de-DE" sz="800" dirty="0" err="1"/>
              <a:t>approach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 err="1"/>
              <a:t>Regularization</a:t>
            </a:r>
            <a:r>
              <a:rPr lang="de-DE" sz="800" dirty="0"/>
              <a:t> L1, L2</a:t>
            </a:r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Random Forrest </a:t>
            </a:r>
            <a:r>
              <a:rPr lang="de-DE" sz="800" dirty="0" err="1"/>
              <a:t>Importance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LASSO</a:t>
            </a:r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Autoencoder </a:t>
            </a:r>
            <a:r>
              <a:rPr lang="de-DE" sz="800" dirty="0" err="1"/>
              <a:t>with</a:t>
            </a:r>
            <a:r>
              <a:rPr lang="de-DE" sz="800" dirty="0"/>
              <a:t> </a:t>
            </a:r>
            <a:r>
              <a:rPr lang="de-DE" sz="800" dirty="0" err="1"/>
              <a:t>bottleneck</a:t>
            </a:r>
            <a:endParaRPr lang="de-DE" sz="800" dirty="0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127C1368-67BC-6E98-0295-12549DC8AFB8}"/>
              </a:ext>
            </a:extLst>
          </p:cNvPr>
          <p:cNvSpPr txBox="1"/>
          <p:nvPr/>
        </p:nvSpPr>
        <p:spPr>
          <a:xfrm>
            <a:off x="5150010" y="3246182"/>
            <a:ext cx="195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SURF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ReliefSeq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Extended </a:t>
            </a:r>
            <a:r>
              <a:rPr lang="de-DE" sz="800" dirty="0" err="1"/>
              <a:t>ReliefF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Rrelieff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Extended </a:t>
            </a:r>
            <a:r>
              <a:rPr lang="de-DE" sz="800" dirty="0" err="1"/>
              <a:t>Relieff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Tuned</a:t>
            </a:r>
            <a:r>
              <a:rPr lang="de-DE" sz="800" dirty="0"/>
              <a:t> </a:t>
            </a:r>
            <a:r>
              <a:rPr lang="de-DE" sz="800" dirty="0" err="1"/>
              <a:t>Relieff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Relieved</a:t>
            </a:r>
            <a:r>
              <a:rPr lang="de-DE" sz="800" dirty="0"/>
              <a:t>-F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8491801E-8520-5A5A-A8EE-FE4D4BA1C4F8}"/>
              </a:ext>
            </a:extLst>
          </p:cNvPr>
          <p:cNvCxnSpPr>
            <a:cxnSpLocks/>
            <a:endCxn id="117" idx="3"/>
          </p:cNvCxnSpPr>
          <p:nvPr/>
        </p:nvCxnSpPr>
        <p:spPr>
          <a:xfrm flipV="1">
            <a:off x="3699644" y="3924245"/>
            <a:ext cx="1206822" cy="22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1060F636-43C7-7324-13F0-291D1660FC6B}"/>
              </a:ext>
            </a:extLst>
          </p:cNvPr>
          <p:cNvSpPr txBox="1"/>
          <p:nvPr/>
        </p:nvSpPr>
        <p:spPr>
          <a:xfrm>
            <a:off x="10607364" y="293689"/>
            <a:ext cx="143124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Model-</a:t>
            </a:r>
            <a:r>
              <a:rPr lang="de-DE" sz="1100" dirty="0" err="1"/>
              <a:t>Logging</a:t>
            </a:r>
            <a:endParaRPr lang="de-DE" sz="11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8024BF0-6745-1FAB-F100-46361CA06A55}"/>
              </a:ext>
            </a:extLst>
          </p:cNvPr>
          <p:cNvSpPr txBox="1"/>
          <p:nvPr/>
        </p:nvSpPr>
        <p:spPr>
          <a:xfrm>
            <a:off x="10758443" y="579283"/>
            <a:ext cx="128016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Model </a:t>
            </a:r>
            <a:r>
              <a:rPr lang="de-DE" sz="1100" dirty="0" err="1"/>
              <a:t>metadata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Model </a:t>
            </a:r>
            <a:r>
              <a:rPr lang="de-DE" sz="1100" dirty="0" err="1"/>
              <a:t>inputs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Model </a:t>
            </a:r>
            <a:r>
              <a:rPr lang="de-DE" sz="1100" dirty="0" err="1"/>
              <a:t>outputs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System </a:t>
            </a:r>
            <a:r>
              <a:rPr lang="de-DE" sz="1100" dirty="0" err="1"/>
              <a:t>action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Model </a:t>
            </a:r>
            <a:r>
              <a:rPr lang="de-DE" sz="1100" dirty="0" err="1"/>
              <a:t>explanation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88215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D73AC4B-5261-7F60-189E-FBB7669796AC}"/>
              </a:ext>
            </a:extLst>
          </p:cNvPr>
          <p:cNvSpPr txBox="1"/>
          <p:nvPr/>
        </p:nvSpPr>
        <p:spPr>
          <a:xfrm>
            <a:off x="0" y="0"/>
            <a:ext cx="3857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/>
              <a:t>Quantitative Research/Trading </a:t>
            </a:r>
            <a:r>
              <a:rPr lang="de-DE" sz="1100" u="sng" dirty="0" err="1"/>
              <a:t>Process</a:t>
            </a:r>
            <a:endParaRPr lang="de-DE" sz="1100" u="sng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95F821E-4ED1-5988-4D5E-94FECE9E8DE2}"/>
              </a:ext>
            </a:extLst>
          </p:cNvPr>
          <p:cNvSpPr txBox="1"/>
          <p:nvPr/>
        </p:nvSpPr>
        <p:spPr>
          <a:xfrm>
            <a:off x="2929109" y="1287512"/>
            <a:ext cx="250200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Deployment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Production</a:t>
            </a:r>
            <a:r>
              <a:rPr lang="de-DE" sz="1100" dirty="0"/>
              <a:t>: CI/CD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D5D40827-690E-D985-D55D-2879453C1E6D}"/>
              </a:ext>
            </a:extLst>
          </p:cNvPr>
          <p:cNvSpPr txBox="1"/>
          <p:nvPr/>
        </p:nvSpPr>
        <p:spPr>
          <a:xfrm>
            <a:off x="376455" y="2574288"/>
            <a:ext cx="312715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Market Order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Iceberg</a:t>
            </a:r>
            <a:r>
              <a:rPr lang="de-DE" sz="1100" dirty="0"/>
              <a:t> Order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Limit Order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Stop</a:t>
            </a:r>
            <a:r>
              <a:rPr lang="de-DE" sz="1100" dirty="0"/>
              <a:t> Order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Trailing</a:t>
            </a:r>
            <a:r>
              <a:rPr lang="de-DE" sz="1100" dirty="0"/>
              <a:t> </a:t>
            </a:r>
            <a:r>
              <a:rPr lang="de-DE" sz="1100" dirty="0" err="1"/>
              <a:t>Stop</a:t>
            </a:r>
            <a:r>
              <a:rPr lang="de-DE" sz="1100" dirty="0"/>
              <a:t> Orders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Time </a:t>
            </a:r>
            <a:r>
              <a:rPr lang="de-DE" sz="1100" dirty="0" err="1"/>
              <a:t>Weighted</a:t>
            </a:r>
            <a:r>
              <a:rPr lang="de-DE" sz="1100" dirty="0"/>
              <a:t> Average Price Order (TWAP)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Volume </a:t>
            </a:r>
            <a:r>
              <a:rPr lang="de-DE" sz="1100" dirty="0" err="1"/>
              <a:t>Weighted</a:t>
            </a:r>
            <a:r>
              <a:rPr lang="de-DE" sz="1100" dirty="0"/>
              <a:t> Average Price Order (VWAP)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465CED5D-4543-0B31-4B16-C89CD39E77C8}"/>
              </a:ext>
            </a:extLst>
          </p:cNvPr>
          <p:cNvSpPr txBox="1"/>
          <p:nvPr/>
        </p:nvSpPr>
        <p:spPr>
          <a:xfrm>
            <a:off x="234317" y="2308765"/>
            <a:ext cx="1492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Order </a:t>
            </a:r>
            <a:r>
              <a:rPr lang="de-DE" sz="1100" u="sng" dirty="0" err="1"/>
              <a:t>Execution</a:t>
            </a:r>
            <a:r>
              <a:rPr lang="de-DE" sz="1100" u="sng" dirty="0"/>
              <a:t> Style: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E1A13E80-455F-36A6-C82E-33F3482042A7}"/>
              </a:ext>
            </a:extLst>
          </p:cNvPr>
          <p:cNvSpPr txBox="1"/>
          <p:nvPr/>
        </p:nvSpPr>
        <p:spPr>
          <a:xfrm>
            <a:off x="300560" y="4032976"/>
            <a:ext cx="2370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Speed/</a:t>
            </a:r>
            <a:r>
              <a:rPr lang="de-DE" sz="1100" dirty="0" err="1"/>
              <a:t>Latency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Frequency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Holding </a:t>
            </a:r>
            <a:r>
              <a:rPr lang="de-DE" sz="1100" dirty="0" err="1"/>
              <a:t>period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Size/Batches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Liquidity</a:t>
            </a:r>
            <a:endParaRPr lang="de-DE" sz="1100" dirty="0"/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de-DE" sz="1100" dirty="0"/>
              <a:t>Market Depth</a:t>
            </a:r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de-DE" sz="1100" dirty="0"/>
              <a:t>Market </a:t>
            </a:r>
            <a:r>
              <a:rPr lang="de-DE" sz="1100" dirty="0" err="1"/>
              <a:t>Breadth</a:t>
            </a:r>
            <a:endParaRPr lang="de-DE" sz="1100" dirty="0"/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de-DE" sz="1100" dirty="0"/>
              <a:t>Market </a:t>
            </a:r>
            <a:r>
              <a:rPr lang="de-DE" sz="1100" dirty="0" err="1"/>
              <a:t>Resiliency</a:t>
            </a:r>
            <a:endParaRPr lang="de-DE" sz="1100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6B05BEEB-AF48-9115-D1C0-411051CA1866}"/>
              </a:ext>
            </a:extLst>
          </p:cNvPr>
          <p:cNvSpPr txBox="1"/>
          <p:nvPr/>
        </p:nvSpPr>
        <p:spPr>
          <a:xfrm>
            <a:off x="376455" y="6007628"/>
            <a:ext cx="2370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Continous</a:t>
            </a:r>
            <a:r>
              <a:rPr lang="de-DE" sz="1100" dirty="0"/>
              <a:t> </a:t>
            </a:r>
            <a:r>
              <a:rPr lang="de-DE" sz="1100" dirty="0" err="1"/>
              <a:t>Auction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Opening/Closing </a:t>
            </a:r>
            <a:r>
              <a:rPr lang="de-DE" sz="1100" dirty="0" err="1"/>
              <a:t>Auction</a:t>
            </a:r>
            <a:endParaRPr lang="de-DE" sz="11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433E87B3-0C79-5482-D581-5C68388C05F3}"/>
              </a:ext>
            </a:extLst>
          </p:cNvPr>
          <p:cNvSpPr txBox="1"/>
          <p:nvPr/>
        </p:nvSpPr>
        <p:spPr>
          <a:xfrm>
            <a:off x="234317" y="5742105"/>
            <a:ext cx="1492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Order </a:t>
            </a:r>
            <a:r>
              <a:rPr lang="de-DE" sz="1100" u="sng" dirty="0" err="1"/>
              <a:t>Execution</a:t>
            </a:r>
            <a:r>
              <a:rPr lang="de-DE" sz="1100" u="sng" dirty="0"/>
              <a:t> Time: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660F1481-0011-9F18-F4D9-AFC44896D82A}"/>
              </a:ext>
            </a:extLst>
          </p:cNvPr>
          <p:cNvSpPr txBox="1"/>
          <p:nvPr/>
        </p:nvSpPr>
        <p:spPr>
          <a:xfrm>
            <a:off x="234316" y="6401012"/>
            <a:ext cx="1492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Run Time </a:t>
            </a:r>
            <a:r>
              <a:rPr lang="de-DE" sz="1100" u="sng" dirty="0" err="1"/>
              <a:t>Optimization</a:t>
            </a:r>
            <a:endParaRPr lang="de-DE" sz="1100" u="sng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AE4625B-3D77-7C43-BA94-E1532EA521FD}"/>
              </a:ext>
            </a:extLst>
          </p:cNvPr>
          <p:cNvSpPr txBox="1"/>
          <p:nvPr/>
        </p:nvSpPr>
        <p:spPr>
          <a:xfrm>
            <a:off x="3136792" y="3187052"/>
            <a:ext cx="20866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Front End User Interface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D6F8498-0F39-BF13-428F-CD494FBEE7F1}"/>
              </a:ext>
            </a:extLst>
          </p:cNvPr>
          <p:cNvSpPr txBox="1"/>
          <p:nvPr/>
        </p:nvSpPr>
        <p:spPr>
          <a:xfrm>
            <a:off x="5864754" y="3187053"/>
            <a:ext cx="1741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Dashboard </a:t>
            </a:r>
            <a:r>
              <a:rPr lang="de-DE" sz="1100" u="sng" dirty="0" err="1"/>
              <a:t>solutions</a:t>
            </a:r>
            <a:endParaRPr lang="de-DE" sz="1100" u="sng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04DA890-9139-CD8E-6001-F9A98D6D994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223436" y="3317858"/>
            <a:ext cx="6413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6AACDCE-659C-78A0-8D9F-C5EE9DBCEC04}"/>
              </a:ext>
            </a:extLst>
          </p:cNvPr>
          <p:cNvSpPr txBox="1"/>
          <p:nvPr/>
        </p:nvSpPr>
        <p:spPr>
          <a:xfrm>
            <a:off x="6096000" y="3385442"/>
            <a:ext cx="14733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streamlit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Dash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flask</a:t>
            </a:r>
            <a:endParaRPr lang="de-DE" sz="1100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DDEC2B-61C3-EC58-2009-032E1173C433}"/>
              </a:ext>
            </a:extLst>
          </p:cNvPr>
          <p:cNvCxnSpPr>
            <a:cxnSpLocks/>
            <a:stCxn id="90" idx="2"/>
            <a:endCxn id="19" idx="0"/>
          </p:cNvCxnSpPr>
          <p:nvPr/>
        </p:nvCxnSpPr>
        <p:spPr>
          <a:xfrm flipH="1">
            <a:off x="2865265" y="1549122"/>
            <a:ext cx="1314849" cy="42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6E11567-32A5-0C56-2810-41F3D3B58B91}"/>
              </a:ext>
            </a:extLst>
          </p:cNvPr>
          <p:cNvSpPr txBox="1"/>
          <p:nvPr/>
        </p:nvSpPr>
        <p:spPr>
          <a:xfrm>
            <a:off x="452814" y="1370812"/>
            <a:ext cx="1473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Monitoring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Kill-Switch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6E97220-7610-6D95-904F-969286818FD6}"/>
              </a:ext>
            </a:extLst>
          </p:cNvPr>
          <p:cNvSpPr txBox="1"/>
          <p:nvPr/>
        </p:nvSpPr>
        <p:spPr>
          <a:xfrm>
            <a:off x="1668237" y="1978214"/>
            <a:ext cx="2394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Model-</a:t>
            </a:r>
            <a:r>
              <a:rPr lang="de-DE" sz="1100" u="sng" dirty="0" err="1"/>
              <a:t>as</a:t>
            </a:r>
            <a:r>
              <a:rPr lang="de-DE" sz="1100" u="sng" dirty="0"/>
              <a:t>-a-service, live-</a:t>
            </a:r>
            <a:r>
              <a:rPr lang="de-DE" sz="1100" u="sng" dirty="0" err="1"/>
              <a:t>scoring</a:t>
            </a:r>
            <a:r>
              <a:rPr lang="de-DE" sz="1100" u="sng" dirty="0"/>
              <a:t> </a:t>
            </a:r>
            <a:r>
              <a:rPr lang="de-DE" sz="1100" u="sng" dirty="0" err="1"/>
              <a:t>model</a:t>
            </a:r>
            <a:endParaRPr lang="de-DE" sz="1100" u="sng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8211F46-9A40-E1E3-CA6E-859AFA6A22F1}"/>
              </a:ext>
            </a:extLst>
          </p:cNvPr>
          <p:cNvSpPr txBox="1"/>
          <p:nvPr/>
        </p:nvSpPr>
        <p:spPr>
          <a:xfrm>
            <a:off x="4352878" y="1978214"/>
            <a:ext cx="1741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Embedded </a:t>
            </a:r>
            <a:r>
              <a:rPr lang="de-DE" sz="1100" u="sng" dirty="0" err="1"/>
              <a:t>model</a:t>
            </a:r>
            <a:endParaRPr lang="de-DE" sz="1100" u="sng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EDD43BA-5430-6500-64F9-7109153015E8}"/>
              </a:ext>
            </a:extLst>
          </p:cNvPr>
          <p:cNvCxnSpPr>
            <a:cxnSpLocks/>
            <a:stCxn id="90" idx="2"/>
            <a:endCxn id="20" idx="0"/>
          </p:cNvCxnSpPr>
          <p:nvPr/>
        </p:nvCxnSpPr>
        <p:spPr>
          <a:xfrm>
            <a:off x="4180114" y="1549122"/>
            <a:ext cx="1043322" cy="42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55DA053-54C3-0992-7490-15320F9DC678}"/>
              </a:ext>
            </a:extLst>
          </p:cNvPr>
          <p:cNvSpPr txBox="1"/>
          <p:nvPr/>
        </p:nvSpPr>
        <p:spPr>
          <a:xfrm>
            <a:off x="1768439" y="2234741"/>
            <a:ext cx="1473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REST API </a:t>
            </a:r>
            <a:r>
              <a:rPr lang="de-DE" sz="1100" dirty="0" err="1"/>
              <a:t>Endpoint</a:t>
            </a:r>
            <a:endParaRPr lang="de-DE" sz="11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1820C0F-ED72-4561-3B2D-51A2F6A8E056}"/>
              </a:ext>
            </a:extLst>
          </p:cNvPr>
          <p:cNvSpPr txBox="1"/>
          <p:nvPr/>
        </p:nvSpPr>
        <p:spPr>
          <a:xfrm>
            <a:off x="4701775" y="2234741"/>
            <a:ext cx="1682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Application</a:t>
            </a:r>
            <a:r>
              <a:rPr lang="de-DE" sz="1100" dirty="0"/>
              <a:t> </a:t>
            </a:r>
            <a:r>
              <a:rPr lang="de-DE" sz="1100" dirty="0" err="1"/>
              <a:t>embedding</a:t>
            </a:r>
            <a:endParaRPr lang="de-DE" sz="1100" dirty="0"/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5C6E94DC-22AD-5760-1DAD-F88C1AB1CE8E}"/>
              </a:ext>
            </a:extLst>
          </p:cNvPr>
          <p:cNvSpPr/>
          <p:nvPr/>
        </p:nvSpPr>
        <p:spPr>
          <a:xfrm>
            <a:off x="9143020" y="1173024"/>
            <a:ext cx="511628" cy="187199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63A2025-B7B7-0A28-457B-8B7A74948B89}"/>
              </a:ext>
            </a:extLst>
          </p:cNvPr>
          <p:cNvSpPr txBox="1"/>
          <p:nvPr/>
        </p:nvSpPr>
        <p:spPr>
          <a:xfrm>
            <a:off x="9654648" y="1973131"/>
            <a:ext cx="1129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 err="1"/>
              <a:t>Containerization</a:t>
            </a:r>
            <a:endParaRPr lang="de-DE" sz="1100" u="sng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C2B987F-EA83-DE84-1872-9F2289BA922B}"/>
              </a:ext>
            </a:extLst>
          </p:cNvPr>
          <p:cNvSpPr txBox="1"/>
          <p:nvPr/>
        </p:nvSpPr>
        <p:spPr>
          <a:xfrm>
            <a:off x="9654648" y="2208990"/>
            <a:ext cx="2358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Docker Container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Kubernetes</a:t>
            </a:r>
            <a:r>
              <a:rPr lang="de-DE" sz="1100" dirty="0"/>
              <a:t> Cluster </a:t>
            </a:r>
            <a:r>
              <a:rPr lang="de-DE" sz="1100" dirty="0" err="1"/>
              <a:t>controlling</a:t>
            </a:r>
            <a:r>
              <a:rPr lang="de-DE" sz="1100" dirty="0"/>
              <a:t> Docker </a:t>
            </a:r>
            <a:r>
              <a:rPr lang="de-DE" sz="1100" dirty="0" err="1"/>
              <a:t>containers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cloud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MS Azure </a:t>
            </a:r>
            <a:r>
              <a:rPr lang="de-DE" sz="1100" dirty="0" err="1"/>
              <a:t>cloud</a:t>
            </a:r>
            <a:r>
              <a:rPr lang="de-DE" sz="1100" dirty="0"/>
              <a:t> </a:t>
            </a:r>
            <a:r>
              <a:rPr lang="de-DE" sz="1100" dirty="0" err="1"/>
              <a:t>infratstructure</a:t>
            </a:r>
            <a:endParaRPr lang="de-DE" sz="11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F040B63-9792-A4C9-0E31-D052741489DB}"/>
              </a:ext>
            </a:extLst>
          </p:cNvPr>
          <p:cNvSpPr txBox="1"/>
          <p:nvPr/>
        </p:nvSpPr>
        <p:spPr>
          <a:xfrm>
            <a:off x="3136792" y="128264"/>
            <a:ext cx="208664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Plausibility</a:t>
            </a:r>
            <a:r>
              <a:rPr lang="de-DE" sz="1100" dirty="0"/>
              <a:t> and </a:t>
            </a:r>
            <a:r>
              <a:rPr lang="de-DE" sz="1100" dirty="0" err="1"/>
              <a:t>driving</a:t>
            </a:r>
            <a:r>
              <a:rPr lang="de-DE" sz="1100" dirty="0"/>
              <a:t> variables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E2B72D3-956B-D462-8957-252D3D60E3CA}"/>
              </a:ext>
            </a:extLst>
          </p:cNvPr>
          <p:cNvSpPr txBox="1"/>
          <p:nvPr/>
        </p:nvSpPr>
        <p:spPr>
          <a:xfrm>
            <a:off x="3241744" y="586377"/>
            <a:ext cx="2397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Partial </a:t>
            </a:r>
            <a:r>
              <a:rPr lang="de-DE" sz="1100" dirty="0" err="1"/>
              <a:t>dependency</a:t>
            </a:r>
            <a:r>
              <a:rPr lang="de-DE" sz="1100" dirty="0"/>
              <a:t> </a:t>
            </a:r>
            <a:r>
              <a:rPr lang="de-DE" sz="1100" dirty="0" err="1"/>
              <a:t>plots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Shapley </a:t>
            </a:r>
            <a:r>
              <a:rPr lang="de-DE" sz="1100" dirty="0" err="1"/>
              <a:t>values</a:t>
            </a:r>
            <a:endParaRPr lang="de-DE" sz="1100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77406F1-B75C-DD26-7A25-27DA275B19DC}"/>
              </a:ext>
            </a:extLst>
          </p:cNvPr>
          <p:cNvSpPr txBox="1"/>
          <p:nvPr/>
        </p:nvSpPr>
        <p:spPr>
          <a:xfrm>
            <a:off x="6100287" y="790255"/>
            <a:ext cx="2394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AI Model </a:t>
            </a:r>
            <a:r>
              <a:rPr lang="de-DE" sz="1100" u="sng" dirty="0" err="1"/>
              <a:t>Artifacts</a:t>
            </a:r>
            <a:endParaRPr lang="de-DE" sz="1100" u="sng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7BA3EC5-4165-8B07-DB18-1D0729C37F20}"/>
              </a:ext>
            </a:extLst>
          </p:cNvPr>
          <p:cNvSpPr txBox="1"/>
          <p:nvPr/>
        </p:nvSpPr>
        <p:spPr>
          <a:xfrm>
            <a:off x="7455988" y="1000714"/>
            <a:ext cx="14733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Code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model</a:t>
            </a:r>
            <a:r>
              <a:rPr lang="de-DE" sz="1100" dirty="0"/>
              <a:t> and </a:t>
            </a:r>
            <a:r>
              <a:rPr lang="de-DE" sz="1100" dirty="0" err="1"/>
              <a:t>its</a:t>
            </a:r>
            <a:r>
              <a:rPr lang="de-DE" sz="1100" dirty="0"/>
              <a:t> </a:t>
            </a:r>
            <a:r>
              <a:rPr lang="de-DE" sz="1100" dirty="0" err="1"/>
              <a:t>preprocessing</a:t>
            </a:r>
            <a:r>
              <a:rPr lang="de-DE" sz="1100" dirty="0"/>
              <a:t>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Hyperparameters and </a:t>
            </a:r>
            <a:r>
              <a:rPr lang="de-DE" sz="1100" dirty="0" err="1"/>
              <a:t>configuration</a:t>
            </a:r>
            <a:r>
              <a:rPr lang="de-DE" sz="1100" dirty="0"/>
              <a:t>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Training and </a:t>
            </a:r>
            <a:r>
              <a:rPr lang="de-DE" sz="1100" dirty="0" err="1"/>
              <a:t>validation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Trained</a:t>
            </a:r>
            <a:r>
              <a:rPr lang="de-DE" sz="1100" dirty="0"/>
              <a:t> </a:t>
            </a:r>
            <a:r>
              <a:rPr lang="de-DE" sz="1100" dirty="0" err="1"/>
              <a:t>model</a:t>
            </a:r>
            <a:r>
              <a:rPr lang="de-DE" sz="1100" dirty="0"/>
              <a:t> in </a:t>
            </a:r>
            <a:r>
              <a:rPr lang="de-DE" sz="1100" dirty="0" err="1"/>
              <a:t>its</a:t>
            </a:r>
            <a:r>
              <a:rPr lang="de-DE" sz="1100" dirty="0"/>
              <a:t> </a:t>
            </a:r>
            <a:r>
              <a:rPr lang="de-DE" sz="1100" dirty="0" err="1"/>
              <a:t>runnable</a:t>
            </a:r>
            <a:r>
              <a:rPr lang="de-DE" sz="1100" dirty="0"/>
              <a:t> form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An </a:t>
            </a:r>
            <a:r>
              <a:rPr lang="de-DE" sz="1100" dirty="0" err="1"/>
              <a:t>environment</a:t>
            </a:r>
            <a:r>
              <a:rPr lang="de-DE" sz="1100" dirty="0"/>
              <a:t> </a:t>
            </a:r>
            <a:r>
              <a:rPr lang="de-DE" sz="1100" dirty="0" err="1"/>
              <a:t>including</a:t>
            </a:r>
            <a:r>
              <a:rPr lang="de-DE" sz="1100" dirty="0"/>
              <a:t> </a:t>
            </a:r>
            <a:r>
              <a:rPr lang="de-DE" sz="1100" dirty="0" err="1"/>
              <a:t>libraries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</a:t>
            </a:r>
            <a:r>
              <a:rPr lang="de-DE" sz="1100" dirty="0" err="1"/>
              <a:t>specific</a:t>
            </a:r>
            <a:r>
              <a:rPr lang="de-DE" sz="1100" dirty="0"/>
              <a:t> </a:t>
            </a:r>
            <a:r>
              <a:rPr lang="de-DE" sz="1100" dirty="0" err="1"/>
              <a:t>versions</a:t>
            </a:r>
            <a:r>
              <a:rPr lang="de-DE" sz="1100" dirty="0"/>
              <a:t>, </a:t>
            </a:r>
            <a:r>
              <a:rPr lang="de-DE" sz="1100" dirty="0" err="1"/>
              <a:t>environment</a:t>
            </a:r>
            <a:r>
              <a:rPr lang="de-DE" sz="1100" dirty="0"/>
              <a:t> </a:t>
            </a:r>
            <a:r>
              <a:rPr lang="de-DE" sz="1100" dirty="0" err="1"/>
              <a:t>vari</a:t>
            </a:r>
            <a:r>
              <a:rPr lang="de-DE" sz="1100" dirty="0"/>
              <a:t>‐ </a:t>
            </a:r>
            <a:r>
              <a:rPr lang="de-DE" sz="1100" dirty="0" err="1"/>
              <a:t>ables</a:t>
            </a:r>
            <a:r>
              <a:rPr lang="de-DE" sz="1100" dirty="0"/>
              <a:t>, etc.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Documentation</a:t>
            </a:r>
            <a:r>
              <a:rPr lang="de-DE" sz="1100" dirty="0"/>
              <a:t>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Code and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testing</a:t>
            </a:r>
            <a:r>
              <a:rPr lang="de-DE" sz="1100" dirty="0"/>
              <a:t> </a:t>
            </a:r>
            <a:r>
              <a:rPr lang="de-DE" sz="1100" dirty="0" err="1"/>
              <a:t>scenarios</a:t>
            </a:r>
            <a:r>
              <a:rPr lang="de-DE" sz="1100" dirty="0"/>
              <a:t> 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E56ADB2-4B91-DC7E-6856-62BBAE4B489A}"/>
              </a:ext>
            </a:extLst>
          </p:cNvPr>
          <p:cNvSpPr txBox="1"/>
          <p:nvPr/>
        </p:nvSpPr>
        <p:spPr>
          <a:xfrm>
            <a:off x="2929109" y="4184366"/>
            <a:ext cx="250200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Model-Monitoring and Feedback Loop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96DB83C-8450-D95C-9BF8-CBE19BEA4737}"/>
              </a:ext>
            </a:extLst>
          </p:cNvPr>
          <p:cNvSpPr txBox="1"/>
          <p:nvPr/>
        </p:nvSpPr>
        <p:spPr>
          <a:xfrm>
            <a:off x="4435097" y="4865048"/>
            <a:ext cx="533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Updated Data: Statistical Tests </a:t>
            </a:r>
            <a:r>
              <a:rPr lang="de-DE" sz="1100" u="sng" dirty="0" err="1"/>
              <a:t>is</a:t>
            </a:r>
            <a:r>
              <a:rPr lang="de-DE" sz="1100" u="sng" dirty="0"/>
              <a:t> </a:t>
            </a:r>
            <a:r>
              <a:rPr lang="de-DE" sz="1100" u="sng" dirty="0" err="1"/>
              <a:t>the</a:t>
            </a:r>
            <a:r>
              <a:rPr lang="de-DE" sz="1100" u="sng" dirty="0"/>
              <a:t> </a:t>
            </a:r>
            <a:r>
              <a:rPr lang="de-DE" sz="1100" u="sng" dirty="0" err="1"/>
              <a:t>data</a:t>
            </a:r>
            <a:r>
              <a:rPr lang="de-DE" sz="1100" u="sng" dirty="0"/>
              <a:t> </a:t>
            </a:r>
            <a:r>
              <a:rPr lang="de-DE" sz="1100" u="sng" dirty="0" err="1"/>
              <a:t>matching</a:t>
            </a:r>
            <a:r>
              <a:rPr lang="de-DE" sz="1100" u="sng" dirty="0"/>
              <a:t> </a:t>
            </a:r>
            <a:r>
              <a:rPr lang="de-DE" sz="1100" u="sng" dirty="0" err="1"/>
              <a:t>the</a:t>
            </a:r>
            <a:r>
              <a:rPr lang="de-DE" sz="1100" u="sng" dirty="0"/>
              <a:t> original </a:t>
            </a:r>
            <a:r>
              <a:rPr lang="de-DE" sz="1100" u="sng" dirty="0" err="1"/>
              <a:t>data</a:t>
            </a:r>
            <a:r>
              <a:rPr lang="de-DE" sz="1100" u="sng" dirty="0"/>
              <a:t> </a:t>
            </a:r>
            <a:r>
              <a:rPr lang="de-DE" sz="1100" u="sng" dirty="0" err="1"/>
              <a:t>distribution</a:t>
            </a:r>
            <a:r>
              <a:rPr lang="de-DE" sz="1100" u="sng" dirty="0"/>
              <a:t>?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82EB281-F154-E599-ADA9-C30A4DC9222B}"/>
              </a:ext>
            </a:extLst>
          </p:cNvPr>
          <p:cNvSpPr txBox="1"/>
          <p:nvPr/>
        </p:nvSpPr>
        <p:spPr>
          <a:xfrm>
            <a:off x="4828497" y="5113619"/>
            <a:ext cx="29677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Continous</a:t>
            </a:r>
            <a:r>
              <a:rPr lang="de-DE" sz="1100" dirty="0"/>
              <a:t> variables: Kolmogorov-Smirnov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Discrete</a:t>
            </a:r>
            <a:r>
              <a:rPr lang="de-DE" sz="1100" dirty="0"/>
              <a:t> variables: Chi-Square Test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Domain </a:t>
            </a:r>
            <a:r>
              <a:rPr lang="de-DE" sz="1100" dirty="0" err="1"/>
              <a:t>Classifiers</a:t>
            </a:r>
            <a:endParaRPr lang="de-DE" sz="1100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59F8670-32EC-B3B1-D9BB-10FAC720953D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4180114" y="3448662"/>
            <a:ext cx="0" cy="735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Geschweifte Klammer rechts 46">
            <a:extLst>
              <a:ext uri="{FF2B5EF4-FFF2-40B4-BE49-F238E27FC236}">
                <a16:creationId xmlns:a16="http://schemas.microsoft.com/office/drawing/2014/main" id="{BB6DD6F7-A74C-BA32-3542-A30A0F16635C}"/>
              </a:ext>
            </a:extLst>
          </p:cNvPr>
          <p:cNvSpPr/>
          <p:nvPr/>
        </p:nvSpPr>
        <p:spPr>
          <a:xfrm rot="5400000">
            <a:off x="3940561" y="1237376"/>
            <a:ext cx="511628" cy="3318047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A82E881-AA83-7150-E7FB-824F1F41D4C4}"/>
              </a:ext>
            </a:extLst>
          </p:cNvPr>
          <p:cNvSpPr txBox="1"/>
          <p:nvPr/>
        </p:nvSpPr>
        <p:spPr>
          <a:xfrm>
            <a:off x="4116083" y="4517171"/>
            <a:ext cx="1741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Feature Drift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A33A35D2-7231-D363-E14D-4785CEA4543C}"/>
              </a:ext>
            </a:extLst>
          </p:cNvPr>
          <p:cNvSpPr txBox="1"/>
          <p:nvPr/>
        </p:nvSpPr>
        <p:spPr>
          <a:xfrm>
            <a:off x="2554825" y="4555236"/>
            <a:ext cx="1741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Ground Truth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1A47A3A-B771-1863-CF3E-ECE8DB4BD160}"/>
              </a:ext>
            </a:extLst>
          </p:cNvPr>
          <p:cNvSpPr txBox="1"/>
          <p:nvPr/>
        </p:nvSpPr>
        <p:spPr>
          <a:xfrm>
            <a:off x="10173934" y="4875648"/>
            <a:ext cx="143124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Model-</a:t>
            </a:r>
            <a:r>
              <a:rPr lang="de-DE" sz="1100" dirty="0" err="1"/>
              <a:t>Logging</a:t>
            </a:r>
            <a:endParaRPr lang="de-DE" sz="11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67E9BD2-B195-9E25-D7A4-CB9B804F2489}"/>
              </a:ext>
            </a:extLst>
          </p:cNvPr>
          <p:cNvSpPr txBox="1"/>
          <p:nvPr/>
        </p:nvSpPr>
        <p:spPr>
          <a:xfrm>
            <a:off x="10325013" y="5161242"/>
            <a:ext cx="128016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Model </a:t>
            </a:r>
            <a:r>
              <a:rPr lang="de-DE" sz="1100" dirty="0" err="1"/>
              <a:t>metadata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Model </a:t>
            </a:r>
            <a:r>
              <a:rPr lang="de-DE" sz="1100" dirty="0" err="1"/>
              <a:t>inputs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Model </a:t>
            </a:r>
            <a:r>
              <a:rPr lang="de-DE" sz="1100" dirty="0" err="1"/>
              <a:t>outputs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System </a:t>
            </a:r>
            <a:r>
              <a:rPr lang="de-DE" sz="1100" dirty="0" err="1"/>
              <a:t>action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Model </a:t>
            </a:r>
            <a:r>
              <a:rPr lang="de-DE" sz="1100" dirty="0" err="1"/>
              <a:t>explanation</a:t>
            </a:r>
            <a:endParaRPr lang="de-DE" sz="110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AF2796B-7617-F94F-D74A-24D4BD12E573}"/>
              </a:ext>
            </a:extLst>
          </p:cNvPr>
          <p:cNvSpPr txBox="1"/>
          <p:nvPr/>
        </p:nvSpPr>
        <p:spPr>
          <a:xfrm>
            <a:off x="4116083" y="6038060"/>
            <a:ext cx="1741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A/B </a:t>
            </a:r>
            <a:r>
              <a:rPr lang="de-DE" sz="1100" u="sng" dirty="0" err="1"/>
              <a:t>Testing</a:t>
            </a:r>
            <a:endParaRPr lang="de-DE" sz="1100" u="sng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3D64F42-EF83-911A-F7FD-D3BD0F77C4FB}"/>
              </a:ext>
            </a:extLst>
          </p:cNvPr>
          <p:cNvSpPr txBox="1"/>
          <p:nvPr/>
        </p:nvSpPr>
        <p:spPr>
          <a:xfrm>
            <a:off x="2554825" y="6076125"/>
            <a:ext cx="1741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Challenger/Champion</a:t>
            </a:r>
          </a:p>
        </p:txBody>
      </p:sp>
    </p:spTree>
    <p:extLst>
      <p:ext uri="{BB962C8B-B14F-4D97-AF65-F5344CB8AC3E}">
        <p14:creationId xmlns:p14="http://schemas.microsoft.com/office/powerpoint/2010/main" val="284861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7BCA6A-8C19-F472-16DB-CB58494C9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26983"/>
            <a:ext cx="7772400" cy="46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0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Microsoft Macintosh PowerPoint</Application>
  <PresentationFormat>Breitbild</PresentationFormat>
  <Paragraphs>424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Hennings</dc:creator>
  <cp:lastModifiedBy>Robert Hennings</cp:lastModifiedBy>
  <cp:revision>187</cp:revision>
  <dcterms:created xsi:type="dcterms:W3CDTF">2023-12-26T12:19:25Z</dcterms:created>
  <dcterms:modified xsi:type="dcterms:W3CDTF">2024-03-22T16:41:52Z</dcterms:modified>
</cp:coreProperties>
</file>