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341" r:id="rId5"/>
    <p:sldId id="259" r:id="rId6"/>
    <p:sldId id="342" r:id="rId7"/>
    <p:sldId id="260" r:id="rId8"/>
    <p:sldId id="263" r:id="rId9"/>
    <p:sldId id="348" r:id="rId10"/>
    <p:sldId id="349" r:id="rId11"/>
    <p:sldId id="343" r:id="rId12"/>
    <p:sldId id="261" r:id="rId13"/>
    <p:sldId id="344" r:id="rId14"/>
    <p:sldId id="262" r:id="rId15"/>
    <p:sldId id="345" r:id="rId16"/>
    <p:sldId id="346" r:id="rId17"/>
    <p:sldId id="347" r:id="rId18"/>
  </p:sldIdLst>
  <p:sldSz cx="11520488" cy="64801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3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2"/>
    <p:restoredTop sz="94539"/>
  </p:normalViewPr>
  <p:slideViewPr>
    <p:cSldViewPr snapToGrid="0">
      <p:cViewPr varScale="1">
        <p:scale>
          <a:sx n="150" d="100"/>
          <a:sy n="150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728E694-4E46-1287-7879-75B8FB11E3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C85C85-A891-C3D8-1DF2-2FEFE000E9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A68A1-2DFA-424E-B782-DC81BEA2614F}" type="datetime1">
              <a:rPr lang="de-DE" smtClean="0"/>
              <a:t>06.06.23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FEEFF1-EE45-A51F-B54A-5AF4631328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190E97-B068-5BFC-BC09-2944ADC523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94629-274D-7F40-BB70-1296835C6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56860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DAEAB-B084-0641-9BF9-7AD432F9521B}" type="datetime1">
              <a:rPr lang="de-DE" smtClean="0"/>
              <a:t>06.06.23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A7637-AD3E-C744-AEC5-DC10B5978D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02408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uptfolie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5DACD-5EFD-2641-ADEB-892331CF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F12975-3551-2C48-9398-1562D0D94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AB5467-A5D3-BA4C-BA44-9CC3A971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924D-9E1F-2643-88CB-CBB7D86698D9}" type="datetime1">
              <a:rPr lang="de-DE" smtClean="0"/>
              <a:t>06.06.23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3C18F8-B352-A24C-8A4D-6719421D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811B30-FDD7-1D41-8A0F-D20526A8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4519-FF77-6647-8DA1-CA4BB2336E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73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mal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5DACD-5EFD-2641-ADEB-892331CF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F12975-3551-2C48-9398-1562D0D94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AB5467-A5D3-BA4C-BA44-9CC3A971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924D-9E1F-2643-88CB-CBB7D86698D9}" type="datetime1">
              <a:rPr lang="de-DE" smtClean="0"/>
              <a:t>06.06.23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3C18F8-B352-A24C-8A4D-6719421D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811B30-FDD7-1D41-8A0F-D20526A8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4519-FF77-6647-8DA1-CA4BB2336E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65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"/>
          <p:cNvGrpSpPr/>
          <p:nvPr/>
        </p:nvGrpSpPr>
        <p:grpSpPr>
          <a:xfrm>
            <a:off x="11196720" y="3600360"/>
            <a:ext cx="357480" cy="2373840"/>
            <a:chOff x="11196720" y="3600360"/>
            <a:chExt cx="357480" cy="2373840"/>
          </a:xfrm>
        </p:grpSpPr>
        <p:sp>
          <p:nvSpPr>
            <p:cNvPr id="13" name="CustomShape 2"/>
            <p:cNvSpPr/>
            <p:nvPr/>
          </p:nvSpPr>
          <p:spPr>
            <a:xfrm>
              <a:off x="11196720" y="3600360"/>
              <a:ext cx="357480" cy="109800"/>
            </a:xfrm>
            <a:prstGeom prst="rect">
              <a:avLst/>
            </a:prstGeom>
            <a:solidFill>
              <a:srgbClr val="56238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196720" y="3922560"/>
              <a:ext cx="357480" cy="109800"/>
            </a:xfrm>
            <a:prstGeom prst="rect">
              <a:avLst/>
            </a:prstGeom>
            <a:solidFill>
              <a:srgbClr val="E4311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1196720" y="4246560"/>
              <a:ext cx="357480" cy="109800"/>
            </a:xfrm>
            <a:prstGeom prst="rect">
              <a:avLst/>
            </a:prstGeom>
            <a:solidFill>
              <a:srgbClr val="A8D51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1196720" y="4570560"/>
              <a:ext cx="357480" cy="109800"/>
            </a:xfrm>
            <a:prstGeom prst="rect">
              <a:avLst/>
            </a:prstGeom>
            <a:solidFill>
              <a:srgbClr val="6AACDA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1196720" y="4894200"/>
              <a:ext cx="357480" cy="109800"/>
            </a:xfrm>
            <a:prstGeom prst="rect">
              <a:avLst/>
            </a:prstGeom>
            <a:solidFill>
              <a:srgbClr val="39842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1196720" y="5216400"/>
              <a:ext cx="357480" cy="108000"/>
            </a:xfrm>
            <a:prstGeom prst="rect">
              <a:avLst/>
            </a:prstGeom>
            <a:solidFill>
              <a:srgbClr val="F294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1196720" y="5540400"/>
              <a:ext cx="357480" cy="109800"/>
            </a:xfrm>
            <a:prstGeom prst="rect">
              <a:avLst/>
            </a:prstGeom>
            <a:solidFill>
              <a:srgbClr val="00677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1196720" y="5864400"/>
              <a:ext cx="357480" cy="109800"/>
            </a:xfrm>
            <a:prstGeom prst="rect">
              <a:avLst/>
            </a:prstGeom>
            <a:solidFill>
              <a:srgbClr val="003D8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00" y="-72000"/>
            <a:ext cx="11592000" cy="108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00" y="-72000"/>
            <a:ext cx="11592000" cy="72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2"/>
          <p:cNvSpPr/>
          <p:nvPr/>
        </p:nvSpPr>
        <p:spPr>
          <a:xfrm>
            <a:off x="540000" y="5976000"/>
            <a:ext cx="1043964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endParaRPr lang="de-DE" sz="1200" b="0" strike="noStrike" spc="-1" dirty="0">
              <a:latin typeface="Arial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540000" y="2160000"/>
            <a:ext cx="10079640" cy="21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de-DE" sz="160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de-DE" b="1" spc="-1" dirty="0">
                <a:solidFill>
                  <a:srgbClr val="000000"/>
                </a:solidFill>
              </a:rPr>
              <a:t>Project Outline</a:t>
            </a:r>
          </a:p>
          <a:p>
            <a:pPr>
              <a:lnSpc>
                <a:spcPct val="100000"/>
              </a:lnSpc>
            </a:pPr>
            <a:endParaRPr lang="de-DE" sz="160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de-DE" sz="1600" spc="-1" dirty="0" err="1">
                <a:solidFill>
                  <a:srgbClr val="000000"/>
                </a:solidFill>
              </a:rPr>
              <a:t>Opencampus</a:t>
            </a:r>
            <a:r>
              <a:rPr lang="de-DE" sz="1600" spc="-1" dirty="0">
                <a:solidFill>
                  <a:srgbClr val="000000"/>
                </a:solidFill>
              </a:rPr>
              <a:t>: </a:t>
            </a:r>
            <a:r>
              <a:rPr lang="de-DE" sz="1600" spc="-1" dirty="0" err="1">
                <a:solidFill>
                  <a:srgbClr val="000000"/>
                </a:solidFill>
              </a:rPr>
              <a:t>Machine</a:t>
            </a:r>
            <a:r>
              <a:rPr lang="de-DE" sz="1600" spc="-1" dirty="0">
                <a:solidFill>
                  <a:srgbClr val="000000"/>
                </a:solidFill>
              </a:rPr>
              <a:t> Learning </a:t>
            </a:r>
            <a:r>
              <a:rPr lang="de-DE" sz="1600" spc="-1" dirty="0" err="1">
                <a:solidFill>
                  <a:srgbClr val="000000"/>
                </a:solidFill>
              </a:rPr>
              <a:t>with</a:t>
            </a:r>
            <a:r>
              <a:rPr lang="de-DE" sz="1600" spc="-1" dirty="0">
                <a:solidFill>
                  <a:srgbClr val="000000"/>
                </a:solidFill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</a:rPr>
              <a:t>TensorFlow</a:t>
            </a:r>
            <a:endParaRPr lang="de-DE" sz="1600" spc="-1" dirty="0"/>
          </a:p>
          <a:p>
            <a:pPr>
              <a:lnSpc>
                <a:spcPct val="100000"/>
              </a:lnSpc>
            </a:pPr>
            <a:endParaRPr lang="de-DE" sz="1600" spc="-1" dirty="0"/>
          </a:p>
          <a:p>
            <a:pPr>
              <a:lnSpc>
                <a:spcPct val="150000"/>
              </a:lnSpc>
            </a:pPr>
            <a:r>
              <a:rPr lang="de-DE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Robert Hennings</a:t>
            </a:r>
          </a:p>
          <a:p>
            <a:pPr>
              <a:lnSpc>
                <a:spcPct val="150000"/>
              </a:lnSpc>
            </a:pPr>
            <a:r>
              <a:rPr lang="de-DE" sz="1400" spc="-1" dirty="0">
                <a:solidFill>
                  <a:srgbClr val="000000"/>
                </a:solidFill>
                <a:latin typeface="Arial"/>
                <a:ea typeface="DejaVu Sans"/>
              </a:rPr>
              <a:t>16.05.2023</a:t>
            </a:r>
            <a:endParaRPr lang="de-DE" sz="140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Are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Journalists</a:t>
            </a: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opinions</a:t>
            </a: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influenced</a:t>
            </a: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shor</a:t>
            </a:r>
            <a:r>
              <a:rPr lang="de-DE" sz="2800" b="1" spc="-1" dirty="0" err="1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lang="de-DE" sz="2800" b="1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1" spc="-1" dirty="0" err="1">
                <a:solidFill>
                  <a:srgbClr val="000000"/>
                </a:solidFill>
                <a:latin typeface="Arial"/>
                <a:ea typeface="DejaVu Sans"/>
              </a:rPr>
              <a:t>sale</a:t>
            </a:r>
            <a:r>
              <a:rPr lang="de-DE" sz="2800" b="1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1" spc="-1" dirty="0" err="1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r>
              <a:rPr lang="de-DE" sz="2800" b="1" spc="-1" dirty="0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de-DE" sz="2800" b="0" strike="noStrike" spc="-1" dirty="0">
              <a:latin typeface="Arial"/>
            </a:endParaRPr>
          </a:p>
        </p:txBody>
      </p:sp>
      <p:pic>
        <p:nvPicPr>
          <p:cNvPr id="1028" name="Picture 4" descr="opencampus.sh - Update für die Bildungslandschaft">
            <a:extLst>
              <a:ext uri="{FF2B5EF4-FFF2-40B4-BE49-F238E27FC236}">
                <a16:creationId xmlns:a16="http://schemas.microsoft.com/office/drawing/2014/main" id="{02C19892-F49D-D438-CC9F-DD85BC67D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909" y="2681205"/>
            <a:ext cx="46355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file">
            <a:extLst>
              <a:ext uri="{FF2B5EF4-FFF2-40B4-BE49-F238E27FC236}">
                <a16:creationId xmlns:a16="http://schemas.microsoft.com/office/drawing/2014/main" id="{03EABB50-796C-04B7-CD03-FCFF7AF91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297" y="3781072"/>
            <a:ext cx="2441122" cy="132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lcome to the First German University of the 21st Century">
            <a:extLst>
              <a:ext uri="{FF2B5EF4-FFF2-40B4-BE49-F238E27FC236}">
                <a16:creationId xmlns:a16="http://schemas.microsoft.com/office/drawing/2014/main" id="{3DC42BCE-24E2-85D4-3C78-E1F39064C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659" y="3872939"/>
            <a:ext cx="2441122" cy="96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hristian-Albrechts-Universität zu Kiel | Hochschulen | ME2BE">
            <a:extLst>
              <a:ext uri="{FF2B5EF4-FFF2-40B4-BE49-F238E27FC236}">
                <a16:creationId xmlns:a16="http://schemas.microsoft.com/office/drawing/2014/main" id="{1ED7CE91-FEF0-8C79-91C6-8CCD91EB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38" y="-1"/>
            <a:ext cx="9715762" cy="64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A137403-DB07-2749-9E35-15BD446D2D71}"/>
              </a:ext>
            </a:extLst>
          </p:cNvPr>
          <p:cNvSpPr/>
          <p:nvPr/>
        </p:nvSpPr>
        <p:spPr>
          <a:xfrm>
            <a:off x="89" y="-1"/>
            <a:ext cx="3406438" cy="6480175"/>
          </a:xfrm>
          <a:prstGeom prst="rect">
            <a:avLst/>
          </a:prstGeom>
          <a:solidFill>
            <a:srgbClr val="9A1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0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F58884E-108D-3748-B437-FC2DA44109DE}"/>
              </a:ext>
            </a:extLst>
          </p:cNvPr>
          <p:cNvSpPr/>
          <p:nvPr/>
        </p:nvSpPr>
        <p:spPr>
          <a:xfrm>
            <a:off x="89" y="2403448"/>
            <a:ext cx="3406438" cy="2113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46" b="1" dirty="0"/>
              <a:t>III. Project </a:t>
            </a:r>
            <a:r>
              <a:rPr lang="de-DE" sz="2646" b="1" dirty="0" err="1"/>
              <a:t>Steps</a:t>
            </a:r>
            <a:endParaRPr lang="de-DE" sz="2646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2764E3-B579-BED2-D9D6-64E759959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539" y="-1"/>
            <a:ext cx="1851861" cy="53624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0D6C09F-D31C-FD09-FE35-C75E5966310C}"/>
              </a:ext>
            </a:extLst>
          </p:cNvPr>
          <p:cNvSpPr txBox="1"/>
          <p:nvPr/>
        </p:nvSpPr>
        <p:spPr>
          <a:xfrm>
            <a:off x="3406526" y="6276600"/>
            <a:ext cx="7984051" cy="20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78"/>
              <a:t>Bildquelle: </a:t>
            </a:r>
          </a:p>
          <a:p>
            <a:r>
              <a:rPr lang="de-DE" sz="378"/>
              <a:t>https://</a:t>
            </a:r>
            <a:r>
              <a:rPr lang="de-DE" sz="378" err="1"/>
              <a:t>www.google.com</a:t>
            </a:r>
            <a:r>
              <a:rPr lang="de-DE" sz="378"/>
              <a:t>/</a:t>
            </a:r>
            <a:r>
              <a:rPr lang="de-DE" sz="378" err="1"/>
              <a:t>url?sa</a:t>
            </a:r>
            <a:r>
              <a:rPr lang="de-DE" sz="378"/>
              <a:t>=</a:t>
            </a:r>
            <a:r>
              <a:rPr lang="de-DE" sz="378" err="1"/>
              <a:t>i&amp;url</a:t>
            </a:r>
            <a:r>
              <a:rPr lang="de-DE" sz="378"/>
              <a:t>=https%3A%2F%2Fme2be.de%2Fhochschulen%2Fcau-christian-albrechts-universitaet-zu-kiel%2F&amp;psig=AOvVaw3pyzL9cEIYeIjpIqHRPR5F&amp;ust=1667135603618000&amp;source=</a:t>
            </a:r>
            <a:r>
              <a:rPr lang="de-DE" sz="378" err="1"/>
              <a:t>images&amp;cd</a:t>
            </a:r>
            <a:r>
              <a:rPr lang="de-DE" sz="378"/>
              <a:t>=</a:t>
            </a:r>
            <a:r>
              <a:rPr lang="de-DE" sz="378" err="1"/>
              <a:t>vfe&amp;ved</a:t>
            </a:r>
            <a:r>
              <a:rPr lang="de-DE" sz="378"/>
              <a:t>=0CAoQjRxqFwoTCKDeyqLChfsCFQAAAAAdAAAAABAM</a:t>
            </a:r>
          </a:p>
        </p:txBody>
      </p:sp>
    </p:spTree>
    <p:extLst>
      <p:ext uri="{BB962C8B-B14F-4D97-AF65-F5344CB8AC3E}">
        <p14:creationId xmlns:p14="http://schemas.microsoft.com/office/powerpoint/2010/main" val="1173659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540000" y="2160000"/>
            <a:ext cx="10079640" cy="21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de-DE" sz="1600" spc="-1" dirty="0">
              <a:solidFill>
                <a:srgbClr val="000000"/>
              </a:solidFill>
            </a:endParaRP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97C4E30A-134A-1247-D447-2882CFCC35E0}"/>
              </a:ext>
            </a:extLst>
          </p:cNvPr>
          <p:cNvSpPr/>
          <p:nvPr/>
        </p:nvSpPr>
        <p:spPr>
          <a:xfrm>
            <a:off x="3251435" y="2041070"/>
            <a:ext cx="160020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Aggregation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F57DA7C3-84C8-ADDD-471C-EC66047D292D}"/>
              </a:ext>
            </a:extLst>
          </p:cNvPr>
          <p:cNvSpPr/>
          <p:nvPr/>
        </p:nvSpPr>
        <p:spPr>
          <a:xfrm>
            <a:off x="5774273" y="2041070"/>
            <a:ext cx="2328386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Cleaning</a:t>
            </a:r>
            <a:r>
              <a:rPr lang="de-DE" dirty="0"/>
              <a:t>/</a:t>
            </a:r>
            <a:r>
              <a:rPr lang="de-DE" dirty="0" err="1"/>
              <a:t>Formatting</a:t>
            </a:r>
            <a:endParaRPr lang="de-DE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E9753D19-9FBD-59FE-7752-DBA0D51CD6EC}"/>
              </a:ext>
            </a:extLst>
          </p:cNvPr>
          <p:cNvSpPr/>
          <p:nvPr/>
        </p:nvSpPr>
        <p:spPr>
          <a:xfrm>
            <a:off x="9322410" y="2041070"/>
            <a:ext cx="129723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Selection</a:t>
            </a:r>
            <a:endParaRPr lang="de-DE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F1FDC2B3-004E-DD71-A7C6-870DFFD21319}"/>
              </a:ext>
            </a:extLst>
          </p:cNvPr>
          <p:cNvSpPr/>
          <p:nvPr/>
        </p:nvSpPr>
        <p:spPr>
          <a:xfrm>
            <a:off x="540000" y="2041070"/>
            <a:ext cx="160020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Research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C501E041-9D24-0FF3-5CB8-ACC281C2DFF8}"/>
              </a:ext>
            </a:extLst>
          </p:cNvPr>
          <p:cNvSpPr/>
          <p:nvPr/>
        </p:nvSpPr>
        <p:spPr>
          <a:xfrm>
            <a:off x="8945915" y="3447139"/>
            <a:ext cx="1672521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Data/Feature Engineering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747E8EE8-53E8-72F6-7C52-4EACFA4AA871}"/>
              </a:ext>
            </a:extLst>
          </p:cNvPr>
          <p:cNvSpPr/>
          <p:nvPr/>
        </p:nvSpPr>
        <p:spPr>
          <a:xfrm>
            <a:off x="4527980" y="3447138"/>
            <a:ext cx="210368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</a:t>
            </a:r>
            <a:r>
              <a:rPr lang="de-DE" dirty="0" err="1"/>
              <a:t>setup</a:t>
            </a:r>
            <a:r>
              <a:rPr lang="de-DE" dirty="0"/>
              <a:t>: NLP Classification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5C4B216B-7E91-A75A-48B1-C007F03DF51D}"/>
              </a:ext>
            </a:extLst>
          </p:cNvPr>
          <p:cNvSpPr/>
          <p:nvPr/>
        </p:nvSpPr>
        <p:spPr>
          <a:xfrm>
            <a:off x="538748" y="4734111"/>
            <a:ext cx="1518652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</a:t>
            </a:r>
            <a:r>
              <a:rPr lang="de-DE" dirty="0" err="1"/>
              <a:t>optimization</a:t>
            </a:r>
            <a:endParaRPr lang="de-DE" dirty="0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270FB668-A22E-E4AD-F566-315CAD3B7886}"/>
              </a:ext>
            </a:extLst>
          </p:cNvPr>
          <p:cNvSpPr/>
          <p:nvPr/>
        </p:nvSpPr>
        <p:spPr>
          <a:xfrm>
            <a:off x="538748" y="3447138"/>
            <a:ext cx="1245618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</a:t>
            </a:r>
            <a:r>
              <a:rPr lang="de-DE" dirty="0" err="1"/>
              <a:t>training</a:t>
            </a:r>
            <a:endParaRPr lang="de-DE" dirty="0"/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8F423858-71A7-64B8-9267-2650A2E7129B}"/>
              </a:ext>
            </a:extLst>
          </p:cNvPr>
          <p:cNvSpPr/>
          <p:nvPr/>
        </p:nvSpPr>
        <p:spPr>
          <a:xfrm>
            <a:off x="7900933" y="4732936"/>
            <a:ext cx="2667095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Inference</a:t>
            </a:r>
            <a:r>
              <a:rPr lang="de-DE" dirty="0"/>
              <a:t>, </a:t>
            </a:r>
            <a:r>
              <a:rPr lang="de-DE" dirty="0" err="1"/>
              <a:t>Statistics</a:t>
            </a:r>
            <a:r>
              <a:rPr lang="de-DE" dirty="0"/>
              <a:t> and </a:t>
            </a:r>
            <a:r>
              <a:rPr lang="de-DE" dirty="0" err="1"/>
              <a:t>Robustness</a:t>
            </a:r>
            <a:r>
              <a:rPr lang="de-DE" dirty="0"/>
              <a:t> Tests</a:t>
            </a:r>
          </a:p>
        </p:txBody>
      </p:sp>
      <p:sp>
        <p:nvSpPr>
          <p:cNvPr id="14" name="Pfeil nach rechts 13">
            <a:extLst>
              <a:ext uri="{FF2B5EF4-FFF2-40B4-BE49-F238E27FC236}">
                <a16:creationId xmlns:a16="http://schemas.microsoft.com/office/drawing/2014/main" id="{AF48A8F0-F843-B619-D458-2A63059922E2}"/>
              </a:ext>
            </a:extLst>
          </p:cNvPr>
          <p:cNvSpPr/>
          <p:nvPr/>
        </p:nvSpPr>
        <p:spPr>
          <a:xfrm>
            <a:off x="2250863" y="2212973"/>
            <a:ext cx="889908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>
            <a:extLst>
              <a:ext uri="{FF2B5EF4-FFF2-40B4-BE49-F238E27FC236}">
                <a16:creationId xmlns:a16="http://schemas.microsoft.com/office/drawing/2014/main" id="{6A06538F-4E98-26AE-98E6-6D73949767B3}"/>
              </a:ext>
            </a:extLst>
          </p:cNvPr>
          <p:cNvSpPr/>
          <p:nvPr/>
        </p:nvSpPr>
        <p:spPr>
          <a:xfrm>
            <a:off x="4884365" y="2212973"/>
            <a:ext cx="889908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62E00B07-7338-22C0-0757-B18BF29F9256}"/>
              </a:ext>
            </a:extLst>
          </p:cNvPr>
          <p:cNvSpPr/>
          <p:nvPr/>
        </p:nvSpPr>
        <p:spPr>
          <a:xfrm>
            <a:off x="8267580" y="2212973"/>
            <a:ext cx="889908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97AEA830-C538-6E19-100C-EC697D5C8EFD}"/>
              </a:ext>
            </a:extLst>
          </p:cNvPr>
          <p:cNvSpPr/>
          <p:nvPr/>
        </p:nvSpPr>
        <p:spPr>
          <a:xfrm rot="5400000">
            <a:off x="9654775" y="2916009"/>
            <a:ext cx="580887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rechts 17">
            <a:extLst>
              <a:ext uri="{FF2B5EF4-FFF2-40B4-BE49-F238E27FC236}">
                <a16:creationId xmlns:a16="http://schemas.microsoft.com/office/drawing/2014/main" id="{435773E3-673C-1FB0-E577-F1D403D19CDB}"/>
              </a:ext>
            </a:extLst>
          </p:cNvPr>
          <p:cNvSpPr/>
          <p:nvPr/>
        </p:nvSpPr>
        <p:spPr>
          <a:xfrm rot="10800000">
            <a:off x="6702998" y="3619043"/>
            <a:ext cx="2171580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rechts 18">
            <a:extLst>
              <a:ext uri="{FF2B5EF4-FFF2-40B4-BE49-F238E27FC236}">
                <a16:creationId xmlns:a16="http://schemas.microsoft.com/office/drawing/2014/main" id="{B1AEE991-49EF-D4D8-FC4D-D5DD20210B42}"/>
              </a:ext>
            </a:extLst>
          </p:cNvPr>
          <p:cNvSpPr/>
          <p:nvPr/>
        </p:nvSpPr>
        <p:spPr>
          <a:xfrm rot="10800000">
            <a:off x="1855700" y="3619043"/>
            <a:ext cx="2600942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rechts 19">
            <a:extLst>
              <a:ext uri="{FF2B5EF4-FFF2-40B4-BE49-F238E27FC236}">
                <a16:creationId xmlns:a16="http://schemas.microsoft.com/office/drawing/2014/main" id="{AC9D4BA3-A36E-DB30-0F78-35A251AD2B12}"/>
              </a:ext>
            </a:extLst>
          </p:cNvPr>
          <p:cNvSpPr/>
          <p:nvPr/>
        </p:nvSpPr>
        <p:spPr>
          <a:xfrm>
            <a:off x="2140200" y="4912359"/>
            <a:ext cx="5689350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 nach rechts 20">
            <a:extLst>
              <a:ext uri="{FF2B5EF4-FFF2-40B4-BE49-F238E27FC236}">
                <a16:creationId xmlns:a16="http://schemas.microsoft.com/office/drawing/2014/main" id="{60A37F8C-5FE1-A959-D35A-E56D9A5498AA}"/>
              </a:ext>
            </a:extLst>
          </p:cNvPr>
          <p:cNvSpPr/>
          <p:nvPr/>
        </p:nvSpPr>
        <p:spPr>
          <a:xfrm rot="5400000">
            <a:off x="900772" y="4235531"/>
            <a:ext cx="477103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570B31FC-3AF9-1F51-0690-E776A3D58CD1}"/>
              </a:ext>
            </a:extLst>
          </p:cNvPr>
          <p:cNvSpPr/>
          <p:nvPr/>
        </p:nvSpPr>
        <p:spPr>
          <a:xfrm>
            <a:off x="8102659" y="5567489"/>
            <a:ext cx="2328386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ChatGPT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6951694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hristian-Albrechts-Universität zu Kiel | Hochschulen | ME2BE">
            <a:extLst>
              <a:ext uri="{FF2B5EF4-FFF2-40B4-BE49-F238E27FC236}">
                <a16:creationId xmlns:a16="http://schemas.microsoft.com/office/drawing/2014/main" id="{1ED7CE91-FEF0-8C79-91C6-8CCD91EB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38" y="-1"/>
            <a:ext cx="9715762" cy="64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A137403-DB07-2749-9E35-15BD446D2D71}"/>
              </a:ext>
            </a:extLst>
          </p:cNvPr>
          <p:cNvSpPr/>
          <p:nvPr/>
        </p:nvSpPr>
        <p:spPr>
          <a:xfrm>
            <a:off x="89" y="-1"/>
            <a:ext cx="3406438" cy="6480175"/>
          </a:xfrm>
          <a:prstGeom prst="rect">
            <a:avLst/>
          </a:prstGeom>
          <a:solidFill>
            <a:srgbClr val="9A1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0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F58884E-108D-3748-B437-FC2DA44109DE}"/>
              </a:ext>
            </a:extLst>
          </p:cNvPr>
          <p:cNvSpPr/>
          <p:nvPr/>
        </p:nvSpPr>
        <p:spPr>
          <a:xfrm>
            <a:off x="89" y="2403448"/>
            <a:ext cx="3406438" cy="2113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46" b="1" dirty="0"/>
              <a:t>IV. Project </a:t>
            </a:r>
            <a:r>
              <a:rPr lang="de-DE" sz="2646" b="1" dirty="0" err="1"/>
              <a:t>Scope</a:t>
            </a:r>
            <a:endParaRPr lang="de-DE" sz="2646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2764E3-B579-BED2-D9D6-64E759959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539" y="-1"/>
            <a:ext cx="1851861" cy="53624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0D6C09F-D31C-FD09-FE35-C75E5966310C}"/>
              </a:ext>
            </a:extLst>
          </p:cNvPr>
          <p:cNvSpPr txBox="1"/>
          <p:nvPr/>
        </p:nvSpPr>
        <p:spPr>
          <a:xfrm>
            <a:off x="3406526" y="6276600"/>
            <a:ext cx="7984051" cy="20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78"/>
              <a:t>Bildquelle: </a:t>
            </a:r>
          </a:p>
          <a:p>
            <a:r>
              <a:rPr lang="de-DE" sz="378"/>
              <a:t>https://</a:t>
            </a:r>
            <a:r>
              <a:rPr lang="de-DE" sz="378" err="1"/>
              <a:t>www.google.com</a:t>
            </a:r>
            <a:r>
              <a:rPr lang="de-DE" sz="378"/>
              <a:t>/</a:t>
            </a:r>
            <a:r>
              <a:rPr lang="de-DE" sz="378" err="1"/>
              <a:t>url?sa</a:t>
            </a:r>
            <a:r>
              <a:rPr lang="de-DE" sz="378"/>
              <a:t>=</a:t>
            </a:r>
            <a:r>
              <a:rPr lang="de-DE" sz="378" err="1"/>
              <a:t>i&amp;url</a:t>
            </a:r>
            <a:r>
              <a:rPr lang="de-DE" sz="378"/>
              <a:t>=https%3A%2F%2Fme2be.de%2Fhochschulen%2Fcau-christian-albrechts-universitaet-zu-kiel%2F&amp;psig=AOvVaw3pyzL9cEIYeIjpIqHRPR5F&amp;ust=1667135603618000&amp;source=</a:t>
            </a:r>
            <a:r>
              <a:rPr lang="de-DE" sz="378" err="1"/>
              <a:t>images&amp;cd</a:t>
            </a:r>
            <a:r>
              <a:rPr lang="de-DE" sz="378"/>
              <a:t>=</a:t>
            </a:r>
            <a:r>
              <a:rPr lang="de-DE" sz="378" err="1"/>
              <a:t>vfe&amp;ved</a:t>
            </a:r>
            <a:r>
              <a:rPr lang="de-DE" sz="378"/>
              <a:t>=0CAoQjRxqFwoTCKDeyqLChfsCFQAAAAAdAAAAABAM</a:t>
            </a:r>
          </a:p>
        </p:txBody>
      </p:sp>
    </p:spTree>
    <p:extLst>
      <p:ext uri="{BB962C8B-B14F-4D97-AF65-F5344CB8AC3E}">
        <p14:creationId xmlns:p14="http://schemas.microsoft.com/office/powerpoint/2010/main" val="2698037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IV.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Scope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540000" y="2159999"/>
            <a:ext cx="10079640" cy="29100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1600" b="1" spc="-1" dirty="0">
                <a:solidFill>
                  <a:srgbClr val="000000"/>
                </a:solidFill>
              </a:rPr>
              <a:t>Main Tasks:</a:t>
            </a:r>
          </a:p>
          <a:p>
            <a:pPr>
              <a:lnSpc>
                <a:spcPct val="100000"/>
              </a:lnSpc>
            </a:pPr>
            <a:endParaRPr lang="de-DE" sz="1600" b="1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de-DE" sz="1600" b="1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de-DE" sz="1600" b="1" spc="-1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de-DE" sz="1600" b="1" spc="-1" dirty="0">
                <a:solidFill>
                  <a:srgbClr val="000000"/>
                </a:solidFill>
              </a:rPr>
              <a:t>Find granular </a:t>
            </a:r>
            <a:r>
              <a:rPr lang="de-DE" sz="1600" b="1" spc="-1" dirty="0" err="1">
                <a:solidFill>
                  <a:srgbClr val="000000"/>
                </a:solidFill>
              </a:rPr>
              <a:t>data</a:t>
            </a:r>
            <a:r>
              <a:rPr lang="de-DE" sz="1600" b="1" spc="-1" dirty="0">
                <a:solidFill>
                  <a:srgbClr val="000000"/>
                </a:solidFill>
              </a:rPr>
              <a:t> on </a:t>
            </a:r>
            <a:r>
              <a:rPr lang="de-DE" sz="1600" b="1" spc="-1" dirty="0" err="1">
                <a:solidFill>
                  <a:srgbClr val="000000"/>
                </a:solidFill>
              </a:rPr>
              <a:t>short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interest</a:t>
            </a:r>
            <a:r>
              <a:rPr lang="de-DE" sz="1600" b="1" spc="-1" dirty="0">
                <a:solidFill>
                  <a:srgbClr val="000000"/>
                </a:solidFill>
              </a:rPr>
              <a:t> (</a:t>
            </a:r>
            <a:r>
              <a:rPr lang="de-DE" sz="1600" b="1" spc="-1" dirty="0" err="1">
                <a:solidFill>
                  <a:srgbClr val="000000"/>
                </a:solidFill>
              </a:rPr>
              <a:t>for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the</a:t>
            </a:r>
            <a:r>
              <a:rPr lang="de-DE" sz="1600" b="1" spc="-1" dirty="0">
                <a:solidFill>
                  <a:srgbClr val="000000"/>
                </a:solidFill>
              </a:rPr>
              <a:t> German/US stock </a:t>
            </a:r>
            <a:r>
              <a:rPr lang="de-DE" sz="1600" b="1" spc="-1" dirty="0" err="1">
                <a:solidFill>
                  <a:srgbClr val="000000"/>
                </a:solidFill>
              </a:rPr>
              <a:t>market</a:t>
            </a:r>
            <a:r>
              <a:rPr lang="de-DE" sz="1600" b="1" spc="-1" dirty="0">
                <a:solidFill>
                  <a:srgbClr val="000000"/>
                </a:solidFill>
              </a:rPr>
              <a:t>)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de-DE" sz="1600" b="1" spc="-1" dirty="0">
                <a:solidFill>
                  <a:srgbClr val="000000"/>
                </a:solidFill>
              </a:rPr>
              <a:t>Find </a:t>
            </a:r>
            <a:r>
              <a:rPr lang="de-DE" sz="1600" b="1" spc="-1" dirty="0" err="1">
                <a:solidFill>
                  <a:srgbClr val="000000"/>
                </a:solidFill>
              </a:rPr>
              <a:t>appropriate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news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sources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covering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the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respective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companies</a:t>
            </a:r>
            <a:r>
              <a:rPr lang="de-DE" sz="1600" b="1" spc="-1" dirty="0">
                <a:solidFill>
                  <a:srgbClr val="000000"/>
                </a:solidFill>
              </a:rPr>
              <a:t> (RSS Feeds, Google News)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de-DE" sz="1600" b="1" spc="-1" dirty="0">
                <a:solidFill>
                  <a:srgbClr val="000000"/>
                </a:solidFill>
              </a:rPr>
              <a:t>Create a </a:t>
            </a:r>
            <a:r>
              <a:rPr lang="de-DE" sz="1600" b="1" spc="-1" dirty="0" err="1">
                <a:solidFill>
                  <a:srgbClr val="000000"/>
                </a:solidFill>
              </a:rPr>
              <a:t>news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sentiment</a:t>
            </a:r>
            <a:r>
              <a:rPr lang="de-DE" sz="1600" b="1" spc="-1" dirty="0">
                <a:solidFill>
                  <a:srgbClr val="000000"/>
                </a:solidFill>
              </a:rPr>
              <a:t> score (</a:t>
            </a:r>
            <a:r>
              <a:rPr lang="de-DE" sz="1600" b="1" spc="-1" dirty="0" err="1">
                <a:solidFill>
                  <a:srgbClr val="000000"/>
                </a:solidFill>
              </a:rPr>
              <a:t>compare</a:t>
            </a:r>
            <a:r>
              <a:rPr lang="de-DE" sz="1600" b="1" spc="-1" dirty="0">
                <a:solidFill>
                  <a:srgbClr val="000000"/>
                </a:solidFill>
              </a:rPr>
              <a:t> different </a:t>
            </a:r>
            <a:r>
              <a:rPr lang="de-DE" sz="1600" b="1" spc="-1" dirty="0" err="1">
                <a:solidFill>
                  <a:srgbClr val="000000"/>
                </a:solidFill>
              </a:rPr>
              <a:t>available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vocabularies</a:t>
            </a:r>
            <a:r>
              <a:rPr lang="de-DE" sz="1600" b="1" spc="-1" dirty="0">
                <a:solidFill>
                  <a:srgbClr val="000000"/>
                </a:solidFill>
              </a:rPr>
              <a:t>, bipolar </a:t>
            </a:r>
            <a:r>
              <a:rPr lang="de-DE" sz="1600" b="1" spc="-1" dirty="0" err="1">
                <a:solidFill>
                  <a:srgbClr val="000000"/>
                </a:solidFill>
              </a:rPr>
              <a:t>classification</a:t>
            </a:r>
            <a:r>
              <a:rPr lang="de-DE" sz="1600" b="1" spc="-1" dirty="0">
                <a:solidFill>
                  <a:srgbClr val="000000"/>
                </a:solidFill>
              </a:rPr>
              <a:t>)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de-DE" sz="1600" b="1" spc="-1" dirty="0" err="1">
                <a:solidFill>
                  <a:srgbClr val="000000"/>
                </a:solidFill>
              </a:rPr>
              <a:t>Classify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the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articles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as</a:t>
            </a:r>
            <a:r>
              <a:rPr lang="de-DE" sz="1600" b="1" spc="-1" dirty="0">
                <a:solidFill>
                  <a:srgbClr val="000000"/>
                </a:solidFill>
              </a:rPr>
              <a:t> a </a:t>
            </a:r>
            <a:r>
              <a:rPr lang="de-DE" sz="1600" b="1" spc="-1" dirty="0" err="1">
                <a:solidFill>
                  <a:srgbClr val="000000"/>
                </a:solidFill>
              </a:rPr>
              <a:t>whole</a:t>
            </a:r>
            <a:endParaRPr lang="de-DE" sz="1600" b="1" spc="-1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de-DE" sz="1600" b="1" spc="-1" dirty="0" err="1">
                <a:solidFill>
                  <a:srgbClr val="000000"/>
                </a:solidFill>
              </a:rPr>
              <a:t>Evaluate</a:t>
            </a:r>
            <a:r>
              <a:rPr lang="de-DE" sz="1600" b="1" spc="-1" dirty="0">
                <a:solidFill>
                  <a:srgbClr val="000000"/>
                </a:solidFill>
              </a:rPr>
              <a:t> Score </a:t>
            </a:r>
            <a:r>
              <a:rPr lang="de-DE" sz="1600" b="1" spc="-1" dirty="0" err="1">
                <a:solidFill>
                  <a:srgbClr val="000000"/>
                </a:solidFill>
              </a:rPr>
              <a:t>from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model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over</a:t>
            </a:r>
            <a:r>
              <a:rPr lang="de-DE" sz="1600" b="1" spc="-1" dirty="0">
                <a:solidFill>
                  <a:srgbClr val="000000"/>
                </a:solidFill>
              </a:rPr>
              <a:t> time 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de-DE" sz="1600" b="1" spc="-1" dirty="0" err="1">
                <a:solidFill>
                  <a:srgbClr val="000000"/>
                </a:solidFill>
              </a:rPr>
              <a:t>Tweak</a:t>
            </a:r>
            <a:r>
              <a:rPr lang="de-DE" sz="1600" b="1" spc="-1" dirty="0">
                <a:solidFill>
                  <a:srgbClr val="000000"/>
                </a:solidFill>
              </a:rPr>
              <a:t> and </a:t>
            </a:r>
            <a:r>
              <a:rPr lang="de-DE" sz="1600" b="1" spc="-1" dirty="0" err="1">
                <a:solidFill>
                  <a:srgbClr val="000000"/>
                </a:solidFill>
              </a:rPr>
              <a:t>optimize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the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model</a:t>
            </a:r>
            <a:endParaRPr lang="de-DE" sz="1600" b="1" spc="-1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de-DE" sz="1600" b="1" spc="-1" dirty="0">
                <a:solidFill>
                  <a:srgbClr val="000000"/>
                </a:solidFill>
              </a:rPr>
              <a:t>Draw </a:t>
            </a:r>
            <a:r>
              <a:rPr lang="de-DE" sz="1600" b="1" spc="-1" dirty="0" err="1">
                <a:solidFill>
                  <a:srgbClr val="000000"/>
                </a:solidFill>
              </a:rPr>
              <a:t>inferences</a:t>
            </a:r>
            <a:r>
              <a:rPr lang="de-DE" sz="1600" b="1" spc="-1" dirty="0">
                <a:solidFill>
                  <a:srgbClr val="000000"/>
                </a:solidFill>
              </a:rPr>
              <a:t> and </a:t>
            </a:r>
            <a:r>
              <a:rPr lang="de-DE" sz="1600" b="1" spc="-1" dirty="0" err="1">
                <a:solidFill>
                  <a:srgbClr val="000000"/>
                </a:solidFill>
              </a:rPr>
              <a:t>conduct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statistical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robustness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tests</a:t>
            </a:r>
            <a:endParaRPr lang="de-DE" sz="1600" b="1" spc="-1" dirty="0">
              <a:solidFill>
                <a:srgbClr val="000000"/>
              </a:solidFill>
            </a:endParaRPr>
          </a:p>
        </p:txBody>
      </p:sp>
      <p:sp>
        <p:nvSpPr>
          <p:cNvPr id="4" name="L-Form 3">
            <a:extLst>
              <a:ext uri="{FF2B5EF4-FFF2-40B4-BE49-F238E27FC236}">
                <a16:creationId xmlns:a16="http://schemas.microsoft.com/office/drawing/2014/main" id="{7D06D21E-B295-6A60-370A-685A8E70691B}"/>
              </a:ext>
            </a:extLst>
          </p:cNvPr>
          <p:cNvSpPr/>
          <p:nvPr/>
        </p:nvSpPr>
        <p:spPr>
          <a:xfrm rot="18872563">
            <a:off x="7643108" y="2538266"/>
            <a:ext cx="834083" cy="475578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7281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IV.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Scope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540000" y="2159999"/>
            <a:ext cx="10079640" cy="29100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1600" b="1" spc="-1" dirty="0">
                <a:solidFill>
                  <a:srgbClr val="000000"/>
                </a:solidFill>
              </a:rPr>
              <a:t>Potential Problems:</a:t>
            </a:r>
          </a:p>
          <a:p>
            <a:pPr>
              <a:lnSpc>
                <a:spcPct val="100000"/>
              </a:lnSpc>
            </a:pPr>
            <a:endParaRPr lang="de-DE" sz="1600" b="1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de-DE" sz="1600" b="1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de-DE" sz="1600" b="1" spc="-1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de-DE" sz="1600" b="1" spc="-1" dirty="0">
                <a:solidFill>
                  <a:srgbClr val="000000"/>
                </a:solidFill>
              </a:rPr>
              <a:t>Data </a:t>
            </a:r>
            <a:r>
              <a:rPr lang="de-DE" sz="1600" b="1" spc="-1" dirty="0" err="1">
                <a:solidFill>
                  <a:srgbClr val="000000"/>
                </a:solidFill>
              </a:rPr>
              <a:t>availability</a:t>
            </a:r>
            <a:r>
              <a:rPr lang="de-DE" sz="1600" b="1" spc="-1" dirty="0">
                <a:solidFill>
                  <a:srgbClr val="000000"/>
                </a:solidFill>
              </a:rPr>
              <a:t> – </a:t>
            </a:r>
            <a:r>
              <a:rPr lang="de-DE" sz="1600" b="1" spc="-1" dirty="0" err="1">
                <a:solidFill>
                  <a:srgbClr val="000000"/>
                </a:solidFill>
              </a:rPr>
              <a:t>long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enough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continously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ongoing</a:t>
            </a:r>
            <a:r>
              <a:rPr lang="de-DE" sz="1600" b="1" spc="-1" dirty="0">
                <a:solidFill>
                  <a:srgbClr val="000000"/>
                </a:solidFill>
              </a:rPr>
              <a:t> time </a:t>
            </a:r>
            <a:r>
              <a:rPr lang="de-DE" sz="1600" b="1" spc="-1" dirty="0" err="1">
                <a:solidFill>
                  <a:srgbClr val="000000"/>
                </a:solidFill>
              </a:rPr>
              <a:t>series</a:t>
            </a:r>
            <a:r>
              <a:rPr lang="de-DE" sz="1600" b="1" spc="-1" dirty="0">
                <a:solidFill>
                  <a:srgbClr val="000000"/>
                </a:solidFill>
              </a:rPr>
              <a:t> on </a:t>
            </a:r>
            <a:r>
              <a:rPr lang="de-DE" sz="1600" b="1" spc="-1" dirty="0" err="1">
                <a:solidFill>
                  <a:srgbClr val="000000"/>
                </a:solidFill>
              </a:rPr>
              <a:t>short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interest</a:t>
            </a:r>
            <a:endParaRPr lang="de-DE" sz="1600" b="1" spc="-1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de-DE" sz="1600" b="1" spc="-1" dirty="0">
                <a:solidFill>
                  <a:srgbClr val="000000"/>
                </a:solidFill>
              </a:rPr>
              <a:t>Media </a:t>
            </a:r>
            <a:r>
              <a:rPr lang="de-DE" sz="1600" b="1" spc="-1" dirty="0" err="1">
                <a:solidFill>
                  <a:srgbClr val="000000"/>
                </a:solidFill>
              </a:rPr>
              <a:t>article</a:t>
            </a:r>
            <a:r>
              <a:rPr lang="de-DE" sz="1600" b="1" spc="-1" dirty="0">
                <a:solidFill>
                  <a:srgbClr val="000000"/>
                </a:solidFill>
              </a:rPr>
              <a:t> – </a:t>
            </a:r>
            <a:r>
              <a:rPr lang="de-DE" sz="1600" b="1" spc="-1" dirty="0" err="1">
                <a:solidFill>
                  <a:srgbClr val="000000"/>
                </a:solidFill>
              </a:rPr>
              <a:t>company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matching</a:t>
            </a:r>
            <a:endParaRPr lang="de-DE" sz="1600" b="1" spc="-1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de-DE" sz="1600" b="1" spc="-1" dirty="0">
                <a:solidFill>
                  <a:srgbClr val="000000"/>
                </a:solidFill>
              </a:rPr>
              <a:t>NLP Classification: </a:t>
            </a:r>
            <a:r>
              <a:rPr lang="de-DE" sz="1600" b="1" spc="-1" dirty="0" err="1">
                <a:solidFill>
                  <a:srgbClr val="000000"/>
                </a:solidFill>
              </a:rPr>
              <a:t>Variations</a:t>
            </a:r>
            <a:r>
              <a:rPr lang="de-DE" sz="1600" b="1" spc="-1" dirty="0">
                <a:solidFill>
                  <a:srgbClr val="000000"/>
                </a:solidFill>
              </a:rPr>
              <a:t> and </a:t>
            </a:r>
            <a:r>
              <a:rPr lang="de-DE" sz="1600" b="1" spc="-1" dirty="0" err="1">
                <a:solidFill>
                  <a:srgbClr val="000000"/>
                </a:solidFill>
              </a:rPr>
              <a:t>Vocabularies</a:t>
            </a:r>
            <a:r>
              <a:rPr lang="de-DE" sz="1600" b="1" spc="-1" dirty="0">
                <a:solidFill>
                  <a:srgbClr val="000000"/>
                </a:solidFill>
              </a:rPr>
              <a:t>, </a:t>
            </a:r>
            <a:r>
              <a:rPr lang="de-DE" sz="1600" b="1" spc="-1" dirty="0" err="1">
                <a:solidFill>
                  <a:srgbClr val="000000"/>
                </a:solidFill>
              </a:rPr>
              <a:t>extensiveness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of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classification</a:t>
            </a:r>
            <a:endParaRPr lang="de-DE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9476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hristian-Albrechts-Universität zu Kiel | Hochschulen | ME2BE">
            <a:extLst>
              <a:ext uri="{FF2B5EF4-FFF2-40B4-BE49-F238E27FC236}">
                <a16:creationId xmlns:a16="http://schemas.microsoft.com/office/drawing/2014/main" id="{1ED7CE91-FEF0-8C79-91C6-8CCD91EB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38" y="-1"/>
            <a:ext cx="9715762" cy="64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A137403-DB07-2749-9E35-15BD446D2D71}"/>
              </a:ext>
            </a:extLst>
          </p:cNvPr>
          <p:cNvSpPr/>
          <p:nvPr/>
        </p:nvSpPr>
        <p:spPr>
          <a:xfrm>
            <a:off x="89" y="-1"/>
            <a:ext cx="3406438" cy="6480175"/>
          </a:xfrm>
          <a:prstGeom prst="rect">
            <a:avLst/>
          </a:prstGeom>
          <a:solidFill>
            <a:srgbClr val="9A1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0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F58884E-108D-3748-B437-FC2DA44109DE}"/>
              </a:ext>
            </a:extLst>
          </p:cNvPr>
          <p:cNvSpPr/>
          <p:nvPr/>
        </p:nvSpPr>
        <p:spPr>
          <a:xfrm>
            <a:off x="89" y="2403448"/>
            <a:ext cx="3406438" cy="2113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46" b="1" dirty="0"/>
              <a:t>V. Project </a:t>
            </a:r>
            <a:r>
              <a:rPr lang="de-DE" sz="2646" b="1" dirty="0" err="1"/>
              <a:t>Structure</a:t>
            </a:r>
            <a:endParaRPr lang="de-DE" sz="2646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2764E3-B579-BED2-D9D6-64E759959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539" y="-1"/>
            <a:ext cx="1851861" cy="53624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0D6C09F-D31C-FD09-FE35-C75E5966310C}"/>
              </a:ext>
            </a:extLst>
          </p:cNvPr>
          <p:cNvSpPr txBox="1"/>
          <p:nvPr/>
        </p:nvSpPr>
        <p:spPr>
          <a:xfrm>
            <a:off x="3406526" y="6276600"/>
            <a:ext cx="7984051" cy="20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78"/>
              <a:t>Bildquelle: </a:t>
            </a:r>
          </a:p>
          <a:p>
            <a:r>
              <a:rPr lang="de-DE" sz="378"/>
              <a:t>https://</a:t>
            </a:r>
            <a:r>
              <a:rPr lang="de-DE" sz="378" err="1"/>
              <a:t>www.google.com</a:t>
            </a:r>
            <a:r>
              <a:rPr lang="de-DE" sz="378"/>
              <a:t>/</a:t>
            </a:r>
            <a:r>
              <a:rPr lang="de-DE" sz="378" err="1"/>
              <a:t>url?sa</a:t>
            </a:r>
            <a:r>
              <a:rPr lang="de-DE" sz="378"/>
              <a:t>=</a:t>
            </a:r>
            <a:r>
              <a:rPr lang="de-DE" sz="378" err="1"/>
              <a:t>i&amp;url</a:t>
            </a:r>
            <a:r>
              <a:rPr lang="de-DE" sz="378"/>
              <a:t>=https%3A%2F%2Fme2be.de%2Fhochschulen%2Fcau-christian-albrechts-universitaet-zu-kiel%2F&amp;psig=AOvVaw3pyzL9cEIYeIjpIqHRPR5F&amp;ust=1667135603618000&amp;source=</a:t>
            </a:r>
            <a:r>
              <a:rPr lang="de-DE" sz="378" err="1"/>
              <a:t>images&amp;cd</a:t>
            </a:r>
            <a:r>
              <a:rPr lang="de-DE" sz="378"/>
              <a:t>=</a:t>
            </a:r>
            <a:r>
              <a:rPr lang="de-DE" sz="378" err="1"/>
              <a:t>vfe&amp;ved</a:t>
            </a:r>
            <a:r>
              <a:rPr lang="de-DE" sz="378"/>
              <a:t>=0CAoQjRxqFwoTCKDeyqLChfsCFQAAAAAdAAAAABAM</a:t>
            </a:r>
          </a:p>
        </p:txBody>
      </p:sp>
    </p:spTree>
    <p:extLst>
      <p:ext uri="{BB962C8B-B14F-4D97-AF65-F5344CB8AC3E}">
        <p14:creationId xmlns:p14="http://schemas.microsoft.com/office/powerpoint/2010/main" val="1444787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V.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Structure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D1812F-B264-8C96-367D-BE7FFB2E3875}"/>
              </a:ext>
            </a:extLst>
          </p:cNvPr>
          <p:cNvSpPr txBox="1"/>
          <p:nvPr/>
        </p:nvSpPr>
        <p:spPr>
          <a:xfrm>
            <a:off x="440707" y="2039968"/>
            <a:ext cx="187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/Project Folder/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16D0346-3351-57D1-EFB5-BBD32BE07D23}"/>
              </a:ext>
            </a:extLst>
          </p:cNvPr>
          <p:cNvSpPr txBox="1"/>
          <p:nvPr/>
        </p:nvSpPr>
        <p:spPr>
          <a:xfrm>
            <a:off x="4660670" y="2888467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get_data_short.py</a:t>
            </a:r>
            <a:endParaRPr lang="de-DE" b="1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C7E7B38-7CF8-475F-9D7B-FAFA0DBD0371}"/>
              </a:ext>
            </a:extLst>
          </p:cNvPr>
          <p:cNvSpPr txBox="1"/>
          <p:nvPr/>
        </p:nvSpPr>
        <p:spPr>
          <a:xfrm>
            <a:off x="4646804" y="3960010"/>
            <a:ext cx="187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data_base.py</a:t>
            </a:r>
            <a:endParaRPr lang="de-DE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15020B6-D4DF-7330-3196-168C40351DEA}"/>
              </a:ext>
            </a:extLst>
          </p:cNvPr>
          <p:cNvSpPr txBox="1"/>
          <p:nvPr/>
        </p:nvSpPr>
        <p:spPr>
          <a:xfrm>
            <a:off x="7978055" y="3279207"/>
            <a:ext cx="249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comp_classifier.py</a:t>
            </a:r>
            <a:endParaRPr lang="de-DE" b="1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E1375C2-9AC9-590C-0BFC-60C59518223A}"/>
              </a:ext>
            </a:extLst>
          </p:cNvPr>
          <p:cNvSpPr txBox="1"/>
          <p:nvPr/>
        </p:nvSpPr>
        <p:spPr>
          <a:xfrm>
            <a:off x="4646804" y="3582593"/>
            <a:ext cx="249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retrieve_data.py</a:t>
            </a:r>
            <a:endParaRPr lang="de-DE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2D97BFC-6068-61A4-0BD2-4C6671798385}"/>
              </a:ext>
            </a:extLst>
          </p:cNvPr>
          <p:cNvSpPr txBox="1"/>
          <p:nvPr/>
        </p:nvSpPr>
        <p:spPr>
          <a:xfrm>
            <a:off x="4660668" y="3237635"/>
            <a:ext cx="3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get_data_news_articles.py</a:t>
            </a:r>
            <a:endParaRPr lang="de-DE" b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67E3D7D-775D-9F8B-F6B4-C936B704620E}"/>
              </a:ext>
            </a:extLst>
          </p:cNvPr>
          <p:cNvSpPr txBox="1"/>
          <p:nvPr/>
        </p:nvSpPr>
        <p:spPr>
          <a:xfrm>
            <a:off x="7978055" y="2954766"/>
            <a:ext cx="3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nlp_sentiment_model.py</a:t>
            </a:r>
            <a:endParaRPr lang="de-DE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BBDEB9C-2D26-8C4C-F4D2-893A897EA173}"/>
              </a:ext>
            </a:extLst>
          </p:cNvPr>
          <p:cNvSpPr txBox="1"/>
          <p:nvPr/>
        </p:nvSpPr>
        <p:spPr>
          <a:xfrm>
            <a:off x="5116591" y="4593945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</a:t>
            </a:r>
            <a:r>
              <a:rPr lang="de-DE" b="1" dirty="0" err="1"/>
              <a:t>News_Articles</a:t>
            </a:r>
            <a:r>
              <a:rPr lang="de-DE" b="1" dirty="0"/>
              <a:t> </a:t>
            </a:r>
            <a:r>
              <a:rPr lang="de-DE" b="1" dirty="0" err="1"/>
              <a:t>pdf</a:t>
            </a:r>
            <a:r>
              <a:rPr lang="de-DE" b="1" dirty="0"/>
              <a:t>/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BA8AE1-0F25-3AD3-4F42-48863103071A}"/>
              </a:ext>
            </a:extLst>
          </p:cNvPr>
          <p:cNvSpPr txBox="1"/>
          <p:nvPr/>
        </p:nvSpPr>
        <p:spPr>
          <a:xfrm>
            <a:off x="5319793" y="4889731"/>
            <a:ext cx="3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article_1.pdf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C371D97-A977-933E-428A-7D22411A7230}"/>
              </a:ext>
            </a:extLst>
          </p:cNvPr>
          <p:cNvSpPr txBox="1"/>
          <p:nvPr/>
        </p:nvSpPr>
        <p:spPr>
          <a:xfrm>
            <a:off x="5319792" y="5280456"/>
            <a:ext cx="3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article_2.pdf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BF3E2C5-8BFA-DF43-9A9F-7C714D234BAA}"/>
              </a:ext>
            </a:extLst>
          </p:cNvPr>
          <p:cNvSpPr txBox="1"/>
          <p:nvPr/>
        </p:nvSpPr>
        <p:spPr>
          <a:xfrm>
            <a:off x="4535693" y="2650419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/Data/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CAD6480-7823-5709-AE3A-0BA093274844}"/>
              </a:ext>
            </a:extLst>
          </p:cNvPr>
          <p:cNvSpPr txBox="1"/>
          <p:nvPr/>
        </p:nvSpPr>
        <p:spPr>
          <a:xfrm>
            <a:off x="4899760" y="4310082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</a:t>
            </a:r>
            <a:r>
              <a:rPr lang="de-DE" b="1" dirty="0" err="1"/>
              <a:t>Raw_Data</a:t>
            </a:r>
            <a:r>
              <a:rPr lang="de-DE" b="1" dirty="0"/>
              <a:t>/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B45E0F6-AEB9-3470-4884-109A55491729}"/>
              </a:ext>
            </a:extLst>
          </p:cNvPr>
          <p:cNvSpPr txBox="1"/>
          <p:nvPr/>
        </p:nvSpPr>
        <p:spPr>
          <a:xfrm>
            <a:off x="7738963" y="2645272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</a:t>
            </a:r>
            <a:r>
              <a:rPr lang="de-DE" b="1" dirty="0" err="1"/>
              <a:t>NLP_Model</a:t>
            </a:r>
            <a:r>
              <a:rPr lang="de-DE" b="1" dirty="0"/>
              <a:t>/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BC6F43A-0B9F-A368-0CBC-A4FE57A28034}"/>
              </a:ext>
            </a:extLst>
          </p:cNvPr>
          <p:cNvSpPr txBox="1"/>
          <p:nvPr/>
        </p:nvSpPr>
        <p:spPr>
          <a:xfrm>
            <a:off x="5116590" y="5576105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</a:t>
            </a:r>
            <a:r>
              <a:rPr lang="de-DE" b="1" dirty="0" err="1"/>
              <a:t>Short_Volume</a:t>
            </a:r>
            <a:r>
              <a:rPr lang="de-DE" b="1" dirty="0"/>
              <a:t>/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A97E138-C87A-38A9-155F-0FB0DBF9E1CB}"/>
              </a:ext>
            </a:extLst>
          </p:cNvPr>
          <p:cNvSpPr txBox="1"/>
          <p:nvPr/>
        </p:nvSpPr>
        <p:spPr>
          <a:xfrm>
            <a:off x="5319792" y="5871891"/>
            <a:ext cx="3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01012020.csv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94591E3-5C80-2B46-FD91-D8447768976B}"/>
              </a:ext>
            </a:extLst>
          </p:cNvPr>
          <p:cNvSpPr txBox="1"/>
          <p:nvPr/>
        </p:nvSpPr>
        <p:spPr>
          <a:xfrm>
            <a:off x="1055811" y="2946871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requirements.txt</a:t>
            </a:r>
            <a:endParaRPr lang="de-DE" b="1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D0A3D34-3F5A-0299-93B0-10E9026686F5}"/>
              </a:ext>
            </a:extLst>
          </p:cNvPr>
          <p:cNvSpPr txBox="1"/>
          <p:nvPr/>
        </p:nvSpPr>
        <p:spPr>
          <a:xfrm>
            <a:off x="1055809" y="4011547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ReadMe.md</a:t>
            </a:r>
            <a:endParaRPr lang="de-DE" b="1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FD38713-97B9-8B06-795F-EF46C26E79C5}"/>
              </a:ext>
            </a:extLst>
          </p:cNvPr>
          <p:cNvSpPr txBox="1"/>
          <p:nvPr/>
        </p:nvSpPr>
        <p:spPr>
          <a:xfrm>
            <a:off x="1055809" y="2607381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exceptions.py</a:t>
            </a:r>
            <a:endParaRPr lang="de-DE" b="1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C33F177-3128-C839-952B-D8DADFED7173}"/>
              </a:ext>
            </a:extLst>
          </p:cNvPr>
          <p:cNvSpPr txBox="1"/>
          <p:nvPr/>
        </p:nvSpPr>
        <p:spPr>
          <a:xfrm>
            <a:off x="7742419" y="4551658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/Sentiment Index/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DB032F-EE5C-837A-3805-36ED0FEA4B83}"/>
              </a:ext>
            </a:extLst>
          </p:cNvPr>
          <p:cNvSpPr txBox="1"/>
          <p:nvPr/>
        </p:nvSpPr>
        <p:spPr>
          <a:xfrm>
            <a:off x="7967647" y="4814361"/>
            <a:ext cx="249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sentiment_index.csv</a:t>
            </a:r>
            <a:endParaRPr lang="de-DE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70F7E6B-915A-5C21-30B9-EDA4CA8B0FC1}"/>
              </a:ext>
            </a:extLst>
          </p:cNvPr>
          <p:cNvSpPr txBox="1"/>
          <p:nvPr/>
        </p:nvSpPr>
        <p:spPr>
          <a:xfrm>
            <a:off x="1055813" y="3296943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common_utils.py</a:t>
            </a:r>
            <a:endParaRPr lang="de-DE" b="1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276BD51-35D7-9BB4-FC35-A296EC862BD4}"/>
              </a:ext>
            </a:extLst>
          </p:cNvPr>
          <p:cNvSpPr txBox="1"/>
          <p:nvPr/>
        </p:nvSpPr>
        <p:spPr>
          <a:xfrm>
            <a:off x="1055811" y="3652164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secrets.yml</a:t>
            </a:r>
            <a:endParaRPr lang="de-DE" b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3E573D9-3C00-9DA3-4045-095F105C0F35}"/>
              </a:ext>
            </a:extLst>
          </p:cNvPr>
          <p:cNvSpPr txBox="1"/>
          <p:nvPr/>
        </p:nvSpPr>
        <p:spPr>
          <a:xfrm>
            <a:off x="7742418" y="5216776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</a:t>
            </a:r>
            <a:r>
              <a:rPr lang="de-DE" b="1" dirty="0" err="1"/>
              <a:t>Literature</a:t>
            </a:r>
            <a:r>
              <a:rPr lang="de-DE" b="1" dirty="0"/>
              <a:t>/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286A5C2-6E01-0890-0E74-F30778942CD8}"/>
              </a:ext>
            </a:extLst>
          </p:cNvPr>
          <p:cNvSpPr txBox="1"/>
          <p:nvPr/>
        </p:nvSpPr>
        <p:spPr>
          <a:xfrm>
            <a:off x="7984479" y="5554227"/>
            <a:ext cx="3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paper_1.pdf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FC21FA4-5A81-9386-EDFE-989AA02BA7AF}"/>
              </a:ext>
            </a:extLst>
          </p:cNvPr>
          <p:cNvSpPr txBox="1"/>
          <p:nvPr/>
        </p:nvSpPr>
        <p:spPr>
          <a:xfrm>
            <a:off x="7984478" y="5944952"/>
            <a:ext cx="3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paper_2.pdf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3568E7D-682D-38C1-4248-3F4FDC4AA8C9}"/>
              </a:ext>
            </a:extLst>
          </p:cNvPr>
          <p:cNvSpPr txBox="1"/>
          <p:nvPr/>
        </p:nvSpPr>
        <p:spPr>
          <a:xfrm>
            <a:off x="1039388" y="4409279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/Summary/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8838DFA-D919-CBE1-6289-7EBB7AD37C07}"/>
              </a:ext>
            </a:extLst>
          </p:cNvPr>
          <p:cNvSpPr txBox="1"/>
          <p:nvPr/>
        </p:nvSpPr>
        <p:spPr>
          <a:xfrm>
            <a:off x="1189754" y="4807011"/>
            <a:ext cx="362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SentimentAnalysisOutline.pptx</a:t>
            </a:r>
            <a:endParaRPr lang="de-DE" b="1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21F5E56-8B3B-7849-FE8E-F12FE540DEC2}"/>
              </a:ext>
            </a:extLst>
          </p:cNvPr>
          <p:cNvSpPr txBox="1"/>
          <p:nvPr/>
        </p:nvSpPr>
        <p:spPr>
          <a:xfrm>
            <a:off x="1039387" y="5206773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/Logs/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F7D6B4E-F921-0652-C5E8-0022747648B7}"/>
              </a:ext>
            </a:extLst>
          </p:cNvPr>
          <p:cNvSpPr txBox="1"/>
          <p:nvPr/>
        </p:nvSpPr>
        <p:spPr>
          <a:xfrm>
            <a:off x="1184627" y="5521615"/>
            <a:ext cx="362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/Log1_06062023_ModelName/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62DBB41-1E33-6FCA-A117-100248D5A19D}"/>
              </a:ext>
            </a:extLst>
          </p:cNvPr>
          <p:cNvSpPr txBox="1"/>
          <p:nvPr/>
        </p:nvSpPr>
        <p:spPr>
          <a:xfrm>
            <a:off x="1376273" y="5791000"/>
            <a:ext cx="362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/Train/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1BDC9E3-C797-27C1-3A61-6F3ECDFC8342}"/>
              </a:ext>
            </a:extLst>
          </p:cNvPr>
          <p:cNvSpPr txBox="1"/>
          <p:nvPr/>
        </p:nvSpPr>
        <p:spPr>
          <a:xfrm>
            <a:off x="1376273" y="6084753"/>
            <a:ext cx="362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/Test/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ABA8255-2362-3B11-549E-E60DD1A97B7B}"/>
              </a:ext>
            </a:extLst>
          </p:cNvPr>
          <p:cNvSpPr txBox="1"/>
          <p:nvPr/>
        </p:nvSpPr>
        <p:spPr>
          <a:xfrm>
            <a:off x="7978055" y="3671285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</a:t>
            </a:r>
            <a:r>
              <a:rPr lang="de-DE" b="1" dirty="0" err="1"/>
              <a:t>Version_Control</a:t>
            </a:r>
            <a:r>
              <a:rPr lang="de-DE" b="1" dirty="0"/>
              <a:t>/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599E3CB-E47E-1BF3-ADA2-A55E97DA4181}"/>
              </a:ext>
            </a:extLst>
          </p:cNvPr>
          <p:cNvSpPr txBox="1"/>
          <p:nvPr/>
        </p:nvSpPr>
        <p:spPr>
          <a:xfrm>
            <a:off x="8184055" y="3938932"/>
            <a:ext cx="249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Weights_ModelName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62840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latin typeface="Arial"/>
              </a:rPr>
              <a:t>Agenda</a:t>
            </a:r>
          </a:p>
        </p:txBody>
      </p:sp>
      <p:sp>
        <p:nvSpPr>
          <p:cNvPr id="3" name="CustomShape 1"/>
          <p:cNvSpPr/>
          <p:nvPr/>
        </p:nvSpPr>
        <p:spPr>
          <a:xfrm>
            <a:off x="540000" y="2160000"/>
            <a:ext cx="10079640" cy="21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Brief Project Description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de-DE" sz="1600" b="1" spc="-1" dirty="0" err="1">
                <a:solidFill>
                  <a:srgbClr val="000000"/>
                </a:solidFill>
                <a:latin typeface="Arial"/>
                <a:ea typeface="DejaVu Sans"/>
              </a:rPr>
              <a:t>Literature</a:t>
            </a:r>
            <a:r>
              <a:rPr lang="de-DE" sz="1600" b="1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  <a:latin typeface="Arial"/>
                <a:ea typeface="DejaVu Sans"/>
              </a:rPr>
              <a:t>Overview</a:t>
            </a:r>
            <a:endParaRPr lang="de-DE" sz="1600" b="1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Project </a:t>
            </a:r>
            <a:r>
              <a:rPr lang="de-DE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16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de-DE" sz="1600" b="1" spc="-1" dirty="0">
                <a:solidFill>
                  <a:srgbClr val="000000"/>
                </a:solidFill>
                <a:latin typeface="Arial"/>
                <a:ea typeface="DejaVu Sans"/>
              </a:rPr>
              <a:t>Project </a:t>
            </a:r>
            <a:r>
              <a:rPr lang="de-DE" sz="1600" b="1" spc="-1" dirty="0" err="1">
                <a:solidFill>
                  <a:srgbClr val="000000"/>
                </a:solidFill>
                <a:latin typeface="Arial"/>
                <a:ea typeface="DejaVu Sans"/>
              </a:rPr>
              <a:t>Scope</a:t>
            </a:r>
            <a:endParaRPr lang="de-DE" sz="1600" b="1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Project </a:t>
            </a:r>
            <a:r>
              <a:rPr lang="de-DE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Structure</a:t>
            </a:r>
            <a:endParaRPr lang="de-DE" sz="16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1600" spc="-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hristian-Albrechts-Universität zu Kiel | Hochschulen | ME2BE">
            <a:extLst>
              <a:ext uri="{FF2B5EF4-FFF2-40B4-BE49-F238E27FC236}">
                <a16:creationId xmlns:a16="http://schemas.microsoft.com/office/drawing/2014/main" id="{1ED7CE91-FEF0-8C79-91C6-8CCD91EB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38" y="-1"/>
            <a:ext cx="9715762" cy="64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A137403-DB07-2749-9E35-15BD446D2D71}"/>
              </a:ext>
            </a:extLst>
          </p:cNvPr>
          <p:cNvSpPr/>
          <p:nvPr/>
        </p:nvSpPr>
        <p:spPr>
          <a:xfrm>
            <a:off x="89" y="-1"/>
            <a:ext cx="3406438" cy="6480175"/>
          </a:xfrm>
          <a:prstGeom prst="rect">
            <a:avLst/>
          </a:prstGeom>
          <a:solidFill>
            <a:srgbClr val="9A1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0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F58884E-108D-3748-B437-FC2DA44109DE}"/>
              </a:ext>
            </a:extLst>
          </p:cNvPr>
          <p:cNvSpPr/>
          <p:nvPr/>
        </p:nvSpPr>
        <p:spPr>
          <a:xfrm>
            <a:off x="89" y="2403448"/>
            <a:ext cx="3406438" cy="2113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46" b="1" dirty="0"/>
              <a:t>I. Brief Project Description</a:t>
            </a:r>
          </a:p>
          <a:p>
            <a:pPr algn="ctr"/>
            <a:endParaRPr lang="de-DE" sz="2646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2764E3-B579-BED2-D9D6-64E759959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539" y="-1"/>
            <a:ext cx="1851861" cy="53624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0D6C09F-D31C-FD09-FE35-C75E5966310C}"/>
              </a:ext>
            </a:extLst>
          </p:cNvPr>
          <p:cNvSpPr txBox="1"/>
          <p:nvPr/>
        </p:nvSpPr>
        <p:spPr>
          <a:xfrm>
            <a:off x="3406526" y="6276600"/>
            <a:ext cx="7984051" cy="20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78"/>
              <a:t>Bildquelle: </a:t>
            </a:r>
          </a:p>
          <a:p>
            <a:r>
              <a:rPr lang="de-DE" sz="378"/>
              <a:t>https://</a:t>
            </a:r>
            <a:r>
              <a:rPr lang="de-DE" sz="378" err="1"/>
              <a:t>www.google.com</a:t>
            </a:r>
            <a:r>
              <a:rPr lang="de-DE" sz="378"/>
              <a:t>/</a:t>
            </a:r>
            <a:r>
              <a:rPr lang="de-DE" sz="378" err="1"/>
              <a:t>url?sa</a:t>
            </a:r>
            <a:r>
              <a:rPr lang="de-DE" sz="378"/>
              <a:t>=</a:t>
            </a:r>
            <a:r>
              <a:rPr lang="de-DE" sz="378" err="1"/>
              <a:t>i&amp;url</a:t>
            </a:r>
            <a:r>
              <a:rPr lang="de-DE" sz="378"/>
              <a:t>=https%3A%2F%2Fme2be.de%2Fhochschulen%2Fcau-christian-albrechts-universitaet-zu-kiel%2F&amp;psig=AOvVaw3pyzL9cEIYeIjpIqHRPR5F&amp;ust=1667135603618000&amp;source=</a:t>
            </a:r>
            <a:r>
              <a:rPr lang="de-DE" sz="378" err="1"/>
              <a:t>images&amp;cd</a:t>
            </a:r>
            <a:r>
              <a:rPr lang="de-DE" sz="378"/>
              <a:t>=</a:t>
            </a:r>
            <a:r>
              <a:rPr lang="de-DE" sz="378" err="1"/>
              <a:t>vfe&amp;ved</a:t>
            </a:r>
            <a:r>
              <a:rPr lang="de-DE" sz="378"/>
              <a:t>=0CAoQjRxqFwoTCKDeyqLChfsCFQAAAAAdAAAAABAM</a:t>
            </a:r>
          </a:p>
        </p:txBody>
      </p:sp>
    </p:spTree>
    <p:extLst>
      <p:ext uri="{BB962C8B-B14F-4D97-AF65-F5344CB8AC3E}">
        <p14:creationId xmlns:p14="http://schemas.microsoft.com/office/powerpoint/2010/main" val="281706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I. Brief Project Description</a:t>
            </a: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540000" y="2160000"/>
            <a:ext cx="10079640" cy="21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indent="-565200">
              <a:lnSpc>
                <a:spcPct val="100000"/>
              </a:lnSpc>
            </a:pPr>
            <a:r>
              <a:rPr lang="de-DE" sz="1600" b="1" spc="-1" dirty="0">
                <a:solidFill>
                  <a:srgbClr val="000000"/>
                </a:solidFill>
              </a:rPr>
              <a:t>Main Research Question: </a:t>
            </a:r>
            <a:r>
              <a:rPr lang="de-DE" sz="1600" b="1" spc="-1" dirty="0" err="1">
                <a:solidFill>
                  <a:srgbClr val="000000"/>
                </a:solidFill>
              </a:rPr>
              <a:t>Based</a:t>
            </a:r>
            <a:r>
              <a:rPr lang="de-DE" sz="1600" b="1" spc="-1" dirty="0">
                <a:solidFill>
                  <a:srgbClr val="000000"/>
                </a:solidFill>
              </a:rPr>
              <a:t> on </a:t>
            </a:r>
            <a:r>
              <a:rPr lang="de-DE" sz="1600" b="1" spc="-1" dirty="0" err="1">
                <a:solidFill>
                  <a:srgbClr val="000000"/>
                </a:solidFill>
              </a:rPr>
              <a:t>publicly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published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short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interest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data</a:t>
            </a:r>
            <a:r>
              <a:rPr lang="de-DE" sz="1600" b="1" spc="-1" dirty="0">
                <a:solidFill>
                  <a:srgbClr val="000000"/>
                </a:solidFill>
              </a:rPr>
              <a:t>, </a:t>
            </a:r>
            <a:r>
              <a:rPr lang="de-DE" sz="1600" b="1" spc="-1" dirty="0" err="1">
                <a:solidFill>
                  <a:srgbClr val="000000"/>
                </a:solidFill>
              </a:rPr>
              <a:t>can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one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infere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if</a:t>
            </a:r>
            <a:r>
              <a:rPr lang="de-DE" sz="1600" b="1" spc="-1" dirty="0">
                <a:solidFill>
                  <a:srgbClr val="000000"/>
                </a:solidFill>
              </a:rPr>
              <a:t> and </a:t>
            </a:r>
            <a:r>
              <a:rPr lang="de-DE" sz="1600" b="1" spc="-1" dirty="0" err="1">
                <a:solidFill>
                  <a:srgbClr val="000000"/>
                </a:solidFill>
              </a:rPr>
              <a:t>if</a:t>
            </a:r>
            <a:r>
              <a:rPr lang="de-DE" sz="1600" b="1" spc="-1" dirty="0">
                <a:solidFill>
                  <a:srgbClr val="000000"/>
                </a:solidFill>
              </a:rPr>
              <a:t>, </a:t>
            </a:r>
            <a:r>
              <a:rPr lang="de-DE" sz="1600" b="1" spc="-1" dirty="0" err="1">
                <a:solidFill>
                  <a:srgbClr val="000000"/>
                </a:solidFill>
              </a:rPr>
              <a:t>how</a:t>
            </a:r>
            <a:r>
              <a:rPr lang="de-DE" sz="1600" b="1" spc="-1" dirty="0">
                <a:solidFill>
                  <a:srgbClr val="000000"/>
                </a:solidFill>
              </a:rPr>
              <a:t> 			            strong </a:t>
            </a:r>
            <a:r>
              <a:rPr lang="de-DE" sz="1600" b="1" spc="-1" dirty="0" err="1">
                <a:solidFill>
                  <a:srgbClr val="000000"/>
                </a:solidFill>
              </a:rPr>
              <a:t>jounalists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opionion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is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influenced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by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it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regarding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the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company</a:t>
            </a:r>
            <a:r>
              <a:rPr lang="de-DE" sz="1600" b="1" spc="-1" dirty="0">
                <a:solidFill>
                  <a:srgbClr val="000000"/>
                </a:solidFill>
              </a:rPr>
              <a:t> 			            </a:t>
            </a:r>
            <a:r>
              <a:rPr lang="de-DE" sz="1600" b="1" spc="-1" dirty="0" err="1">
                <a:solidFill>
                  <a:srgbClr val="000000"/>
                </a:solidFill>
              </a:rPr>
              <a:t>coverage</a:t>
            </a:r>
            <a:r>
              <a:rPr lang="de-DE" sz="1600" b="1" spc="-1" dirty="0">
                <a:solidFill>
                  <a:srgbClr val="000000"/>
                </a:solidFill>
              </a:rPr>
              <a:t>?</a:t>
            </a:r>
            <a:r>
              <a:rPr lang="de-DE" sz="1600" spc="-1" dirty="0">
                <a:solidFill>
                  <a:srgbClr val="000000"/>
                </a:solidFill>
              </a:rPr>
              <a:t> </a:t>
            </a:r>
          </a:p>
          <a:p>
            <a:pPr indent="-565200">
              <a:lnSpc>
                <a:spcPct val="100000"/>
              </a:lnSpc>
            </a:pPr>
            <a:endParaRPr lang="de-DE" sz="1600" spc="-1" dirty="0">
              <a:solidFill>
                <a:srgbClr val="000000"/>
              </a:solidFill>
            </a:endParaRPr>
          </a:p>
          <a:p>
            <a:pPr indent="-565200">
              <a:lnSpc>
                <a:spcPct val="100000"/>
              </a:lnSpc>
            </a:pPr>
            <a:r>
              <a:rPr lang="de-DE" sz="1600" spc="-1" dirty="0">
                <a:solidFill>
                  <a:srgbClr val="000000"/>
                </a:solidFill>
              </a:rPr>
              <a:t>		           </a:t>
            </a:r>
            <a:r>
              <a:rPr lang="de-DE" sz="1600" b="1" spc="-1" dirty="0" err="1">
                <a:solidFill>
                  <a:srgbClr val="000000"/>
                </a:solidFill>
              </a:rPr>
              <a:t>What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consequences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does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this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have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for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the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considered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listed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companies</a:t>
            </a:r>
            <a:r>
              <a:rPr lang="de-DE" sz="1600" b="1" spc="-1" dirty="0">
                <a:solidFill>
                  <a:srgbClr val="000000"/>
                </a:solidFill>
              </a:rPr>
              <a:t>? (In 			           </a:t>
            </a:r>
            <a:r>
              <a:rPr lang="de-DE" sz="1600" b="1" spc="-1" dirty="0" err="1">
                <a:solidFill>
                  <a:srgbClr val="000000"/>
                </a:solidFill>
              </a:rPr>
              <a:t>terms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of</a:t>
            </a:r>
            <a:r>
              <a:rPr lang="de-DE" sz="1600" b="1" spc="-1" dirty="0">
                <a:solidFill>
                  <a:srgbClr val="000000"/>
                </a:solidFill>
              </a:rPr>
              <a:t> rate </a:t>
            </a:r>
            <a:r>
              <a:rPr lang="de-DE" sz="1600" b="1" spc="-1" dirty="0" err="1">
                <a:solidFill>
                  <a:srgbClr val="000000"/>
                </a:solidFill>
              </a:rPr>
              <a:t>or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return</a:t>
            </a:r>
            <a:r>
              <a:rPr lang="de-DE" sz="1600" b="1" spc="-1" dirty="0">
                <a:solidFill>
                  <a:srgbClr val="000000"/>
                </a:solidFill>
              </a:rPr>
              <a:t> and/</a:t>
            </a:r>
            <a:r>
              <a:rPr lang="de-DE" sz="1600" b="1" spc="-1" dirty="0" err="1">
                <a:solidFill>
                  <a:srgbClr val="000000"/>
                </a:solidFill>
              </a:rPr>
              <a:t>or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associated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risk</a:t>
            </a:r>
            <a:r>
              <a:rPr lang="de-DE" sz="1600" b="1" spc="-1" dirty="0">
                <a:solidFill>
                  <a:srgbClr val="000000"/>
                </a:solidFill>
              </a:rPr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34127824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hristian-Albrechts-Universität zu Kiel | Hochschulen | ME2BE">
            <a:extLst>
              <a:ext uri="{FF2B5EF4-FFF2-40B4-BE49-F238E27FC236}">
                <a16:creationId xmlns:a16="http://schemas.microsoft.com/office/drawing/2014/main" id="{1ED7CE91-FEF0-8C79-91C6-8CCD91EB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38" y="-1"/>
            <a:ext cx="9715762" cy="64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A137403-DB07-2749-9E35-15BD446D2D71}"/>
              </a:ext>
            </a:extLst>
          </p:cNvPr>
          <p:cNvSpPr/>
          <p:nvPr/>
        </p:nvSpPr>
        <p:spPr>
          <a:xfrm>
            <a:off x="89" y="-1"/>
            <a:ext cx="3406438" cy="6480175"/>
          </a:xfrm>
          <a:prstGeom prst="rect">
            <a:avLst/>
          </a:prstGeom>
          <a:solidFill>
            <a:srgbClr val="9A1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0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F58884E-108D-3748-B437-FC2DA44109DE}"/>
              </a:ext>
            </a:extLst>
          </p:cNvPr>
          <p:cNvSpPr/>
          <p:nvPr/>
        </p:nvSpPr>
        <p:spPr>
          <a:xfrm>
            <a:off x="89" y="2403448"/>
            <a:ext cx="3406438" cy="2113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46" b="1" dirty="0"/>
              <a:t>II. </a:t>
            </a:r>
            <a:r>
              <a:rPr lang="de-DE" sz="2646" b="1" dirty="0" err="1"/>
              <a:t>Literature</a:t>
            </a:r>
            <a:r>
              <a:rPr lang="de-DE" sz="2646" b="1" dirty="0"/>
              <a:t> </a:t>
            </a:r>
            <a:r>
              <a:rPr lang="de-DE" sz="2646" b="1" dirty="0" err="1"/>
              <a:t>Overview</a:t>
            </a:r>
            <a:endParaRPr lang="de-DE" sz="2646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2764E3-B579-BED2-D9D6-64E759959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539" y="-1"/>
            <a:ext cx="1851861" cy="53624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0D6C09F-D31C-FD09-FE35-C75E5966310C}"/>
              </a:ext>
            </a:extLst>
          </p:cNvPr>
          <p:cNvSpPr txBox="1"/>
          <p:nvPr/>
        </p:nvSpPr>
        <p:spPr>
          <a:xfrm>
            <a:off x="3406526" y="6276600"/>
            <a:ext cx="7984051" cy="20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78"/>
              <a:t>Bildquelle: </a:t>
            </a:r>
          </a:p>
          <a:p>
            <a:r>
              <a:rPr lang="de-DE" sz="378"/>
              <a:t>https://</a:t>
            </a:r>
            <a:r>
              <a:rPr lang="de-DE" sz="378" err="1"/>
              <a:t>www.google.com</a:t>
            </a:r>
            <a:r>
              <a:rPr lang="de-DE" sz="378"/>
              <a:t>/</a:t>
            </a:r>
            <a:r>
              <a:rPr lang="de-DE" sz="378" err="1"/>
              <a:t>url?sa</a:t>
            </a:r>
            <a:r>
              <a:rPr lang="de-DE" sz="378"/>
              <a:t>=</a:t>
            </a:r>
            <a:r>
              <a:rPr lang="de-DE" sz="378" err="1"/>
              <a:t>i&amp;url</a:t>
            </a:r>
            <a:r>
              <a:rPr lang="de-DE" sz="378"/>
              <a:t>=https%3A%2F%2Fme2be.de%2Fhochschulen%2Fcau-christian-albrechts-universitaet-zu-kiel%2F&amp;psig=AOvVaw3pyzL9cEIYeIjpIqHRPR5F&amp;ust=1667135603618000&amp;source=</a:t>
            </a:r>
            <a:r>
              <a:rPr lang="de-DE" sz="378" err="1"/>
              <a:t>images&amp;cd</a:t>
            </a:r>
            <a:r>
              <a:rPr lang="de-DE" sz="378"/>
              <a:t>=</a:t>
            </a:r>
            <a:r>
              <a:rPr lang="de-DE" sz="378" err="1"/>
              <a:t>vfe&amp;ved</a:t>
            </a:r>
            <a:r>
              <a:rPr lang="de-DE" sz="378"/>
              <a:t>=0CAoQjRxqFwoTCKDeyqLChfsCFQAAAAAdAAAAABAM</a:t>
            </a:r>
          </a:p>
        </p:txBody>
      </p:sp>
    </p:spTree>
    <p:extLst>
      <p:ext uri="{BB962C8B-B14F-4D97-AF65-F5344CB8AC3E}">
        <p14:creationId xmlns:p14="http://schemas.microsoft.com/office/powerpoint/2010/main" val="354752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3">
            <a:extLst>
              <a:ext uri="{FF2B5EF4-FFF2-40B4-BE49-F238E27FC236}">
                <a16:creationId xmlns:a16="http://schemas.microsoft.com/office/drawing/2014/main" id="{59EB574B-1B0A-F507-6D69-E9326DE5BED6}"/>
              </a:ext>
            </a:extLst>
          </p:cNvPr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II.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Literature</a:t>
            </a: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Overview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41121544-7F53-5B79-2EA6-614FD5700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043870"/>
              </p:ext>
            </p:extLst>
          </p:nvPr>
        </p:nvGraphicFramePr>
        <p:xfrm>
          <a:off x="540000" y="1780635"/>
          <a:ext cx="10348133" cy="46075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617686">
                  <a:extLst>
                    <a:ext uri="{9D8B030D-6E8A-4147-A177-3AD203B41FA5}">
                      <a16:colId xmlns:a16="http://schemas.microsoft.com/office/drawing/2014/main" val="3544959979"/>
                    </a:ext>
                  </a:extLst>
                </a:gridCol>
                <a:gridCol w="2804714">
                  <a:extLst>
                    <a:ext uri="{9D8B030D-6E8A-4147-A177-3AD203B41FA5}">
                      <a16:colId xmlns:a16="http://schemas.microsoft.com/office/drawing/2014/main" val="3371207678"/>
                    </a:ext>
                  </a:extLst>
                </a:gridCol>
                <a:gridCol w="1317246">
                  <a:extLst>
                    <a:ext uri="{9D8B030D-6E8A-4147-A177-3AD203B41FA5}">
                      <a16:colId xmlns:a16="http://schemas.microsoft.com/office/drawing/2014/main" val="1983003891"/>
                    </a:ext>
                  </a:extLst>
                </a:gridCol>
                <a:gridCol w="1673155">
                  <a:extLst>
                    <a:ext uri="{9D8B030D-6E8A-4147-A177-3AD203B41FA5}">
                      <a16:colId xmlns:a16="http://schemas.microsoft.com/office/drawing/2014/main" val="1870119374"/>
                    </a:ext>
                  </a:extLst>
                </a:gridCol>
                <a:gridCol w="1352999">
                  <a:extLst>
                    <a:ext uri="{9D8B030D-6E8A-4147-A177-3AD203B41FA5}">
                      <a16:colId xmlns:a16="http://schemas.microsoft.com/office/drawing/2014/main" val="1516252500"/>
                    </a:ext>
                  </a:extLst>
                </a:gridCol>
                <a:gridCol w="2582333">
                  <a:extLst>
                    <a:ext uri="{9D8B030D-6E8A-4147-A177-3AD203B41FA5}">
                      <a16:colId xmlns:a16="http://schemas.microsoft.com/office/drawing/2014/main" val="218841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No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Published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Authors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Journal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The </a:t>
                      </a:r>
                      <a:r>
                        <a:rPr lang="de-DE" sz="1100" dirty="0" err="1"/>
                        <a:t>influence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of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short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selling</a:t>
                      </a:r>
                      <a:r>
                        <a:rPr lang="de-DE" sz="1100" dirty="0"/>
                        <a:t> on negative press </a:t>
                      </a:r>
                      <a:r>
                        <a:rPr lang="de-DE" sz="1100" dirty="0" err="1"/>
                        <a:t>coverage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of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firms</a:t>
                      </a:r>
                      <a:r>
                        <a:rPr lang="de-DE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Robert Bushman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Jedson</a:t>
                      </a:r>
                      <a:r>
                        <a:rPr lang="de-DE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Pinto 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Management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https://</a:t>
                      </a:r>
                      <a:r>
                        <a:rPr lang="de-DE" sz="1100" dirty="0" err="1"/>
                        <a:t>papers.ssrn.com</a:t>
                      </a:r>
                      <a:r>
                        <a:rPr lang="de-DE" sz="1100" dirty="0"/>
                        <a:t>/sol3/</a:t>
                      </a:r>
                      <a:r>
                        <a:rPr lang="de-DE" sz="1100" dirty="0" err="1"/>
                        <a:t>Papers.cfm?abstract_id</a:t>
                      </a:r>
                      <a:r>
                        <a:rPr lang="de-DE" sz="1100" dirty="0"/>
                        <a:t>=3663301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52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Short-</a:t>
                      </a:r>
                      <a:r>
                        <a:rPr lang="de-DE" sz="1100" dirty="0" err="1"/>
                        <a:t>sightedness</a:t>
                      </a:r>
                      <a:r>
                        <a:rPr lang="de-DE" sz="1100" dirty="0"/>
                        <a:t>, Short-</a:t>
                      </a:r>
                      <a:r>
                        <a:rPr lang="de-DE" sz="1100" dirty="0" err="1"/>
                        <a:t>sale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Constraints</a:t>
                      </a:r>
                      <a:r>
                        <a:rPr lang="de-DE" sz="1100" dirty="0"/>
                        <a:t> and </a:t>
                      </a:r>
                      <a:r>
                        <a:rPr lang="de-DE" sz="1100" dirty="0" err="1"/>
                        <a:t>the</a:t>
                      </a:r>
                      <a:r>
                        <a:rPr lang="de-DE" sz="1100" dirty="0"/>
                        <a:t> Dissemination </a:t>
                      </a:r>
                      <a:r>
                        <a:rPr lang="de-DE" sz="1100" dirty="0" err="1"/>
                        <a:t>of</a:t>
                      </a:r>
                      <a:r>
                        <a:rPr lang="de-DE" sz="1100" dirty="0"/>
                        <a:t> Private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Paolo Colla</a:t>
                      </a:r>
                    </a:p>
                    <a:p>
                      <a:r>
                        <a:rPr lang="de-DE" sz="1100" dirty="0"/>
                        <a:t>Paolo Vitale</a:t>
                      </a:r>
                    </a:p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N.A.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https://</a:t>
                      </a:r>
                      <a:r>
                        <a:rPr lang="de-DE" sz="1100" dirty="0" err="1"/>
                        <a:t>papers.ssrn.com</a:t>
                      </a:r>
                      <a:r>
                        <a:rPr lang="de-DE" sz="1100" dirty="0"/>
                        <a:t>/sol3/</a:t>
                      </a:r>
                      <a:r>
                        <a:rPr lang="de-DE" sz="1100" dirty="0" err="1"/>
                        <a:t>papers.cfm?abstract_id</a:t>
                      </a:r>
                      <a:r>
                        <a:rPr lang="de-DE" sz="1100" dirty="0"/>
                        <a:t>=4012043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22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Unusual</a:t>
                      </a:r>
                      <a:r>
                        <a:rPr lang="de-DE" sz="1100" dirty="0"/>
                        <a:t> News Flow and </a:t>
                      </a:r>
                      <a:r>
                        <a:rPr lang="de-DE" sz="1100" dirty="0" err="1"/>
                        <a:t>the</a:t>
                      </a:r>
                      <a:r>
                        <a:rPr lang="de-DE" sz="1100" dirty="0"/>
                        <a:t> Cross </a:t>
                      </a:r>
                      <a:r>
                        <a:rPr lang="de-DE" sz="1100" dirty="0" err="1"/>
                        <a:t>Section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of</a:t>
                      </a:r>
                      <a:r>
                        <a:rPr lang="de-DE" sz="1100" dirty="0"/>
                        <a:t> Stock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Turan G. Bali,</a:t>
                      </a:r>
                    </a:p>
                    <a:p>
                      <a:r>
                        <a:rPr lang="de-DE" sz="1100" dirty="0"/>
                        <a:t>Andriy </a:t>
                      </a:r>
                      <a:r>
                        <a:rPr lang="de-DE" sz="1100" dirty="0" err="1"/>
                        <a:t>Bodnaruk</a:t>
                      </a:r>
                      <a:r>
                        <a:rPr lang="de-DE" sz="1100" dirty="0"/>
                        <a:t>,</a:t>
                      </a:r>
                    </a:p>
                    <a:p>
                      <a:r>
                        <a:rPr lang="de-DE" sz="1100" dirty="0"/>
                        <a:t>Anna </a:t>
                      </a:r>
                      <a:r>
                        <a:rPr lang="de-DE" sz="1100" dirty="0" err="1"/>
                        <a:t>Scherbina</a:t>
                      </a:r>
                      <a:r>
                        <a:rPr lang="de-DE" sz="1100" dirty="0"/>
                        <a:t>,</a:t>
                      </a:r>
                    </a:p>
                    <a:p>
                      <a:r>
                        <a:rPr lang="de-DE" sz="1100" dirty="0"/>
                        <a:t>Yi Tang</a:t>
                      </a:r>
                    </a:p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Management Science</a:t>
                      </a:r>
                    </a:p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https://</a:t>
                      </a:r>
                      <a:r>
                        <a:rPr lang="de-DE" sz="1100" dirty="0" err="1"/>
                        <a:t>pubsonline.informs.org</a:t>
                      </a:r>
                      <a:r>
                        <a:rPr lang="de-DE" sz="1100" dirty="0"/>
                        <a:t>/</a:t>
                      </a:r>
                      <a:r>
                        <a:rPr lang="de-DE" sz="1100" dirty="0" err="1"/>
                        <a:t>doi</a:t>
                      </a:r>
                      <a:r>
                        <a:rPr lang="de-DE" sz="1100" dirty="0"/>
                        <a:t>/</a:t>
                      </a:r>
                      <a:r>
                        <a:rPr lang="de-DE" sz="1100" dirty="0" err="1"/>
                        <a:t>abs</a:t>
                      </a:r>
                      <a:r>
                        <a:rPr lang="de-DE" sz="1100" dirty="0"/>
                        <a:t>/10.1287/mnsc.2017.2726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30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The </a:t>
                      </a:r>
                      <a:r>
                        <a:rPr lang="de-DE" sz="1100" dirty="0" err="1"/>
                        <a:t>Effect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of</a:t>
                      </a:r>
                      <a:r>
                        <a:rPr lang="de-DE" sz="1100" dirty="0"/>
                        <a:t> Disclosures </a:t>
                      </a:r>
                      <a:r>
                        <a:rPr lang="de-DE" sz="1100" dirty="0" err="1"/>
                        <a:t>by</a:t>
                      </a:r>
                      <a:r>
                        <a:rPr lang="de-DE" sz="1100" dirty="0"/>
                        <a:t> Management, Analysts, and Business Press on </a:t>
                      </a:r>
                      <a:r>
                        <a:rPr lang="de-DE" sz="1100" dirty="0" err="1"/>
                        <a:t>Cost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of</a:t>
                      </a:r>
                      <a:r>
                        <a:rPr lang="de-DE" sz="1100" dirty="0"/>
                        <a:t> Capital, Return </a:t>
                      </a:r>
                      <a:r>
                        <a:rPr lang="de-DE" sz="1100" dirty="0" err="1"/>
                        <a:t>Volatility</a:t>
                      </a:r>
                      <a:r>
                        <a:rPr lang="de-DE" sz="1100" dirty="0"/>
                        <a:t>, and Analyst Forecasts: A Study </a:t>
                      </a:r>
                      <a:r>
                        <a:rPr lang="de-DE" sz="1100" dirty="0" err="1"/>
                        <a:t>Using</a:t>
                      </a:r>
                      <a:r>
                        <a:rPr lang="de-DE" sz="1100" dirty="0"/>
                        <a:t> Content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N.A.</a:t>
                      </a:r>
                    </a:p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https://</a:t>
                      </a:r>
                      <a:r>
                        <a:rPr lang="de-DE" sz="1100" dirty="0" err="1"/>
                        <a:t>publications.aaahq.org</a:t>
                      </a:r>
                      <a:r>
                        <a:rPr lang="de-DE" sz="1100" dirty="0"/>
                        <a:t>/</a:t>
                      </a:r>
                      <a:r>
                        <a:rPr lang="de-DE" sz="1100" dirty="0" err="1"/>
                        <a:t>accounting</a:t>
                      </a:r>
                      <a:r>
                        <a:rPr lang="de-DE" sz="1100" dirty="0"/>
                        <a:t>-review/</a:t>
                      </a:r>
                      <a:r>
                        <a:rPr lang="de-DE" sz="1100" dirty="0" err="1"/>
                        <a:t>article</a:t>
                      </a:r>
                      <a:r>
                        <a:rPr lang="de-DE" sz="1100" dirty="0"/>
                        <a:t>-abstract/84/5/1639/3016/The-</a:t>
                      </a:r>
                      <a:r>
                        <a:rPr lang="de-DE" sz="1100" dirty="0" err="1"/>
                        <a:t>Effect</a:t>
                      </a:r>
                      <a:r>
                        <a:rPr lang="de-DE" sz="1100" dirty="0"/>
                        <a:t>-</a:t>
                      </a:r>
                      <a:r>
                        <a:rPr lang="de-DE" sz="1100" dirty="0" err="1"/>
                        <a:t>of</a:t>
                      </a:r>
                      <a:r>
                        <a:rPr lang="de-DE" sz="1100" dirty="0"/>
                        <a:t>-Disclosures-</a:t>
                      </a:r>
                      <a:r>
                        <a:rPr lang="de-DE" sz="1100" dirty="0" err="1"/>
                        <a:t>by</a:t>
                      </a:r>
                      <a:r>
                        <a:rPr lang="de-DE" sz="1100" dirty="0"/>
                        <a:t>-Management-Analysts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83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Hype </a:t>
                      </a:r>
                      <a:r>
                        <a:rPr lang="de-DE" sz="1100" dirty="0" err="1"/>
                        <a:t>or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help</a:t>
                      </a:r>
                      <a:r>
                        <a:rPr lang="de-DE" sz="1100" dirty="0"/>
                        <a:t>? </a:t>
                      </a:r>
                      <a:r>
                        <a:rPr lang="de-DE" sz="1100" dirty="0" err="1"/>
                        <a:t>Journalists</a:t>
                      </a:r>
                      <a:r>
                        <a:rPr lang="de-DE" sz="1100" dirty="0"/>
                        <a:t>’ </a:t>
                      </a:r>
                      <a:r>
                        <a:rPr lang="de-DE" sz="1100" dirty="0" err="1"/>
                        <a:t>perceptions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of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mispriced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stocks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Heiko Jacobs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Journal </a:t>
                      </a:r>
                      <a:r>
                        <a:rPr lang="de-DE" sz="1100" dirty="0" err="1"/>
                        <a:t>of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Economic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Behavior</a:t>
                      </a:r>
                      <a:r>
                        <a:rPr lang="de-DE" sz="1100" dirty="0"/>
                        <a:t> &amp; </a:t>
                      </a:r>
                      <a:r>
                        <a:rPr lang="de-DE" sz="1100" dirty="0" err="1"/>
                        <a:t>Organization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https://</a:t>
                      </a:r>
                      <a:r>
                        <a:rPr lang="de-DE" sz="1100" dirty="0" err="1"/>
                        <a:t>www.sciencedirect.com</a:t>
                      </a:r>
                      <a:r>
                        <a:rPr lang="de-DE" sz="1100" dirty="0"/>
                        <a:t>/</a:t>
                      </a:r>
                      <a:r>
                        <a:rPr lang="de-DE" sz="1100" dirty="0" err="1"/>
                        <a:t>science</a:t>
                      </a:r>
                      <a:r>
                        <a:rPr lang="de-DE" sz="1100" dirty="0"/>
                        <a:t>/</a:t>
                      </a:r>
                      <a:r>
                        <a:rPr lang="de-DE" sz="1100" dirty="0" err="1"/>
                        <a:t>article</a:t>
                      </a:r>
                      <a:r>
                        <a:rPr lang="de-DE" sz="1100" dirty="0"/>
                        <a:t>/</a:t>
                      </a:r>
                      <a:r>
                        <a:rPr lang="de-DE" sz="1100" dirty="0" err="1"/>
                        <a:t>abs</a:t>
                      </a:r>
                      <a:r>
                        <a:rPr lang="de-DE" sz="1100" dirty="0"/>
                        <a:t>/</a:t>
                      </a:r>
                      <a:r>
                        <a:rPr lang="de-DE" sz="1100" dirty="0" err="1"/>
                        <a:t>pii</a:t>
                      </a:r>
                      <a:r>
                        <a:rPr lang="de-DE" sz="1100" dirty="0"/>
                        <a:t>/S0167268120302511?via%3Dihub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44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No</a:t>
                      </a:r>
                      <a:r>
                        <a:rPr lang="de-DE" sz="1100" dirty="0"/>
                        <a:t> News </a:t>
                      </a:r>
                      <a:r>
                        <a:rPr lang="de-DE" sz="1100" dirty="0" err="1"/>
                        <a:t>is</a:t>
                      </a:r>
                      <a:r>
                        <a:rPr lang="de-DE" sz="1100" dirty="0"/>
                        <a:t> Bad News:</a:t>
                      </a:r>
                      <a:br>
                        <a:rPr lang="de-DE" sz="1100" dirty="0"/>
                      </a:br>
                      <a:r>
                        <a:rPr lang="de-DE" sz="1100" dirty="0" err="1"/>
                        <a:t>Local</a:t>
                      </a:r>
                      <a:r>
                        <a:rPr lang="de-DE" sz="1100" dirty="0"/>
                        <a:t> News </a:t>
                      </a:r>
                      <a:r>
                        <a:rPr lang="de-DE" sz="1100" dirty="0" err="1"/>
                        <a:t>Intensity</a:t>
                      </a:r>
                      <a:r>
                        <a:rPr lang="de-DE" sz="1100" dirty="0"/>
                        <a:t> and </a:t>
                      </a:r>
                      <a:r>
                        <a:rPr lang="de-DE" sz="1100" dirty="0" err="1"/>
                        <a:t>Firms</a:t>
                      </a:r>
                      <a:r>
                        <a:rPr lang="de-DE" sz="1100" dirty="0"/>
                        <a:t>’ Information Environments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Kristian D. Allee</a:t>
                      </a:r>
                    </a:p>
                    <a:p>
                      <a:r>
                        <a:rPr lang="de-DE" sz="1100" dirty="0"/>
                        <a:t>Ryan </a:t>
                      </a:r>
                      <a:r>
                        <a:rPr lang="de-DE" sz="1100" dirty="0" err="1"/>
                        <a:t>Cating</a:t>
                      </a:r>
                      <a:endParaRPr lang="de-DE" sz="1100" dirty="0"/>
                    </a:p>
                    <a:p>
                      <a:r>
                        <a:rPr lang="de-DE" sz="1100" dirty="0"/>
                        <a:t>Caleb </a:t>
                      </a:r>
                      <a:r>
                        <a:rPr lang="de-DE" sz="1100" dirty="0" err="1"/>
                        <a:t>Rawson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N.A.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https://</a:t>
                      </a:r>
                      <a:r>
                        <a:rPr lang="de-DE" sz="1100" dirty="0" err="1"/>
                        <a:t>papers.ssrn.com</a:t>
                      </a:r>
                      <a:r>
                        <a:rPr lang="de-DE" sz="1100" dirty="0"/>
                        <a:t>/sol3/</a:t>
                      </a:r>
                      <a:r>
                        <a:rPr lang="de-DE" sz="1100" dirty="0" err="1"/>
                        <a:t>papers.cfm?abstract_id</a:t>
                      </a:r>
                      <a:r>
                        <a:rPr lang="de-DE" sz="1100" dirty="0"/>
                        <a:t>=4237587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231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5662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3">
            <a:extLst>
              <a:ext uri="{FF2B5EF4-FFF2-40B4-BE49-F238E27FC236}">
                <a16:creationId xmlns:a16="http://schemas.microsoft.com/office/drawing/2014/main" id="{59EB574B-1B0A-F507-6D69-E9326DE5BED6}"/>
              </a:ext>
            </a:extLst>
          </p:cNvPr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II.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Literature</a:t>
            </a: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Overview</a:t>
            </a: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Findings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41121544-7F53-5B79-2EA6-614FD5700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736424"/>
              </p:ext>
            </p:extLst>
          </p:nvPr>
        </p:nvGraphicFramePr>
        <p:xfrm>
          <a:off x="539999" y="1907640"/>
          <a:ext cx="10339667" cy="33274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18334">
                  <a:extLst>
                    <a:ext uri="{9D8B030D-6E8A-4147-A177-3AD203B41FA5}">
                      <a16:colId xmlns:a16="http://schemas.microsoft.com/office/drawing/2014/main" val="3544959979"/>
                    </a:ext>
                  </a:extLst>
                </a:gridCol>
                <a:gridCol w="3208867">
                  <a:extLst>
                    <a:ext uri="{9D8B030D-6E8A-4147-A177-3AD203B41FA5}">
                      <a16:colId xmlns:a16="http://schemas.microsoft.com/office/drawing/2014/main" val="3371207678"/>
                    </a:ext>
                  </a:extLst>
                </a:gridCol>
                <a:gridCol w="6612466">
                  <a:extLst>
                    <a:ext uri="{9D8B030D-6E8A-4147-A177-3AD203B41FA5}">
                      <a16:colId xmlns:a16="http://schemas.microsoft.com/office/drawing/2014/main" val="218841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Findings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The </a:t>
                      </a:r>
                      <a:r>
                        <a:rPr lang="de-DE" sz="1400" dirty="0" err="1"/>
                        <a:t>influence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short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selling</a:t>
                      </a:r>
                      <a:r>
                        <a:rPr lang="de-DE" sz="1400" dirty="0"/>
                        <a:t> on negative press </a:t>
                      </a:r>
                      <a:r>
                        <a:rPr lang="de-DE" sz="1400" dirty="0" err="1"/>
                        <a:t>coverage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firms</a:t>
                      </a:r>
                      <a:r>
                        <a:rPr lang="de-DE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„[…] </a:t>
                      </a:r>
                      <a:r>
                        <a:rPr lang="de-DE" sz="1400" dirty="0" err="1"/>
                        <a:t>we</a:t>
                      </a:r>
                      <a:r>
                        <a:rPr lang="de-DE" sz="1400" dirty="0"/>
                        <a:t> find </a:t>
                      </a:r>
                      <a:r>
                        <a:rPr lang="de-DE" sz="1400" dirty="0" err="1"/>
                        <a:t>that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overall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sentiment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media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coverage</a:t>
                      </a:r>
                      <a:r>
                        <a:rPr lang="de-DE" sz="1400" dirty="0"/>
                        <a:t> </a:t>
                      </a:r>
                      <a:r>
                        <a:rPr lang="de-DE" sz="1400" b="1" dirty="0" err="1"/>
                        <a:t>tilts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significantly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more</a:t>
                      </a:r>
                      <a:r>
                        <a:rPr lang="de-DE" sz="1400" b="1" dirty="0"/>
                        <a:t> negative </a:t>
                      </a:r>
                      <a:r>
                        <a:rPr lang="de-DE" sz="1400" b="1" dirty="0" err="1"/>
                        <a:t>for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pilot</a:t>
                      </a:r>
                      <a:r>
                        <a:rPr lang="de-DE" sz="1400" b="1" dirty="0"/>
                        <a:t> relative </a:t>
                      </a:r>
                      <a:r>
                        <a:rPr lang="de-DE" sz="1400" b="1" dirty="0" err="1"/>
                        <a:t>to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control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firms</a:t>
                      </a:r>
                      <a:r>
                        <a:rPr lang="de-DE" sz="1400" dirty="0"/>
                        <a:t>.“</a:t>
                      </a:r>
                    </a:p>
                    <a:p>
                      <a:r>
                        <a:rPr lang="de-DE" sz="1400" dirty="0"/>
                        <a:t>„[…] </a:t>
                      </a:r>
                      <a:r>
                        <a:rPr lang="de-DE" sz="1400" dirty="0" err="1"/>
                        <a:t>significantly</a:t>
                      </a:r>
                      <a:r>
                        <a:rPr lang="de-DE" sz="1400" dirty="0"/>
                        <a:t> </a:t>
                      </a:r>
                      <a:r>
                        <a:rPr lang="de-DE" sz="1400" b="1" dirty="0" err="1"/>
                        <a:t>greater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increase</a:t>
                      </a:r>
                      <a:r>
                        <a:rPr lang="de-DE" sz="1400" b="1" dirty="0"/>
                        <a:t> in negative </a:t>
                      </a:r>
                      <a:r>
                        <a:rPr lang="de-DE" sz="1400" b="1" dirty="0" err="1"/>
                        <a:t>news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flows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for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pilot</a:t>
                      </a:r>
                      <a:r>
                        <a:rPr lang="de-DE" sz="1400" b="1" dirty="0"/>
                        <a:t> relative </a:t>
                      </a:r>
                      <a:r>
                        <a:rPr lang="de-DE" sz="1400" b="1" dirty="0" err="1"/>
                        <a:t>to</a:t>
                      </a:r>
                      <a:r>
                        <a:rPr lang="de-DE" sz="1400" b="1" dirty="0"/>
                        <a:t> non-pilot </a:t>
                      </a:r>
                      <a:r>
                        <a:rPr lang="de-DE" sz="1400" b="1" dirty="0" err="1"/>
                        <a:t>firms</a:t>
                      </a:r>
                      <a:r>
                        <a:rPr lang="de-DE" sz="1400" dirty="0"/>
                        <a:t>.“</a:t>
                      </a:r>
                    </a:p>
                    <a:p>
                      <a:r>
                        <a:rPr lang="de-DE" sz="1400" dirty="0"/>
                        <a:t>„[…] stock </a:t>
                      </a:r>
                      <a:r>
                        <a:rPr lang="de-DE" sz="1400" dirty="0" err="1"/>
                        <a:t>returns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pilot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firms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become</a:t>
                      </a:r>
                      <a:r>
                        <a:rPr lang="de-DE" sz="1400" dirty="0"/>
                        <a:t> </a:t>
                      </a:r>
                      <a:r>
                        <a:rPr lang="de-DE" sz="1400" b="1" dirty="0" err="1"/>
                        <a:t>significantly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more</a:t>
                      </a:r>
                      <a:r>
                        <a:rPr lang="de-DE" sz="1400" b="1" dirty="0"/>
                        <a:t> sensitive </a:t>
                      </a:r>
                      <a:r>
                        <a:rPr lang="de-DE" sz="1400" b="1" dirty="0" err="1"/>
                        <a:t>to</a:t>
                      </a:r>
                      <a:r>
                        <a:rPr lang="de-DE" sz="1400" b="1" dirty="0"/>
                        <a:t> negative </a:t>
                      </a:r>
                      <a:r>
                        <a:rPr lang="de-DE" sz="1400" b="1" dirty="0" err="1"/>
                        <a:t>news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reports</a:t>
                      </a:r>
                      <a:r>
                        <a:rPr lang="de-DE" sz="1400" dirty="0"/>
                        <a:t>.“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52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Short-</a:t>
                      </a:r>
                      <a:r>
                        <a:rPr lang="de-DE" sz="1400" dirty="0" err="1"/>
                        <a:t>sightedness</a:t>
                      </a:r>
                      <a:r>
                        <a:rPr lang="de-DE" sz="1400" dirty="0"/>
                        <a:t>, Short-</a:t>
                      </a:r>
                      <a:r>
                        <a:rPr lang="de-DE" sz="1400" dirty="0" err="1"/>
                        <a:t>sale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Constraints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Dissemination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Private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„[…] optimal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publicize</a:t>
                      </a:r>
                      <a:r>
                        <a:rPr lang="de-DE" sz="1400" dirty="0"/>
                        <a:t> her </a:t>
                      </a:r>
                      <a:r>
                        <a:rPr lang="de-DE" sz="1400" dirty="0" err="1"/>
                        <a:t>signal</a:t>
                      </a:r>
                      <a:r>
                        <a:rPr lang="de-DE" sz="1400" dirty="0"/>
                        <a:t> in </a:t>
                      </a:r>
                      <a:r>
                        <a:rPr lang="de-DE" sz="1400" dirty="0" err="1"/>
                        <a:t>order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b="1" dirty="0" err="1"/>
                        <a:t>move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the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asset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price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dirty="0"/>
                        <a:t>in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desired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direction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when</a:t>
                      </a:r>
                      <a:r>
                        <a:rPr lang="de-DE" sz="1400" dirty="0"/>
                        <a:t> her </a:t>
                      </a:r>
                      <a:r>
                        <a:rPr lang="de-DE" sz="1400" dirty="0" err="1"/>
                        <a:t>information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is</a:t>
                      </a:r>
                      <a:r>
                        <a:rPr lang="de-DE" sz="1400" dirty="0"/>
                        <a:t> </a:t>
                      </a:r>
                      <a:r>
                        <a:rPr lang="de-DE" sz="1400" b="1" dirty="0" err="1"/>
                        <a:t>either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very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bad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or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very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good</a:t>
                      </a:r>
                      <a:r>
                        <a:rPr lang="de-DE" sz="1400" dirty="0"/>
                        <a:t>.“</a:t>
                      </a:r>
                    </a:p>
                    <a:p>
                      <a:r>
                        <a:rPr lang="de-DE" sz="1400" dirty="0"/>
                        <a:t>„[…] </a:t>
                      </a:r>
                      <a:r>
                        <a:rPr lang="de-DE" sz="1400" dirty="0" err="1"/>
                        <a:t>analysis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265 </a:t>
                      </a:r>
                      <a:r>
                        <a:rPr lang="de-DE" sz="1400" dirty="0" err="1"/>
                        <a:t>damning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reports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published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between</a:t>
                      </a:r>
                      <a:r>
                        <a:rPr lang="de-DE" sz="1400" dirty="0"/>
                        <a:t> 2010 and 2021 </a:t>
                      </a:r>
                      <a:r>
                        <a:rPr lang="de-DE" sz="1400" dirty="0" err="1"/>
                        <a:t>by</a:t>
                      </a:r>
                      <a:r>
                        <a:rPr lang="de-DE" sz="1400" dirty="0"/>
                        <a:t> a </a:t>
                      </a:r>
                      <a:r>
                        <a:rPr lang="de-DE" sz="1400" dirty="0" err="1"/>
                        <a:t>group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12 </a:t>
                      </a:r>
                      <a:r>
                        <a:rPr lang="de-DE" sz="1400" dirty="0" err="1"/>
                        <a:t>dedicated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short</a:t>
                      </a:r>
                      <a:r>
                        <a:rPr lang="de-DE" sz="1400" dirty="0"/>
                        <a:t>-bias </a:t>
                      </a:r>
                      <a:r>
                        <a:rPr lang="de-DE" sz="1400" dirty="0" err="1"/>
                        <a:t>funds</a:t>
                      </a:r>
                      <a:r>
                        <a:rPr lang="de-DE" sz="1400" dirty="0"/>
                        <a:t>.“</a:t>
                      </a:r>
                    </a:p>
                    <a:p>
                      <a:r>
                        <a:rPr lang="de-DE" sz="1400" dirty="0"/>
                        <a:t>„[…] </a:t>
                      </a:r>
                      <a:r>
                        <a:rPr lang="de-DE" sz="1400" dirty="0" err="1"/>
                        <a:t>we</a:t>
                      </a:r>
                      <a:r>
                        <a:rPr lang="de-DE" sz="1400" dirty="0"/>
                        <a:t> find </a:t>
                      </a:r>
                      <a:r>
                        <a:rPr lang="de-DE" sz="1400" dirty="0" err="1"/>
                        <a:t>that</a:t>
                      </a:r>
                      <a:r>
                        <a:rPr lang="de-DE" sz="1400" dirty="0"/>
                        <a:t>: i)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publication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damning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reports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these</a:t>
                      </a:r>
                      <a:r>
                        <a:rPr lang="de-DE" sz="1400" dirty="0"/>
                        <a:t> sophisticated </a:t>
                      </a:r>
                      <a:r>
                        <a:rPr lang="de-DE" sz="1400" dirty="0" err="1"/>
                        <a:t>agents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b="1" dirty="0" err="1"/>
                        <a:t>induces</a:t>
                      </a:r>
                      <a:r>
                        <a:rPr lang="de-DE" sz="1400" b="1" dirty="0"/>
                        <a:t> a large and </a:t>
                      </a:r>
                      <a:r>
                        <a:rPr lang="de-DE" sz="1400" b="1" dirty="0" err="1"/>
                        <a:t>significant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price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correction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target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companies</a:t>
                      </a:r>
                      <a:r>
                        <a:rPr lang="de-DE" sz="1400" dirty="0"/>
                        <a:t> […]“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229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860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3">
            <a:extLst>
              <a:ext uri="{FF2B5EF4-FFF2-40B4-BE49-F238E27FC236}">
                <a16:creationId xmlns:a16="http://schemas.microsoft.com/office/drawing/2014/main" id="{59EB574B-1B0A-F507-6D69-E9326DE5BED6}"/>
              </a:ext>
            </a:extLst>
          </p:cNvPr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II.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Literature</a:t>
            </a: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Overview</a:t>
            </a: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Findings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41121544-7F53-5B79-2EA6-614FD5700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514698"/>
              </p:ext>
            </p:extLst>
          </p:nvPr>
        </p:nvGraphicFramePr>
        <p:xfrm>
          <a:off x="539999" y="1907640"/>
          <a:ext cx="10339667" cy="37541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18334">
                  <a:extLst>
                    <a:ext uri="{9D8B030D-6E8A-4147-A177-3AD203B41FA5}">
                      <a16:colId xmlns:a16="http://schemas.microsoft.com/office/drawing/2014/main" val="3544959979"/>
                    </a:ext>
                  </a:extLst>
                </a:gridCol>
                <a:gridCol w="3208867">
                  <a:extLst>
                    <a:ext uri="{9D8B030D-6E8A-4147-A177-3AD203B41FA5}">
                      <a16:colId xmlns:a16="http://schemas.microsoft.com/office/drawing/2014/main" val="3371207678"/>
                    </a:ext>
                  </a:extLst>
                </a:gridCol>
                <a:gridCol w="6612466">
                  <a:extLst>
                    <a:ext uri="{9D8B030D-6E8A-4147-A177-3AD203B41FA5}">
                      <a16:colId xmlns:a16="http://schemas.microsoft.com/office/drawing/2014/main" val="218841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Findings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Unusual</a:t>
                      </a:r>
                      <a:r>
                        <a:rPr lang="de-DE" sz="1400" dirty="0"/>
                        <a:t> News Flow and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Cross </a:t>
                      </a:r>
                      <a:r>
                        <a:rPr lang="de-DE" sz="1400" dirty="0" err="1"/>
                        <a:t>Section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Stock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„</a:t>
                      </a:r>
                      <a:r>
                        <a:rPr lang="de-DE" sz="1400" dirty="0" err="1"/>
                        <a:t>We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show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that</a:t>
                      </a:r>
                      <a:r>
                        <a:rPr lang="de-DE" sz="1400" dirty="0"/>
                        <a:t> </a:t>
                      </a:r>
                      <a:r>
                        <a:rPr lang="de-DE" sz="1400" b="1" dirty="0" err="1"/>
                        <a:t>volatility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shocks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can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be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traced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to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unusual</a:t>
                      </a:r>
                      <a:r>
                        <a:rPr lang="de-DE" sz="1400" b="1" dirty="0"/>
                        <a:t> firm-level </a:t>
                      </a:r>
                      <a:r>
                        <a:rPr lang="de-DE" sz="1400" b="1" dirty="0" err="1"/>
                        <a:t>news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flow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which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temporarily</a:t>
                      </a:r>
                      <a:r>
                        <a:rPr lang="de-DE" sz="1400" dirty="0"/>
                        <a:t> </a:t>
                      </a:r>
                      <a:r>
                        <a:rPr lang="de-DE" sz="1400" b="1" dirty="0" err="1"/>
                        <a:t>increases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the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level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of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investor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disagreement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dirty="0" err="1"/>
                        <a:t>about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firm </a:t>
                      </a:r>
                      <a:r>
                        <a:rPr lang="de-DE" sz="1400" dirty="0" err="1"/>
                        <a:t>value</a:t>
                      </a:r>
                      <a:r>
                        <a:rPr lang="de-DE" sz="1400" dirty="0"/>
                        <a:t>.“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„[…] </a:t>
                      </a:r>
                      <a:r>
                        <a:rPr lang="de-DE" sz="1400" dirty="0" err="1"/>
                        <a:t>prices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initially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reflect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optimistic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views</a:t>
                      </a:r>
                      <a:r>
                        <a:rPr lang="de-DE" sz="1400" dirty="0"/>
                        <a:t> but </a:t>
                      </a:r>
                      <a:r>
                        <a:rPr lang="de-DE" sz="1400" b="1" dirty="0" err="1"/>
                        <a:t>adjust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downward</a:t>
                      </a:r>
                      <a:r>
                        <a:rPr lang="de-DE" sz="1400" b="1" dirty="0"/>
                        <a:t> in </a:t>
                      </a:r>
                      <a:r>
                        <a:rPr lang="de-DE" sz="1400" b="1" dirty="0" err="1"/>
                        <a:t>the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future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as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investors</a:t>
                      </a:r>
                      <a:r>
                        <a:rPr lang="de-DE" sz="1400" b="1" dirty="0"/>
                        <a:t>’ </a:t>
                      </a:r>
                      <a:r>
                        <a:rPr lang="de-DE" sz="1400" b="1" dirty="0" err="1"/>
                        <a:t>opinions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converge</a:t>
                      </a:r>
                      <a:r>
                        <a:rPr lang="de-DE" sz="1400" dirty="0"/>
                        <a:t>.“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„</a:t>
                      </a:r>
                      <a:r>
                        <a:rPr lang="de-DE" sz="1400" dirty="0" err="1"/>
                        <a:t>Using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TRNA </a:t>
                      </a:r>
                      <a:r>
                        <a:rPr lang="de-DE" sz="1400" dirty="0" err="1"/>
                        <a:t>news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data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set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we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show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that</a:t>
                      </a:r>
                      <a:r>
                        <a:rPr lang="de-DE" sz="1400" dirty="0"/>
                        <a:t> </a:t>
                      </a:r>
                      <a:r>
                        <a:rPr lang="de-DE" sz="1400" b="1" dirty="0" err="1"/>
                        <a:t>volatility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shocks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are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associated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with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the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unusual</a:t>
                      </a:r>
                      <a:r>
                        <a:rPr lang="de-DE" sz="1400" b="1" dirty="0"/>
                        <a:t> firm-level </a:t>
                      </a:r>
                      <a:r>
                        <a:rPr lang="de-DE" sz="1400" b="1" dirty="0" err="1"/>
                        <a:t>news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flow</a:t>
                      </a:r>
                      <a:r>
                        <a:rPr lang="de-DE" sz="1400" dirty="0"/>
                        <a:t>.“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30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The </a:t>
                      </a:r>
                      <a:r>
                        <a:rPr lang="de-DE" sz="1400" dirty="0" err="1"/>
                        <a:t>Effect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Disclosures </a:t>
                      </a:r>
                      <a:r>
                        <a:rPr lang="de-DE" sz="1400" dirty="0" err="1"/>
                        <a:t>by</a:t>
                      </a:r>
                      <a:r>
                        <a:rPr lang="de-DE" sz="1400" dirty="0"/>
                        <a:t> Management, Analysts, and Business Press on </a:t>
                      </a:r>
                      <a:r>
                        <a:rPr lang="de-DE" sz="1400" dirty="0" err="1"/>
                        <a:t>Cost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Capital, Return </a:t>
                      </a:r>
                      <a:r>
                        <a:rPr lang="de-DE" sz="1400" dirty="0" err="1"/>
                        <a:t>Volatility</a:t>
                      </a:r>
                      <a:r>
                        <a:rPr lang="de-DE" sz="1400" dirty="0"/>
                        <a:t>, and Analyst Forecasts: A Study </a:t>
                      </a:r>
                      <a:r>
                        <a:rPr lang="de-DE" sz="1400" dirty="0" err="1"/>
                        <a:t>Using</a:t>
                      </a:r>
                      <a:r>
                        <a:rPr lang="de-DE" sz="1400" dirty="0"/>
                        <a:t> Content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„</a:t>
                      </a:r>
                      <a:r>
                        <a:rPr lang="de-DE" sz="1400" dirty="0" err="1"/>
                        <a:t>We</a:t>
                      </a:r>
                      <a:r>
                        <a:rPr lang="de-DE" sz="1400" dirty="0"/>
                        <a:t> find </a:t>
                      </a:r>
                      <a:r>
                        <a:rPr lang="de-DE" sz="1400" dirty="0" err="1"/>
                        <a:t>that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when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content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analysis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indicates</a:t>
                      </a:r>
                      <a:r>
                        <a:rPr lang="de-DE" sz="1400" dirty="0"/>
                        <a:t> favorable </a:t>
                      </a:r>
                      <a:r>
                        <a:rPr lang="de-DE" sz="1400" dirty="0" err="1"/>
                        <a:t>disclosures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firm's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risk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as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proxied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cost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capital</a:t>
                      </a:r>
                      <a:r>
                        <a:rPr lang="de-DE" sz="1400" dirty="0"/>
                        <a:t>, stock </a:t>
                      </a:r>
                      <a:r>
                        <a:rPr lang="de-DE" sz="1400" dirty="0" err="1"/>
                        <a:t>return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volatility</a:t>
                      </a:r>
                      <a:r>
                        <a:rPr lang="de-DE" sz="1400" dirty="0"/>
                        <a:t>, and </a:t>
                      </a:r>
                      <a:r>
                        <a:rPr lang="de-DE" sz="1400" dirty="0" err="1"/>
                        <a:t>analyst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forecast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dispersion</a:t>
                      </a:r>
                      <a:r>
                        <a:rPr lang="de-DE" sz="1400" dirty="0"/>
                        <a:t>, </a:t>
                      </a:r>
                      <a:r>
                        <a:rPr lang="de-DE" sz="1400" b="1" dirty="0" err="1"/>
                        <a:t>declines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significantly</a:t>
                      </a:r>
                      <a:r>
                        <a:rPr lang="de-DE" sz="1400" dirty="0"/>
                        <a:t>.“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„In </a:t>
                      </a:r>
                      <a:r>
                        <a:rPr lang="de-DE" sz="1400" dirty="0" err="1"/>
                        <a:t>contrast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unfavorable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disclosures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are</a:t>
                      </a:r>
                      <a:r>
                        <a:rPr lang="de-DE" sz="1400" dirty="0"/>
                        <a:t> </a:t>
                      </a:r>
                      <a:r>
                        <a:rPr lang="de-DE" sz="1400" b="1" dirty="0" err="1"/>
                        <a:t>accompanied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by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signif</a:t>
                      </a:r>
                      <a:r>
                        <a:rPr lang="de-DE" sz="1400" b="1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 err="1"/>
                        <a:t>icant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increases</a:t>
                      </a:r>
                      <a:r>
                        <a:rPr lang="de-DE" sz="1400" b="1" dirty="0"/>
                        <a:t> in </a:t>
                      </a:r>
                      <a:r>
                        <a:rPr lang="de-DE" sz="1400" b="1" dirty="0" err="1"/>
                        <a:t>risk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measures</a:t>
                      </a:r>
                      <a:r>
                        <a:rPr lang="de-DE" sz="1400" dirty="0"/>
                        <a:t>.“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„[…] </a:t>
                      </a:r>
                      <a:r>
                        <a:rPr lang="de-DE" sz="1400" dirty="0" err="1"/>
                        <a:t>reveals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that</a:t>
                      </a:r>
                      <a:r>
                        <a:rPr lang="de-DE" sz="1400" dirty="0"/>
                        <a:t> negative </a:t>
                      </a:r>
                      <a:r>
                        <a:rPr lang="de-DE" sz="1400" dirty="0" err="1"/>
                        <a:t>disclosures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from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business</a:t>
                      </a:r>
                      <a:r>
                        <a:rPr lang="de-DE" sz="1400" dirty="0"/>
                        <a:t> press </a:t>
                      </a:r>
                      <a:r>
                        <a:rPr lang="de-DE" sz="1400" dirty="0" err="1"/>
                        <a:t>sources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result</a:t>
                      </a:r>
                      <a:r>
                        <a:rPr lang="de-DE" sz="1400" dirty="0"/>
                        <a:t> in </a:t>
                      </a:r>
                      <a:r>
                        <a:rPr lang="de-DE" sz="1400" b="1" dirty="0" err="1"/>
                        <a:t>increased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cost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of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capital</a:t>
                      </a:r>
                      <a:r>
                        <a:rPr lang="de-DE" sz="1400" b="1" dirty="0"/>
                        <a:t> and </a:t>
                      </a:r>
                      <a:r>
                        <a:rPr lang="de-DE" sz="1400" b="1" dirty="0" err="1"/>
                        <a:t>return</a:t>
                      </a:r>
                      <a:r>
                        <a:rPr lang="de-DE" sz="1400" b="1" dirty="0"/>
                        <a:t> </a:t>
                      </a:r>
                      <a:r>
                        <a:rPr lang="de-DE" sz="1400" b="1" dirty="0" err="1"/>
                        <a:t>volatility</a:t>
                      </a:r>
                      <a:r>
                        <a:rPr lang="de-DE" sz="1400" dirty="0"/>
                        <a:t>, and favorable </a:t>
                      </a:r>
                      <a:r>
                        <a:rPr lang="de-DE" sz="1400" dirty="0" err="1"/>
                        <a:t>reports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from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business</a:t>
                      </a:r>
                      <a:r>
                        <a:rPr lang="de-DE" sz="1400" dirty="0"/>
                        <a:t> press </a:t>
                      </a:r>
                      <a:r>
                        <a:rPr lang="de-DE" sz="1400" dirty="0" err="1"/>
                        <a:t>reduce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cost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capital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return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volatility</a:t>
                      </a:r>
                      <a:r>
                        <a:rPr lang="de-DE" sz="1400" dirty="0"/>
                        <a:t>.“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836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9741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3">
            <a:extLst>
              <a:ext uri="{FF2B5EF4-FFF2-40B4-BE49-F238E27FC236}">
                <a16:creationId xmlns:a16="http://schemas.microsoft.com/office/drawing/2014/main" id="{59EB574B-1B0A-F507-6D69-E9326DE5BED6}"/>
              </a:ext>
            </a:extLst>
          </p:cNvPr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II.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Literature</a:t>
            </a: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Overview</a:t>
            </a: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Findings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41121544-7F53-5B79-2EA6-614FD5700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964580"/>
              </p:ext>
            </p:extLst>
          </p:nvPr>
        </p:nvGraphicFramePr>
        <p:xfrm>
          <a:off x="539999" y="1907640"/>
          <a:ext cx="10339667" cy="16205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18334">
                  <a:extLst>
                    <a:ext uri="{9D8B030D-6E8A-4147-A177-3AD203B41FA5}">
                      <a16:colId xmlns:a16="http://schemas.microsoft.com/office/drawing/2014/main" val="3544959979"/>
                    </a:ext>
                  </a:extLst>
                </a:gridCol>
                <a:gridCol w="3208867">
                  <a:extLst>
                    <a:ext uri="{9D8B030D-6E8A-4147-A177-3AD203B41FA5}">
                      <a16:colId xmlns:a16="http://schemas.microsoft.com/office/drawing/2014/main" val="3371207678"/>
                    </a:ext>
                  </a:extLst>
                </a:gridCol>
                <a:gridCol w="6612466">
                  <a:extLst>
                    <a:ext uri="{9D8B030D-6E8A-4147-A177-3AD203B41FA5}">
                      <a16:colId xmlns:a16="http://schemas.microsoft.com/office/drawing/2014/main" val="218841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Findings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Hype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help</a:t>
                      </a:r>
                      <a:r>
                        <a:rPr lang="de-DE" sz="1400" dirty="0"/>
                        <a:t>? </a:t>
                      </a:r>
                      <a:r>
                        <a:rPr lang="de-DE" sz="1400" dirty="0" err="1"/>
                        <a:t>Journalists</a:t>
                      </a:r>
                      <a:r>
                        <a:rPr lang="de-DE" sz="1400" dirty="0"/>
                        <a:t>’ </a:t>
                      </a:r>
                      <a:r>
                        <a:rPr lang="de-DE" sz="1400" dirty="0" err="1"/>
                        <a:t>perceptions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mispriced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stocks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30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No</a:t>
                      </a:r>
                      <a:r>
                        <a:rPr lang="de-DE" sz="1400" dirty="0"/>
                        <a:t> News </a:t>
                      </a:r>
                      <a:r>
                        <a:rPr lang="de-DE" sz="1400" dirty="0" err="1"/>
                        <a:t>is</a:t>
                      </a:r>
                      <a:r>
                        <a:rPr lang="de-DE" sz="1400" dirty="0"/>
                        <a:t> Bad News:</a:t>
                      </a:r>
                      <a:br>
                        <a:rPr lang="de-DE" sz="1400" dirty="0"/>
                      </a:br>
                      <a:r>
                        <a:rPr lang="de-DE" sz="1400" dirty="0" err="1"/>
                        <a:t>Local</a:t>
                      </a:r>
                      <a:r>
                        <a:rPr lang="de-DE" sz="1400" dirty="0"/>
                        <a:t> News </a:t>
                      </a:r>
                      <a:r>
                        <a:rPr lang="de-DE" sz="1400" dirty="0" err="1"/>
                        <a:t>Intensity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Firms</a:t>
                      </a:r>
                      <a:r>
                        <a:rPr lang="de-DE" sz="1400" dirty="0"/>
                        <a:t>’ Information Environments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836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2026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auptfoli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inimale Foli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1357</Words>
  <Application>Microsoft Macintosh PowerPoint</Application>
  <PresentationFormat>Benutzerdefiniert</PresentationFormat>
  <Paragraphs>183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Hauptfolie</vt:lpstr>
      <vt:lpstr>Minimale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Muster</dc:title>
  <dc:subject/>
  <dc:creator>Universität Kiel  (CAU)</dc:creator>
  <dc:description/>
  <cp:lastModifiedBy>robhenn60@gmail.com</cp:lastModifiedBy>
  <cp:revision>143</cp:revision>
  <cp:lastPrinted>1601-01-01T00:00:00Z</cp:lastPrinted>
  <dcterms:created xsi:type="dcterms:W3CDTF">2010-06-02T10:39:48Z</dcterms:created>
  <dcterms:modified xsi:type="dcterms:W3CDTF">2023-06-07T05:59:04Z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