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93" r:id="rId2"/>
    <p:sldId id="257" r:id="rId3"/>
    <p:sldId id="287" r:id="rId4"/>
    <p:sldId id="258" r:id="rId5"/>
    <p:sldId id="296" r:id="rId6"/>
    <p:sldId id="288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9" r:id="rId16"/>
    <p:sldId id="260" r:id="rId17"/>
    <p:sldId id="299" r:id="rId18"/>
    <p:sldId id="272" r:id="rId19"/>
    <p:sldId id="273" r:id="rId20"/>
    <p:sldId id="294" r:id="rId21"/>
    <p:sldId id="274" r:id="rId22"/>
    <p:sldId id="290" r:id="rId23"/>
    <p:sldId id="261" r:id="rId24"/>
    <p:sldId id="297" r:id="rId25"/>
    <p:sldId id="298" r:id="rId26"/>
    <p:sldId id="291" r:id="rId27"/>
    <p:sldId id="262" r:id="rId28"/>
    <p:sldId id="279" r:id="rId29"/>
    <p:sldId id="292" r:id="rId30"/>
    <p:sldId id="263" r:id="rId31"/>
    <p:sldId id="280" r:id="rId32"/>
    <p:sldId id="281" r:id="rId33"/>
    <p:sldId id="282" r:id="rId34"/>
    <p:sldId id="283" r:id="rId35"/>
    <p:sldId id="284" r:id="rId36"/>
    <p:sldId id="285" r:id="rId37"/>
    <p:sldId id="295" r:id="rId38"/>
    <p:sldId id="286" r:id="rId39"/>
    <p:sldId id="301" r:id="rId40"/>
    <p:sldId id="276" r:id="rId41"/>
    <p:sldId id="277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3"/>
    <p:restoredTop sz="94653"/>
  </p:normalViewPr>
  <p:slideViewPr>
    <p:cSldViewPr snapToGrid="0" snapToObjects="1">
      <p:cViewPr varScale="1">
        <p:scale>
          <a:sx n="62" d="100"/>
          <a:sy n="62" d="100"/>
        </p:scale>
        <p:origin x="232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556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0*9jEWNXTAao7phK-5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5j/5rywkp2x7zs75k_ml53cn10w0000gn/T/com.microsoft.Word/WebArchiveCopyPasteTempFiles/0*0o8xIA4k3gXUDCFU.png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VM_5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VM_71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s://miro.medium.com/max/2836/1*ZpkLQf2FNfzfH4HXeMw4MQ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de/thumb/a/a0/Diskriminanzfunktion.png/220px-Diskriminanzfunktion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VM_8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VM_9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VM_9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VM_10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https://miro.medium.com/max/1510/0*ecA4Ls8kBYSM5nza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phx_glr_plot_iris_svc_0011.png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upport_Vector_Machine" TargetMode="External"/><Relationship Id="rId2" Type="http://schemas.openxmlformats.org/officeDocument/2006/relationships/hyperlink" Target="https://towardsdatascience.com/support-vector-machine-introduction-to-machine-learning-algorithms-934a444fca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Kernel_(Maschinelles_Lernen)" TargetMode="External"/><Relationship Id="rId5" Type="http://schemas.openxmlformats.org/officeDocument/2006/relationships/hyperlink" Target="https://de.wikipedia.org/wiki/Gradient_(Mathematik)" TargetMode="External"/><Relationship Id="rId4" Type="http://schemas.openxmlformats.org/officeDocument/2006/relationships/hyperlink" Target="https://www.analyticsvidhya.com/blog/2017/09/understaing-support-vector-machine-example-cod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VM_21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VM_3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5j/5rywkp2x7zs75k_ml53cn10w0000gn/T/com.microsoft.Word/WebArchiveCopyPasteTempFiles/SVM_4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53969-1202-470C-ADB2-42800F72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256F8E-6966-A54A-86C7-492C1485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323840"/>
            <a:ext cx="10965141" cy="89524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Support Vector Machine </a:t>
            </a:r>
            <a:r>
              <a:rPr lang="en-GB" sz="4000" dirty="0" err="1">
                <a:solidFill>
                  <a:schemeClr val="bg1"/>
                </a:solidFill>
              </a:rPr>
              <a:t>Algorithmus</a:t>
            </a:r>
            <a:r>
              <a:rPr lang="en-GB" sz="4000">
                <a:solidFill>
                  <a:schemeClr val="bg1"/>
                </a:solidFill>
              </a:rPr>
              <a:t> (SVM)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052EC-E419-F145-8A73-6CCA0FFB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6256416"/>
            <a:ext cx="10965140" cy="447491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r>
              <a:rPr lang="de-DE"/>
              <a:t>Abb.ev</a:t>
            </a:r>
            <a:r>
              <a:rPr lang="en-GB"/>
              <a:t>			16.09.2020														       Robert hennings</a:t>
            </a:r>
          </a:p>
        </p:txBody>
      </p:sp>
    </p:spTree>
    <p:extLst>
      <p:ext uri="{BB962C8B-B14F-4D97-AF65-F5344CB8AC3E}">
        <p14:creationId xmlns:p14="http://schemas.microsoft.com/office/powerpoint/2010/main" val="162552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2) Verschiedene Beispiele der HYperebene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8BFD8C-3B32-5147-9954-9A96BD6D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CA09DD-C809-B641-AD15-989510A8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A4B6B9-B823-114B-A73C-DFE44791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A05AC-C1E5-9948-B818-AE7BD00C8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1265" name="Grafik 1" descr="Image for post">
            <a:extLst>
              <a:ext uri="{FF2B5EF4-FFF2-40B4-BE49-F238E27FC236}">
                <a16:creationId xmlns:a16="http://schemas.microsoft.com/office/drawing/2014/main" id="{D6393867-51CC-5641-A2BD-16164F2A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1979452"/>
            <a:ext cx="4270880" cy="417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125231B5-B7A7-C040-80BB-92EB3F3F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1267" name="Grafik 2" descr="Image for post">
            <a:extLst>
              <a:ext uri="{FF2B5EF4-FFF2-40B4-BE49-F238E27FC236}">
                <a16:creationId xmlns:a16="http://schemas.microsoft.com/office/drawing/2014/main" id="{E096DB2E-BFD2-7544-9BC0-8C332FC04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43" y="2244020"/>
            <a:ext cx="3968517" cy="39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A5DD079-E955-3140-8642-A032D5DC2F77}"/>
              </a:ext>
            </a:extLst>
          </p:cNvPr>
          <p:cNvSpPr txBox="1"/>
          <p:nvPr/>
        </p:nvSpPr>
        <p:spPr>
          <a:xfrm>
            <a:off x="2493657" y="6061407"/>
            <a:ext cx="3340216" cy="3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Alle möglichen Hyperebenen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3018982-94BA-4547-B5D1-C38E18B4ED62}"/>
              </a:ext>
            </a:extLst>
          </p:cNvPr>
          <p:cNvSpPr txBox="1"/>
          <p:nvPr/>
        </p:nvSpPr>
        <p:spPr>
          <a:xfrm>
            <a:off x="6800067" y="6139656"/>
            <a:ext cx="505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Optimale durch Maximierung des Abstandes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EDC846-DD2D-CD41-B905-3314336AFC57}"/>
              </a:ext>
            </a:extLst>
          </p:cNvPr>
          <p:cNvSpPr txBox="1"/>
          <p:nvPr/>
        </p:nvSpPr>
        <p:spPr>
          <a:xfrm>
            <a:off x="3624124" y="6427432"/>
            <a:ext cx="934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Nr.5: Grundlegende Idee im 2 dimensionalen Raum, verschiedene Arten</a:t>
            </a:r>
          </a:p>
        </p:txBody>
      </p:sp>
    </p:spTree>
    <p:extLst>
      <p:ext uri="{BB962C8B-B14F-4D97-AF65-F5344CB8AC3E}">
        <p14:creationId xmlns:p14="http://schemas.microsoft.com/office/powerpoint/2010/main" val="262590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2) Verschiedene Beispiele der HYperebene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8BFD8C-3B32-5147-9954-9A96BD6D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CA09DD-C809-B641-AD15-989510A8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A4B6B9-B823-114B-A73C-DFE44791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A05AC-C1E5-9948-B818-AE7BD00C8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231B5-B7A7-C040-80BB-92EB3F3F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A26D660-08D3-BC47-B2CF-D8815DB1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2289" name="Grafik 16" descr="SVM_5">
            <a:extLst>
              <a:ext uri="{FF2B5EF4-FFF2-40B4-BE49-F238E27FC236}">
                <a16:creationId xmlns:a16="http://schemas.microsoft.com/office/drawing/2014/main" id="{B9A3AB9E-A42D-704D-9B0E-850E2A78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66" y="1890876"/>
            <a:ext cx="5710067" cy="406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2831070-E662-1445-B6F1-325478276823}"/>
              </a:ext>
            </a:extLst>
          </p:cNvPr>
          <p:cNvSpPr/>
          <p:nvPr/>
        </p:nvSpPr>
        <p:spPr>
          <a:xfrm>
            <a:off x="7843520" y="2622396"/>
            <a:ext cx="59944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1C574FB-42F0-7B4C-95FD-0346DC04DBDD}"/>
              </a:ext>
            </a:extLst>
          </p:cNvPr>
          <p:cNvSpPr txBox="1"/>
          <p:nvPr/>
        </p:nvSpPr>
        <p:spPr>
          <a:xfrm>
            <a:off x="3944370" y="5835420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Nr.6: Grundlegende Idee im 2 dimensionalen Raum, verschiedene Arten</a:t>
            </a:r>
          </a:p>
        </p:txBody>
      </p:sp>
    </p:spTree>
    <p:extLst>
      <p:ext uri="{BB962C8B-B14F-4D97-AF65-F5344CB8AC3E}">
        <p14:creationId xmlns:p14="http://schemas.microsoft.com/office/powerpoint/2010/main" val="39118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2) Verschiedene Beispiele der HYperebene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8BFD8C-3B32-5147-9954-9A96BD6D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CA09DD-C809-B641-AD15-989510A8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A4B6B9-B823-114B-A73C-DFE44791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A05AC-C1E5-9948-B818-AE7BD00C8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231B5-B7A7-C040-80BB-92EB3F3F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A26D660-08D3-BC47-B2CF-D8815DB1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EDDC8F7-13FF-FE46-B75F-605DC515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3313" name="Grafik 17" descr="SVM_7">
            <a:extLst>
              <a:ext uri="{FF2B5EF4-FFF2-40B4-BE49-F238E27FC236}">
                <a16:creationId xmlns:a16="http://schemas.microsoft.com/office/drawing/2014/main" id="{7AF7F786-845F-3149-9233-16FE7B6C7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22" y="1890876"/>
            <a:ext cx="5899355" cy="396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A890276-5FFA-9448-BC12-97895E3562A9}"/>
              </a:ext>
            </a:extLst>
          </p:cNvPr>
          <p:cNvSpPr txBox="1"/>
          <p:nvPr/>
        </p:nvSpPr>
        <p:spPr>
          <a:xfrm>
            <a:off x="3626870" y="5610888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Nr.7: Grundlegende Idee im 2 dimensionalen Raum, verschiedene Arten</a:t>
            </a:r>
          </a:p>
        </p:txBody>
      </p:sp>
    </p:spTree>
    <p:extLst>
      <p:ext uri="{BB962C8B-B14F-4D97-AF65-F5344CB8AC3E}">
        <p14:creationId xmlns:p14="http://schemas.microsoft.com/office/powerpoint/2010/main" val="130086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2) Verschiedene Beispiele der HYperebene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8BFD8C-3B32-5147-9954-9A96BD6D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CA09DD-C809-B641-AD15-989510A8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A4B6B9-B823-114B-A73C-DFE44791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A05AC-C1E5-9948-B818-AE7BD00C8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231B5-B7A7-C040-80BB-92EB3F3F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A26D660-08D3-BC47-B2CF-D8815DB1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EDDC8F7-13FF-FE46-B75F-605DC515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067FA8-5157-644F-9360-F774DFF9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337" name="Grafik 3" descr="Image for post">
            <a:extLst>
              <a:ext uri="{FF2B5EF4-FFF2-40B4-BE49-F238E27FC236}">
                <a16:creationId xmlns:a16="http://schemas.microsoft.com/office/drawing/2014/main" id="{F94985F7-13B8-6540-8558-DFC9ABB8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73" y="1890876"/>
            <a:ext cx="8571654" cy="36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3D91381-554D-2043-9E81-C129764343AE}"/>
              </a:ext>
            </a:extLst>
          </p:cNvPr>
          <p:cNvSpPr txBox="1"/>
          <p:nvPr/>
        </p:nvSpPr>
        <p:spPr>
          <a:xfrm>
            <a:off x="3207770" y="5277674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Nr.8: Grundlegende Idee im 2 dimensionalen Raum, verschiedene Arten</a:t>
            </a:r>
          </a:p>
        </p:txBody>
      </p:sp>
    </p:spTree>
    <p:extLst>
      <p:ext uri="{BB962C8B-B14F-4D97-AF65-F5344CB8AC3E}">
        <p14:creationId xmlns:p14="http://schemas.microsoft.com/office/powerpoint/2010/main" val="26250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2) Verschiedene Beispiele der HYperebene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8BFD8C-3B32-5147-9954-9A96BD6D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CA09DD-C809-B641-AD15-989510A8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A4B6B9-B823-114B-A73C-DFE44791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A05AC-C1E5-9948-B818-AE7BD00C8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231B5-B7A7-C040-80BB-92EB3F3F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A26D660-08D3-BC47-B2CF-D8815DB1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EDDC8F7-13FF-FE46-B75F-605DC515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067FA8-5157-644F-9360-F774DFF9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1BCFA88-975A-6340-BB77-26C8955B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5361" name="Grafik 11" descr="Ein Bild, das Karte enthält.&#10;&#10;Automatisch generierte Beschreibung">
            <a:extLst>
              <a:ext uri="{FF2B5EF4-FFF2-40B4-BE49-F238E27FC236}">
                <a16:creationId xmlns:a16="http://schemas.microsoft.com/office/drawing/2014/main" id="{544D2400-E6EB-374C-AAC1-90C5585F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77" y="1890876"/>
            <a:ext cx="8339245" cy="35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33EBC89-01F0-CA4A-88AF-34148167EDFA}"/>
              </a:ext>
            </a:extLst>
          </p:cNvPr>
          <p:cNvSpPr txBox="1"/>
          <p:nvPr/>
        </p:nvSpPr>
        <p:spPr>
          <a:xfrm>
            <a:off x="3474470" y="5609146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Nr.9: Grundlegende Idee im 2 dimensionalen Raum, verschiedene Arten</a:t>
            </a:r>
          </a:p>
        </p:txBody>
      </p:sp>
    </p:spTree>
    <p:extLst>
      <p:ext uri="{BB962C8B-B14F-4D97-AF65-F5344CB8AC3E}">
        <p14:creationId xmlns:p14="http://schemas.microsoft.com/office/powerpoint/2010/main" val="86755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53969-1202-470C-ADB2-42800F72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256F8E-6966-A54A-86C7-492C1485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9436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</a:rPr>
              <a:t>3) Exkurs Kernel trick</a:t>
            </a:r>
          </a:p>
        </p:txBody>
      </p:sp>
    </p:spTree>
    <p:extLst>
      <p:ext uri="{BB962C8B-B14F-4D97-AF65-F5344CB8AC3E}">
        <p14:creationId xmlns:p14="http://schemas.microsoft.com/office/powerpoint/2010/main" val="421777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3) Exkurs Kernel Trick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04A1BD-8F29-3F4D-89E5-997BAC07AB13}"/>
              </a:ext>
            </a:extLst>
          </p:cNvPr>
          <p:cNvSpPr txBox="1"/>
          <p:nvPr/>
        </p:nvSpPr>
        <p:spPr>
          <a:xfrm>
            <a:off x="722671" y="1890876"/>
            <a:ext cx="10634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Idee</a:t>
            </a:r>
          </a:p>
          <a:p>
            <a:r>
              <a:rPr lang="de-DE"/>
              <a:t>-Vektorraum in einen höherdimensionalen Raum durch eine Transformationsvorschrift überführen in der dann eine lineare Trennung gewährleistet werden kann (im Zweifelsfall sogar unendlich)</a:t>
            </a:r>
          </a:p>
          <a:p>
            <a:r>
              <a:rPr lang="de-DE"/>
              <a:t>-Ist Trennlinie bestimmt wird rücktransformiert wodurch die lineare Trennlinie nichtmehr zwangsweise linear vorliegen muss je nach Transformationsvorschrift </a:t>
            </a:r>
          </a:p>
        </p:txBody>
      </p:sp>
    </p:spTree>
    <p:extLst>
      <p:ext uri="{BB962C8B-B14F-4D97-AF65-F5344CB8AC3E}">
        <p14:creationId xmlns:p14="http://schemas.microsoft.com/office/powerpoint/2010/main" val="354153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3) Exkurs Kernel Trick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04A1BD-8F29-3F4D-89E5-997BAC07AB13}"/>
              </a:ext>
            </a:extLst>
          </p:cNvPr>
          <p:cNvSpPr txBox="1"/>
          <p:nvPr/>
        </p:nvSpPr>
        <p:spPr>
          <a:xfrm>
            <a:off x="722671" y="1890876"/>
            <a:ext cx="10634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Formale Definition</a:t>
            </a:r>
          </a:p>
          <a:p>
            <a:r>
              <a:rPr lang="de-DE"/>
              <a:t>Sei X ein Eingaberaum. Eine Abbildung K: </a:t>
            </a:r>
            <a:r>
              <a:rPr lang="de-DE" err="1"/>
              <a:t>XxX</a:t>
            </a:r>
            <a:r>
              <a:rPr lang="de-DE"/>
              <a:t> -&gt; R heißt Kernel, wenn es einen </a:t>
            </a:r>
            <a:r>
              <a:rPr lang="de-DE" err="1"/>
              <a:t>Skalarproduktraum</a:t>
            </a:r>
            <a:r>
              <a:rPr lang="de-DE"/>
              <a:t> (F,[.,.]) und eine Abbildung D: X -&gt; F in diesen Raum gibt mit: K(</a:t>
            </a:r>
            <a:r>
              <a:rPr lang="de-DE" err="1"/>
              <a:t>x,y</a:t>
            </a:r>
            <a:r>
              <a:rPr lang="de-DE"/>
              <a:t>) = [D(x), D(</a:t>
            </a:r>
            <a:r>
              <a:rPr lang="de-DE" err="1"/>
              <a:t>y</a:t>
            </a:r>
            <a:r>
              <a:rPr lang="de-DE"/>
              <a:t>)] </a:t>
            </a:r>
            <a:r>
              <a:rPr lang="de-DE" err="1"/>
              <a:t>x,y</a:t>
            </a:r>
            <a:r>
              <a:rPr lang="de-DE"/>
              <a:t> Element X. F heißt </a:t>
            </a:r>
            <a:r>
              <a:rPr lang="de-DE" err="1"/>
              <a:t>Featurespace</a:t>
            </a:r>
            <a:r>
              <a:rPr lang="de-DE"/>
              <a:t> oder Merkmalsraum, D </a:t>
            </a:r>
            <a:r>
              <a:rPr lang="de-DE" err="1"/>
              <a:t>Featuremapping</a:t>
            </a:r>
            <a:r>
              <a:rPr lang="de-DE"/>
              <a:t> oder Merkmalsabbildung. In der Praxis muss der </a:t>
            </a:r>
            <a:r>
              <a:rPr lang="de-DE" err="1"/>
              <a:t>Featurespace</a:t>
            </a:r>
            <a:r>
              <a:rPr lang="de-DE"/>
              <a:t> nicht explizit bekannt sein, da Kernel durch den Satz von Mercer eine einfache Charakterisierung besitzt. </a:t>
            </a:r>
          </a:p>
          <a:p>
            <a:endParaRPr lang="de-DE"/>
          </a:p>
          <a:p>
            <a:r>
              <a:rPr lang="de-DE" b="1"/>
              <a:t>Verschiedene Klassen von Kernelfunktionen</a:t>
            </a:r>
          </a:p>
          <a:p>
            <a:endParaRPr lang="de-DE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17CA811D-531A-F14F-A39B-E91DC0A5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4242816"/>
            <a:ext cx="5352408" cy="19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3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3) Exkurs Kernel Trick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945237-5511-004D-8447-843F217D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6385" name="Grafik 18" descr="SVM_8">
            <a:extLst>
              <a:ext uri="{FF2B5EF4-FFF2-40B4-BE49-F238E27FC236}">
                <a16:creationId xmlns:a16="http://schemas.microsoft.com/office/drawing/2014/main" id="{1A0D3D65-9CE7-9244-B956-BC4C2BBA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60" y="1890876"/>
            <a:ext cx="45466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DBFE91-FBFE-D84C-9B29-3C0C303B4196}"/>
              </a:ext>
            </a:extLst>
          </p:cNvPr>
          <p:cNvSpPr txBox="1"/>
          <p:nvPr/>
        </p:nvSpPr>
        <p:spPr>
          <a:xfrm>
            <a:off x="581192" y="1900020"/>
            <a:ext cx="454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Wie kann nun dort die optimale Trennung eingezeichnet werden?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BC33F7-D12F-444F-BF3C-B47AC78E9770}"/>
              </a:ext>
            </a:extLst>
          </p:cNvPr>
          <p:cNvSpPr txBox="1"/>
          <p:nvPr/>
        </p:nvSpPr>
        <p:spPr>
          <a:xfrm>
            <a:off x="581191" y="2782669"/>
            <a:ext cx="454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Anwendung einer Transformationsvorschrift: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9454E70-BF91-294C-9930-851D5A4C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3438144"/>
            <a:ext cx="2796876" cy="9996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498F816-80C4-D848-8733-78782DAB3CE9}"/>
              </a:ext>
            </a:extLst>
          </p:cNvPr>
          <p:cNvSpPr txBox="1"/>
          <p:nvPr/>
        </p:nvSpPr>
        <p:spPr>
          <a:xfrm>
            <a:off x="4465071" y="5672606"/>
            <a:ext cx="2532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Nr.10: Kernel Trick</a:t>
            </a:r>
          </a:p>
        </p:txBody>
      </p:sp>
    </p:spTree>
    <p:extLst>
      <p:ext uri="{BB962C8B-B14F-4D97-AF65-F5344CB8AC3E}">
        <p14:creationId xmlns:p14="http://schemas.microsoft.com/office/powerpoint/2010/main" val="258385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3) Exkurs Kernel Trick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945237-5511-004D-8447-843F217D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5AC0D3-987C-8E45-A247-F12521F84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7409" name="Grafik 19" descr="SVM_9">
            <a:extLst>
              <a:ext uri="{FF2B5EF4-FFF2-40B4-BE49-F238E27FC236}">
                <a16:creationId xmlns:a16="http://schemas.microsoft.com/office/drawing/2014/main" id="{4F064757-38D7-F448-B14F-0BC956DE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61" y="1890876"/>
            <a:ext cx="5007077" cy="42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05E3FC8-C61F-3147-B89C-81B815207870}"/>
              </a:ext>
            </a:extLst>
          </p:cNvPr>
          <p:cNvSpPr txBox="1"/>
          <p:nvPr/>
        </p:nvSpPr>
        <p:spPr>
          <a:xfrm>
            <a:off x="581192" y="1900020"/>
            <a:ext cx="454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Hochtransformation mit Kernel Funktion ermöglicht eine lineare Trennbarkeit: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955057-9AAD-8142-9228-7D3665B13205}"/>
              </a:ext>
            </a:extLst>
          </p:cNvPr>
          <p:cNvSpPr txBox="1"/>
          <p:nvPr/>
        </p:nvSpPr>
        <p:spPr>
          <a:xfrm>
            <a:off x="5265171" y="6155844"/>
            <a:ext cx="2558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Nr.11: Kernel Trick</a:t>
            </a:r>
          </a:p>
        </p:txBody>
      </p:sp>
    </p:spTree>
    <p:extLst>
      <p:ext uri="{BB962C8B-B14F-4D97-AF65-F5344CB8AC3E}">
        <p14:creationId xmlns:p14="http://schemas.microsoft.com/office/powerpoint/2010/main" val="12194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53DE4E-002B-AA4F-BEF6-F7DE5AB9E052}"/>
              </a:ext>
            </a:extLst>
          </p:cNvPr>
          <p:cNvSpPr txBox="1"/>
          <p:nvPr/>
        </p:nvSpPr>
        <p:spPr>
          <a:xfrm>
            <a:off x="722671" y="1890876"/>
            <a:ext cx="6828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/>
              <a:t>Zielsetzung und Idee</a:t>
            </a:r>
          </a:p>
          <a:p>
            <a:pPr marL="342900" indent="-342900">
              <a:buAutoNum type="arabicParenR"/>
            </a:pPr>
            <a:r>
              <a:rPr lang="de-DE"/>
              <a:t>Verschiedene Beispiele der Hyperebene</a:t>
            </a:r>
          </a:p>
          <a:p>
            <a:pPr marL="342900" indent="-342900">
              <a:buAutoNum type="arabicParenR"/>
            </a:pPr>
            <a:r>
              <a:rPr lang="de-DE"/>
              <a:t>Exkurs Kernel Trick</a:t>
            </a:r>
          </a:p>
          <a:p>
            <a:pPr lvl="1"/>
            <a:r>
              <a:rPr lang="de-DE"/>
              <a:t>3.1) Probleme des Kernel Trick</a:t>
            </a:r>
          </a:p>
          <a:p>
            <a:pPr lvl="1"/>
            <a:r>
              <a:rPr lang="de-DE"/>
              <a:t>3.2) Vorteile des Kernel Trick</a:t>
            </a:r>
          </a:p>
          <a:p>
            <a:r>
              <a:rPr lang="de-DE"/>
              <a:t>4) Wrap Up</a:t>
            </a:r>
          </a:p>
          <a:p>
            <a:r>
              <a:rPr lang="de-DE"/>
              <a:t>5) Mathematisches Konzept</a:t>
            </a:r>
          </a:p>
          <a:p>
            <a:r>
              <a:rPr lang="de-DE"/>
              <a:t>6) Beispiel in Python</a:t>
            </a:r>
          </a:p>
          <a:p>
            <a:r>
              <a:rPr lang="de-DE"/>
              <a:t>7) Quellenverzeichnis/Abbildungsverzeichnis</a:t>
            </a:r>
          </a:p>
        </p:txBody>
      </p:sp>
    </p:spTree>
    <p:extLst>
      <p:ext uri="{BB962C8B-B14F-4D97-AF65-F5344CB8AC3E}">
        <p14:creationId xmlns:p14="http://schemas.microsoft.com/office/powerpoint/2010/main" val="200881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3) Exkurs Kernel Trick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945237-5511-004D-8447-843F217D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5AC0D3-987C-8E45-A247-F12521F84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7409" name="Grafik 19" descr="SVM_9">
            <a:extLst>
              <a:ext uri="{FF2B5EF4-FFF2-40B4-BE49-F238E27FC236}">
                <a16:creationId xmlns:a16="http://schemas.microsoft.com/office/drawing/2014/main" id="{4F064757-38D7-F448-B14F-0BC956DE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61" y="1890876"/>
            <a:ext cx="5007077" cy="42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05E3FC8-C61F-3147-B89C-81B815207870}"/>
              </a:ext>
            </a:extLst>
          </p:cNvPr>
          <p:cNvSpPr txBox="1"/>
          <p:nvPr/>
        </p:nvSpPr>
        <p:spPr>
          <a:xfrm>
            <a:off x="581192" y="1900020"/>
            <a:ext cx="454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Hochtransformation mit Kernel Funktion ermöglicht eine lineare Trennbarkeit: 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6A99785-2807-A54C-B47A-71C2A30793D7}"/>
              </a:ext>
            </a:extLst>
          </p:cNvPr>
          <p:cNvCxnSpPr/>
          <p:nvPr/>
        </p:nvCxnSpPr>
        <p:spPr>
          <a:xfrm>
            <a:off x="4736592" y="3712464"/>
            <a:ext cx="32735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BD3E0E9-9D68-F948-AA60-561657441AEE}"/>
              </a:ext>
            </a:extLst>
          </p:cNvPr>
          <p:cNvSpPr txBox="1"/>
          <p:nvPr/>
        </p:nvSpPr>
        <p:spPr>
          <a:xfrm>
            <a:off x="5290571" y="6155844"/>
            <a:ext cx="1986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Nr.12: Kernel Trick</a:t>
            </a:r>
          </a:p>
        </p:txBody>
      </p:sp>
    </p:spTree>
    <p:extLst>
      <p:ext uri="{BB962C8B-B14F-4D97-AF65-F5344CB8AC3E}">
        <p14:creationId xmlns:p14="http://schemas.microsoft.com/office/powerpoint/2010/main" val="160198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3) Exkurs Kernel Trick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945237-5511-004D-8447-843F217D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5AC0D3-987C-8E45-A247-F12521F84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81DACE-29EF-E642-991F-3B21A096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8433" name="Grafik 20" descr="SVM_10">
            <a:extLst>
              <a:ext uri="{FF2B5EF4-FFF2-40B4-BE49-F238E27FC236}">
                <a16:creationId xmlns:a16="http://schemas.microsoft.com/office/drawing/2014/main" id="{480620AF-7FC9-3D48-B094-E86FE2CA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19" y="1890876"/>
            <a:ext cx="4925962" cy="4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0CC0494-9BAE-D94E-BE5C-26A394DADF41}"/>
              </a:ext>
            </a:extLst>
          </p:cNvPr>
          <p:cNvSpPr txBox="1"/>
          <p:nvPr/>
        </p:nvSpPr>
        <p:spPr>
          <a:xfrm>
            <a:off x="581192" y="1900020"/>
            <a:ext cx="45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Rücktransformation mit Kernel Funktion 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60AB01-152F-154C-ABBF-5647C4434A22}"/>
              </a:ext>
            </a:extLst>
          </p:cNvPr>
          <p:cNvSpPr txBox="1"/>
          <p:nvPr/>
        </p:nvSpPr>
        <p:spPr>
          <a:xfrm>
            <a:off x="5303270" y="6141554"/>
            <a:ext cx="2097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Nr.13: Kernel Trick</a:t>
            </a:r>
          </a:p>
        </p:txBody>
      </p:sp>
    </p:spTree>
    <p:extLst>
      <p:ext uri="{BB962C8B-B14F-4D97-AF65-F5344CB8AC3E}">
        <p14:creationId xmlns:p14="http://schemas.microsoft.com/office/powerpoint/2010/main" val="188845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53969-1202-470C-ADB2-42800F72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256F8E-6966-A54A-86C7-492C1485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9436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</a:rPr>
              <a:t>3.1) probleme des kernel trick</a:t>
            </a:r>
          </a:p>
        </p:txBody>
      </p:sp>
    </p:spTree>
    <p:extLst>
      <p:ext uri="{BB962C8B-B14F-4D97-AF65-F5344CB8AC3E}">
        <p14:creationId xmlns:p14="http://schemas.microsoft.com/office/powerpoint/2010/main" val="80414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3.1) Probleme des Kernel Tricks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AF4FAB-2BFB-4141-B683-C58E38E9CE64}"/>
              </a:ext>
            </a:extLst>
          </p:cNvPr>
          <p:cNvSpPr txBox="1"/>
          <p:nvPr/>
        </p:nvSpPr>
        <p:spPr>
          <a:xfrm>
            <a:off x="722671" y="1890876"/>
            <a:ext cx="68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/>
              <a:t>1) Hochtransformation in höhere Dimensionen ist sehr rechenaufwendig</a:t>
            </a:r>
          </a:p>
          <a:p>
            <a:r>
              <a:rPr lang="de-DE"/>
              <a:t>2) Rücktransformation liefert teils sehr </a:t>
            </a:r>
            <a:r>
              <a:rPr lang="de-DE" err="1"/>
              <a:t>inlineare</a:t>
            </a:r>
            <a:r>
              <a:rPr lang="de-DE"/>
              <a:t> Trennungen</a:t>
            </a:r>
          </a:p>
        </p:txBody>
      </p:sp>
    </p:spTree>
    <p:extLst>
      <p:ext uri="{BB962C8B-B14F-4D97-AF65-F5344CB8AC3E}">
        <p14:creationId xmlns:p14="http://schemas.microsoft.com/office/powerpoint/2010/main" val="4196207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53969-1202-470C-ADB2-42800F72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256F8E-6966-A54A-86C7-492C1485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9436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</a:rPr>
              <a:t>3.2) </a:t>
            </a:r>
            <a:r>
              <a:rPr lang="en-GB" sz="4000" err="1">
                <a:solidFill>
                  <a:schemeClr val="bg1"/>
                </a:solidFill>
              </a:rPr>
              <a:t>Vorteile</a:t>
            </a:r>
            <a:r>
              <a:rPr lang="en-GB" sz="4000">
                <a:solidFill>
                  <a:schemeClr val="bg1"/>
                </a:solidFill>
              </a:rPr>
              <a:t> des kernel trick</a:t>
            </a:r>
          </a:p>
        </p:txBody>
      </p:sp>
    </p:spTree>
    <p:extLst>
      <p:ext uri="{BB962C8B-B14F-4D97-AF65-F5344CB8AC3E}">
        <p14:creationId xmlns:p14="http://schemas.microsoft.com/office/powerpoint/2010/main" val="3470476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3.1) </a:t>
            </a:r>
            <a:r>
              <a:rPr lang="en-GB" sz="3600" err="1"/>
              <a:t>Vorteile</a:t>
            </a:r>
            <a:r>
              <a:rPr lang="en-GB" sz="3600"/>
              <a:t> des Kernel Tricks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AF4FAB-2BFB-4141-B683-C58E38E9CE64}"/>
              </a:ext>
            </a:extLst>
          </p:cNvPr>
          <p:cNvSpPr txBox="1"/>
          <p:nvPr/>
        </p:nvSpPr>
        <p:spPr>
          <a:xfrm>
            <a:off x="722671" y="1890876"/>
            <a:ext cx="682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arenR"/>
            </a:pPr>
            <a:r>
              <a:rPr lang="de-DE"/>
              <a:t>Hochtransformation in höhere Dimensionen liefert </a:t>
            </a:r>
            <a:r>
              <a:rPr lang="de-DE" err="1"/>
              <a:t>Separierbarkeit</a:t>
            </a:r>
            <a:r>
              <a:rPr lang="de-DE"/>
              <a:t> egal welcher Art der Daten </a:t>
            </a:r>
          </a:p>
          <a:p>
            <a:pPr marL="342900" lvl="0" indent="-342900">
              <a:buAutoNum type="arabicParenR"/>
            </a:pPr>
            <a:r>
              <a:rPr lang="de-DE"/>
              <a:t>Anwendung von vorgegebenen populären Kernelfunktionen bietet schnelle Hilfe</a:t>
            </a:r>
          </a:p>
        </p:txBody>
      </p:sp>
    </p:spTree>
    <p:extLst>
      <p:ext uri="{BB962C8B-B14F-4D97-AF65-F5344CB8AC3E}">
        <p14:creationId xmlns:p14="http://schemas.microsoft.com/office/powerpoint/2010/main" val="302858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53969-1202-470C-ADB2-42800F72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256F8E-6966-A54A-86C7-492C1485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9436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</a:rPr>
              <a:t>4) Wrap up</a:t>
            </a:r>
          </a:p>
        </p:txBody>
      </p:sp>
    </p:spTree>
    <p:extLst>
      <p:ext uri="{BB962C8B-B14F-4D97-AF65-F5344CB8AC3E}">
        <p14:creationId xmlns:p14="http://schemas.microsoft.com/office/powerpoint/2010/main" val="236286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4) Wrap up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2CBA1-FCB4-9B4D-BB5D-E03BF45A4F51}"/>
              </a:ext>
            </a:extLst>
          </p:cNvPr>
          <p:cNvSpPr txBox="1"/>
          <p:nvPr/>
        </p:nvSpPr>
        <p:spPr>
          <a:xfrm>
            <a:off x="581192" y="2530956"/>
            <a:ext cx="10888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Die konstruierten Ebenen stellen also eine Entscheidungshilfe dar, die es erleichtern Daten in bestimmte Klassen voneinander abgegrenzt einzuteilen. Je breiter der Entscheidungs-/Einteilungsbereich desto leichter ist es Daten einzuteilen.</a:t>
            </a:r>
          </a:p>
          <a:p>
            <a:endParaRPr lang="de-DE"/>
          </a:p>
          <a:p>
            <a:r>
              <a:rPr lang="de-DE"/>
              <a:t>Wie zu sehen war, die Anzahl der „Features“ (Attribute)  gibt die Dimension vor. Bei N=2, also im zweidimensionalen Raum, ist die Ebene lediglich eine Gerade, bei N=3 jedoch im dreidimensionalen Raum ist die Ebene eine zweidimensioanle Ebene, keine Gerade mehr.</a:t>
            </a:r>
          </a:p>
          <a:p>
            <a:r>
              <a:rPr lang="de-DE"/>
              <a:t> </a:t>
            </a:r>
          </a:p>
          <a:p>
            <a:r>
              <a:rPr lang="de-DE"/>
              <a:t>Nun ist die Frage, z.B. anhand eines N=2 Raumes wie diese Ebene konstruiert werden kann. Ganz allgemein wird eine Ebene mithilfe von Stützvektoren aufgespannt.</a:t>
            </a:r>
          </a:p>
        </p:txBody>
      </p:sp>
    </p:spTree>
    <p:extLst>
      <p:ext uri="{BB962C8B-B14F-4D97-AF65-F5344CB8AC3E}">
        <p14:creationId xmlns:p14="http://schemas.microsoft.com/office/powerpoint/2010/main" val="398709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4) Wrap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E8492-EA0A-B743-98DC-FBD82A98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3553" name="Grafik 4" descr="Image for post">
            <a:extLst>
              <a:ext uri="{FF2B5EF4-FFF2-40B4-BE49-F238E27FC236}">
                <a16:creationId xmlns:a16="http://schemas.microsoft.com/office/drawing/2014/main" id="{2A445A30-9FC0-ED46-9616-9C3126647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05" y="1890876"/>
            <a:ext cx="8492989" cy="43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DE9362C-94D5-7E42-8AF8-1A61490AF1E1}"/>
              </a:ext>
            </a:extLst>
          </p:cNvPr>
          <p:cNvSpPr txBox="1"/>
          <p:nvPr/>
        </p:nvSpPr>
        <p:spPr>
          <a:xfrm>
            <a:off x="5214370" y="6074045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Nr.14: </a:t>
            </a:r>
            <a:r>
              <a:rPr lang="de-DE" sz="1000" err="1"/>
              <a:t>Wrap</a:t>
            </a:r>
            <a:r>
              <a:rPr lang="de-DE" sz="1000"/>
              <a:t> </a:t>
            </a:r>
            <a:r>
              <a:rPr lang="de-DE" sz="1000" err="1"/>
              <a:t>Up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8467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53969-1202-470C-ADB2-42800F72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256F8E-6966-A54A-86C7-492C1485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9436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</a:rPr>
              <a:t>5) Mathematisches konzept</a:t>
            </a:r>
          </a:p>
        </p:txBody>
      </p:sp>
    </p:spTree>
    <p:extLst>
      <p:ext uri="{BB962C8B-B14F-4D97-AF65-F5344CB8AC3E}">
        <p14:creationId xmlns:p14="http://schemas.microsoft.com/office/powerpoint/2010/main" val="21268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53969-1202-470C-ADB2-42800F72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256F8E-6966-A54A-86C7-492C1485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9436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</a:rPr>
              <a:t>1) </a:t>
            </a:r>
            <a:r>
              <a:rPr lang="de-DE" sz="4000">
                <a:solidFill>
                  <a:schemeClr val="bg1"/>
                </a:solidFill>
              </a:rPr>
              <a:t>Zielsetzung</a:t>
            </a:r>
            <a:r>
              <a:rPr lang="en-GB" sz="4000">
                <a:solidFill>
                  <a:schemeClr val="bg1"/>
                </a:solidFill>
              </a:rPr>
              <a:t> und idee</a:t>
            </a:r>
          </a:p>
        </p:txBody>
      </p:sp>
    </p:spTree>
    <p:extLst>
      <p:ext uri="{BB962C8B-B14F-4D97-AF65-F5344CB8AC3E}">
        <p14:creationId xmlns:p14="http://schemas.microsoft.com/office/powerpoint/2010/main" val="1622554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6F0DA90-881F-7544-A1EC-1AECA9EB0393}"/>
              </a:ext>
            </a:extLst>
          </p:cNvPr>
          <p:cNvGrpSpPr/>
          <p:nvPr/>
        </p:nvGrpSpPr>
        <p:grpSpPr>
          <a:xfrm>
            <a:off x="3654852" y="1890876"/>
            <a:ext cx="4882296" cy="4390771"/>
            <a:chOff x="6947186" y="2050823"/>
            <a:chExt cx="4882296" cy="439077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2AA9DE49-B4C1-0441-A692-ECA8849ED791}"/>
                </a:ext>
              </a:extLst>
            </p:cNvPr>
            <p:cNvGrpSpPr/>
            <p:nvPr/>
          </p:nvGrpSpPr>
          <p:grpSpPr>
            <a:xfrm>
              <a:off x="6947186" y="2050823"/>
              <a:ext cx="4359892" cy="4390771"/>
              <a:chOff x="6996083" y="973157"/>
              <a:chExt cx="4359892" cy="4390771"/>
            </a:xfrm>
          </p:grpSpPr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DBD5BA97-6619-6D4A-A46C-0ADC7C7CB1E3}"/>
                  </a:ext>
                </a:extLst>
              </p:cNvPr>
              <p:cNvCxnSpPr/>
              <p:nvPr/>
            </p:nvCxnSpPr>
            <p:spPr>
              <a:xfrm>
                <a:off x="7172960" y="5100320"/>
                <a:ext cx="3891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CAB3A853-E2EF-1940-9F53-793C8DC02D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27320" y="3154680"/>
                <a:ext cx="3891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87F914-2015-6A4C-8A87-57473E2BA95E}"/>
                  </a:ext>
                </a:extLst>
              </p:cNvPr>
              <p:cNvSpPr/>
              <p:nvPr/>
            </p:nvSpPr>
            <p:spPr>
              <a:xfrm>
                <a:off x="7569200" y="2783840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7F62C5C-C465-994E-B51C-45FF3D965EB1}"/>
                  </a:ext>
                </a:extLst>
              </p:cNvPr>
              <p:cNvSpPr/>
              <p:nvPr/>
            </p:nvSpPr>
            <p:spPr>
              <a:xfrm>
                <a:off x="7420610" y="3154680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E22B5F-A62A-2D4E-AF6A-75B0C69F89E4}"/>
                  </a:ext>
                </a:extLst>
              </p:cNvPr>
              <p:cNvSpPr/>
              <p:nvPr/>
            </p:nvSpPr>
            <p:spPr>
              <a:xfrm>
                <a:off x="7874000" y="3530600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EB8B814-732E-D243-A4C2-E97A7DD0CA3D}"/>
                  </a:ext>
                </a:extLst>
              </p:cNvPr>
              <p:cNvSpPr/>
              <p:nvPr/>
            </p:nvSpPr>
            <p:spPr>
              <a:xfrm>
                <a:off x="8026400" y="3107055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5941F3-1EC1-A746-A15D-9553D4B21A82}"/>
                  </a:ext>
                </a:extLst>
              </p:cNvPr>
              <p:cNvSpPr/>
              <p:nvPr/>
            </p:nvSpPr>
            <p:spPr>
              <a:xfrm>
                <a:off x="8178800" y="3393440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6C05D-5C92-5E47-9724-9F0BDEA3276A}"/>
                  </a:ext>
                </a:extLst>
              </p:cNvPr>
              <p:cNvSpPr/>
              <p:nvPr/>
            </p:nvSpPr>
            <p:spPr>
              <a:xfrm>
                <a:off x="8348343" y="3646882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0B165AA-DEE9-384D-B941-67BB30FAA272}"/>
                  </a:ext>
                </a:extLst>
              </p:cNvPr>
              <p:cNvSpPr/>
              <p:nvPr/>
            </p:nvSpPr>
            <p:spPr>
              <a:xfrm>
                <a:off x="8788583" y="4208021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0DE5A5F-1094-1D40-8F1E-9F7A4EE9B31B}"/>
                  </a:ext>
                </a:extLst>
              </p:cNvPr>
              <p:cNvSpPr/>
              <p:nvPr/>
            </p:nvSpPr>
            <p:spPr>
              <a:xfrm>
                <a:off x="7673340" y="3231996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CE322A9-23D2-1047-BA13-8AF5D1D3A72A}"/>
                  </a:ext>
                </a:extLst>
              </p:cNvPr>
              <p:cNvSpPr/>
              <p:nvPr/>
            </p:nvSpPr>
            <p:spPr>
              <a:xfrm>
                <a:off x="7620000" y="3694430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E7EC07E-CAD3-5540-BEED-960A265748BD}"/>
                  </a:ext>
                </a:extLst>
              </p:cNvPr>
              <p:cNvSpPr/>
              <p:nvPr/>
            </p:nvSpPr>
            <p:spPr>
              <a:xfrm>
                <a:off x="7975600" y="3926840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609E47-F9A3-A440-9913-5E517E7137F8}"/>
                  </a:ext>
                </a:extLst>
              </p:cNvPr>
              <p:cNvSpPr/>
              <p:nvPr/>
            </p:nvSpPr>
            <p:spPr>
              <a:xfrm>
                <a:off x="7752080" y="4071620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95DC35A-DAFA-274A-9C3A-7AC2CA77E485}"/>
                  </a:ext>
                </a:extLst>
              </p:cNvPr>
              <p:cNvSpPr/>
              <p:nvPr/>
            </p:nvSpPr>
            <p:spPr>
              <a:xfrm>
                <a:off x="8537123" y="3888393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5226302-F6AC-9446-99C1-4835B6464677}"/>
                  </a:ext>
                </a:extLst>
              </p:cNvPr>
              <p:cNvSpPr/>
              <p:nvPr/>
            </p:nvSpPr>
            <p:spPr>
              <a:xfrm>
                <a:off x="8297543" y="4094469"/>
                <a:ext cx="152400" cy="1828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B289F7B-F663-4A40-9632-C007C3E7B654}"/>
                  </a:ext>
                </a:extLst>
              </p:cNvPr>
              <p:cNvSpPr/>
              <p:nvPr/>
            </p:nvSpPr>
            <p:spPr>
              <a:xfrm>
                <a:off x="9576166" y="1697153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6D39F63-7B5B-F54B-AF35-32EF568BB7FD}"/>
                  </a:ext>
                </a:extLst>
              </p:cNvPr>
              <p:cNvSpPr/>
              <p:nvPr/>
            </p:nvSpPr>
            <p:spPr>
              <a:xfrm>
                <a:off x="9427576" y="2067993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72F93C-F4AF-FB47-979D-A55F938E7D65}"/>
                  </a:ext>
                </a:extLst>
              </p:cNvPr>
              <p:cNvSpPr/>
              <p:nvPr/>
            </p:nvSpPr>
            <p:spPr>
              <a:xfrm>
                <a:off x="9880966" y="2443913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EB84A9-CF3E-4C42-8EC3-86956717B250}"/>
                  </a:ext>
                </a:extLst>
              </p:cNvPr>
              <p:cNvSpPr/>
              <p:nvPr/>
            </p:nvSpPr>
            <p:spPr>
              <a:xfrm>
                <a:off x="10033366" y="2020368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43555A5-76C1-E84F-B03C-A038227BFDC6}"/>
                  </a:ext>
                </a:extLst>
              </p:cNvPr>
              <p:cNvSpPr/>
              <p:nvPr/>
            </p:nvSpPr>
            <p:spPr>
              <a:xfrm>
                <a:off x="10185766" y="2306753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6CF7F0-AA1E-0B4A-892B-F0DB9988124D}"/>
                  </a:ext>
                </a:extLst>
              </p:cNvPr>
              <p:cNvSpPr/>
              <p:nvPr/>
            </p:nvSpPr>
            <p:spPr>
              <a:xfrm>
                <a:off x="10160366" y="2566949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5DEB221-45B3-C346-9EE1-8734FF5A3038}"/>
                  </a:ext>
                </a:extLst>
              </p:cNvPr>
              <p:cNvSpPr/>
              <p:nvPr/>
            </p:nvSpPr>
            <p:spPr>
              <a:xfrm>
                <a:off x="10409286" y="3040813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60A74C-7B6C-884A-9AA8-5C2364F39C24}"/>
                  </a:ext>
                </a:extLst>
              </p:cNvPr>
              <p:cNvSpPr/>
              <p:nvPr/>
            </p:nvSpPr>
            <p:spPr>
              <a:xfrm>
                <a:off x="9680306" y="2145309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2E0192C-EE0E-2245-B20A-EF8C760EBC30}"/>
                  </a:ext>
                </a:extLst>
              </p:cNvPr>
              <p:cNvSpPr/>
              <p:nvPr/>
            </p:nvSpPr>
            <p:spPr>
              <a:xfrm>
                <a:off x="9626966" y="2607743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F37C6D0-9660-354F-B70F-047243E8DB0A}"/>
                  </a:ext>
                </a:extLst>
              </p:cNvPr>
              <p:cNvSpPr/>
              <p:nvPr/>
            </p:nvSpPr>
            <p:spPr>
              <a:xfrm>
                <a:off x="9982566" y="2840153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127B658-2D0D-734B-BDED-3CAC321DBBE4}"/>
                  </a:ext>
                </a:extLst>
              </p:cNvPr>
              <p:cNvSpPr/>
              <p:nvPr/>
            </p:nvSpPr>
            <p:spPr>
              <a:xfrm>
                <a:off x="9759046" y="2984933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AA6AD1D-CFEF-C64D-85EC-D45C648768FA}"/>
                  </a:ext>
                </a:extLst>
              </p:cNvPr>
              <p:cNvSpPr/>
              <p:nvPr/>
            </p:nvSpPr>
            <p:spPr>
              <a:xfrm>
                <a:off x="10261966" y="2794433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CA44066-26F7-D243-9421-D69787153FDD}"/>
                  </a:ext>
                </a:extLst>
              </p:cNvPr>
              <p:cNvSpPr/>
              <p:nvPr/>
            </p:nvSpPr>
            <p:spPr>
              <a:xfrm>
                <a:off x="10109566" y="3198851"/>
                <a:ext cx="15240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D3FC5827-6049-EA49-A2C2-5FF99C755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5929" y="1379630"/>
                <a:ext cx="2540637" cy="3527789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CE67BC2A-1D20-F441-A4AB-7209D5DDB1FD}"/>
                  </a:ext>
                </a:extLst>
              </p:cNvPr>
              <p:cNvSpPr txBox="1"/>
              <p:nvPr/>
            </p:nvSpPr>
            <p:spPr>
              <a:xfrm>
                <a:off x="7661542" y="4630420"/>
                <a:ext cx="1361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/>
                  <a:t>Kategorie 1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B2904427-3A56-2A44-BA09-1FBDB464D841}"/>
                  </a:ext>
                </a:extLst>
              </p:cNvPr>
              <p:cNvSpPr txBox="1"/>
              <p:nvPr/>
            </p:nvSpPr>
            <p:spPr>
              <a:xfrm>
                <a:off x="6996083" y="973157"/>
                <a:ext cx="284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/>
                  <a:t>Y</a:t>
                </a: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8871B39-EB71-664E-A734-B75FCB2EC6F1}"/>
                  </a:ext>
                </a:extLst>
              </p:cNvPr>
              <p:cNvSpPr txBox="1"/>
              <p:nvPr/>
            </p:nvSpPr>
            <p:spPr>
              <a:xfrm>
                <a:off x="11039362" y="5086929"/>
                <a:ext cx="316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/>
                  <a:t>X</a:t>
                </a:r>
              </a:p>
            </p:txBody>
          </p: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02C5EC-D5E5-4549-AD3A-39C73F1A5C78}"/>
                </a:ext>
              </a:extLst>
            </p:cNvPr>
            <p:cNvSpPr txBox="1"/>
            <p:nvPr/>
          </p:nvSpPr>
          <p:spPr>
            <a:xfrm>
              <a:off x="10306778" y="3084475"/>
              <a:ext cx="1361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Kategorie 2</a:t>
              </a:r>
            </a:p>
          </p:txBody>
        </p: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390BEB97-FDBC-0444-AD1D-D64576B7A5E7}"/>
                </a:ext>
              </a:extLst>
            </p:cNvPr>
            <p:cNvCxnSpPr>
              <a:cxnSpLocks/>
            </p:cNvCxnSpPr>
            <p:nvPr/>
          </p:nvCxnSpPr>
          <p:spPr>
            <a:xfrm>
              <a:off x="7367768" y="3113886"/>
              <a:ext cx="2057901" cy="28845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8DE5624C-30C1-184E-90BC-D82FCC05962C}"/>
                </a:ext>
              </a:extLst>
            </p:cNvPr>
            <p:cNvCxnSpPr>
              <a:cxnSpLocks/>
            </p:cNvCxnSpPr>
            <p:nvPr/>
          </p:nvCxnSpPr>
          <p:spPr>
            <a:xfrm>
              <a:off x="8396718" y="2475524"/>
              <a:ext cx="2057901" cy="28845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153F63BA-E812-D14B-9141-E7AD2455304D}"/>
                </a:ext>
              </a:extLst>
            </p:cNvPr>
            <p:cNvSpPr txBox="1"/>
            <p:nvPr/>
          </p:nvSpPr>
          <p:spPr>
            <a:xfrm>
              <a:off x="8498846" y="2404253"/>
              <a:ext cx="1361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Abstand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C35B09EB-4776-EC4B-AC64-8D22F93A926C}"/>
                </a:ext>
              </a:extLst>
            </p:cNvPr>
            <p:cNvSpPr txBox="1"/>
            <p:nvPr/>
          </p:nvSpPr>
          <p:spPr>
            <a:xfrm>
              <a:off x="10468060" y="5285687"/>
              <a:ext cx="1361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DB 2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EBAC0258-4A21-9A43-A435-CFEA7C65A023}"/>
                </a:ext>
              </a:extLst>
            </p:cNvPr>
            <p:cNvSpPr txBox="1"/>
            <p:nvPr/>
          </p:nvSpPr>
          <p:spPr>
            <a:xfrm>
              <a:off x="9388740" y="5910085"/>
              <a:ext cx="1361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DB 1</a:t>
              </a: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46D58EB-4855-4E4B-8BC3-D386ED2821FB}"/>
                </a:ext>
              </a:extLst>
            </p:cNvPr>
            <p:cNvCxnSpPr/>
            <p:nvPr/>
          </p:nvCxnSpPr>
          <p:spPr>
            <a:xfrm flipV="1">
              <a:off x="7571103" y="2692400"/>
              <a:ext cx="993323" cy="6690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FC5C2CDC-7180-394C-9B0D-A310B0991E3F}"/>
              </a:ext>
            </a:extLst>
          </p:cNvPr>
          <p:cNvSpPr txBox="1"/>
          <p:nvPr/>
        </p:nvSpPr>
        <p:spPr>
          <a:xfrm>
            <a:off x="3714734" y="6080661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Nr.15: Einfache mathematische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3382366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8F0678-0C3F-F549-B748-2B8361CFA922}"/>
              </a:ext>
            </a:extLst>
          </p:cNvPr>
          <p:cNvSpPr txBox="1"/>
          <p:nvPr/>
        </p:nvSpPr>
        <p:spPr>
          <a:xfrm>
            <a:off x="581192" y="2413337"/>
            <a:ext cx="2418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Länge des </a:t>
            </a:r>
            <a:r>
              <a:rPr lang="de-DE" err="1"/>
              <a:t>Normalenvektors</a:t>
            </a:r>
            <a:r>
              <a:rPr lang="de-DE"/>
              <a:t> </a:t>
            </a:r>
            <a:r>
              <a:rPr lang="de-DE" err="1"/>
              <a:t>w</a:t>
            </a:r>
            <a:r>
              <a:rPr lang="de-DE"/>
              <a:t> zunächst undefiniert, wird durch Multiplikation erst genau festgelegt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E0D2396B-EC1F-5E40-AEEB-5D8B7A596484}"/>
              </a:ext>
            </a:extLst>
          </p:cNvPr>
          <p:cNvGrpSpPr/>
          <p:nvPr/>
        </p:nvGrpSpPr>
        <p:grpSpPr>
          <a:xfrm>
            <a:off x="3916054" y="1890876"/>
            <a:ext cx="4359892" cy="4390771"/>
            <a:chOff x="7309704" y="1636876"/>
            <a:chExt cx="4359892" cy="4390771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33DC2F85-B573-2344-8362-633CBA480B87}"/>
                </a:ext>
              </a:extLst>
            </p:cNvPr>
            <p:cNvGrpSpPr/>
            <p:nvPr/>
          </p:nvGrpSpPr>
          <p:grpSpPr>
            <a:xfrm>
              <a:off x="7309704" y="1636876"/>
              <a:ext cx="4359892" cy="4390771"/>
              <a:chOff x="6947186" y="2050823"/>
              <a:chExt cx="4359892" cy="4390771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E57823CA-BB1D-D54A-9D7E-8B1489C0F346}"/>
                  </a:ext>
                </a:extLst>
              </p:cNvPr>
              <p:cNvGrpSpPr/>
              <p:nvPr/>
            </p:nvGrpSpPr>
            <p:grpSpPr>
              <a:xfrm>
                <a:off x="6947186" y="2050823"/>
                <a:ext cx="4359892" cy="4390771"/>
                <a:chOff x="6996083" y="973157"/>
                <a:chExt cx="4359892" cy="4390771"/>
              </a:xfrm>
            </p:grpSpPr>
            <p:cxnSp>
              <p:nvCxnSpPr>
                <p:cNvPr id="16" name="Gerade Verbindung mit Pfeil 15">
                  <a:extLst>
                    <a:ext uri="{FF2B5EF4-FFF2-40B4-BE49-F238E27FC236}">
                      <a16:creationId xmlns:a16="http://schemas.microsoft.com/office/drawing/2014/main" id="{C85A809A-23F0-1944-B1E2-3AD39256B032}"/>
                    </a:ext>
                  </a:extLst>
                </p:cNvPr>
                <p:cNvCxnSpPr/>
                <p:nvPr/>
              </p:nvCxnSpPr>
              <p:spPr>
                <a:xfrm>
                  <a:off x="7172960" y="5100320"/>
                  <a:ext cx="38912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 Verbindung mit Pfeil 16">
                  <a:extLst>
                    <a:ext uri="{FF2B5EF4-FFF2-40B4-BE49-F238E27FC236}">
                      <a16:creationId xmlns:a16="http://schemas.microsoft.com/office/drawing/2014/main" id="{84DB8E1B-65D3-3B44-AF94-0B1030488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27320" y="3154680"/>
                  <a:ext cx="38912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F4264716-5C80-0C42-B037-6448D0B2C9B2}"/>
                    </a:ext>
                  </a:extLst>
                </p:cNvPr>
                <p:cNvSpPr txBox="1"/>
                <p:nvPr/>
              </p:nvSpPr>
              <p:spPr>
                <a:xfrm>
                  <a:off x="6996083" y="973157"/>
                  <a:ext cx="2844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/>
                    <a:t>Y</a:t>
                  </a:r>
                </a:p>
              </p:txBody>
            </p:sp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84D76A5D-2636-CE40-9621-CC1013F78F84}"/>
                    </a:ext>
                  </a:extLst>
                </p:cNvPr>
                <p:cNvSpPr txBox="1"/>
                <p:nvPr/>
              </p:nvSpPr>
              <p:spPr>
                <a:xfrm>
                  <a:off x="11039362" y="5086929"/>
                  <a:ext cx="3166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/>
                    <a:t>X</a:t>
                  </a:r>
                </a:p>
              </p:txBody>
            </p:sp>
          </p:grp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8FD93F91-38CA-C947-B27A-D98F3CFE5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768" y="3113886"/>
                <a:ext cx="2057901" cy="288459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B90E680A-36D1-E241-84E6-0221D75B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6718" y="2475524"/>
                <a:ext cx="2057901" cy="288459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42A16914-BD76-CF4B-8D78-BFFC1D121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559" y="4562649"/>
              <a:ext cx="1599568" cy="1201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07CDB410-1E0F-8D44-9AB9-58296114EDD1}"/>
                </a:ext>
              </a:extLst>
            </p:cNvPr>
            <p:cNvCxnSpPr>
              <a:cxnSpLocks/>
            </p:cNvCxnSpPr>
            <p:nvPr/>
          </p:nvCxnSpPr>
          <p:spPr>
            <a:xfrm>
              <a:off x="8244761" y="2403809"/>
              <a:ext cx="2057901" cy="28845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87C9646F-2916-5646-84A2-308D0CDEA48B}"/>
                </a:ext>
              </a:extLst>
            </p:cNvPr>
            <p:cNvCxnSpPr>
              <a:cxnSpLocks/>
            </p:cNvCxnSpPr>
            <p:nvPr/>
          </p:nvCxnSpPr>
          <p:spPr>
            <a:xfrm>
              <a:off x="9273711" y="1775375"/>
              <a:ext cx="2057901" cy="28845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053A585-7B4F-1347-8C0A-9A1340ED8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580" y="4300034"/>
              <a:ext cx="2037080" cy="1474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7C5442CA-D579-AC4F-BF59-739FDD94D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558" y="3909942"/>
              <a:ext cx="2552960" cy="1854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AFC1F51-3712-854D-B84C-4C44843D5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557" y="3503872"/>
              <a:ext cx="3067436" cy="226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8D7AD5E-ED3F-9641-B0F2-ACE28B881671}"/>
                </a:ext>
              </a:extLst>
            </p:cNvPr>
            <p:cNvSpPr txBox="1"/>
            <p:nvPr/>
          </p:nvSpPr>
          <p:spPr>
            <a:xfrm>
              <a:off x="8058243" y="4886345"/>
              <a:ext cx="284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W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D228372F-B12A-CA41-BFD1-E9C920845F6F}"/>
                </a:ext>
              </a:extLst>
            </p:cNvPr>
            <p:cNvSpPr txBox="1"/>
            <p:nvPr/>
          </p:nvSpPr>
          <p:spPr>
            <a:xfrm>
              <a:off x="9041275" y="4186330"/>
              <a:ext cx="284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W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7CAD7C0D-B680-2A4A-9561-5011F8D3A8EB}"/>
                </a:ext>
              </a:extLst>
            </p:cNvPr>
            <p:cNvSpPr txBox="1"/>
            <p:nvPr/>
          </p:nvSpPr>
          <p:spPr>
            <a:xfrm>
              <a:off x="9539452" y="3862068"/>
              <a:ext cx="284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W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F7445777-7C41-FF43-9D9D-9CD1DD32E819}"/>
                </a:ext>
              </a:extLst>
            </p:cNvPr>
            <p:cNvSpPr txBox="1"/>
            <p:nvPr/>
          </p:nvSpPr>
          <p:spPr>
            <a:xfrm>
              <a:off x="10031891" y="3503871"/>
              <a:ext cx="284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W</a:t>
              </a:r>
            </a:p>
          </p:txBody>
        </p: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E12C2615-11AA-2A41-A4E3-06A3A1285A3E}"/>
                </a:ext>
              </a:extLst>
            </p:cNvPr>
            <p:cNvCxnSpPr>
              <a:cxnSpLocks/>
            </p:cNvCxnSpPr>
            <p:nvPr/>
          </p:nvCxnSpPr>
          <p:spPr>
            <a:xfrm>
              <a:off x="8112689" y="4897501"/>
              <a:ext cx="1946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 Verbindung 70">
              <a:extLst>
                <a:ext uri="{FF2B5EF4-FFF2-40B4-BE49-F238E27FC236}">
                  <a16:creationId xmlns:a16="http://schemas.microsoft.com/office/drawing/2014/main" id="{68E8385F-F968-5443-9054-6D64B9FDA9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7127" y="4186711"/>
              <a:ext cx="1946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71">
              <a:extLst>
                <a:ext uri="{FF2B5EF4-FFF2-40B4-BE49-F238E27FC236}">
                  <a16:creationId xmlns:a16="http://schemas.microsoft.com/office/drawing/2014/main" id="{8E7F48FD-4C20-F84E-AB84-769E0F350E40}"/>
                </a:ext>
              </a:extLst>
            </p:cNvPr>
            <p:cNvCxnSpPr>
              <a:cxnSpLocks/>
            </p:cNvCxnSpPr>
            <p:nvPr/>
          </p:nvCxnSpPr>
          <p:spPr>
            <a:xfrm>
              <a:off x="9595251" y="3862449"/>
              <a:ext cx="1946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72">
              <a:extLst>
                <a:ext uri="{FF2B5EF4-FFF2-40B4-BE49-F238E27FC236}">
                  <a16:creationId xmlns:a16="http://schemas.microsoft.com/office/drawing/2014/main" id="{72C6C20B-CDFD-B54B-985A-4362767A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007" y="3503871"/>
              <a:ext cx="1946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C540EDD-4C16-D74D-AB97-59567566FF36}"/>
              </a:ext>
            </a:extLst>
          </p:cNvPr>
          <p:cNvSpPr txBox="1"/>
          <p:nvPr/>
        </p:nvSpPr>
        <p:spPr>
          <a:xfrm>
            <a:off x="4051427" y="6130811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Nr.16: Einfache mathematische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47205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91165D-B960-B747-A92D-9E149E1AC14A}"/>
              </a:ext>
            </a:extLst>
          </p:cNvPr>
          <p:cNvSpPr txBox="1"/>
          <p:nvPr/>
        </p:nvSpPr>
        <p:spPr>
          <a:xfrm>
            <a:off x="581192" y="1890876"/>
            <a:ext cx="470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Formulierung der Nebenbedingungen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247FA5-F6C7-8F48-98D4-863926F415D8}"/>
              </a:ext>
            </a:extLst>
          </p:cNvPr>
          <p:cNvSpPr txBox="1"/>
          <p:nvPr/>
        </p:nvSpPr>
        <p:spPr>
          <a:xfrm>
            <a:off x="581192" y="3507962"/>
            <a:ext cx="221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 als Konstante wird als Schwelle (Bias) festgelegt, genauere Erläuterung in Quellen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0754697-7514-9046-A42D-F5A7DAAE7222}"/>
              </a:ext>
            </a:extLst>
          </p:cNvPr>
          <p:cNvGrpSpPr/>
          <p:nvPr/>
        </p:nvGrpSpPr>
        <p:grpSpPr>
          <a:xfrm>
            <a:off x="2331744" y="2342530"/>
            <a:ext cx="5908368" cy="4348261"/>
            <a:chOff x="6251455" y="888773"/>
            <a:chExt cx="6336144" cy="4819226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A142E296-44DC-AB4E-8D29-EE1A1E0AE22D}"/>
                </a:ext>
              </a:extLst>
            </p:cNvPr>
            <p:cNvGrpSpPr/>
            <p:nvPr/>
          </p:nvGrpSpPr>
          <p:grpSpPr>
            <a:xfrm>
              <a:off x="7044828" y="888773"/>
              <a:ext cx="4359892" cy="4390771"/>
              <a:chOff x="6536828" y="1765073"/>
              <a:chExt cx="4359892" cy="4390771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C28DA115-2972-6D42-88B5-187475866CCE}"/>
                  </a:ext>
                </a:extLst>
              </p:cNvPr>
              <p:cNvGrpSpPr/>
              <p:nvPr/>
            </p:nvGrpSpPr>
            <p:grpSpPr>
              <a:xfrm>
                <a:off x="6536828" y="1765073"/>
                <a:ext cx="4359892" cy="4390771"/>
                <a:chOff x="6536828" y="1765073"/>
                <a:chExt cx="4359892" cy="4390771"/>
              </a:xfrm>
            </p:grpSpPr>
            <p:grpSp>
              <p:nvGrpSpPr>
                <p:cNvPr id="5" name="Gruppieren 4">
                  <a:extLst>
                    <a:ext uri="{FF2B5EF4-FFF2-40B4-BE49-F238E27FC236}">
                      <a16:creationId xmlns:a16="http://schemas.microsoft.com/office/drawing/2014/main" id="{BB6DC81E-5641-B04C-89DF-297E5DEBFB9C}"/>
                    </a:ext>
                  </a:extLst>
                </p:cNvPr>
                <p:cNvGrpSpPr/>
                <p:nvPr/>
              </p:nvGrpSpPr>
              <p:grpSpPr>
                <a:xfrm>
                  <a:off x="6536828" y="1765073"/>
                  <a:ext cx="4359892" cy="4390771"/>
                  <a:chOff x="3654852" y="1890876"/>
                  <a:chExt cx="4359892" cy="4390771"/>
                </a:xfrm>
              </p:grpSpPr>
              <p:cxnSp>
                <p:nvCxnSpPr>
                  <p:cNvPr id="7" name="Gerade Verbindung mit Pfeil 6">
                    <a:extLst>
                      <a:ext uri="{FF2B5EF4-FFF2-40B4-BE49-F238E27FC236}">
                        <a16:creationId xmlns:a16="http://schemas.microsoft.com/office/drawing/2014/main" id="{FF381341-22BA-954D-BD72-77A7161FB9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886089" y="4072399"/>
                    <a:ext cx="38912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6B70AAE4-BA9B-2F46-B82E-D4D8953A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4852" y="1890876"/>
                    <a:ext cx="28446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/>
                      <a:t>Y</a:t>
                    </a:r>
                  </a:p>
                </p:txBody>
              </p:sp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DFCBDD7-2D13-EE47-BED0-7DB6AA015911}"/>
                      </a:ext>
                    </a:extLst>
                  </p:cNvPr>
                  <p:cNvSpPr txBox="1"/>
                  <p:nvPr/>
                </p:nvSpPr>
                <p:spPr>
                  <a:xfrm>
                    <a:off x="7698131" y="6004648"/>
                    <a:ext cx="3166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/>
                      <a:t>X</a:t>
                    </a:r>
                  </a:p>
                </p:txBody>
              </p:sp>
              <p:cxnSp>
                <p:nvCxnSpPr>
                  <p:cNvPr id="10" name="Gerade Verbindung mit Pfeil 9">
                    <a:extLst>
                      <a:ext uri="{FF2B5EF4-FFF2-40B4-BE49-F238E27FC236}">
                        <a16:creationId xmlns:a16="http://schemas.microsoft.com/office/drawing/2014/main" id="{BD9835DA-0843-5E46-96D4-54FAF86C7A50}"/>
                      </a:ext>
                    </a:extLst>
                  </p:cNvPr>
                  <p:cNvCxnSpPr/>
                  <p:nvPr/>
                </p:nvCxnSpPr>
                <p:spPr>
                  <a:xfrm>
                    <a:off x="3831729" y="6018039"/>
                    <a:ext cx="38912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Gerade Verbindung 10">
                  <a:extLst>
                    <a:ext uri="{FF2B5EF4-FFF2-40B4-BE49-F238E27FC236}">
                      <a16:creationId xmlns:a16="http://schemas.microsoft.com/office/drawing/2014/main" id="{E954F360-81A6-5944-BD17-9806FC0D9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4645" y="2196564"/>
                  <a:ext cx="2540637" cy="3527789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dash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 Verbindung 11">
                  <a:extLst>
                    <a:ext uri="{FF2B5EF4-FFF2-40B4-BE49-F238E27FC236}">
                      <a16:creationId xmlns:a16="http://schemas.microsoft.com/office/drawing/2014/main" id="{D4BE310B-DA02-4E49-875C-0A642D2DE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5381" y="2853154"/>
                  <a:ext cx="2057901" cy="28845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>
                  <a:extLst>
                    <a:ext uri="{FF2B5EF4-FFF2-40B4-BE49-F238E27FC236}">
                      <a16:creationId xmlns:a16="http://schemas.microsoft.com/office/drawing/2014/main" id="{74E61CCB-88AE-B648-9ABA-64B20ED9A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331" y="2214792"/>
                  <a:ext cx="2057901" cy="28845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 Verbindung mit Pfeil 13">
                  <a:extLst>
                    <a:ext uri="{FF2B5EF4-FFF2-40B4-BE49-F238E27FC236}">
                      <a16:creationId xmlns:a16="http://schemas.microsoft.com/office/drawing/2014/main" id="{14603FC7-0F08-2C43-A454-878E24BCF69D}"/>
                    </a:ext>
                  </a:extLst>
                </p:cNvPr>
                <p:cNvCxnSpPr/>
                <p:nvPr/>
              </p:nvCxnSpPr>
              <p:spPr>
                <a:xfrm flipV="1">
                  <a:off x="7268716" y="2431668"/>
                  <a:ext cx="993323" cy="6690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FB0F406E-1976-004C-B548-27B9FE88A8BC}"/>
                  </a:ext>
                </a:extLst>
              </p:cNvPr>
              <p:cNvGrpSpPr/>
              <p:nvPr/>
            </p:nvGrpSpPr>
            <p:grpSpPr>
              <a:xfrm>
                <a:off x="6713705" y="3332653"/>
                <a:ext cx="1574778" cy="2571967"/>
                <a:chOff x="6713705" y="3332653"/>
                <a:chExt cx="1574778" cy="2571967"/>
              </a:xfrm>
            </p:grpSpPr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96DAD60-BFAB-2A49-B127-D87FBA3B98C5}"/>
                    </a:ext>
                  </a:extLst>
                </p:cNvPr>
                <p:cNvSpPr txBox="1"/>
                <p:nvPr/>
              </p:nvSpPr>
              <p:spPr>
                <a:xfrm>
                  <a:off x="7246465" y="5005278"/>
                  <a:ext cx="2844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/>
                    <a:t>W</a:t>
                  </a:r>
                </a:p>
              </p:txBody>
            </p:sp>
            <p:cxnSp>
              <p:nvCxnSpPr>
                <p:cNvPr id="17" name="Gerade Verbindung 16">
                  <a:extLst>
                    <a:ext uri="{FF2B5EF4-FFF2-40B4-BE49-F238E27FC236}">
                      <a16:creationId xmlns:a16="http://schemas.microsoft.com/office/drawing/2014/main" id="{D19258F4-6DA1-4E41-B23D-4D003E109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0911" y="5016434"/>
                  <a:ext cx="19465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 Verbindung mit Pfeil 17">
                  <a:extLst>
                    <a:ext uri="{FF2B5EF4-FFF2-40B4-BE49-F238E27FC236}">
                      <a16:creationId xmlns:a16="http://schemas.microsoft.com/office/drawing/2014/main" id="{7C102092-053A-C840-8FB9-5000646F8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3705" y="4675102"/>
                  <a:ext cx="1574778" cy="12037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B08D9CE1-8294-2842-8CF4-530B36C71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3705" y="3522228"/>
                  <a:ext cx="1176200" cy="23823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40DC773-4E85-B349-95BF-B06DF2503BEB}"/>
                    </a:ext>
                  </a:extLst>
                </p:cNvPr>
                <p:cNvSpPr/>
                <p:nvPr/>
              </p:nvSpPr>
              <p:spPr>
                <a:xfrm>
                  <a:off x="7813434" y="3332653"/>
                  <a:ext cx="152400" cy="18288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8D83DF19-30D2-D940-9C7B-74D8E38534A4}"/>
                    </a:ext>
                  </a:extLst>
                </p:cNvPr>
                <p:cNvSpPr txBox="1"/>
                <p:nvPr/>
              </p:nvSpPr>
              <p:spPr>
                <a:xfrm>
                  <a:off x="7246465" y="3999357"/>
                  <a:ext cx="2844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/>
                    <a:t>U</a:t>
                  </a:r>
                </a:p>
              </p:txBody>
            </p:sp>
            <p:cxnSp>
              <p:nvCxnSpPr>
                <p:cNvPr id="27" name="Gerade Verbindung 26">
                  <a:extLst>
                    <a:ext uri="{FF2B5EF4-FFF2-40B4-BE49-F238E27FC236}">
                      <a16:creationId xmlns:a16="http://schemas.microsoft.com/office/drawing/2014/main" id="{92DAF343-07F0-1548-B872-EEB54C764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0911" y="4010513"/>
                  <a:ext cx="19465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A2D759E-80CF-BB47-8BD5-2BB7B02A7426}"/>
                </a:ext>
              </a:extLst>
            </p:cNvPr>
            <p:cNvSpPr txBox="1"/>
            <p:nvPr/>
          </p:nvSpPr>
          <p:spPr>
            <a:xfrm>
              <a:off x="9910546" y="1976854"/>
              <a:ext cx="2677053" cy="71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1 oder größer wenn ein Datenpunkt z.B. hier (in diesem Bereich) liegt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56FF1ED-1CF6-C441-A5CB-63DEEB4ECACB}"/>
                </a:ext>
              </a:extLst>
            </p:cNvPr>
            <p:cNvSpPr txBox="1"/>
            <p:nvPr/>
          </p:nvSpPr>
          <p:spPr>
            <a:xfrm>
              <a:off x="6251455" y="5191620"/>
              <a:ext cx="5130799" cy="51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-1 oder kleiner wenn ein Datenpunkt z.B. hier (in diesem Bereich) liegt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7E9771-A07E-8E49-9F23-A51118C7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0" y="2342530"/>
            <a:ext cx="1950630" cy="4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F31EF1A-D197-B047-A076-1B765D5D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0" y="2808262"/>
            <a:ext cx="1950630" cy="4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40157CD3-62FF-7B49-A0FA-35FB98CD347A}"/>
              </a:ext>
            </a:extLst>
          </p:cNvPr>
          <p:cNvSpPr txBox="1"/>
          <p:nvPr/>
        </p:nvSpPr>
        <p:spPr>
          <a:xfrm>
            <a:off x="3204181" y="6446657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Nr.17: Einfache mathematische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3529253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57B34EE-01E4-344A-AB7E-9AB68A066261}"/>
              </a:ext>
            </a:extLst>
          </p:cNvPr>
          <p:cNvSpPr txBox="1"/>
          <p:nvPr/>
        </p:nvSpPr>
        <p:spPr>
          <a:xfrm>
            <a:off x="581192" y="1890876"/>
            <a:ext cx="2363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Vereinfachung der Normierung durch Einführung der dichotomen Variablen Y: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4110FF-8834-6143-AA9F-C66E9456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78" y="2527300"/>
            <a:ext cx="2832522" cy="5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5F7A40C-FAAF-514B-B8D9-BD7992D0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77" y="2899092"/>
            <a:ext cx="2855365" cy="5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B251E6E-E40E-B24C-852D-23DB158C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63" y="4271383"/>
            <a:ext cx="3586335" cy="4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F6E6EE2-0A93-D24F-A7EA-A486662F7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64" y="4655875"/>
            <a:ext cx="3609178" cy="4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B728BBE9-2ADB-4E48-8BA5-100FF947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63" y="5272459"/>
            <a:ext cx="4294465" cy="4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D64521D4-4438-024E-A54A-1E92EE0C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64" y="5622786"/>
            <a:ext cx="4317308" cy="4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DC7B24D-743A-AA42-97A0-6585D269ED5C}"/>
              </a:ext>
            </a:extLst>
          </p:cNvPr>
          <p:cNvSpPr txBox="1"/>
          <p:nvPr/>
        </p:nvSpPr>
        <p:spPr>
          <a:xfrm>
            <a:off x="515660" y="3831691"/>
            <a:ext cx="317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Anpassung um Variable </a:t>
            </a:r>
            <a:r>
              <a:rPr lang="de-DE" err="1"/>
              <a:t>y</a:t>
            </a:r>
            <a:r>
              <a:rPr lang="de-DE"/>
              <a:t>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07E4614-DAC3-474A-BEDE-A4D9DBD37A97}"/>
              </a:ext>
            </a:extLst>
          </p:cNvPr>
          <p:cNvSpPr txBox="1"/>
          <p:nvPr/>
        </p:nvSpPr>
        <p:spPr>
          <a:xfrm>
            <a:off x="6836798" y="6150004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= 0 für alle x Werte die die DBs bilden!</a:t>
            </a:r>
          </a:p>
        </p:txBody>
      </p:sp>
    </p:spTree>
    <p:extLst>
      <p:ext uri="{BB962C8B-B14F-4D97-AF65-F5344CB8AC3E}">
        <p14:creationId xmlns:p14="http://schemas.microsoft.com/office/powerpoint/2010/main" val="162419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B3F7B45A-D8F7-2948-90DF-F13712EA1C7B}"/>
              </a:ext>
            </a:extLst>
          </p:cNvPr>
          <p:cNvGrpSpPr/>
          <p:nvPr/>
        </p:nvGrpSpPr>
        <p:grpSpPr>
          <a:xfrm>
            <a:off x="3548276" y="1890876"/>
            <a:ext cx="5095448" cy="4644771"/>
            <a:chOff x="1013252" y="6858000"/>
            <a:chExt cx="4882296" cy="439077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64E5426-2824-D44F-8A09-3E2801EC3439}"/>
                </a:ext>
              </a:extLst>
            </p:cNvPr>
            <p:cNvSpPr/>
            <p:nvPr/>
          </p:nvSpPr>
          <p:spPr>
            <a:xfrm>
              <a:off x="2976115" y="7971064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E08242-84E5-594B-8F58-252B1DEF4439}"/>
                </a:ext>
              </a:extLst>
            </p:cNvPr>
            <p:cNvSpPr/>
            <p:nvPr/>
          </p:nvSpPr>
          <p:spPr>
            <a:xfrm>
              <a:off x="3115565" y="8196464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A7BF09-ED85-BA4A-8B7C-58953A404E35}"/>
                </a:ext>
              </a:extLst>
            </p:cNvPr>
            <p:cNvSpPr/>
            <p:nvPr/>
          </p:nvSpPr>
          <p:spPr>
            <a:xfrm>
              <a:off x="3255515" y="8428264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2B96A43-647C-6B4B-8006-6D7467A5CF83}"/>
                </a:ext>
              </a:extLst>
            </p:cNvPr>
            <p:cNvSpPr/>
            <p:nvPr/>
          </p:nvSpPr>
          <p:spPr>
            <a:xfrm>
              <a:off x="3420379" y="8594247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277409C-02AB-844A-9F65-7C217EACBC55}"/>
                </a:ext>
              </a:extLst>
            </p:cNvPr>
            <p:cNvSpPr/>
            <p:nvPr/>
          </p:nvSpPr>
          <p:spPr>
            <a:xfrm>
              <a:off x="3585715" y="8580664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FD014D8-D3DF-6343-A135-E52F774EEC58}"/>
                </a:ext>
              </a:extLst>
            </p:cNvPr>
            <p:cNvSpPr/>
            <p:nvPr/>
          </p:nvSpPr>
          <p:spPr>
            <a:xfrm>
              <a:off x="3738115" y="8733064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F42B28-C87C-9E43-BD55-7065B649B3E1}"/>
                </a:ext>
              </a:extLst>
            </p:cNvPr>
            <p:cNvSpPr/>
            <p:nvPr/>
          </p:nvSpPr>
          <p:spPr>
            <a:xfrm>
              <a:off x="3593335" y="8846090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A49B81-F5E1-5B40-86C0-39DFA8E65A2B}"/>
                </a:ext>
              </a:extLst>
            </p:cNvPr>
            <p:cNvSpPr/>
            <p:nvPr/>
          </p:nvSpPr>
          <p:spPr>
            <a:xfrm>
              <a:off x="1941969" y="8644051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41BE3CA-B758-4449-90F1-25E9CB8A5A6E}"/>
                </a:ext>
              </a:extLst>
            </p:cNvPr>
            <p:cNvSpPr/>
            <p:nvPr/>
          </p:nvSpPr>
          <p:spPr>
            <a:xfrm>
              <a:off x="2094369" y="8796451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772D57C-F142-934F-8813-5106A5F04915}"/>
                </a:ext>
              </a:extLst>
            </p:cNvPr>
            <p:cNvSpPr/>
            <p:nvPr/>
          </p:nvSpPr>
          <p:spPr>
            <a:xfrm>
              <a:off x="2232652" y="9049779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1AE34F1-A8D3-D24F-91C9-81B9BBE610DC}"/>
                </a:ext>
              </a:extLst>
            </p:cNvPr>
            <p:cNvSpPr/>
            <p:nvPr/>
          </p:nvSpPr>
          <p:spPr>
            <a:xfrm>
              <a:off x="2387875" y="9240392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4E88C3F-EED1-0745-90AB-5636455A044A}"/>
                </a:ext>
              </a:extLst>
            </p:cNvPr>
            <p:cNvSpPr/>
            <p:nvPr/>
          </p:nvSpPr>
          <p:spPr>
            <a:xfrm>
              <a:off x="2511065" y="9379613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4F09C0-0136-804F-A699-6FBA0E45F3D1}"/>
                </a:ext>
              </a:extLst>
            </p:cNvPr>
            <p:cNvSpPr/>
            <p:nvPr/>
          </p:nvSpPr>
          <p:spPr>
            <a:xfrm>
              <a:off x="2651087" y="9558451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9539485-DDBA-5844-AE5D-EB36C9C3311D}"/>
                </a:ext>
              </a:extLst>
            </p:cNvPr>
            <p:cNvSpPr/>
            <p:nvPr/>
          </p:nvSpPr>
          <p:spPr>
            <a:xfrm>
              <a:off x="2754769" y="9736492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4C8CA1C-D31D-1044-B31E-F50EBC401455}"/>
                </a:ext>
              </a:extLst>
            </p:cNvPr>
            <p:cNvSpPr/>
            <p:nvPr/>
          </p:nvSpPr>
          <p:spPr>
            <a:xfrm>
              <a:off x="2882279" y="9887872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27A9CB8-B1D5-274A-BE40-11B0F286A194}"/>
                </a:ext>
              </a:extLst>
            </p:cNvPr>
            <p:cNvSpPr/>
            <p:nvPr/>
          </p:nvSpPr>
          <p:spPr>
            <a:xfrm>
              <a:off x="3021767" y="10052074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987BD784-80E3-CD43-9DC7-E7C0E74F3F28}"/>
                </a:ext>
              </a:extLst>
            </p:cNvPr>
            <p:cNvGrpSpPr/>
            <p:nvPr/>
          </p:nvGrpSpPr>
          <p:grpSpPr>
            <a:xfrm>
              <a:off x="1013252" y="6858000"/>
              <a:ext cx="4882296" cy="4390771"/>
              <a:chOff x="1013252" y="6858000"/>
              <a:chExt cx="4882296" cy="4390771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BB56C2D7-5178-7047-9ECD-B3FFDEC1D6C0}"/>
                  </a:ext>
                </a:extLst>
              </p:cNvPr>
              <p:cNvGrpSpPr/>
              <p:nvPr/>
            </p:nvGrpSpPr>
            <p:grpSpPr>
              <a:xfrm>
                <a:off x="1013252" y="6858000"/>
                <a:ext cx="4882296" cy="4390771"/>
                <a:chOff x="6947186" y="2050823"/>
                <a:chExt cx="4882296" cy="4390771"/>
              </a:xfrm>
            </p:grpSpPr>
            <p:grpSp>
              <p:nvGrpSpPr>
                <p:cNvPr id="6" name="Gruppieren 5">
                  <a:extLst>
                    <a:ext uri="{FF2B5EF4-FFF2-40B4-BE49-F238E27FC236}">
                      <a16:creationId xmlns:a16="http://schemas.microsoft.com/office/drawing/2014/main" id="{0E189A8E-E310-0541-8708-8847882F3734}"/>
                    </a:ext>
                  </a:extLst>
                </p:cNvPr>
                <p:cNvGrpSpPr/>
                <p:nvPr/>
              </p:nvGrpSpPr>
              <p:grpSpPr>
                <a:xfrm>
                  <a:off x="6947186" y="2050823"/>
                  <a:ext cx="4359892" cy="4390771"/>
                  <a:chOff x="6996083" y="973157"/>
                  <a:chExt cx="4359892" cy="4390771"/>
                </a:xfrm>
              </p:grpSpPr>
              <p:cxnSp>
                <p:nvCxnSpPr>
                  <p:cNvPr id="14" name="Gerade Verbindung mit Pfeil 13">
                    <a:extLst>
                      <a:ext uri="{FF2B5EF4-FFF2-40B4-BE49-F238E27FC236}">
                        <a16:creationId xmlns:a16="http://schemas.microsoft.com/office/drawing/2014/main" id="{E3B7D29E-634C-894D-A0B4-E916FC06DD60}"/>
                      </a:ext>
                    </a:extLst>
                  </p:cNvPr>
                  <p:cNvCxnSpPr/>
                  <p:nvPr/>
                </p:nvCxnSpPr>
                <p:spPr>
                  <a:xfrm>
                    <a:off x="7172960" y="5100320"/>
                    <a:ext cx="38912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Gerade Verbindung mit Pfeil 14">
                    <a:extLst>
                      <a:ext uri="{FF2B5EF4-FFF2-40B4-BE49-F238E27FC236}">
                        <a16:creationId xmlns:a16="http://schemas.microsoft.com/office/drawing/2014/main" id="{91848ED1-874F-6E46-8996-00E7D5CF8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227320" y="3154680"/>
                    <a:ext cx="38912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7B45390A-045F-714C-B3E6-C107441822A6}"/>
                      </a:ext>
                    </a:extLst>
                  </p:cNvPr>
                  <p:cNvSpPr/>
                  <p:nvPr/>
                </p:nvSpPr>
                <p:spPr>
                  <a:xfrm>
                    <a:off x="7569200" y="2783840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164FDB5D-B830-DE49-9D1A-02565E7DC74D}"/>
                      </a:ext>
                    </a:extLst>
                  </p:cNvPr>
                  <p:cNvSpPr/>
                  <p:nvPr/>
                </p:nvSpPr>
                <p:spPr>
                  <a:xfrm>
                    <a:off x="7420610" y="3154680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7ECA6B3E-F553-1B4D-9421-54CB3AD1780F}"/>
                      </a:ext>
                    </a:extLst>
                  </p:cNvPr>
                  <p:cNvSpPr/>
                  <p:nvPr/>
                </p:nvSpPr>
                <p:spPr>
                  <a:xfrm>
                    <a:off x="7874000" y="3530600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EDB36025-833A-9642-9FFE-069AB9EA3D65}"/>
                      </a:ext>
                    </a:extLst>
                  </p:cNvPr>
                  <p:cNvSpPr/>
                  <p:nvPr/>
                </p:nvSpPr>
                <p:spPr>
                  <a:xfrm>
                    <a:off x="8026400" y="3107055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A51E1F7E-B82F-164A-97BB-1479808E6858}"/>
                      </a:ext>
                    </a:extLst>
                  </p:cNvPr>
                  <p:cNvSpPr/>
                  <p:nvPr/>
                </p:nvSpPr>
                <p:spPr>
                  <a:xfrm>
                    <a:off x="8178800" y="3393440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B60ED342-629F-C740-AE7A-07EA1E89EA48}"/>
                      </a:ext>
                    </a:extLst>
                  </p:cNvPr>
                  <p:cNvSpPr/>
                  <p:nvPr/>
                </p:nvSpPr>
                <p:spPr>
                  <a:xfrm>
                    <a:off x="8348343" y="3646882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B931E60D-AD58-F549-B06E-16754DCD939A}"/>
                      </a:ext>
                    </a:extLst>
                  </p:cNvPr>
                  <p:cNvSpPr/>
                  <p:nvPr/>
                </p:nvSpPr>
                <p:spPr>
                  <a:xfrm>
                    <a:off x="8788583" y="4208021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87525749-204E-AB4F-838B-694D5318071A}"/>
                      </a:ext>
                    </a:extLst>
                  </p:cNvPr>
                  <p:cNvSpPr/>
                  <p:nvPr/>
                </p:nvSpPr>
                <p:spPr>
                  <a:xfrm>
                    <a:off x="7673340" y="3231996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4A256A9-C566-8344-A375-68249E40EDAA}"/>
                      </a:ext>
                    </a:extLst>
                  </p:cNvPr>
                  <p:cNvSpPr/>
                  <p:nvPr/>
                </p:nvSpPr>
                <p:spPr>
                  <a:xfrm>
                    <a:off x="7620000" y="3694430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2FB0FA2F-416C-934E-89EC-842AFB47404E}"/>
                      </a:ext>
                    </a:extLst>
                  </p:cNvPr>
                  <p:cNvSpPr/>
                  <p:nvPr/>
                </p:nvSpPr>
                <p:spPr>
                  <a:xfrm>
                    <a:off x="7975600" y="3926840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6A73B26C-40B7-734E-9BAF-2EF511210624}"/>
                      </a:ext>
                    </a:extLst>
                  </p:cNvPr>
                  <p:cNvSpPr/>
                  <p:nvPr/>
                </p:nvSpPr>
                <p:spPr>
                  <a:xfrm>
                    <a:off x="7752080" y="4071620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9035F7B-D13A-C342-9671-E5DCB351A7B2}"/>
                      </a:ext>
                    </a:extLst>
                  </p:cNvPr>
                  <p:cNvSpPr/>
                  <p:nvPr/>
                </p:nvSpPr>
                <p:spPr>
                  <a:xfrm>
                    <a:off x="8537123" y="3888393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8BEB785-888A-D749-B884-6A48E4E35EB1}"/>
                      </a:ext>
                    </a:extLst>
                  </p:cNvPr>
                  <p:cNvSpPr/>
                  <p:nvPr/>
                </p:nvSpPr>
                <p:spPr>
                  <a:xfrm>
                    <a:off x="8297543" y="4094469"/>
                    <a:ext cx="152400" cy="18288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F99F0B35-AA09-9E47-BD5D-BA50063B3E48}"/>
                      </a:ext>
                    </a:extLst>
                  </p:cNvPr>
                  <p:cNvSpPr/>
                  <p:nvPr/>
                </p:nvSpPr>
                <p:spPr>
                  <a:xfrm>
                    <a:off x="9576166" y="1697153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C381EB3-251C-1344-9F0E-7512C06F466F}"/>
                      </a:ext>
                    </a:extLst>
                  </p:cNvPr>
                  <p:cNvSpPr/>
                  <p:nvPr/>
                </p:nvSpPr>
                <p:spPr>
                  <a:xfrm>
                    <a:off x="9427576" y="2067993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F543DB0D-56C6-2A43-B0D9-381548DF68C8}"/>
                      </a:ext>
                    </a:extLst>
                  </p:cNvPr>
                  <p:cNvSpPr/>
                  <p:nvPr/>
                </p:nvSpPr>
                <p:spPr>
                  <a:xfrm>
                    <a:off x="9880966" y="2443913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1F9A549-A282-B147-8049-B88496DD8472}"/>
                      </a:ext>
                    </a:extLst>
                  </p:cNvPr>
                  <p:cNvSpPr/>
                  <p:nvPr/>
                </p:nvSpPr>
                <p:spPr>
                  <a:xfrm>
                    <a:off x="10033366" y="2020368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EE84DA18-8609-354C-855A-D944236BA172}"/>
                      </a:ext>
                    </a:extLst>
                  </p:cNvPr>
                  <p:cNvSpPr/>
                  <p:nvPr/>
                </p:nvSpPr>
                <p:spPr>
                  <a:xfrm>
                    <a:off x="10185766" y="2306753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49EE380B-2A49-544C-8199-D7A3A56A2FA8}"/>
                      </a:ext>
                    </a:extLst>
                  </p:cNvPr>
                  <p:cNvSpPr/>
                  <p:nvPr/>
                </p:nvSpPr>
                <p:spPr>
                  <a:xfrm>
                    <a:off x="10160366" y="2566949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A9F005F5-E51B-2042-B1C1-9227D75C21CF}"/>
                      </a:ext>
                    </a:extLst>
                  </p:cNvPr>
                  <p:cNvSpPr/>
                  <p:nvPr/>
                </p:nvSpPr>
                <p:spPr>
                  <a:xfrm>
                    <a:off x="10409286" y="3040813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293CA503-E264-C44B-8157-45180DC464BB}"/>
                      </a:ext>
                    </a:extLst>
                  </p:cNvPr>
                  <p:cNvSpPr/>
                  <p:nvPr/>
                </p:nvSpPr>
                <p:spPr>
                  <a:xfrm>
                    <a:off x="9680306" y="2145309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2004C7F6-47C8-E844-A394-51778CDFFDB1}"/>
                      </a:ext>
                    </a:extLst>
                  </p:cNvPr>
                  <p:cNvSpPr/>
                  <p:nvPr/>
                </p:nvSpPr>
                <p:spPr>
                  <a:xfrm>
                    <a:off x="9626966" y="2607743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6434094-24B8-DF4C-BFC6-889D601398F3}"/>
                      </a:ext>
                    </a:extLst>
                  </p:cNvPr>
                  <p:cNvSpPr/>
                  <p:nvPr/>
                </p:nvSpPr>
                <p:spPr>
                  <a:xfrm>
                    <a:off x="9982566" y="2840153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9AE0EFEE-DAD3-8547-A3E5-BEB9F1C6D700}"/>
                      </a:ext>
                    </a:extLst>
                  </p:cNvPr>
                  <p:cNvSpPr/>
                  <p:nvPr/>
                </p:nvSpPr>
                <p:spPr>
                  <a:xfrm>
                    <a:off x="9759046" y="2984933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94F94BEC-13AF-BB40-B386-C2E146516A2A}"/>
                      </a:ext>
                    </a:extLst>
                  </p:cNvPr>
                  <p:cNvSpPr/>
                  <p:nvPr/>
                </p:nvSpPr>
                <p:spPr>
                  <a:xfrm>
                    <a:off x="10261966" y="2794433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BE83EBEC-2399-584C-A00B-5A7AC4893069}"/>
                      </a:ext>
                    </a:extLst>
                  </p:cNvPr>
                  <p:cNvSpPr/>
                  <p:nvPr/>
                </p:nvSpPr>
                <p:spPr>
                  <a:xfrm>
                    <a:off x="10109566" y="3198851"/>
                    <a:ext cx="152400" cy="1828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2" name="Gerade Verbindung 41">
                    <a:extLst>
                      <a:ext uri="{FF2B5EF4-FFF2-40B4-BE49-F238E27FC236}">
                        <a16:creationId xmlns:a16="http://schemas.microsoft.com/office/drawing/2014/main" id="{F032A8DD-4ED6-FE4E-8DC6-5C967B5C1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95929" y="1379630"/>
                    <a:ext cx="2540637" cy="3527789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prstDash val="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6655A399-FBCC-2F4F-966E-090C15408138}"/>
                      </a:ext>
                    </a:extLst>
                  </p:cNvPr>
                  <p:cNvSpPr txBox="1"/>
                  <p:nvPr/>
                </p:nvSpPr>
                <p:spPr>
                  <a:xfrm>
                    <a:off x="7661542" y="4630420"/>
                    <a:ext cx="13614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/>
                      <a:t>Kategorie 1</a:t>
                    </a:r>
                  </a:p>
                </p:txBody>
              </p:sp>
              <p:sp>
                <p:nvSpPr>
                  <p:cNvPr id="44" name="Textfeld 43">
                    <a:extLst>
                      <a:ext uri="{FF2B5EF4-FFF2-40B4-BE49-F238E27FC236}">
                        <a16:creationId xmlns:a16="http://schemas.microsoft.com/office/drawing/2014/main" id="{A273FCC8-0885-AC42-ABB3-4F55BC66E155}"/>
                      </a:ext>
                    </a:extLst>
                  </p:cNvPr>
                  <p:cNvSpPr txBox="1"/>
                  <p:nvPr/>
                </p:nvSpPr>
                <p:spPr>
                  <a:xfrm>
                    <a:off x="6996083" y="973157"/>
                    <a:ext cx="28446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/>
                      <a:t>Y</a:t>
                    </a:r>
                  </a:p>
                </p:txBody>
              </p:sp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C10AF2F1-4E41-3E4A-9995-F470626C32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9362" y="5086929"/>
                    <a:ext cx="3166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/>
                      <a:t>X</a:t>
                    </a:r>
                  </a:p>
                </p:txBody>
              </p:sp>
            </p:grpSp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674A75AB-EE22-9445-8F94-00E0A241F60F}"/>
                    </a:ext>
                  </a:extLst>
                </p:cNvPr>
                <p:cNvSpPr txBox="1"/>
                <p:nvPr/>
              </p:nvSpPr>
              <p:spPr>
                <a:xfrm>
                  <a:off x="10306778" y="3084475"/>
                  <a:ext cx="1361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/>
                    <a:t>Kategorie 2</a:t>
                  </a:r>
                </a:p>
              </p:txBody>
            </p:sp>
            <p:cxnSp>
              <p:nvCxnSpPr>
                <p:cNvPr id="8" name="Gerade Verbindung 7">
                  <a:extLst>
                    <a:ext uri="{FF2B5EF4-FFF2-40B4-BE49-F238E27FC236}">
                      <a16:creationId xmlns:a16="http://schemas.microsoft.com/office/drawing/2014/main" id="{485EA831-929B-E045-A576-0C2F42267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768" y="3113886"/>
                  <a:ext cx="2057901" cy="28845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 Verbindung 8">
                  <a:extLst>
                    <a:ext uri="{FF2B5EF4-FFF2-40B4-BE49-F238E27FC236}">
                      <a16:creationId xmlns:a16="http://schemas.microsoft.com/office/drawing/2014/main" id="{29EEDC68-0288-5E4C-B5D6-8B7A223CDD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6718" y="2475524"/>
                  <a:ext cx="2057901" cy="28845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565241D8-4EBB-3D40-A8CE-C9FA5ABD9FEB}"/>
                    </a:ext>
                  </a:extLst>
                </p:cNvPr>
                <p:cNvSpPr txBox="1"/>
                <p:nvPr/>
              </p:nvSpPr>
              <p:spPr>
                <a:xfrm>
                  <a:off x="8498846" y="2404253"/>
                  <a:ext cx="1361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/>
                    <a:t>Abstand</a:t>
                  </a:r>
                </a:p>
              </p:txBody>
            </p:sp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E8633858-440D-BC4A-A8AD-026EF5785352}"/>
                    </a:ext>
                  </a:extLst>
                </p:cNvPr>
                <p:cNvSpPr txBox="1"/>
                <p:nvPr/>
              </p:nvSpPr>
              <p:spPr>
                <a:xfrm>
                  <a:off x="10468060" y="5285687"/>
                  <a:ext cx="1361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/>
                    <a:t>DB 2</a:t>
                  </a:r>
                </a:p>
              </p:txBody>
            </p: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7D466271-4830-B049-B959-7F1DB279992D}"/>
                    </a:ext>
                  </a:extLst>
                </p:cNvPr>
                <p:cNvSpPr txBox="1"/>
                <p:nvPr/>
              </p:nvSpPr>
              <p:spPr>
                <a:xfrm>
                  <a:off x="9388740" y="5910085"/>
                  <a:ext cx="13614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/>
                    <a:t>DB 1</a:t>
                  </a:r>
                </a:p>
              </p:txBody>
            </p:sp>
            <p:cxnSp>
              <p:nvCxnSpPr>
                <p:cNvPr id="13" name="Gerade Verbindung mit Pfeil 12">
                  <a:extLst>
                    <a:ext uri="{FF2B5EF4-FFF2-40B4-BE49-F238E27FC236}">
                      <a16:creationId xmlns:a16="http://schemas.microsoft.com/office/drawing/2014/main" id="{4D2E46AF-515E-264B-B562-4B75817590A3}"/>
                    </a:ext>
                  </a:extLst>
                </p:cNvPr>
                <p:cNvCxnSpPr/>
                <p:nvPr/>
              </p:nvCxnSpPr>
              <p:spPr>
                <a:xfrm flipV="1">
                  <a:off x="7571103" y="2692400"/>
                  <a:ext cx="993323" cy="6690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314F9E1-0E02-7942-9B3B-117EE32431D9}"/>
                  </a:ext>
                </a:extLst>
              </p:cNvPr>
              <p:cNvSpPr/>
              <p:nvPr/>
            </p:nvSpPr>
            <p:spPr>
              <a:xfrm rot="3382535">
                <a:off x="2381672" y="8454667"/>
                <a:ext cx="2145221" cy="35087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E184C635-61CA-4546-A720-CC69F6CB22EE}"/>
                  </a:ext>
                </a:extLst>
              </p:cNvPr>
              <p:cNvSpPr/>
              <p:nvPr/>
            </p:nvSpPr>
            <p:spPr>
              <a:xfrm rot="3382535">
                <a:off x="1378287" y="9221090"/>
                <a:ext cx="2292077" cy="3418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Textfeld 64">
            <a:extLst>
              <a:ext uri="{FF2B5EF4-FFF2-40B4-BE49-F238E27FC236}">
                <a16:creationId xmlns:a16="http://schemas.microsoft.com/office/drawing/2014/main" id="{BAC371B8-A624-6244-BB6B-C2615009A709}"/>
              </a:ext>
            </a:extLst>
          </p:cNvPr>
          <p:cNvSpPr txBox="1"/>
          <p:nvPr/>
        </p:nvSpPr>
        <p:spPr>
          <a:xfrm>
            <a:off x="7462847" y="4575126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= 0 für alle x Werte die die DBs bilden!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77404B7-F540-4E42-89B2-F75915A97BA5}"/>
              </a:ext>
            </a:extLst>
          </p:cNvPr>
          <p:cNvSpPr txBox="1"/>
          <p:nvPr/>
        </p:nvSpPr>
        <p:spPr>
          <a:xfrm>
            <a:off x="3657032" y="6370333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Nr.18: Einfache mathematische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4099399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C1DEA9-2163-A246-9DD8-920C2F92C0B8}"/>
              </a:ext>
            </a:extLst>
          </p:cNvPr>
          <p:cNvSpPr txBox="1"/>
          <p:nvPr/>
        </p:nvSpPr>
        <p:spPr>
          <a:xfrm>
            <a:off x="581192" y="1890876"/>
            <a:ext cx="332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Formulierung der Hauptbedingungen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1EC05D67-A3C0-3245-BFE2-8DCE69531773}"/>
              </a:ext>
            </a:extLst>
          </p:cNvPr>
          <p:cNvSpPr/>
          <p:nvPr/>
        </p:nvSpPr>
        <p:spPr>
          <a:xfrm>
            <a:off x="7856731" y="6075359"/>
            <a:ext cx="531876" cy="7498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B4130E-2197-F94E-93EB-C3E750E9292E}"/>
              </a:ext>
            </a:extLst>
          </p:cNvPr>
          <p:cNvSpPr txBox="1"/>
          <p:nvPr/>
        </p:nvSpPr>
        <p:spPr>
          <a:xfrm>
            <a:off x="8388607" y="6265597"/>
            <a:ext cx="332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Bruch: </a:t>
            </a:r>
            <a:r>
              <a:rPr lang="de-DE" err="1"/>
              <a:t>Normalenvektor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471EF9-31B2-654B-A9E8-830101FDE4D8}"/>
              </a:ext>
            </a:extLst>
          </p:cNvPr>
          <p:cNvSpPr txBox="1"/>
          <p:nvPr/>
        </p:nvSpPr>
        <p:spPr>
          <a:xfrm>
            <a:off x="0" y="6199632"/>
            <a:ext cx="628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Abstand angegeben in Einheiten des </a:t>
            </a:r>
            <a:r>
              <a:rPr lang="de-DE" err="1"/>
              <a:t>Normalenvektors</a:t>
            </a:r>
            <a:r>
              <a:rPr lang="de-DE"/>
              <a:t>: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9EB07C3-23D3-C148-BFA2-AAC42A6A4FCF}"/>
              </a:ext>
            </a:extLst>
          </p:cNvPr>
          <p:cNvGrpSpPr/>
          <p:nvPr/>
        </p:nvGrpSpPr>
        <p:grpSpPr>
          <a:xfrm>
            <a:off x="4063230" y="1890876"/>
            <a:ext cx="4065540" cy="3961677"/>
            <a:chOff x="2007012" y="6818495"/>
            <a:chExt cx="4065540" cy="396167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6C44D3BF-0D6A-2B4F-8366-3B56003FF253}"/>
                </a:ext>
              </a:extLst>
            </p:cNvPr>
            <p:cNvGrpSpPr/>
            <p:nvPr/>
          </p:nvGrpSpPr>
          <p:grpSpPr>
            <a:xfrm>
              <a:off x="2007012" y="6818495"/>
              <a:ext cx="4065540" cy="3961677"/>
              <a:chOff x="7044828" y="888773"/>
              <a:chExt cx="4359892" cy="4390771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6827C7E-D382-3441-BA2F-3CED150996AF}"/>
                  </a:ext>
                </a:extLst>
              </p:cNvPr>
              <p:cNvGrpSpPr/>
              <p:nvPr/>
            </p:nvGrpSpPr>
            <p:grpSpPr>
              <a:xfrm>
                <a:off x="7044828" y="888773"/>
                <a:ext cx="4359892" cy="4390771"/>
                <a:chOff x="6536828" y="1765073"/>
                <a:chExt cx="4359892" cy="4390771"/>
              </a:xfrm>
            </p:grpSpPr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8F813996-0D53-DD4C-B2D9-25066F3B2AE1}"/>
                    </a:ext>
                  </a:extLst>
                </p:cNvPr>
                <p:cNvGrpSpPr/>
                <p:nvPr/>
              </p:nvGrpSpPr>
              <p:grpSpPr>
                <a:xfrm>
                  <a:off x="6536828" y="1765073"/>
                  <a:ext cx="4359892" cy="4390771"/>
                  <a:chOff x="6536828" y="1765073"/>
                  <a:chExt cx="4359892" cy="4390771"/>
                </a:xfrm>
              </p:grpSpPr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8EDC5D-5239-534A-9D8C-26DF9DB9848F}"/>
                      </a:ext>
                    </a:extLst>
                  </p:cNvPr>
                  <p:cNvGrpSpPr/>
                  <p:nvPr/>
                </p:nvGrpSpPr>
                <p:grpSpPr>
                  <a:xfrm>
                    <a:off x="6536828" y="1765073"/>
                    <a:ext cx="4359892" cy="4390771"/>
                    <a:chOff x="3654852" y="1890876"/>
                    <a:chExt cx="4359892" cy="4390771"/>
                  </a:xfrm>
                </p:grpSpPr>
                <p:cxnSp>
                  <p:nvCxnSpPr>
                    <p:cNvPr id="27" name="Gerade Verbindung mit Pfeil 26">
                      <a:extLst>
                        <a:ext uri="{FF2B5EF4-FFF2-40B4-BE49-F238E27FC236}">
                          <a16:creationId xmlns:a16="http://schemas.microsoft.com/office/drawing/2014/main" id="{4FCE2F82-B64C-BA48-A421-D577F277D3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886089" y="4072399"/>
                      <a:ext cx="389128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Textfeld 27">
                      <a:extLst>
                        <a:ext uri="{FF2B5EF4-FFF2-40B4-BE49-F238E27FC236}">
                          <a16:creationId xmlns:a16="http://schemas.microsoft.com/office/drawing/2014/main" id="{0F8C9E28-F8BA-CF4F-996C-2C395A1C2C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4852" y="1890876"/>
                      <a:ext cx="2844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200"/>
                        <a:t>Y</a:t>
                      </a:r>
                    </a:p>
                  </p:txBody>
                </p:sp>
                <p:sp>
                  <p:nvSpPr>
                    <p:cNvPr id="29" name="Textfeld 28">
                      <a:extLst>
                        <a:ext uri="{FF2B5EF4-FFF2-40B4-BE49-F238E27FC236}">
                          <a16:creationId xmlns:a16="http://schemas.microsoft.com/office/drawing/2014/main" id="{6CE175A7-9D80-CB41-A199-63689E8383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98131" y="6004648"/>
                      <a:ext cx="3166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200"/>
                        <a:t>X</a:t>
                      </a:r>
                    </a:p>
                  </p:txBody>
                </p:sp>
                <p:cxnSp>
                  <p:nvCxnSpPr>
                    <p:cNvPr id="30" name="Gerade Verbindung mit Pfeil 29">
                      <a:extLst>
                        <a:ext uri="{FF2B5EF4-FFF2-40B4-BE49-F238E27FC236}">
                          <a16:creationId xmlns:a16="http://schemas.microsoft.com/office/drawing/2014/main" id="{3C040F0B-0ED6-7941-8979-08B8E3AF12B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831729" y="6018039"/>
                      <a:ext cx="389128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" name="Gerade Verbindung 22">
                    <a:extLst>
                      <a:ext uri="{FF2B5EF4-FFF2-40B4-BE49-F238E27FC236}">
                        <a16:creationId xmlns:a16="http://schemas.microsoft.com/office/drawing/2014/main" id="{E3ADEDBE-E79C-BA43-9567-4ABC2A537769}"/>
                      </a:ext>
                    </a:extLst>
                  </p:cNvPr>
                  <p:cNvCxnSpPr>
                    <a:cxnSpLocks/>
                    <a:stCxn id="32" idx="4"/>
                    <a:endCxn id="31" idx="0"/>
                  </p:cNvCxnSpPr>
                  <p:nvPr/>
                </p:nvCxnSpPr>
                <p:spPr>
                  <a:xfrm flipH="1">
                    <a:off x="8364409" y="2892541"/>
                    <a:ext cx="178300" cy="1667824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prstDash val="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Gerade Verbindung 23">
                    <a:extLst>
                      <a:ext uri="{FF2B5EF4-FFF2-40B4-BE49-F238E27FC236}">
                        <a16:creationId xmlns:a16="http://schemas.microsoft.com/office/drawing/2014/main" id="{2BFEF633-2C59-F44B-8C34-4DB50201FE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5381" y="2853154"/>
                    <a:ext cx="2057901" cy="288459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Gerade Verbindung 24">
                    <a:extLst>
                      <a:ext uri="{FF2B5EF4-FFF2-40B4-BE49-F238E27FC236}">
                        <a16:creationId xmlns:a16="http://schemas.microsoft.com/office/drawing/2014/main" id="{21D2B8F6-B31E-7A4A-A44D-A5B4E55846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94331" y="2214792"/>
                    <a:ext cx="2057901" cy="288459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uppieren 13">
                  <a:extLst>
                    <a:ext uri="{FF2B5EF4-FFF2-40B4-BE49-F238E27FC236}">
                      <a16:creationId xmlns:a16="http://schemas.microsoft.com/office/drawing/2014/main" id="{50821B4A-E74D-304C-8405-3FE293DE556F}"/>
                    </a:ext>
                  </a:extLst>
                </p:cNvPr>
                <p:cNvGrpSpPr/>
                <p:nvPr/>
              </p:nvGrpSpPr>
              <p:grpSpPr>
                <a:xfrm>
                  <a:off x="6713705" y="2853154"/>
                  <a:ext cx="1785272" cy="3051466"/>
                  <a:chOff x="6713705" y="2853154"/>
                  <a:chExt cx="1785272" cy="3051466"/>
                </a:xfrm>
              </p:grpSpPr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F0D9930E-5436-E944-9DFA-B85E759B66E4}"/>
                      </a:ext>
                    </a:extLst>
                  </p:cNvPr>
                  <p:cNvSpPr txBox="1"/>
                  <p:nvPr/>
                </p:nvSpPr>
                <p:spPr>
                  <a:xfrm>
                    <a:off x="7246465" y="5005278"/>
                    <a:ext cx="28446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/>
                      <a:t>W</a:t>
                    </a:r>
                  </a:p>
                </p:txBody>
              </p:sp>
              <p:cxnSp>
                <p:nvCxnSpPr>
                  <p:cNvPr id="16" name="Gerade Verbindung 15">
                    <a:extLst>
                      <a:ext uri="{FF2B5EF4-FFF2-40B4-BE49-F238E27FC236}">
                        <a16:creationId xmlns:a16="http://schemas.microsoft.com/office/drawing/2014/main" id="{E671A212-0BEA-1D4C-B3C4-5CF6B42733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00911" y="5016434"/>
                    <a:ext cx="19465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Gerade Verbindung mit Pfeil 16">
                    <a:extLst>
                      <a:ext uri="{FF2B5EF4-FFF2-40B4-BE49-F238E27FC236}">
                        <a16:creationId xmlns:a16="http://schemas.microsoft.com/office/drawing/2014/main" id="{C8908196-24C8-0F45-A4E4-DFAE3224D3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13705" y="4675102"/>
                    <a:ext cx="1574778" cy="12037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Gerade Verbindung mit Pfeil 17">
                    <a:extLst>
                      <a:ext uri="{FF2B5EF4-FFF2-40B4-BE49-F238E27FC236}">
                        <a16:creationId xmlns:a16="http://schemas.microsoft.com/office/drawing/2014/main" id="{48C30D96-0E62-7E40-AE33-2417E67E00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13705" y="2853154"/>
                    <a:ext cx="1785272" cy="30514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2F3F03-0E2F-8441-9C02-9F01F32366A8}"/>
                  </a:ext>
                </a:extLst>
              </p:cNvPr>
              <p:cNvSpPr txBox="1"/>
              <p:nvPr/>
            </p:nvSpPr>
            <p:spPr>
              <a:xfrm>
                <a:off x="9071526" y="1602968"/>
                <a:ext cx="624306" cy="28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/>
                  <a:t>X(+)</a:t>
                </a: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ECBBE2-9AF8-2D48-A3BA-46025F6CDC46}"/>
                </a:ext>
              </a:extLst>
            </p:cNvPr>
            <p:cNvSpPr/>
            <p:nvPr/>
          </p:nvSpPr>
          <p:spPr>
            <a:xfrm>
              <a:off x="3635006" y="9340614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9E8168-88CE-A445-933D-F7962FB825F0}"/>
                </a:ext>
              </a:extLst>
            </p:cNvPr>
            <p:cNvSpPr/>
            <p:nvPr/>
          </p:nvSpPr>
          <p:spPr>
            <a:xfrm>
              <a:off x="3801268" y="7652900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B9398C8-71E6-8242-B97A-3C549B08F1B4}"/>
                </a:ext>
              </a:extLst>
            </p:cNvPr>
            <p:cNvSpPr txBox="1"/>
            <p:nvPr/>
          </p:nvSpPr>
          <p:spPr>
            <a:xfrm>
              <a:off x="3806020" y="9301249"/>
              <a:ext cx="5821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X(-)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8042DFD-67E5-AB47-B492-DADE7D006C17}"/>
                </a:ext>
              </a:extLst>
            </p:cNvPr>
            <p:cNvSpPr txBox="1"/>
            <p:nvPr/>
          </p:nvSpPr>
          <p:spPr>
            <a:xfrm>
              <a:off x="2645564" y="9057792"/>
              <a:ext cx="265255" cy="24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W</a:t>
              </a:r>
            </a:p>
          </p:txBody>
        </p:sp>
        <p:cxnSp>
          <p:nvCxnSpPr>
            <p:cNvPr id="35" name="Gerade Verbindung 34">
              <a:extLst>
                <a:ext uri="{FF2B5EF4-FFF2-40B4-BE49-F238E27FC236}">
                  <a16:creationId xmlns:a16="http://schemas.microsoft.com/office/drawing/2014/main" id="{68DA3276-0EAD-CF45-81DE-7C6F980318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6335" y="9067857"/>
              <a:ext cx="18151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056D8A0-2C3E-B14F-BC87-068198E23257}"/>
                </a:ext>
              </a:extLst>
            </p:cNvPr>
            <p:cNvSpPr txBox="1"/>
            <p:nvPr/>
          </p:nvSpPr>
          <p:spPr>
            <a:xfrm>
              <a:off x="3787406" y="8525610"/>
              <a:ext cx="8379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Abstand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A87F6F42-BB56-DB42-B98B-DEC01DD98352}"/>
                </a:ext>
              </a:extLst>
            </p:cNvPr>
            <p:cNvSpPr txBox="1"/>
            <p:nvPr/>
          </p:nvSpPr>
          <p:spPr>
            <a:xfrm>
              <a:off x="5381301" y="9794822"/>
              <a:ext cx="5821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DB2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498628A-6F63-C043-A97F-99DF934717F7}"/>
                </a:ext>
              </a:extLst>
            </p:cNvPr>
            <p:cNvSpPr txBox="1"/>
            <p:nvPr/>
          </p:nvSpPr>
          <p:spPr>
            <a:xfrm>
              <a:off x="4388177" y="10277714"/>
              <a:ext cx="5821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DB1</a:t>
              </a: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1FAE85-2337-8144-9B02-4711EB93B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16" y="6103213"/>
            <a:ext cx="16510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52FCF10-3C64-3141-A904-206D76CF07CA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262582" y="3859601"/>
            <a:ext cx="272673" cy="224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17600FF-6466-E544-84CF-952FB16E0392}"/>
              </a:ext>
            </a:extLst>
          </p:cNvPr>
          <p:cNvSpPr txBox="1"/>
          <p:nvPr/>
        </p:nvSpPr>
        <p:spPr>
          <a:xfrm>
            <a:off x="4063230" y="5674253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Nr.19: Einfache mathematische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3437972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C1DEA9-2163-A246-9DD8-920C2F92C0B8}"/>
              </a:ext>
            </a:extLst>
          </p:cNvPr>
          <p:cNvSpPr txBox="1"/>
          <p:nvPr/>
        </p:nvSpPr>
        <p:spPr>
          <a:xfrm>
            <a:off x="581192" y="1890876"/>
            <a:ext cx="332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Formulierung der Hauptbedingungen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5A7892C-ADB6-5F43-AA42-9AB9B7A6E35C}"/>
              </a:ext>
            </a:extLst>
          </p:cNvPr>
          <p:cNvSpPr txBox="1"/>
          <p:nvPr/>
        </p:nvSpPr>
        <p:spPr>
          <a:xfrm>
            <a:off x="1278219" y="3079596"/>
            <a:ext cx="2379381" cy="37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Nebenbedingung: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D58847-524F-B549-A7CF-E44CD594FB83}"/>
              </a:ext>
            </a:extLst>
          </p:cNvPr>
          <p:cNvSpPr txBox="1"/>
          <p:nvPr/>
        </p:nvSpPr>
        <p:spPr>
          <a:xfrm>
            <a:off x="1278218" y="5871719"/>
            <a:ext cx="2379381" cy="37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Vereinfachung: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49D5D03-60B8-9040-B6C4-6F9C7B4B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69" y="3137966"/>
            <a:ext cx="2387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5ACEBF8-6A36-B946-AD76-5C3124C8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16" y="2825651"/>
            <a:ext cx="20320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9DD7232-1864-F54E-B927-783A0F3C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16" y="3530297"/>
            <a:ext cx="14351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297B1017-8AEC-0747-851D-BF51710A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66" y="5013267"/>
            <a:ext cx="10160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33479F91-95B8-2547-B584-993728C9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66" y="4084117"/>
            <a:ext cx="1016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E5FCDC26-63E8-C641-89E5-BB5ECB73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69" y="5278082"/>
            <a:ext cx="2006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FFCC6665-FE83-BD4E-9798-3BEB2F810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69" y="6242459"/>
            <a:ext cx="4953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E978516-24D9-A14A-82E1-02DA733B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16" y="2214041"/>
            <a:ext cx="16510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9038C1D-1289-0F42-8659-48BD3319236F}"/>
              </a:ext>
            </a:extLst>
          </p:cNvPr>
          <p:cNvSpPr txBox="1"/>
          <p:nvPr/>
        </p:nvSpPr>
        <p:spPr>
          <a:xfrm>
            <a:off x="5073816" y="2306969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Abstand als: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F57C1F63-9FC8-2C4F-B3BB-6C04B3E895CA}"/>
              </a:ext>
            </a:extLst>
          </p:cNvPr>
          <p:cNvSpPr/>
          <p:nvPr/>
        </p:nvSpPr>
        <p:spPr>
          <a:xfrm rot="5400000">
            <a:off x="7284378" y="2254096"/>
            <a:ext cx="531876" cy="1651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3A5E3AE-59F0-C64E-A2BF-96B47DB3521C}"/>
              </a:ext>
            </a:extLst>
          </p:cNvPr>
          <p:cNvSpPr txBox="1"/>
          <p:nvPr/>
        </p:nvSpPr>
        <p:spPr>
          <a:xfrm>
            <a:off x="6757285" y="3271866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(...) auflösen:</a:t>
            </a:r>
          </a:p>
        </p:txBody>
      </p:sp>
      <p:pic>
        <p:nvPicPr>
          <p:cNvPr id="8210" name="Picture 18">
            <a:extLst>
              <a:ext uri="{FF2B5EF4-FFF2-40B4-BE49-F238E27FC236}">
                <a16:creationId xmlns:a16="http://schemas.microsoft.com/office/drawing/2014/main" id="{7CFD96C5-5716-DB4A-B431-6C1D13B1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716" y="3657297"/>
            <a:ext cx="965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C3AE6F4-C86F-1943-BC63-46FE49D7CC95}"/>
              </a:ext>
            </a:extLst>
          </p:cNvPr>
          <p:cNvCxnSpPr>
            <a:cxnSpLocks/>
            <a:endCxn id="8210" idx="1"/>
          </p:cNvCxnSpPr>
          <p:nvPr/>
        </p:nvCxnSpPr>
        <p:spPr>
          <a:xfrm>
            <a:off x="5209521" y="3699424"/>
            <a:ext cx="1858195" cy="237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5FC925B-1F5E-924F-A339-3FF39F36BA15}"/>
              </a:ext>
            </a:extLst>
          </p:cNvPr>
          <p:cNvSpPr txBox="1"/>
          <p:nvPr/>
        </p:nvSpPr>
        <p:spPr>
          <a:xfrm>
            <a:off x="1278218" y="4008502"/>
            <a:ext cx="2379381" cy="37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Vergleich zeigt: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04D4AE5-ECF0-F84F-A17E-61B0D935FC26}"/>
              </a:ext>
            </a:extLst>
          </p:cNvPr>
          <p:cNvSpPr txBox="1"/>
          <p:nvPr/>
        </p:nvSpPr>
        <p:spPr>
          <a:xfrm>
            <a:off x="86642" y="4512760"/>
            <a:ext cx="33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Gleiches gilt für Gleichung 2):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B2CF8E-B2D9-014A-ABCE-00E8D7B068C5}"/>
              </a:ext>
            </a:extLst>
          </p:cNvPr>
          <p:cNvSpPr txBox="1"/>
          <p:nvPr/>
        </p:nvSpPr>
        <p:spPr>
          <a:xfrm>
            <a:off x="977900" y="5372816"/>
            <a:ext cx="293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Es lässt sich einsetzen: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406CC39-94B4-0E46-9857-E0E5488AF9EE}"/>
              </a:ext>
            </a:extLst>
          </p:cNvPr>
          <p:cNvSpPr txBox="1"/>
          <p:nvPr/>
        </p:nvSpPr>
        <p:spPr>
          <a:xfrm>
            <a:off x="1278218" y="6247840"/>
            <a:ext cx="2379381" cy="37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Es bleibt:</a:t>
            </a:r>
          </a:p>
        </p:txBody>
      </p:sp>
    </p:spTree>
    <p:extLst>
      <p:ext uri="{BB962C8B-B14F-4D97-AF65-F5344CB8AC3E}">
        <p14:creationId xmlns:p14="http://schemas.microsoft.com/office/powerpoint/2010/main" val="3651438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C1DEA9-2163-A246-9DD8-920C2F92C0B8}"/>
              </a:ext>
            </a:extLst>
          </p:cNvPr>
          <p:cNvSpPr txBox="1"/>
          <p:nvPr/>
        </p:nvSpPr>
        <p:spPr>
          <a:xfrm>
            <a:off x="581192" y="1890876"/>
            <a:ext cx="332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Formulierung der Hauptbedingungen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D58847-524F-B549-A7CF-E44CD594FB83}"/>
              </a:ext>
            </a:extLst>
          </p:cNvPr>
          <p:cNvSpPr txBox="1"/>
          <p:nvPr/>
        </p:nvSpPr>
        <p:spPr>
          <a:xfrm>
            <a:off x="581192" y="3058260"/>
            <a:ext cx="2379381" cy="37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Vereinfachung: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46ACFE-CA97-A440-B3A9-A9F191CC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24" y="3224304"/>
            <a:ext cx="1066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2BA6933-C909-634F-9A61-7DCCAEC8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24" y="3806726"/>
            <a:ext cx="1066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6D0E28E-70F5-864B-9707-11CF416E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24" y="4365172"/>
            <a:ext cx="9779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B6F4688-83BD-DA42-8F87-9D77179C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24" y="4689050"/>
            <a:ext cx="1346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C211F97-DDE2-F346-A5B2-FD0EAF10E0AF}"/>
              </a:ext>
            </a:extLst>
          </p:cNvPr>
          <p:cNvSpPr txBox="1"/>
          <p:nvPr/>
        </p:nvSpPr>
        <p:spPr>
          <a:xfrm>
            <a:off x="2791126" y="2635199"/>
            <a:ext cx="490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/>
              <a:t>Ziel nach wie vor: Abstand maximieren!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115334-D562-1F44-A9B4-B64C5A353251}"/>
              </a:ext>
            </a:extLst>
          </p:cNvPr>
          <p:cNvSpPr txBox="1"/>
          <p:nvPr/>
        </p:nvSpPr>
        <p:spPr>
          <a:xfrm>
            <a:off x="3337092" y="3244334"/>
            <a:ext cx="161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Vereinfacht: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C1582D-9ADA-0341-AE17-E1FA292F5FE4}"/>
              </a:ext>
            </a:extLst>
          </p:cNvPr>
          <p:cNvSpPr txBox="1"/>
          <p:nvPr/>
        </p:nvSpPr>
        <p:spPr>
          <a:xfrm>
            <a:off x="3337092" y="3822897"/>
            <a:ext cx="161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Vereinfacht: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21FC41-F65B-B849-8603-F147FD5F3FD0}"/>
              </a:ext>
            </a:extLst>
          </p:cNvPr>
          <p:cNvSpPr txBox="1"/>
          <p:nvPr/>
        </p:nvSpPr>
        <p:spPr>
          <a:xfrm>
            <a:off x="3337091" y="4246508"/>
            <a:ext cx="161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Vereinfacht: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5E25677-818D-1A4A-A019-D1193984EF36}"/>
              </a:ext>
            </a:extLst>
          </p:cNvPr>
          <p:cNvSpPr txBox="1"/>
          <p:nvPr/>
        </p:nvSpPr>
        <p:spPr>
          <a:xfrm>
            <a:off x="3337091" y="4732984"/>
            <a:ext cx="161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Vereinfacht: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88DFCE7-3119-D447-86F9-1752BA82AFD5}"/>
              </a:ext>
            </a:extLst>
          </p:cNvPr>
          <p:cNvSpPr/>
          <p:nvPr/>
        </p:nvSpPr>
        <p:spPr>
          <a:xfrm>
            <a:off x="4814334" y="4615840"/>
            <a:ext cx="1510266" cy="632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5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C1DEA9-2163-A246-9DD8-920C2F92C0B8}"/>
              </a:ext>
            </a:extLst>
          </p:cNvPr>
          <p:cNvSpPr txBox="1"/>
          <p:nvPr/>
        </p:nvSpPr>
        <p:spPr>
          <a:xfrm>
            <a:off x="581192" y="1890876"/>
            <a:ext cx="332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Formulierung der Hauptbedingungen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E4213FA-1823-C445-9C04-22452465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57" y="2948123"/>
            <a:ext cx="416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9CE23B1-2EE7-3D4A-985B-5EA5997BD007}"/>
              </a:ext>
            </a:extLst>
          </p:cNvPr>
          <p:cNvGrpSpPr/>
          <p:nvPr/>
        </p:nvGrpSpPr>
        <p:grpSpPr>
          <a:xfrm>
            <a:off x="3073536" y="2250287"/>
            <a:ext cx="4699183" cy="646331"/>
            <a:chOff x="7111231" y="1549085"/>
            <a:chExt cx="4699183" cy="64633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017C0A6-0282-0A48-A14D-2757BF992448}"/>
                </a:ext>
              </a:extLst>
            </p:cNvPr>
            <p:cNvSpPr/>
            <p:nvPr/>
          </p:nvSpPr>
          <p:spPr>
            <a:xfrm>
              <a:off x="9460822" y="1851092"/>
              <a:ext cx="2149986" cy="344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BB58D7-4FA9-AE44-9414-42F5A6080C82}"/>
                </a:ext>
              </a:extLst>
            </p:cNvPr>
            <p:cNvSpPr txBox="1"/>
            <p:nvPr/>
          </p:nvSpPr>
          <p:spPr>
            <a:xfrm>
              <a:off x="7111231" y="1549085"/>
              <a:ext cx="4699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Optimierungsproblem unter Nebenbedingungen: Lagrange Verfahren</a:t>
              </a:r>
            </a:p>
          </p:txBody>
        </p:sp>
      </p:grp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D59C348F-A9F5-1043-84AE-715BB681CD12}"/>
              </a:ext>
            </a:extLst>
          </p:cNvPr>
          <p:cNvSpPr/>
          <p:nvPr/>
        </p:nvSpPr>
        <p:spPr>
          <a:xfrm rot="5400000">
            <a:off x="5742123" y="2460793"/>
            <a:ext cx="531876" cy="24555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E9108EA-7302-F84C-A759-9DD15A7E5F67}"/>
              </a:ext>
            </a:extLst>
          </p:cNvPr>
          <p:cNvSpPr txBox="1"/>
          <p:nvPr/>
        </p:nvSpPr>
        <p:spPr>
          <a:xfrm>
            <a:off x="5086549" y="3934373"/>
            <a:ext cx="214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Nebenbedingung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4FF25C4-E169-1945-BCAF-ABFAE0A04659}"/>
              </a:ext>
            </a:extLst>
          </p:cNvPr>
          <p:cNvSpPr txBox="1"/>
          <p:nvPr/>
        </p:nvSpPr>
        <p:spPr>
          <a:xfrm>
            <a:off x="2804498" y="3924692"/>
            <a:ext cx="214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Hauptbedingung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0953FD90-53D8-CF4D-AD7C-1C307D7004CD}"/>
              </a:ext>
            </a:extLst>
          </p:cNvPr>
          <p:cNvSpPr/>
          <p:nvPr/>
        </p:nvSpPr>
        <p:spPr>
          <a:xfrm rot="5400000">
            <a:off x="3698995" y="3144081"/>
            <a:ext cx="531876" cy="116333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DF096B9-5077-A743-A25D-983B709304BC}"/>
              </a:ext>
            </a:extLst>
          </p:cNvPr>
          <p:cNvSpPr txBox="1"/>
          <p:nvPr/>
        </p:nvSpPr>
        <p:spPr>
          <a:xfrm>
            <a:off x="3964933" y="4389574"/>
            <a:ext cx="268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Lagrange Multiplikator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6EA67F0-F464-CB4A-AB3E-B8D98732F6D0}"/>
              </a:ext>
            </a:extLst>
          </p:cNvPr>
          <p:cNvCxnSpPr>
            <a:cxnSpLocks/>
          </p:cNvCxnSpPr>
          <p:nvPr/>
        </p:nvCxnSpPr>
        <p:spPr>
          <a:xfrm flipH="1">
            <a:off x="4883841" y="3335526"/>
            <a:ext cx="337530" cy="112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F3E5957-7A09-0149-9C03-793F8A0F5930}"/>
              </a:ext>
            </a:extLst>
          </p:cNvPr>
          <p:cNvSpPr txBox="1"/>
          <p:nvPr/>
        </p:nvSpPr>
        <p:spPr>
          <a:xfrm>
            <a:off x="7814625" y="3020319"/>
            <a:ext cx="332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Einzelne partielle Ableitungen nach den Parametern bilden</a:t>
            </a:r>
          </a:p>
        </p:txBody>
      </p:sp>
    </p:spTree>
    <p:extLst>
      <p:ext uri="{BB962C8B-B14F-4D97-AF65-F5344CB8AC3E}">
        <p14:creationId xmlns:p14="http://schemas.microsoft.com/office/powerpoint/2010/main" val="3046258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5) Mathematisches konzept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C1DEA9-2163-A246-9DD8-920C2F92C0B8}"/>
              </a:ext>
            </a:extLst>
          </p:cNvPr>
          <p:cNvSpPr txBox="1"/>
          <p:nvPr/>
        </p:nvSpPr>
        <p:spPr>
          <a:xfrm>
            <a:off x="581192" y="1890876"/>
            <a:ext cx="332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Formulierung der Hauptbedingungen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E4213FA-1823-C445-9C04-22452465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57" y="2948123"/>
            <a:ext cx="416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1BC3A25-CE5A-984D-B063-CA47DDE8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57" y="3587639"/>
            <a:ext cx="22479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FD14AA2A-5438-3144-AF34-C70C2495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57" y="4277788"/>
            <a:ext cx="1727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75103E9D-63F1-144D-A9D3-3906748C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141" y="3804831"/>
            <a:ext cx="14351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15845CAC-993E-E84D-93B7-0C6AAB57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41" y="4471577"/>
            <a:ext cx="12700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EFF2EB7-FAD3-3D4E-9EFC-16C2903B7039}"/>
              </a:ext>
            </a:extLst>
          </p:cNvPr>
          <p:cNvGrpSpPr/>
          <p:nvPr/>
        </p:nvGrpSpPr>
        <p:grpSpPr>
          <a:xfrm>
            <a:off x="1241457" y="5410219"/>
            <a:ext cx="9062156" cy="457200"/>
            <a:chOff x="1317657" y="5095271"/>
            <a:chExt cx="9062156" cy="457200"/>
          </a:xfrm>
        </p:grpSpPr>
        <p:pic>
          <p:nvPicPr>
            <p:cNvPr id="10252" name="Picture 12">
              <a:extLst>
                <a:ext uri="{FF2B5EF4-FFF2-40B4-BE49-F238E27FC236}">
                  <a16:creationId xmlns:a16="http://schemas.microsoft.com/office/drawing/2014/main" id="{E4AEED9D-7728-DE48-9DC6-AA55EF91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657" y="5095271"/>
              <a:ext cx="3429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4" name="Picture 14">
              <a:extLst>
                <a:ext uri="{FF2B5EF4-FFF2-40B4-BE49-F238E27FC236}">
                  <a16:creationId xmlns:a16="http://schemas.microsoft.com/office/drawing/2014/main" id="{0236E3BC-3C2E-6042-98E8-DF8AEBE6C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413" y="5201791"/>
              <a:ext cx="5613400" cy="29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9CE23B1-2EE7-3D4A-985B-5EA5997BD007}"/>
              </a:ext>
            </a:extLst>
          </p:cNvPr>
          <p:cNvGrpSpPr/>
          <p:nvPr/>
        </p:nvGrpSpPr>
        <p:grpSpPr>
          <a:xfrm>
            <a:off x="3073536" y="2250287"/>
            <a:ext cx="4699183" cy="646331"/>
            <a:chOff x="7111231" y="1549085"/>
            <a:chExt cx="4699183" cy="64633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017C0A6-0282-0A48-A14D-2757BF992448}"/>
                </a:ext>
              </a:extLst>
            </p:cNvPr>
            <p:cNvSpPr/>
            <p:nvPr/>
          </p:nvSpPr>
          <p:spPr>
            <a:xfrm>
              <a:off x="9460822" y="1851092"/>
              <a:ext cx="2149986" cy="344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BB58D7-4FA9-AE44-9414-42F5A6080C82}"/>
                </a:ext>
              </a:extLst>
            </p:cNvPr>
            <p:cNvSpPr txBox="1"/>
            <p:nvPr/>
          </p:nvSpPr>
          <p:spPr>
            <a:xfrm>
              <a:off x="7111231" y="1549085"/>
              <a:ext cx="4699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Optimierungsproblem unter Nebenbedingungen: Lagrange Verfahren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BF3E5957-7A09-0149-9C03-793F8A0F5930}"/>
              </a:ext>
            </a:extLst>
          </p:cNvPr>
          <p:cNvSpPr txBox="1"/>
          <p:nvPr/>
        </p:nvSpPr>
        <p:spPr>
          <a:xfrm>
            <a:off x="7525241" y="3014637"/>
            <a:ext cx="332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Einzelne partielle Ableitungen nach den Parametern bilden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F2E04929-E44D-394E-AF49-F1EF8935FCC1}"/>
              </a:ext>
            </a:extLst>
          </p:cNvPr>
          <p:cNvSpPr/>
          <p:nvPr/>
        </p:nvSpPr>
        <p:spPr>
          <a:xfrm rot="5400000">
            <a:off x="4161310" y="3976524"/>
            <a:ext cx="531876" cy="17056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66FAAC4-97C2-064D-A121-97DF64F891A8}"/>
              </a:ext>
            </a:extLst>
          </p:cNvPr>
          <p:cNvSpPr txBox="1"/>
          <p:nvPr/>
        </p:nvSpPr>
        <p:spPr>
          <a:xfrm>
            <a:off x="2763682" y="4973755"/>
            <a:ext cx="389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Einsetzen in Lagrangefunktion anstatt w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80442CF-D05D-DA43-8993-BA8A4912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19" y="6036281"/>
            <a:ext cx="41783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D7BA5B7-B5FC-CD45-A6F8-6E405092E0D7}"/>
              </a:ext>
            </a:extLst>
          </p:cNvPr>
          <p:cNvSpPr txBox="1"/>
          <p:nvPr/>
        </p:nvSpPr>
        <p:spPr>
          <a:xfrm>
            <a:off x="1089326" y="6014662"/>
            <a:ext cx="332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Nach Vereinfachung bleibt: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AC3A072-C8A8-8043-8C5A-D43D57D2CD31}"/>
              </a:ext>
            </a:extLst>
          </p:cNvPr>
          <p:cNvSpPr txBox="1"/>
          <p:nvPr/>
        </p:nvSpPr>
        <p:spPr>
          <a:xfrm>
            <a:off x="7921926" y="6155844"/>
            <a:ext cx="332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Dies nun maximieren!</a:t>
            </a:r>
          </a:p>
        </p:txBody>
      </p:sp>
    </p:spTree>
    <p:extLst>
      <p:ext uri="{BB962C8B-B14F-4D97-AF65-F5344CB8AC3E}">
        <p14:creationId xmlns:p14="http://schemas.microsoft.com/office/powerpoint/2010/main" val="296922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1) Zielsetzung und Idee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4D41BFF-CD7B-574D-A849-995DE0936F7D}"/>
              </a:ext>
            </a:extLst>
          </p:cNvPr>
          <p:cNvSpPr txBox="1"/>
          <p:nvPr/>
        </p:nvSpPr>
        <p:spPr>
          <a:xfrm>
            <a:off x="811160" y="2227006"/>
            <a:ext cx="9188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Verwendung</a:t>
            </a:r>
          </a:p>
          <a:p>
            <a:r>
              <a:rPr lang="de-DE"/>
              <a:t>-Form des supervised Machine Learning</a:t>
            </a:r>
          </a:p>
          <a:p>
            <a:r>
              <a:rPr lang="de-DE"/>
              <a:t>-Klassifikation von Daten in N-verschieden Kategorien</a:t>
            </a:r>
          </a:p>
          <a:p>
            <a:r>
              <a:rPr lang="de-DE"/>
              <a:t>-Regression</a:t>
            </a:r>
          </a:p>
          <a:p>
            <a:endParaRPr lang="de-DE"/>
          </a:p>
          <a:p>
            <a:r>
              <a:rPr lang="de-DE" b="1"/>
              <a:t>Ziel/Idee</a:t>
            </a:r>
          </a:p>
          <a:p>
            <a:r>
              <a:rPr lang="de-DE"/>
              <a:t>-Konstruktion einer Hyperebene im N-dimensionalen Raum zur Trennung des Datensatzes in einzelne Kategorien</a:t>
            </a:r>
          </a:p>
          <a:p>
            <a:r>
              <a:rPr lang="de-DE"/>
              <a:t>-genaue Trennung hängt von der ggf. verwendeten Kernelfunktion ab</a:t>
            </a:r>
          </a:p>
        </p:txBody>
      </p:sp>
    </p:spTree>
    <p:extLst>
      <p:ext uri="{BB962C8B-B14F-4D97-AF65-F5344CB8AC3E}">
        <p14:creationId xmlns:p14="http://schemas.microsoft.com/office/powerpoint/2010/main" val="2651586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6) Beispiel in python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B94E7-F2E4-D54F-AE3C-8D6F1E053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pic>
        <p:nvPicPr>
          <p:cNvPr id="20481" name="Grafik 21">
            <a:extLst>
              <a:ext uri="{FF2B5EF4-FFF2-40B4-BE49-F238E27FC236}">
                <a16:creationId xmlns:a16="http://schemas.microsoft.com/office/drawing/2014/main" id="{A8E581CD-7804-374C-B1FC-3F9A9E6E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90" y="1890876"/>
            <a:ext cx="6223819" cy="46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0DB89E8-7425-3041-B770-315EA8B6CD4F}"/>
              </a:ext>
            </a:extLst>
          </p:cNvPr>
          <p:cNvSpPr txBox="1"/>
          <p:nvPr/>
        </p:nvSpPr>
        <p:spPr>
          <a:xfrm>
            <a:off x="4649725" y="6312229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Abbildung Nr.20: Verschiedene Kernelfunktionen</a:t>
            </a:r>
          </a:p>
        </p:txBody>
      </p:sp>
    </p:spTree>
    <p:extLst>
      <p:ext uri="{BB962C8B-B14F-4D97-AF65-F5344CB8AC3E}">
        <p14:creationId xmlns:p14="http://schemas.microsoft.com/office/powerpoint/2010/main" val="3088084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7) </a:t>
            </a:r>
            <a:r>
              <a:rPr lang="en-GB" sz="3600" dirty="0" err="1"/>
              <a:t>Quellenverzeichnis</a:t>
            </a:r>
            <a:r>
              <a:rPr lang="en-GB" sz="3600" dirty="0"/>
              <a:t>/ </a:t>
            </a:r>
            <a:r>
              <a:rPr lang="en-GB" sz="3600" dirty="0" err="1"/>
              <a:t>Abbildungsverzeichnis</a:t>
            </a:r>
            <a:endParaRPr lang="en-GB" sz="3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A25174-2AC0-D544-9CA4-5654D4865862}"/>
              </a:ext>
            </a:extLst>
          </p:cNvPr>
          <p:cNvSpPr txBox="1"/>
          <p:nvPr/>
        </p:nvSpPr>
        <p:spPr>
          <a:xfrm>
            <a:off x="581192" y="1890876"/>
            <a:ext cx="112425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Abbildungen:</a:t>
            </a:r>
          </a:p>
          <a:p>
            <a:r>
              <a:rPr lang="de-DE" sz="800" dirty="0"/>
              <a:t>Abbildung Nr.1: Grundlegende Idee im 2 dimensionalen Raum</a:t>
            </a:r>
          </a:p>
          <a:p>
            <a:r>
              <a:rPr lang="de-DE" sz="800" dirty="0"/>
              <a:t>Abbildung Nr.2: Grundlegende Idee im 2 dimensionalen Raum, verschiedene Arten</a:t>
            </a:r>
          </a:p>
          <a:p>
            <a:r>
              <a:rPr lang="de-DE" sz="800" dirty="0"/>
              <a:t>Abbildung Nr.3: Grundlegende Idee im 2 dimensionalen Raum, verschiedene Arten</a:t>
            </a:r>
          </a:p>
          <a:p>
            <a:r>
              <a:rPr lang="de-DE" sz="800" dirty="0"/>
              <a:t>Abbildung Nr.4: Grundlegende Idee im 2 dimensionalen Raum, verschiedene Arten</a:t>
            </a:r>
          </a:p>
          <a:p>
            <a:r>
              <a:rPr lang="de-DE" sz="800" dirty="0"/>
              <a:t>Abbildung Nr.5: Grundlegende Idee im 2 dimensionalen Raum, verschiedene Arten</a:t>
            </a:r>
          </a:p>
          <a:p>
            <a:r>
              <a:rPr lang="de-DE" sz="800" dirty="0"/>
              <a:t>Abbildung Nr.6: Grundlegende Idee im 2 dimensionalen Raum, verschiedene Arten</a:t>
            </a:r>
          </a:p>
          <a:p>
            <a:r>
              <a:rPr lang="de-DE" sz="800" dirty="0"/>
              <a:t>Abbildung Nr.7: Grundlegende Idee im 2 dimensionalen Raum, verschiedene Arten</a:t>
            </a:r>
          </a:p>
          <a:p>
            <a:r>
              <a:rPr lang="de-DE" sz="800" dirty="0"/>
              <a:t>Abbildung Nr.8: Grundlegende Idee im 2 dimensionalen Raum, verschiedene Arten</a:t>
            </a:r>
          </a:p>
          <a:p>
            <a:r>
              <a:rPr lang="de-DE" sz="800" dirty="0"/>
              <a:t>Abbildung Nr.9: Grundlegende Idee im 2 dimensionalen Raum, verschiedene Arten</a:t>
            </a:r>
          </a:p>
          <a:p>
            <a:r>
              <a:rPr lang="de-DE" sz="800" dirty="0"/>
              <a:t>Abbildung Nr.10: Kernel Trick</a:t>
            </a:r>
          </a:p>
          <a:p>
            <a:r>
              <a:rPr lang="de-DE" sz="800" dirty="0"/>
              <a:t>Abbildung Nr.11: Kernel Trick</a:t>
            </a:r>
          </a:p>
          <a:p>
            <a:r>
              <a:rPr lang="de-DE" sz="800" dirty="0"/>
              <a:t>Abbildung Nr.12: Kernel Trick</a:t>
            </a:r>
          </a:p>
          <a:p>
            <a:r>
              <a:rPr lang="de-DE" sz="800" dirty="0"/>
              <a:t>Abbildung Nr.13: Kernel Trick</a:t>
            </a:r>
          </a:p>
          <a:p>
            <a:r>
              <a:rPr lang="de-DE" sz="800" dirty="0"/>
              <a:t>Abbildung Nr.14: </a:t>
            </a:r>
            <a:r>
              <a:rPr lang="de-DE" sz="800" dirty="0" err="1"/>
              <a:t>Wrap</a:t>
            </a:r>
            <a:r>
              <a:rPr lang="de-DE" sz="800" dirty="0"/>
              <a:t> </a:t>
            </a:r>
            <a:r>
              <a:rPr lang="de-DE" sz="800" dirty="0" err="1"/>
              <a:t>Up</a:t>
            </a:r>
            <a:endParaRPr lang="de-DE" sz="800" dirty="0"/>
          </a:p>
          <a:p>
            <a:r>
              <a:rPr lang="de-DE" sz="800" dirty="0"/>
              <a:t>Abbildung Nr.15: Einfache mathematische Betrachtung</a:t>
            </a:r>
          </a:p>
          <a:p>
            <a:r>
              <a:rPr lang="de-DE" sz="800" dirty="0"/>
              <a:t>Abbildung Nr.16: Einfache mathematische Betrachtung</a:t>
            </a:r>
          </a:p>
          <a:p>
            <a:r>
              <a:rPr lang="de-DE" sz="800" dirty="0"/>
              <a:t>Abbildung Nr.17: Einfache mathematische Betrachtung</a:t>
            </a:r>
          </a:p>
          <a:p>
            <a:r>
              <a:rPr lang="de-DE" sz="800" dirty="0"/>
              <a:t>Abbildung Nr.18: Einfache mathematische Betrachtung</a:t>
            </a:r>
          </a:p>
          <a:p>
            <a:r>
              <a:rPr lang="de-DE" sz="800" dirty="0"/>
              <a:t>Abbildung Nr.19: Einfache mathematische Betrachtung</a:t>
            </a:r>
          </a:p>
          <a:p>
            <a:r>
              <a:rPr lang="de-DE" sz="800" dirty="0"/>
              <a:t>Abbildung Nr.20: Verschiedene Kernelfunktionen</a:t>
            </a:r>
            <a:endParaRPr lang="de-DE" sz="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Quellen: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https://towardsdatascience.com/support-vector-machine-introduction-to-machine-learning-algorithms-934a444fca47</a:t>
            </a:r>
            <a:r>
              <a:rPr lang="de-DE" sz="1200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endParaRPr lang="de-DE" sz="1200" dirty="0"/>
          </a:p>
          <a:p>
            <a:pPr marL="342900" indent="-342900">
              <a:buFont typeface="+mj-lt"/>
              <a:buAutoNum type="arabicPeriod"/>
            </a:pPr>
            <a:r>
              <a:rPr lang="de-DE" sz="1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https://de.wikipedia.org/wiki/Support_Vector_Machine</a:t>
            </a:r>
            <a:endParaRPr lang="de-DE" sz="1200" dirty="0"/>
          </a:p>
          <a:p>
            <a:pPr marL="342900" lvl="0" indent="-342900">
              <a:buFont typeface="+mj-lt"/>
              <a:buAutoNum type="arabicPeriod"/>
            </a:pPr>
            <a:endParaRPr lang="de-DE" sz="12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https://www.analyticsvidhya.com/blog/2017/09/understaing-support-vector-machine-example-code/</a:t>
            </a:r>
            <a:r>
              <a:rPr lang="de-DE" sz="1200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endParaRPr lang="de-DE" sz="1200" dirty="0"/>
          </a:p>
          <a:p>
            <a:pPr marL="342900" lvl="0" indent="-342900">
              <a:buFont typeface="+mj-lt"/>
              <a:buAutoNum type="arabicPeriod"/>
            </a:pPr>
            <a:r>
              <a:rPr lang="de-DE" sz="12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https://de.wikipedia.org/wiki/Gradient_(Mathematik)</a:t>
            </a:r>
            <a:endParaRPr lang="de-DE" sz="1200" u="sng" dirty="0"/>
          </a:p>
          <a:p>
            <a:pPr marL="342900" lvl="0" indent="-342900">
              <a:buFont typeface="+mj-lt"/>
              <a:buAutoNum type="arabicPeriod"/>
            </a:pPr>
            <a:r>
              <a:rPr lang="de-DE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https://de.wikipedia.org/wiki/Kernel_(Maschinelles_Lernen)</a:t>
            </a:r>
            <a:r>
              <a:rPr lang="de-DE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66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1) Zielsetzung und Idee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DF44-E8C6-794B-A8DE-1DD66682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6D1C12-E20B-B744-A6E8-8C4E89581F56}"/>
              </a:ext>
            </a:extLst>
          </p:cNvPr>
          <p:cNvSpPr txBox="1"/>
          <p:nvPr/>
        </p:nvSpPr>
        <p:spPr>
          <a:xfrm>
            <a:off x="581192" y="4955515"/>
            <a:ext cx="211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Jeder Datenpunkt wird durch seinen eigenen Vektor konstruiert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485C4AE-D515-F24C-9E04-C3573E91D191}"/>
              </a:ext>
            </a:extLst>
          </p:cNvPr>
          <p:cNvGrpSpPr/>
          <p:nvPr/>
        </p:nvGrpSpPr>
        <p:grpSpPr>
          <a:xfrm>
            <a:off x="4628803" y="1968837"/>
            <a:ext cx="4359892" cy="4390771"/>
            <a:chOff x="6996083" y="973157"/>
            <a:chExt cx="4359892" cy="4390771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1BA6EAA7-D56D-5643-9444-A41015FD005E}"/>
                </a:ext>
              </a:extLst>
            </p:cNvPr>
            <p:cNvCxnSpPr/>
            <p:nvPr/>
          </p:nvCxnSpPr>
          <p:spPr>
            <a:xfrm>
              <a:off x="7172960" y="5100320"/>
              <a:ext cx="3891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8EF330B-D1C9-334B-AC82-246F322DDFC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27320" y="3154680"/>
              <a:ext cx="3891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683387-856E-4248-B37F-0FCAA211C63D}"/>
                </a:ext>
              </a:extLst>
            </p:cNvPr>
            <p:cNvSpPr/>
            <p:nvPr/>
          </p:nvSpPr>
          <p:spPr>
            <a:xfrm>
              <a:off x="7569200" y="2783840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7302BE-8CD2-7542-B19F-20F32A72CF6A}"/>
                </a:ext>
              </a:extLst>
            </p:cNvPr>
            <p:cNvSpPr/>
            <p:nvPr/>
          </p:nvSpPr>
          <p:spPr>
            <a:xfrm>
              <a:off x="7420610" y="3154680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548692-47DD-A942-AB09-24284393F261}"/>
                </a:ext>
              </a:extLst>
            </p:cNvPr>
            <p:cNvSpPr/>
            <p:nvPr/>
          </p:nvSpPr>
          <p:spPr>
            <a:xfrm>
              <a:off x="7874000" y="3530600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26B6DD-75D9-7F4C-AC6F-26A9B57B7ACA}"/>
                </a:ext>
              </a:extLst>
            </p:cNvPr>
            <p:cNvSpPr/>
            <p:nvPr/>
          </p:nvSpPr>
          <p:spPr>
            <a:xfrm>
              <a:off x="8026400" y="3107055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5E8E59-15D0-094F-B1D3-918B95D7F8F8}"/>
                </a:ext>
              </a:extLst>
            </p:cNvPr>
            <p:cNvSpPr/>
            <p:nvPr/>
          </p:nvSpPr>
          <p:spPr>
            <a:xfrm>
              <a:off x="8178800" y="3393440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307A01-F2CD-1A47-BFF4-5AD5A0C42C7B}"/>
                </a:ext>
              </a:extLst>
            </p:cNvPr>
            <p:cNvSpPr/>
            <p:nvPr/>
          </p:nvSpPr>
          <p:spPr>
            <a:xfrm>
              <a:off x="8153400" y="3653636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A757C26-C0CC-9B43-9789-B5C45F234A23}"/>
                </a:ext>
              </a:extLst>
            </p:cNvPr>
            <p:cNvSpPr/>
            <p:nvPr/>
          </p:nvSpPr>
          <p:spPr>
            <a:xfrm>
              <a:off x="8402320" y="4127500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D37EFD-1587-FF44-B196-1E0B44BFABF8}"/>
                </a:ext>
              </a:extLst>
            </p:cNvPr>
            <p:cNvSpPr/>
            <p:nvPr/>
          </p:nvSpPr>
          <p:spPr>
            <a:xfrm>
              <a:off x="7673340" y="3231996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91A786-BD05-0E41-84ED-C522BBC77F8D}"/>
                </a:ext>
              </a:extLst>
            </p:cNvPr>
            <p:cNvSpPr/>
            <p:nvPr/>
          </p:nvSpPr>
          <p:spPr>
            <a:xfrm>
              <a:off x="7620000" y="3694430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0DA0AE-6A98-1B4A-81CF-5A87EF65DE41}"/>
                </a:ext>
              </a:extLst>
            </p:cNvPr>
            <p:cNvSpPr/>
            <p:nvPr/>
          </p:nvSpPr>
          <p:spPr>
            <a:xfrm>
              <a:off x="7975600" y="3926840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C3F332-4750-1940-AA23-B46D557E531F}"/>
                </a:ext>
              </a:extLst>
            </p:cNvPr>
            <p:cNvSpPr/>
            <p:nvPr/>
          </p:nvSpPr>
          <p:spPr>
            <a:xfrm>
              <a:off x="7752080" y="4071620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2CF7DD6-5535-8146-A4E7-6A0770B6E63D}"/>
                </a:ext>
              </a:extLst>
            </p:cNvPr>
            <p:cNvSpPr/>
            <p:nvPr/>
          </p:nvSpPr>
          <p:spPr>
            <a:xfrm>
              <a:off x="8255000" y="3881120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B8E8E8-B5D7-E54A-BD50-19E2838BF989}"/>
                </a:ext>
              </a:extLst>
            </p:cNvPr>
            <p:cNvSpPr/>
            <p:nvPr/>
          </p:nvSpPr>
          <p:spPr>
            <a:xfrm>
              <a:off x="8102600" y="4285538"/>
              <a:ext cx="152400" cy="1828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3C260E-6777-9646-9252-72947A9C7560}"/>
                </a:ext>
              </a:extLst>
            </p:cNvPr>
            <p:cNvSpPr/>
            <p:nvPr/>
          </p:nvSpPr>
          <p:spPr>
            <a:xfrm>
              <a:off x="9576166" y="1697153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F99EF0C-EF70-7C49-9F36-6508F3074CB6}"/>
                </a:ext>
              </a:extLst>
            </p:cNvPr>
            <p:cNvSpPr/>
            <p:nvPr/>
          </p:nvSpPr>
          <p:spPr>
            <a:xfrm>
              <a:off x="9427576" y="2067993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180D2F-484D-4C49-B379-7F85B3389FE3}"/>
                </a:ext>
              </a:extLst>
            </p:cNvPr>
            <p:cNvSpPr/>
            <p:nvPr/>
          </p:nvSpPr>
          <p:spPr>
            <a:xfrm>
              <a:off x="9880966" y="2443913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3F9AC5-5FAC-0142-8FB1-8C9612F0CF04}"/>
                </a:ext>
              </a:extLst>
            </p:cNvPr>
            <p:cNvSpPr/>
            <p:nvPr/>
          </p:nvSpPr>
          <p:spPr>
            <a:xfrm>
              <a:off x="10033366" y="2020368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2E00B88-3051-6E46-9D8A-959A3D569CD8}"/>
                </a:ext>
              </a:extLst>
            </p:cNvPr>
            <p:cNvSpPr/>
            <p:nvPr/>
          </p:nvSpPr>
          <p:spPr>
            <a:xfrm>
              <a:off x="10185766" y="2306753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F4B65BC-35A7-6B40-B7D5-DBF11B77BD91}"/>
                </a:ext>
              </a:extLst>
            </p:cNvPr>
            <p:cNvSpPr/>
            <p:nvPr/>
          </p:nvSpPr>
          <p:spPr>
            <a:xfrm>
              <a:off x="10160366" y="2566949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C8C37F-3D5F-234C-B3A5-27B6CD009C25}"/>
                </a:ext>
              </a:extLst>
            </p:cNvPr>
            <p:cNvSpPr/>
            <p:nvPr/>
          </p:nvSpPr>
          <p:spPr>
            <a:xfrm>
              <a:off x="10409286" y="3040813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25B576-3ED4-8949-9610-B5A23646938C}"/>
                </a:ext>
              </a:extLst>
            </p:cNvPr>
            <p:cNvSpPr/>
            <p:nvPr/>
          </p:nvSpPr>
          <p:spPr>
            <a:xfrm>
              <a:off x="9680306" y="2145309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2F2BB8-2F37-1C49-B6FD-964B15565AE2}"/>
                </a:ext>
              </a:extLst>
            </p:cNvPr>
            <p:cNvSpPr/>
            <p:nvPr/>
          </p:nvSpPr>
          <p:spPr>
            <a:xfrm>
              <a:off x="9626966" y="2607743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2D87E0-A61D-264A-A8DE-430EF8273FA9}"/>
                </a:ext>
              </a:extLst>
            </p:cNvPr>
            <p:cNvSpPr/>
            <p:nvPr/>
          </p:nvSpPr>
          <p:spPr>
            <a:xfrm>
              <a:off x="9982566" y="2840153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5EC2DD5-A3DA-5144-8372-F59664A2B7A5}"/>
                </a:ext>
              </a:extLst>
            </p:cNvPr>
            <p:cNvSpPr/>
            <p:nvPr/>
          </p:nvSpPr>
          <p:spPr>
            <a:xfrm>
              <a:off x="9759046" y="2984933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0D3231A-FC3D-C945-BAD9-646A64C64254}"/>
                </a:ext>
              </a:extLst>
            </p:cNvPr>
            <p:cNvSpPr/>
            <p:nvPr/>
          </p:nvSpPr>
          <p:spPr>
            <a:xfrm>
              <a:off x="10261966" y="2794433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30FCC8-44FA-D443-AB98-68602BEDD2EA}"/>
                </a:ext>
              </a:extLst>
            </p:cNvPr>
            <p:cNvSpPr/>
            <p:nvPr/>
          </p:nvSpPr>
          <p:spPr>
            <a:xfrm>
              <a:off x="10109566" y="3198851"/>
              <a:ext cx="15240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37">
              <a:extLst>
                <a:ext uri="{FF2B5EF4-FFF2-40B4-BE49-F238E27FC236}">
                  <a16:creationId xmlns:a16="http://schemas.microsoft.com/office/drawing/2014/main" id="{3849D796-C1DC-7A48-8302-96489D1B2617}"/>
                </a:ext>
              </a:extLst>
            </p:cNvPr>
            <p:cNvCxnSpPr/>
            <p:nvPr/>
          </p:nvCxnSpPr>
          <p:spPr>
            <a:xfrm>
              <a:off x="8026400" y="1697153"/>
              <a:ext cx="2006966" cy="308820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097943FC-33BA-BB4D-AB30-003C1A117F58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7166610" y="3310778"/>
              <a:ext cx="276318" cy="1789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A7535938-F2BE-E64D-8E66-066AD0068C0B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7166974" y="3414876"/>
              <a:ext cx="582566" cy="1685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6FCE0A98-A847-F949-9FB3-5130116D9F89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V="1">
              <a:off x="7172959" y="3850528"/>
              <a:ext cx="469359" cy="123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A317315-950C-8547-8048-88D698D763F4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7193280" y="2966720"/>
              <a:ext cx="452120" cy="2120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052C5D-95F3-5B43-846A-20EC0482133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V="1">
              <a:off x="7209426" y="2224091"/>
              <a:ext cx="2240468" cy="2876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A6268EC5-FD35-B140-9FFE-B24FA7BCC800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V="1">
              <a:off x="7193280" y="3141031"/>
              <a:ext cx="2588084" cy="19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33CD5F60-5505-E64A-BB31-1729B0E0BA26}"/>
                </a:ext>
              </a:extLst>
            </p:cNvPr>
            <p:cNvSpPr txBox="1"/>
            <p:nvPr/>
          </p:nvSpPr>
          <p:spPr>
            <a:xfrm>
              <a:off x="7661542" y="4630420"/>
              <a:ext cx="1361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Support </a:t>
              </a:r>
              <a:r>
                <a:rPr lang="de-DE" sz="1200" err="1"/>
                <a:t>Vectors</a:t>
              </a:r>
              <a:endParaRPr lang="de-DE" sz="12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693AA3C-D0D9-A542-A001-5C4C22A42094}"/>
                </a:ext>
              </a:extLst>
            </p:cNvPr>
            <p:cNvSpPr txBox="1"/>
            <p:nvPr/>
          </p:nvSpPr>
          <p:spPr>
            <a:xfrm>
              <a:off x="6996083" y="973157"/>
              <a:ext cx="284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Y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F48EB3E-DDA2-1743-903B-147D9348AF93}"/>
                </a:ext>
              </a:extLst>
            </p:cNvPr>
            <p:cNvSpPr txBox="1"/>
            <p:nvPr/>
          </p:nvSpPr>
          <p:spPr>
            <a:xfrm>
              <a:off x="11039362" y="5086929"/>
              <a:ext cx="316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X</a:t>
              </a:r>
            </a:p>
          </p:txBody>
        </p: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2316BDF3-0625-BC44-8D8C-E8E9A68250B9}"/>
              </a:ext>
            </a:extLst>
          </p:cNvPr>
          <p:cNvSpPr txBox="1"/>
          <p:nvPr/>
        </p:nvSpPr>
        <p:spPr>
          <a:xfrm>
            <a:off x="4765953" y="6191563"/>
            <a:ext cx="3931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Nr.1: Grundlegende Idee im 2 dimensionalen Raum</a:t>
            </a:r>
          </a:p>
        </p:txBody>
      </p:sp>
    </p:spTree>
    <p:extLst>
      <p:ext uri="{BB962C8B-B14F-4D97-AF65-F5344CB8AC3E}">
        <p14:creationId xmlns:p14="http://schemas.microsoft.com/office/powerpoint/2010/main" val="424588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53969-1202-470C-ADB2-42800F72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256F8E-6966-A54A-86C7-492C1485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9436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2) Verschiedene Beispiele der hyperebene</a:t>
            </a:r>
          </a:p>
        </p:txBody>
      </p:sp>
    </p:spTree>
    <p:extLst>
      <p:ext uri="{BB962C8B-B14F-4D97-AF65-F5344CB8AC3E}">
        <p14:creationId xmlns:p14="http://schemas.microsoft.com/office/powerpoint/2010/main" val="403268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/>
              <a:t>2) Verschiedene Beispiele der HYperebene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8BFD8C-3B32-5147-9954-9A96BD6D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3073" name="Grafik 13" descr="SVM_2">
            <a:extLst>
              <a:ext uri="{FF2B5EF4-FFF2-40B4-BE49-F238E27FC236}">
                <a16:creationId xmlns:a16="http://schemas.microsoft.com/office/drawing/2014/main" id="{52FE79C7-6116-6543-85FC-688AC9AEC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66" y="1890876"/>
            <a:ext cx="6289168" cy="44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B701196-3EDD-2C47-8FCB-8E984C56EA4D}"/>
              </a:ext>
            </a:extLst>
          </p:cNvPr>
          <p:cNvSpPr/>
          <p:nvPr/>
        </p:nvSpPr>
        <p:spPr>
          <a:xfrm>
            <a:off x="6329680" y="2225040"/>
            <a:ext cx="59944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879034-0D4E-1D42-9D45-D3ABB3561FD2}"/>
              </a:ext>
            </a:extLst>
          </p:cNvPr>
          <p:cNvSpPr txBox="1"/>
          <p:nvPr/>
        </p:nvSpPr>
        <p:spPr>
          <a:xfrm>
            <a:off x="3220470" y="5909623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Nr.2: Grundlegende Idee im 2 dimensionalen Raum, verschiedene Arten</a:t>
            </a:r>
          </a:p>
        </p:txBody>
      </p:sp>
    </p:spTree>
    <p:extLst>
      <p:ext uri="{BB962C8B-B14F-4D97-AF65-F5344CB8AC3E}">
        <p14:creationId xmlns:p14="http://schemas.microsoft.com/office/powerpoint/2010/main" val="37056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2) </a:t>
            </a:r>
            <a:r>
              <a:rPr lang="de-DE" sz="3600"/>
              <a:t>Verschiedene</a:t>
            </a:r>
            <a:r>
              <a:rPr lang="en-GB" sz="3600"/>
              <a:t> Beispiele der HYperebene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8BFD8C-3B32-5147-9954-9A96BD6D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CA09DD-C809-B641-AD15-989510A8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9217" name="Grafik 14" descr="SVM_3">
            <a:extLst>
              <a:ext uri="{FF2B5EF4-FFF2-40B4-BE49-F238E27FC236}">
                <a16:creationId xmlns:a16="http://schemas.microsoft.com/office/drawing/2014/main" id="{E1E9275E-BA5B-FE4A-9B23-DDB86559B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3" y="1890876"/>
            <a:ext cx="6293843" cy="45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336F3FA-223A-224C-8833-BE62826AC07D}"/>
              </a:ext>
            </a:extLst>
          </p:cNvPr>
          <p:cNvSpPr/>
          <p:nvPr/>
        </p:nvSpPr>
        <p:spPr>
          <a:xfrm>
            <a:off x="6329680" y="2225040"/>
            <a:ext cx="59944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1858DF-84AB-3F42-B498-0D278011AC4B}"/>
              </a:ext>
            </a:extLst>
          </p:cNvPr>
          <p:cNvSpPr txBox="1"/>
          <p:nvPr/>
        </p:nvSpPr>
        <p:spPr>
          <a:xfrm>
            <a:off x="3159098" y="6032733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Nr.3: Grundlegende Idee im 2 dimensionalen Raum, verschiedene Arten</a:t>
            </a:r>
          </a:p>
        </p:txBody>
      </p:sp>
    </p:spTree>
    <p:extLst>
      <p:ext uri="{BB962C8B-B14F-4D97-AF65-F5344CB8AC3E}">
        <p14:creationId xmlns:p14="http://schemas.microsoft.com/office/powerpoint/2010/main" val="26455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29A7-853B-1346-9822-0712318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2) Verschiedene Beispiele der HYperebene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8BFD8C-3B32-5147-9954-9A96BD6D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CA09DD-C809-B641-AD15-989510A8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A4B6B9-B823-114B-A73C-DFE44791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41" name="Grafik 15" descr="SVM_4">
            <a:extLst>
              <a:ext uri="{FF2B5EF4-FFF2-40B4-BE49-F238E27FC236}">
                <a16:creationId xmlns:a16="http://schemas.microsoft.com/office/drawing/2014/main" id="{1D845B0C-4748-3648-8330-9B28ADFE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41" y="1787637"/>
            <a:ext cx="6324846" cy="46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04C59CC-710D-B645-80AE-3533AE716756}"/>
              </a:ext>
            </a:extLst>
          </p:cNvPr>
          <p:cNvSpPr/>
          <p:nvPr/>
        </p:nvSpPr>
        <p:spPr>
          <a:xfrm>
            <a:off x="6492240" y="2296160"/>
            <a:ext cx="436880" cy="3860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6A3058-9C68-7342-BB1C-3A3557CEE292}"/>
              </a:ext>
            </a:extLst>
          </p:cNvPr>
          <p:cNvSpPr txBox="1"/>
          <p:nvPr/>
        </p:nvSpPr>
        <p:spPr>
          <a:xfrm>
            <a:off x="3192530" y="6032733"/>
            <a:ext cx="659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Abbildung Nr.4: Grundlegende Idee im 2 dimensionalen Raum, verschiedene Arten</a:t>
            </a:r>
          </a:p>
        </p:txBody>
      </p:sp>
    </p:spTree>
    <p:extLst>
      <p:ext uri="{BB962C8B-B14F-4D97-AF65-F5344CB8AC3E}">
        <p14:creationId xmlns:p14="http://schemas.microsoft.com/office/powerpoint/2010/main" val="36871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_2SEEDS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3758C4"/>
      </a:accent1>
      <a:accent2>
        <a:srgbClr val="3D9ED2"/>
      </a:accent2>
      <a:accent3>
        <a:srgbClr val="6146D4"/>
      </a:accent3>
      <a:accent4>
        <a:srgbClr val="C12CA8"/>
      </a:accent4>
      <a:accent5>
        <a:srgbClr val="D23D7C"/>
      </a:accent5>
      <a:accent6>
        <a:srgbClr val="C12C2C"/>
      </a:accent6>
      <a:hlink>
        <a:srgbClr val="C44EA4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Macintosh PowerPoint</Application>
  <PresentationFormat>Breitbild</PresentationFormat>
  <Paragraphs>209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Univers</vt:lpstr>
      <vt:lpstr>Univers Condensed</vt:lpstr>
      <vt:lpstr>Wingdings 2</vt:lpstr>
      <vt:lpstr>DividendVTI</vt:lpstr>
      <vt:lpstr>Support Vector Machine Algorithmus (SVM)</vt:lpstr>
      <vt:lpstr>Gliederung</vt:lpstr>
      <vt:lpstr>1) Zielsetzung und idee</vt:lpstr>
      <vt:lpstr>1) Zielsetzung und Idee</vt:lpstr>
      <vt:lpstr>1) Zielsetzung und Idee</vt:lpstr>
      <vt:lpstr>2) Verschiedene Beispiele der hyperebene</vt:lpstr>
      <vt:lpstr>2) Verschiedene Beispiele der HYperebene</vt:lpstr>
      <vt:lpstr>2) Verschiedene Beispiele der HYperebene</vt:lpstr>
      <vt:lpstr>2) Verschiedene Beispiele der HYperebene</vt:lpstr>
      <vt:lpstr>2) Verschiedene Beispiele der HYperebene</vt:lpstr>
      <vt:lpstr>2) Verschiedene Beispiele der HYperebene</vt:lpstr>
      <vt:lpstr>2) Verschiedene Beispiele der HYperebene</vt:lpstr>
      <vt:lpstr>2) Verschiedene Beispiele der HYperebene</vt:lpstr>
      <vt:lpstr>2) Verschiedene Beispiele der HYperebene</vt:lpstr>
      <vt:lpstr>3) Exkurs Kernel trick</vt:lpstr>
      <vt:lpstr>3) Exkurs Kernel Trick</vt:lpstr>
      <vt:lpstr>3) Exkurs Kernel Trick</vt:lpstr>
      <vt:lpstr>3) Exkurs Kernel Trick</vt:lpstr>
      <vt:lpstr>3) Exkurs Kernel Trick</vt:lpstr>
      <vt:lpstr>3) Exkurs Kernel Trick</vt:lpstr>
      <vt:lpstr>3) Exkurs Kernel Trick</vt:lpstr>
      <vt:lpstr>3.1) probleme des kernel trick</vt:lpstr>
      <vt:lpstr>3.1) Probleme des Kernel Tricks</vt:lpstr>
      <vt:lpstr>3.2) Vorteile des kernel trick</vt:lpstr>
      <vt:lpstr>3.1) Vorteile des Kernel Tricks</vt:lpstr>
      <vt:lpstr>4) Wrap up</vt:lpstr>
      <vt:lpstr>4) Wrap up</vt:lpstr>
      <vt:lpstr>4) Wrap up</vt:lpstr>
      <vt:lpstr>5) Mathematisches konzept</vt:lpstr>
      <vt:lpstr>5) Mathematisches konzept</vt:lpstr>
      <vt:lpstr>5) Mathematisches konzept</vt:lpstr>
      <vt:lpstr>5) Mathematisches konzept</vt:lpstr>
      <vt:lpstr>5) Mathematisches konzept</vt:lpstr>
      <vt:lpstr>5) Mathematisches konzept</vt:lpstr>
      <vt:lpstr>5) Mathematisches konzept</vt:lpstr>
      <vt:lpstr>5) Mathematisches konzept</vt:lpstr>
      <vt:lpstr>5) Mathematisches konzept</vt:lpstr>
      <vt:lpstr>5) Mathematisches konzept</vt:lpstr>
      <vt:lpstr>5) Mathematisches konzept</vt:lpstr>
      <vt:lpstr>6) Beispiel in python</vt:lpstr>
      <vt:lpstr>7) Quellenverzeichnis/ Abbildungsverzeichnis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Algorithmus (SVM)</dc:title>
  <dc:creator>robhenn60@gmail.com</dc:creator>
  <cp:lastModifiedBy>robhenn60@gmail.com</cp:lastModifiedBy>
  <cp:revision>60</cp:revision>
  <dcterms:created xsi:type="dcterms:W3CDTF">2020-09-14T11:49:03Z</dcterms:created>
  <dcterms:modified xsi:type="dcterms:W3CDTF">2020-09-22T17:43:14Z</dcterms:modified>
</cp:coreProperties>
</file>