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9" r:id="rId3"/>
    <p:sldId id="30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1" r:id="rId13"/>
    <p:sldId id="292" r:id="rId14"/>
    <p:sldId id="275" r:id="rId15"/>
    <p:sldId id="276" r:id="rId16"/>
    <p:sldId id="284" r:id="rId17"/>
    <p:sldId id="269" r:id="rId18"/>
    <p:sldId id="287" r:id="rId19"/>
    <p:sldId id="286" r:id="rId20"/>
    <p:sldId id="293" r:id="rId21"/>
    <p:sldId id="294" r:id="rId22"/>
    <p:sldId id="295" r:id="rId23"/>
    <p:sldId id="296" r:id="rId24"/>
    <p:sldId id="285" r:id="rId25"/>
    <p:sldId id="289" r:id="rId26"/>
    <p:sldId id="301" r:id="rId27"/>
    <p:sldId id="302" r:id="rId28"/>
    <p:sldId id="290" r:id="rId29"/>
    <p:sldId id="298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91" autoAdjust="0"/>
  </p:normalViewPr>
  <p:slideViewPr>
    <p:cSldViewPr>
      <p:cViewPr varScale="1">
        <p:scale>
          <a:sx n="89" d="100"/>
          <a:sy n="89" d="100"/>
        </p:scale>
        <p:origin x="-11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scOutput_2010_10_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9918370295456181E-2"/>
          <c:y val="3.7666719651281419E-2"/>
          <c:w val="0.66553822973963117"/>
          <c:h val="0.89805054069172363"/>
        </c:manualLayout>
      </c:layout>
      <c:scatterChart>
        <c:scatterStyle val="smoothMarker"/>
        <c:ser>
          <c:idx val="7"/>
          <c:order val="0"/>
          <c:tx>
            <c:strRef>
              <c:f>Sheet1!$I$1</c:f>
              <c:strCache>
                <c:ptCount val="1"/>
                <c:pt idx="0">
                  <c:v>scAvg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</c:numCache>
            </c:numRef>
          </c:xVal>
          <c:yVal>
            <c:numRef>
              <c:f>Sheet1!$I$2:$I$20</c:f>
            </c:numRef>
          </c:yVal>
          <c:smooth val="1"/>
        </c:ser>
        <c:ser>
          <c:idx val="1"/>
          <c:order val="1"/>
          <c:tx>
            <c:v>SBE/SSS,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0.12077960403525065</c:v>
                </c:pt>
                <c:pt idx="1">
                  <c:v>8.2212209885017026E-2</c:v>
                </c:pt>
                <c:pt idx="2">
                  <c:v>6.1663132034702868E-2</c:v>
                </c:pt>
                <c:pt idx="3">
                  <c:v>5.5899717795663571E-2</c:v>
                </c:pt>
                <c:pt idx="4">
                  <c:v>4.315711849598617E-2</c:v>
                </c:pt>
                <c:pt idx="5">
                  <c:v>4.4033077329331129E-2</c:v>
                </c:pt>
                <c:pt idx="6">
                  <c:v>3.6453942857035695E-2</c:v>
                </c:pt>
                <c:pt idx="7">
                  <c:v>3.2773985299680189E-2</c:v>
                </c:pt>
                <c:pt idx="8">
                  <c:v>2.9341995689272187E-2</c:v>
                </c:pt>
                <c:pt idx="9">
                  <c:v>2.7025981800045024E-2</c:v>
                </c:pt>
                <c:pt idx="10">
                  <c:v>1.6013391534469033E-2</c:v>
                </c:pt>
                <c:pt idx="11">
                  <c:v>1.0287521185643965E-2</c:v>
                </c:pt>
                <c:pt idx="12">
                  <c:v>7.309927115805805E-3</c:v>
                </c:pt>
                <c:pt idx="13">
                  <c:v>5.3602499163881972E-3</c:v>
                </c:pt>
                <c:pt idx="14">
                  <c:v>4.602510593218089E-3</c:v>
                </c:pt>
                <c:pt idx="15">
                  <c:v>3.6934228160565214E-3</c:v>
                </c:pt>
                <c:pt idx="16">
                  <c:v>2.998151978041643E-3</c:v>
                </c:pt>
                <c:pt idx="17">
                  <c:v>2.5544268647072696E-3</c:v>
                </c:pt>
                <c:pt idx="18">
                  <c:v>2.1714482816525857E-3</c:v>
                </c:pt>
              </c:numCache>
            </c:numRef>
          </c:yVal>
          <c:smooth val="1"/>
        </c:ser>
        <c:ser>
          <c:idx val="0"/>
          <c:order val="2"/>
          <c:tx>
            <c:v>SC, 100-city</c:v>
          </c:tx>
          <c:xVal>
            <c:numRef>
              <c:f>Sheet1!$A$2:$A$2851</c:f>
              <c:numCache>
                <c:formatCode>General</c:formatCode>
                <c:ptCount val="2850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</c:numCache>
            </c:numRef>
          </c:xVal>
          <c:yVal>
            <c:numRef>
              <c:f>Sheet1!$B$2:$B$2851</c:f>
              <c:numCache>
                <c:formatCode>General</c:formatCode>
                <c:ptCount val="2850"/>
                <c:pt idx="0">
                  <c:v>0.10638360651266869</c:v>
                </c:pt>
                <c:pt idx="1">
                  <c:v>7.7273943366578293E-2</c:v>
                </c:pt>
                <c:pt idx="2">
                  <c:v>6.6424667241408719E-2</c:v>
                </c:pt>
                <c:pt idx="3">
                  <c:v>4.9148557065150547E-2</c:v>
                </c:pt>
                <c:pt idx="4">
                  <c:v>4.3873406146944592E-2</c:v>
                </c:pt>
                <c:pt idx="5">
                  <c:v>4.238231189624439E-2</c:v>
                </c:pt>
                <c:pt idx="6">
                  <c:v>4.3822639591580358E-2</c:v>
                </c:pt>
                <c:pt idx="7">
                  <c:v>3.8734422782796887E-2</c:v>
                </c:pt>
                <c:pt idx="8">
                  <c:v>4.1442973651853746E-2</c:v>
                </c:pt>
                <c:pt idx="9">
                  <c:v>4.4362843426561487E-2</c:v>
                </c:pt>
                <c:pt idx="10">
                  <c:v>4.3393996994365622E-2</c:v>
                </c:pt>
                <c:pt idx="11">
                  <c:v>4.0420340714218475E-2</c:v>
                </c:pt>
                <c:pt idx="12">
                  <c:v>3.7975178696089289E-2</c:v>
                </c:pt>
                <c:pt idx="13">
                  <c:v>3.533725690179855E-2</c:v>
                </c:pt>
                <c:pt idx="14">
                  <c:v>3.587210793655473E-2</c:v>
                </c:pt>
                <c:pt idx="15">
                  <c:v>3.5063198591129052E-2</c:v>
                </c:pt>
                <c:pt idx="16">
                  <c:v>2.6248359467240537E-2</c:v>
                </c:pt>
                <c:pt idx="17">
                  <c:v>2.5347021251648564E-2</c:v>
                </c:pt>
                <c:pt idx="18">
                  <c:v>2.4882865395215122E-2</c:v>
                </c:pt>
              </c:numCache>
            </c:numRef>
          </c:yVal>
          <c:smooth val="1"/>
        </c:ser>
        <c:ser>
          <c:idx val="3"/>
          <c:order val="3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</c:numCache>
            </c:numRef>
          </c:xVal>
          <c:yVal>
            <c:numRef>
              <c:f>Sheet1!$J$2:$J$20</c:f>
              <c:numCache>
                <c:formatCode>General</c:formatCode>
                <c:ptCount val="19"/>
                <c:pt idx="0">
                  <c:v>0.10589066369887255</c:v>
                </c:pt>
                <c:pt idx="1">
                  <c:v>7.7551560451670817E-2</c:v>
                </c:pt>
                <c:pt idx="2">
                  <c:v>5.8358770569510984E-2</c:v>
                </c:pt>
                <c:pt idx="3">
                  <c:v>5.39262552375104E-2</c:v>
                </c:pt>
                <c:pt idx="4">
                  <c:v>4.5163146394140249E-2</c:v>
                </c:pt>
                <c:pt idx="5">
                  <c:v>4.3529512199122197E-2</c:v>
                </c:pt>
                <c:pt idx="6">
                  <c:v>4.7039750590960445E-2</c:v>
                </c:pt>
                <c:pt idx="7">
                  <c:v>4.5446006061648343E-2</c:v>
                </c:pt>
                <c:pt idx="8">
                  <c:v>4.0081782600650893E-2</c:v>
                </c:pt>
                <c:pt idx="9">
                  <c:v>4.3349525533574407E-2</c:v>
                </c:pt>
                <c:pt idx="10">
                  <c:v>4.2306622456003515E-2</c:v>
                </c:pt>
                <c:pt idx="11">
                  <c:v>4.359192704889147E-2</c:v>
                </c:pt>
                <c:pt idx="12">
                  <c:v>3.4685912955803935E-2</c:v>
                </c:pt>
                <c:pt idx="13">
                  <c:v>3.5964568324708603E-2</c:v>
                </c:pt>
                <c:pt idx="14">
                  <c:v>3.5219406319972661E-2</c:v>
                </c:pt>
                <c:pt idx="15">
                  <c:v>3.0692793209908573E-2</c:v>
                </c:pt>
                <c:pt idx="16">
                  <c:v>2.9149360103159074E-2</c:v>
                </c:pt>
                <c:pt idx="17">
                  <c:v>2.7578704832199097E-2</c:v>
                </c:pt>
                <c:pt idx="18">
                  <c:v>2.4124397235783957E-2</c:v>
                </c:pt>
              </c:numCache>
            </c:numRef>
          </c:yVal>
          <c:smooth val="1"/>
        </c:ser>
        <c:ser>
          <c:idx val="4"/>
          <c:order val="4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</c:numCache>
            </c:numRef>
          </c:xVal>
          <c:yVal>
            <c:numRef>
              <c:f>Sheet1!$K$2:$K$20</c:f>
              <c:numCache>
                <c:formatCode>General</c:formatCode>
                <c:ptCount val="19"/>
                <c:pt idx="0">
                  <c:v>0.10525384249826435</c:v>
                </c:pt>
                <c:pt idx="1">
                  <c:v>8.181763779121809E-2</c:v>
                </c:pt>
                <c:pt idx="2">
                  <c:v>5.9396871809420548E-2</c:v>
                </c:pt>
                <c:pt idx="3">
                  <c:v>4.9690805021393419E-2</c:v>
                </c:pt>
                <c:pt idx="4">
                  <c:v>4.5688346447905044E-2</c:v>
                </c:pt>
                <c:pt idx="5">
                  <c:v>4.4042740810712307E-2</c:v>
                </c:pt>
                <c:pt idx="6">
                  <c:v>4.5956515966308772E-2</c:v>
                </c:pt>
                <c:pt idx="7">
                  <c:v>4.0087698779754828E-2</c:v>
                </c:pt>
                <c:pt idx="8">
                  <c:v>3.7976549144644892E-2</c:v>
                </c:pt>
                <c:pt idx="9">
                  <c:v>4.3176342272633075E-2</c:v>
                </c:pt>
                <c:pt idx="10">
                  <c:v>5.0538814073855472E-2</c:v>
                </c:pt>
                <c:pt idx="11">
                  <c:v>3.9095102327889687E-2</c:v>
                </c:pt>
                <c:pt idx="12">
                  <c:v>3.9578047083611359E-2</c:v>
                </c:pt>
                <c:pt idx="13">
                  <c:v>3.287555290676826E-2</c:v>
                </c:pt>
                <c:pt idx="14">
                  <c:v>3.0742293344385264E-2</c:v>
                </c:pt>
                <c:pt idx="15">
                  <c:v>3.0950061523860935E-2</c:v>
                </c:pt>
                <c:pt idx="16">
                  <c:v>2.5318701404270314E-2</c:v>
                </c:pt>
                <c:pt idx="17">
                  <c:v>2.4961590552824906E-2</c:v>
                </c:pt>
                <c:pt idx="18">
                  <c:v>2.4591042529894223E-2</c:v>
                </c:pt>
              </c:numCache>
            </c:numRef>
          </c:yVal>
          <c:smooth val="1"/>
        </c:ser>
        <c:ser>
          <c:idx val="2"/>
          <c:order val="5"/>
          <c:tx>
            <c:v>SC-distance, 100 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</c:numCache>
            </c:numRef>
          </c:xVal>
          <c:yVal>
            <c:numRef>
              <c:f>Sheet1!$L$2:$L$20</c:f>
              <c:numCache>
                <c:formatCode>General</c:formatCode>
                <c:ptCount val="19"/>
                <c:pt idx="0">
                  <c:v>0.10888502067307083</c:v>
                </c:pt>
                <c:pt idx="1">
                  <c:v>7.7085053832324668E-2</c:v>
                </c:pt>
                <c:pt idx="2">
                  <c:v>6.0850079954797451E-2</c:v>
                </c:pt>
                <c:pt idx="3">
                  <c:v>5.2468830394118766E-2</c:v>
                </c:pt>
                <c:pt idx="4">
                  <c:v>4.0355490712752573E-2</c:v>
                </c:pt>
                <c:pt idx="5">
                  <c:v>4.7326549581884571E-2</c:v>
                </c:pt>
                <c:pt idx="6">
                  <c:v>3.9816178970639902E-2</c:v>
                </c:pt>
                <c:pt idx="7">
                  <c:v>3.5568592678757512E-2</c:v>
                </c:pt>
                <c:pt idx="8">
                  <c:v>3.0557905187286551E-2</c:v>
                </c:pt>
                <c:pt idx="9">
                  <c:v>2.7728173651558899E-2</c:v>
                </c:pt>
                <c:pt idx="10">
                  <c:v>1.8379258131347886E-2</c:v>
                </c:pt>
                <c:pt idx="11">
                  <c:v>1.3387925666219314E-2</c:v>
                </c:pt>
                <c:pt idx="12">
                  <c:v>1.1668245792461642E-2</c:v>
                </c:pt>
                <c:pt idx="13">
                  <c:v>1.0190810398567399E-2</c:v>
                </c:pt>
                <c:pt idx="14">
                  <c:v>9.7039059309448443E-3</c:v>
                </c:pt>
                <c:pt idx="15">
                  <c:v>9.7406796378438337E-3</c:v>
                </c:pt>
                <c:pt idx="16">
                  <c:v>9.1605148987327564E-3</c:v>
                </c:pt>
                <c:pt idx="17">
                  <c:v>9.2936084850575636E-3</c:v>
                </c:pt>
                <c:pt idx="18">
                  <c:v>8.9229810822893038E-3</c:v>
                </c:pt>
              </c:numCache>
            </c:numRef>
          </c:yVal>
          <c:smooth val="1"/>
        </c:ser>
        <c:ser>
          <c:idx val="5"/>
          <c:order val="6"/>
          <c:tx>
            <c:v>SC-distanceSquared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</c:numCache>
            </c:numRef>
          </c:xVal>
          <c:yVal>
            <c:numRef>
              <c:f>Sheet1!$M$2:$M$20</c:f>
              <c:numCache>
                <c:formatCode>General</c:formatCode>
                <c:ptCount val="19"/>
                <c:pt idx="0">
                  <c:v>0.10844657368861764</c:v>
                </c:pt>
                <c:pt idx="1">
                  <c:v>8.2092432210627383E-2</c:v>
                </c:pt>
                <c:pt idx="2">
                  <c:v>5.9909815122716176E-2</c:v>
                </c:pt>
                <c:pt idx="3">
                  <c:v>5.2185029279094762E-2</c:v>
                </c:pt>
                <c:pt idx="4">
                  <c:v>4.4116345914337822E-2</c:v>
                </c:pt>
                <c:pt idx="5">
                  <c:v>4.6379387329805837E-2</c:v>
                </c:pt>
                <c:pt idx="6">
                  <c:v>3.9230336689309663E-2</c:v>
                </c:pt>
                <c:pt idx="7">
                  <c:v>3.2172101504451683E-2</c:v>
                </c:pt>
                <c:pt idx="8">
                  <c:v>3.0606591446324174E-2</c:v>
                </c:pt>
                <c:pt idx="9">
                  <c:v>3.1325010188170771E-2</c:v>
                </c:pt>
                <c:pt idx="10">
                  <c:v>1.8523270003993782E-2</c:v>
                </c:pt>
                <c:pt idx="11">
                  <c:v>1.3029377495328348E-2</c:v>
                </c:pt>
                <c:pt idx="12">
                  <c:v>1.1341243833587053E-2</c:v>
                </c:pt>
                <c:pt idx="13">
                  <c:v>9.1906015948910007E-3</c:v>
                </c:pt>
                <c:pt idx="14">
                  <c:v>8.601472444490289E-3</c:v>
                </c:pt>
                <c:pt idx="15">
                  <c:v>8.2776389640151545E-3</c:v>
                </c:pt>
                <c:pt idx="16">
                  <c:v>7.9500520791348835E-3</c:v>
                </c:pt>
                <c:pt idx="17">
                  <c:v>7.9269314693244698E-3</c:v>
                </c:pt>
                <c:pt idx="18">
                  <c:v>7.7933331186313586E-3</c:v>
                </c:pt>
              </c:numCache>
            </c:numRef>
          </c:yVal>
          <c:smooth val="1"/>
        </c:ser>
        <c:ser>
          <c:idx val="6"/>
          <c:order val="7"/>
          <c:tx>
            <c:v>SC-AL-distance, 100-city</c:v>
          </c:tx>
          <c:dPt>
            <c:idx val="12"/>
            <c:spPr>
              <a:ln w="44450"/>
            </c:spPr>
          </c:dPt>
          <c:xVal>
            <c:numRef>
              <c:f>Sheet1!$A$2:$A$20</c:f>
              <c:numCache>
                <c:formatCode>General</c:formatCode>
                <c:ptCount val="19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</c:numCache>
            </c:numRef>
          </c:xVal>
          <c:yVal>
            <c:numRef>
              <c:f>Sheet1!$N$2:$N$20</c:f>
              <c:numCache>
                <c:formatCode>General</c:formatCode>
                <c:ptCount val="19"/>
                <c:pt idx="0">
                  <c:v>7.8706205467673193E-2</c:v>
                </c:pt>
                <c:pt idx="1">
                  <c:v>6.0481860793578264E-2</c:v>
                </c:pt>
                <c:pt idx="2">
                  <c:v>5.2623529080635105E-2</c:v>
                </c:pt>
                <c:pt idx="3">
                  <c:v>4.6435756804652652E-2</c:v>
                </c:pt>
                <c:pt idx="4">
                  <c:v>3.9390181876237537E-2</c:v>
                </c:pt>
                <c:pt idx="5">
                  <c:v>3.9804350435555191E-2</c:v>
                </c:pt>
                <c:pt idx="6">
                  <c:v>3.2685326634640029E-2</c:v>
                </c:pt>
                <c:pt idx="7">
                  <c:v>2.8326178605344157E-2</c:v>
                </c:pt>
                <c:pt idx="8">
                  <c:v>2.6149587022769292E-2</c:v>
                </c:pt>
                <c:pt idx="9">
                  <c:v>2.4585176301632629E-2</c:v>
                </c:pt>
                <c:pt idx="10">
                  <c:v>1.2516584999302053E-2</c:v>
                </c:pt>
                <c:pt idx="11">
                  <c:v>9.1188606853526231E-3</c:v>
                </c:pt>
                <c:pt idx="12">
                  <c:v>7.2624361927622859E-3</c:v>
                </c:pt>
                <c:pt idx="13">
                  <c:v>7.4010254378127074E-3</c:v>
                </c:pt>
                <c:pt idx="14">
                  <c:v>7.335210913775563E-3</c:v>
                </c:pt>
                <c:pt idx="15">
                  <c:v>7.2939840731389982E-3</c:v>
                </c:pt>
                <c:pt idx="16">
                  <c:v>7.5823363264016569E-3</c:v>
                </c:pt>
                <c:pt idx="17">
                  <c:v>7.3272000342611094E-3</c:v>
                </c:pt>
                <c:pt idx="18">
                  <c:v>7.3439440509016646E-3</c:v>
                </c:pt>
              </c:numCache>
            </c:numRef>
          </c:yVal>
          <c:smooth val="1"/>
        </c:ser>
        <c:axId val="72530944"/>
        <c:axId val="119649024"/>
      </c:scatterChart>
      <c:valAx>
        <c:axId val="72530944"/>
        <c:scaling>
          <c:orientation val="minMax"/>
          <c:max val="1.0000000000000005E-2"/>
        </c:scaling>
        <c:axPos val="b"/>
        <c:numFmt formatCode="General" sourceLinked="1"/>
        <c:tickLblPos val="nextTo"/>
        <c:crossAx val="119649024"/>
        <c:crosses val="autoZero"/>
        <c:crossBetween val="midCat"/>
      </c:valAx>
      <c:valAx>
        <c:axId val="119649024"/>
        <c:scaling>
          <c:orientation val="minMax"/>
        </c:scaling>
        <c:axPos val="l"/>
        <c:majorGridlines/>
        <c:numFmt formatCode="General" sourceLinked="1"/>
        <c:tickLblPos val="nextTo"/>
        <c:crossAx val="725309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0BBF-7C47-4C16-AE39-461E8B23BF5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EAB35-FC11-4099-9D34-EF637F144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CDAA-E313-421E-B760-92D1C314378A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0B0C-A40E-4188-A308-21B427B58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AE361-01AB-4383-B284-0010CE956D4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D3141-2FED-4688-BF2C-F3AAB4C7B31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18467-D5D6-493F-B7F8-1087C95A595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smtClean="0"/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E767E-0201-4470-B471-88A988A77FC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B75-434E-476D-AC1B-025BB58DF60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0D6D4-058D-4961-B019-9F52AF446EC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C5A6-A99A-43DD-8A15-868306F8E149}" type="datetime1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1EA6-0C8B-47FB-9089-CBEBD243D4F9}" type="datetime1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7779-5AD3-4EAD-B3CC-0888992B6200}" type="datetime1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4047D-99D6-4BC9-AF0D-B9C26BD019F9}" type="datetime1">
              <a:rPr lang="en-US" altLang="en-US" smtClean="0"/>
              <a:t>4/5/2011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holder1@umbc.edu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A6DC-AED0-4596-9F3C-CC771B81D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 Holder – holder1@umbc.edu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holder1@umbc.edu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52D7-5EBB-439A-BD8E-B11CAE9B76E1}" type="datetime1">
              <a:rPr lang="en-US" smtClean="0"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1F8-0325-411A-9441-98EFBA2505CE}" type="datetime1">
              <a:rPr lang="en-US" smtClean="0"/>
              <a:t>4/5/2011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holder1@umbc.edu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holder1@umbc.edu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5FBE-609D-46E0-890A-F7821C95E661}" type="datetime1">
              <a:rPr lang="en-US" smtClean="0"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holder1@umbc.edu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DA71-5D7A-4D06-9EC9-0CF485434DA8}" type="datetime1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Efficient Plan Space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r>
              <a:rPr lang="en-US" dirty="0" err="1" smtClean="0"/>
              <a:t>Ebiquity</a:t>
            </a:r>
            <a:r>
              <a:rPr lang="en-US" dirty="0" smtClean="0"/>
              <a:t> </a:t>
            </a:r>
            <a:r>
              <a:rPr lang="en-US" baseline="0" dirty="0" smtClean="0"/>
              <a:t>Lab meeting</a:t>
            </a:r>
            <a:endParaRPr lang="en-US" baseline="0" dirty="0" smtClean="0"/>
          </a:p>
          <a:p>
            <a:r>
              <a:rPr lang="en-US" dirty="0" smtClean="0"/>
              <a:t>5</a:t>
            </a:r>
            <a:r>
              <a:rPr lang="en-US" baseline="0" dirty="0" smtClean="0"/>
              <a:t> April </a:t>
            </a:r>
            <a:r>
              <a:rPr lang="en-US" baseline="0" dirty="0" smtClean="0"/>
              <a:t>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0C71FF-0165-488D-B4A9-04B4882FCA3C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Traveling Salesperson Problem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Unknown fifth city</a:t>
            </a:r>
          </a:p>
        </p:txBody>
      </p:sp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1710B-F01D-4A6B-98EA-38DE80C66DC0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pic>
        <p:nvPicPr>
          <p:cNvPr id="14339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Approach:</a:t>
            </a:r>
            <a:br>
              <a:rPr lang="en-US" sz="3600" dirty="0" smtClean="0"/>
            </a:br>
            <a:r>
              <a:rPr lang="en-US" sz="3600" dirty="0" smtClean="0"/>
              <a:t>Problem-Solution Map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04800" y="1524000"/>
            <a:ext cx="8566150" cy="3168650"/>
            <a:chOff x="304800" y="1524000"/>
            <a:chExt cx="8566150" cy="3168650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2819400" y="1676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AutoShape 6"/>
            <p:cNvSpPr>
              <a:spLocks noChangeArrowheads="1"/>
            </p:cNvSpPr>
            <p:nvPr/>
          </p:nvSpPr>
          <p:spPr bwMode="auto">
            <a:xfrm>
              <a:off x="2667000" y="2286000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2438400" y="2819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3429000" y="2590800"/>
              <a:ext cx="5334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4038600" y="3200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581400" y="22685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2743200" y="30797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660650" y="15240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438400" y="23447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1000" y="4325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0-1-4-2-3-5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04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0-1-3-2-5-4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304800" y="2420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0-1-3-5-2-4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3352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0-1-5-4-2-3</a:t>
              </a: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81000" y="3487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0-1-5-3-2-4</a:t>
              </a: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7543800" y="40211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0-3-2-4-1-5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257800" y="1963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0-1-3-2-4-5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3886200" y="3563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0-5-1-3-2-4</a:t>
              </a: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1600200" y="26495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1600200" y="2116138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 flipV="1">
              <a:off x="6629400" y="42497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1676400" y="447833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1676400" y="3640138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F0014-1088-441E-BD8E-9285A3DEE3F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pic>
        <p:nvPicPr>
          <p:cNvPr id="18437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194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– 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Ideal PS Map</a:t>
            </a:r>
          </a:p>
        </p:txBody>
      </p:sp>
      <p:sp>
        <p:nvSpPr>
          <p:cNvPr id="194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Approximated PS Map</a:t>
            </a: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4DBF5-0415-424A-AB2F-336C459BFE45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94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897E6980-CC3D-4FA9-B421-402A49180DDA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29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+ dist(Px,P2)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dist(Px,P2) = dist(P0,Px)                       +dist(P1,P2)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4C202E48-B1EE-4C5D-9C37-AFB8DD87F7A9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dist(P2,Px) = dist(P0,Px) +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9FA2A627-2174-4DC4-A2EF-90319D384ACA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Unfortunately, solving the equations is not trivial</a:t>
            </a:r>
          </a:p>
          <a:p>
            <a:pPr lvl="0"/>
            <a:r>
              <a:rPr lang="en-US" dirty="0" smtClean="0"/>
              <a:t>Developed a ‘border</a:t>
            </a:r>
            <a:r>
              <a:rPr lang="en-US" baseline="0" dirty="0" smtClean="0"/>
              <a:t> tracing’ approach</a:t>
            </a:r>
          </a:p>
          <a:p>
            <a:pPr lvl="1"/>
            <a:r>
              <a:rPr lang="en-US" dirty="0" smtClean="0"/>
              <a:t>sample problem instances to find representatives of solutions in the space</a:t>
            </a:r>
          </a:p>
          <a:p>
            <a:pPr lvl="1"/>
            <a:r>
              <a:rPr lang="en-US" dirty="0" smtClean="0"/>
              <a:t>for each pair combination</a:t>
            </a:r>
          </a:p>
          <a:p>
            <a:pPr lvl="2"/>
            <a:r>
              <a:rPr lang="en-US" dirty="0" smtClean="0"/>
              <a:t>find a problem instance on the boundary using binary search</a:t>
            </a:r>
          </a:p>
          <a:p>
            <a:pPr lvl="2"/>
            <a:r>
              <a:rPr lang="en-US" dirty="0" smtClean="0"/>
              <a:t>trace the solution border from the boundary point</a:t>
            </a:r>
          </a:p>
          <a:p>
            <a:pPr lvl="1"/>
            <a:r>
              <a:rPr lang="en-US" dirty="0" smtClean="0"/>
              <a:t>for each border intersection</a:t>
            </a:r>
          </a:p>
          <a:p>
            <a:pPr lvl="2"/>
            <a:r>
              <a:rPr lang="en-US" dirty="0" smtClean="0"/>
              <a:t>find region to fill in by sending rays in each direction</a:t>
            </a:r>
          </a:p>
          <a:p>
            <a:pPr lvl="2"/>
            <a:r>
              <a:rPr lang="en-US" dirty="0" smtClean="0"/>
              <a:t>fill region using fill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two solution representatives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7" name="Rectangle 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Reduce reaction time of real-time planners to changes in the environment</a:t>
            </a:r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Preplanned </a:t>
            </a:r>
            <a:r>
              <a:rPr lang="en-US" dirty="0" smtClean="0"/>
              <a:t>libraries as alternative to traditional online plan repair</a:t>
            </a:r>
          </a:p>
          <a:p>
            <a:pPr lvl="1"/>
            <a:r>
              <a:rPr lang="en-US" dirty="0" smtClean="0"/>
              <a:t>Leverage larger amount of offline time to save small amount of online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2860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tracing red/blue solution border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196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2133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956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9" name="Rectangle 3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found red/blue solution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22" name="Rectangle 21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eventual number of samples</a:t>
            </a:r>
          </a:p>
          <a:p>
            <a:pPr lvl="1">
              <a:buNone/>
            </a:pPr>
            <a:r>
              <a:rPr lang="en-US" dirty="0" smtClean="0"/>
              <a:t>n = </a:t>
            </a:r>
            <a:r>
              <a:rPr lang="en-US" dirty="0" err="1" smtClean="0"/>
              <a:t>sample_rate</a:t>
            </a:r>
            <a:r>
              <a:rPr lang="en-US" dirty="0" smtClean="0"/>
              <a:t> * </a:t>
            </a:r>
            <a:r>
              <a:rPr lang="en-US" dirty="0" err="1" smtClean="0"/>
              <a:t>total_instances</a:t>
            </a:r>
            <a:endParaRPr lang="en-US" dirty="0" smtClean="0"/>
          </a:p>
          <a:p>
            <a:r>
              <a:rPr lang="en-US" dirty="0" smtClean="0"/>
              <a:t>Create initial sample of solutions of size </a:t>
            </a:r>
          </a:p>
          <a:p>
            <a:pPr lvl="1">
              <a:buNone/>
            </a:pP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alpha * n</a:t>
            </a:r>
          </a:p>
          <a:p>
            <a:r>
              <a:rPr lang="en-US" dirty="0" smtClean="0"/>
              <a:t>For each unknown sample</a:t>
            </a:r>
          </a:p>
          <a:p>
            <a:pPr lvl="1"/>
            <a:r>
              <a:rPr lang="en-US" dirty="0" smtClean="0"/>
              <a:t>if polling results in unambiguous result, keep approximate result</a:t>
            </a:r>
          </a:p>
          <a:p>
            <a:pPr lvl="1"/>
            <a:r>
              <a:rPr lang="en-US" dirty="0" smtClean="0"/>
              <a:t>else if total samples &lt; n, generate exact solution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23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495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29400" y="36576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33600" y="5181600"/>
            <a:ext cx="123142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unanimous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3810000"/>
            <a:ext cx="12186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ambiguous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4267200"/>
            <a:ext cx="102463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landslide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971800" y="32004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9" name="Oval 18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838200" y="914400"/>
          <a:ext cx="7267575" cy="542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technique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6324600"/>
            <a:ext cx="128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999775" y="3438176"/>
            <a:ext cx="34356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utility loss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optimal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886200"/>
            <a:ext cx="4876800" cy="14478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962400"/>
            <a:ext cx="343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typical utility </a:t>
            </a:r>
            <a:r>
              <a:rPr lang="en-US" sz="1100" b="1" dirty="0" smtClean="0">
                <a:solidFill>
                  <a:srgbClr val="0070C0"/>
                </a:solidFill>
              </a:rPr>
              <a:t>loss by online plan repair strategies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 – </a:t>
            </a:r>
            <a:br>
              <a:rPr lang="en-US" dirty="0" smtClean="0"/>
            </a:br>
            <a:r>
              <a:rPr lang="en-US" dirty="0" smtClean="0"/>
              <a:t>Wireless Sensor Network</a:t>
            </a:r>
            <a:endParaRPr lang="en-US" dirty="0"/>
          </a:p>
        </p:txBody>
      </p:sp>
      <p:pic>
        <p:nvPicPr>
          <p:cNvPr id="272" name="Content Placeholder 271" descr="ws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981200"/>
            <a:ext cx="8229600" cy="2438400"/>
          </a:xfrm>
        </p:spPr>
      </p:pic>
      <p:sp>
        <p:nvSpPr>
          <p:cNvPr id="274" name="TextBox 273"/>
          <p:cNvSpPr txBox="1"/>
          <p:nvPr/>
        </p:nvSpPr>
        <p:spPr>
          <a:xfrm>
            <a:off x="1600200" y="47244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Plan:  {1-&gt;2, 2-&gt;5, 3-&gt;0, 5-&gt;3}</a:t>
            </a:r>
          </a:p>
          <a:p>
            <a:r>
              <a:rPr lang="en-US" dirty="0" smtClean="0"/>
              <a:t>Dimensions of problem space: {sensor energy, target location}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Computing Resource Allocation</a:t>
            </a:r>
          </a:p>
          <a:p>
            <a:pPr lvl="1"/>
            <a:r>
              <a:rPr lang="en-US" dirty="0" smtClean="0"/>
              <a:t>Mobile Sensor Scheduling</a:t>
            </a:r>
          </a:p>
          <a:p>
            <a:pPr lvl="1"/>
            <a:r>
              <a:rPr lang="en-US" dirty="0" smtClean="0"/>
              <a:t>Vehicle Routing</a:t>
            </a:r>
          </a:p>
          <a:p>
            <a:pPr lvl="1"/>
            <a:r>
              <a:rPr lang="en-US" dirty="0" smtClean="0"/>
              <a:t>Wireless Sensor Network Reconfiguration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 – Extend to higher dimensions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24000"/>
            <a:ext cx="3810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298F5-1399-4B0D-A0A4-7BCABC72B4C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5" name="AutoShape 16"/>
          <p:cNvCxnSpPr>
            <a:cxnSpLocks noChangeShapeType="1"/>
            <a:stCxn id="7171" idx="1"/>
            <a:endCxn id="717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Three vehicles to visit twelve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1062E-FD40-42B9-B18D-0119A321047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1"/>
          <p:cNvCxnSpPr>
            <a:cxnSpLocks noChangeShapeType="1"/>
            <a:stCxn id="8201" idx="0"/>
            <a:endCxn id="820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05" name="AutoShape 12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1" name="AutoShape 18"/>
          <p:cNvCxnSpPr>
            <a:cxnSpLocks noChangeShapeType="1"/>
            <a:stCxn id="8195" idx="1"/>
            <a:endCxn id="819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6" idx="3"/>
            <a:endCxn id="819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198" idx="0"/>
            <a:endCxn id="820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207" idx="1"/>
            <a:endCxn id="820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209" idx="3"/>
            <a:endCxn id="819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199" idx="3"/>
            <a:endCxn id="821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7" name="AutoShape 24"/>
          <p:cNvCxnSpPr>
            <a:cxnSpLocks noChangeShapeType="1"/>
            <a:stCxn id="8203" idx="1"/>
            <a:endCxn id="819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8" name="AutoShape 25"/>
          <p:cNvCxnSpPr>
            <a:cxnSpLocks noChangeShapeType="1"/>
            <a:stCxn id="8197" idx="1"/>
            <a:endCxn id="820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23" name="AutoShape 11"/>
          <p:cNvCxnSpPr>
            <a:cxnSpLocks noChangeShapeType="1"/>
            <a:stCxn id="30" idx="2"/>
            <a:endCxn id="8201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24" name="AutoShape 19"/>
          <p:cNvCxnSpPr>
            <a:cxnSpLocks noChangeShapeType="1"/>
            <a:endCxn id="8206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25" name="AutoShape 22"/>
          <p:cNvCxnSpPr>
            <a:cxnSpLocks noChangeShapeType="1"/>
            <a:endCxn id="8209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Static solution for known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B8A58-19A0-4C43-B64D-5D7E5DB93E54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8" name="AutoShape 11"/>
          <p:cNvCxnSpPr>
            <a:cxnSpLocks noChangeShapeType="1"/>
            <a:stCxn id="9225" idx="0"/>
            <a:endCxn id="922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29" name="AutoShape 12"/>
          <p:cNvCxnSpPr>
            <a:cxnSpLocks noChangeShapeType="1"/>
            <a:stCxn id="9226" idx="3"/>
            <a:endCxn id="922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8"/>
          <p:cNvCxnSpPr>
            <a:cxnSpLocks noChangeShapeType="1"/>
            <a:stCxn id="9219" idx="1"/>
            <a:endCxn id="921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36" name="AutoShape 19"/>
          <p:cNvCxnSpPr>
            <a:cxnSpLocks noChangeShapeType="1"/>
            <a:stCxn id="9230" idx="3"/>
            <a:endCxn id="922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7" name="AutoShape 20"/>
          <p:cNvCxnSpPr>
            <a:cxnSpLocks noChangeShapeType="1"/>
            <a:stCxn id="9222" idx="0"/>
            <a:endCxn id="923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8" name="AutoShape 21"/>
          <p:cNvCxnSpPr>
            <a:cxnSpLocks noChangeShapeType="1"/>
            <a:stCxn id="9231" idx="1"/>
            <a:endCxn id="922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9" name="AutoShape 22"/>
          <p:cNvCxnSpPr>
            <a:cxnSpLocks noChangeShapeType="1"/>
            <a:stCxn id="9233" idx="3"/>
            <a:endCxn id="922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0" name="AutoShape 23"/>
          <p:cNvCxnSpPr>
            <a:cxnSpLocks noChangeShapeType="1"/>
            <a:stCxn id="9223" idx="3"/>
            <a:endCxn id="923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1" name="AutoShape 24"/>
          <p:cNvCxnSpPr>
            <a:cxnSpLocks noChangeShapeType="1"/>
            <a:stCxn id="9227" idx="1"/>
            <a:endCxn id="922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2" name="AutoShape 25"/>
          <p:cNvCxnSpPr>
            <a:cxnSpLocks noChangeShapeType="1"/>
            <a:stCxn id="9221" idx="1"/>
            <a:endCxn id="923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4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248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9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50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DE4B9-F814-4B48-B4F4-4D7701A594B2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2" name="AutoShape 11"/>
          <p:cNvCxnSpPr>
            <a:cxnSpLocks noChangeShapeType="1"/>
            <a:stCxn id="10249" idx="0"/>
            <a:endCxn id="10250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53" name="AutoShape 12"/>
          <p:cNvCxnSpPr>
            <a:cxnSpLocks noChangeShapeType="1"/>
            <a:stCxn id="10250" idx="3"/>
            <a:endCxn id="1025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3" idx="1"/>
            <a:endCxn id="1024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54" idx="3"/>
            <a:endCxn id="1024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46" idx="0"/>
            <a:endCxn id="10255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55" idx="1"/>
            <a:endCxn id="10248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57" idx="3"/>
            <a:endCxn id="1024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47" idx="3"/>
            <a:endCxn id="10258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5" name="AutoShape 24"/>
          <p:cNvCxnSpPr>
            <a:cxnSpLocks noChangeShapeType="1"/>
            <a:stCxn id="10251" idx="1"/>
            <a:endCxn id="1024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66" name="AutoShape 25"/>
          <p:cNvCxnSpPr>
            <a:cxnSpLocks noChangeShapeType="1"/>
            <a:stCxn id="10245" idx="1"/>
            <a:endCxn id="10256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67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46" idx="3"/>
            <a:endCxn id="10267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9" name="AutoShape 28"/>
          <p:cNvCxnSpPr>
            <a:cxnSpLocks noChangeShapeType="1"/>
            <a:stCxn id="10267" idx="1"/>
            <a:endCxn id="10255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0" name="AutoShape 29"/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1" name="AutoShape 30"/>
          <p:cNvCxnSpPr>
            <a:cxnSpLocks noChangeShapeType="1"/>
            <a:stCxn id="10248" idx="3"/>
            <a:endCxn id="1025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cxnSp>
        <p:nvCxnSpPr>
          <p:cNvPr id="1027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79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80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81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Contingency solution for additional destination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98B04-5B16-420D-B0FF-B3194494EECF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6" name="AutoShape 11"/>
          <p:cNvCxnSpPr>
            <a:cxnSpLocks noChangeShapeType="1"/>
            <a:stCxn id="11274" idx="3"/>
            <a:endCxn id="1127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2" name="AutoShape 17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83" name="AutoShape 18"/>
          <p:cNvCxnSpPr>
            <a:cxnSpLocks noChangeShapeType="1"/>
            <a:stCxn id="11277" idx="3"/>
            <a:endCxn id="1127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84" name="AutoShape 19"/>
          <p:cNvCxnSpPr>
            <a:cxnSpLocks noChangeShapeType="1"/>
            <a:stCxn id="11280" idx="3"/>
            <a:endCxn id="1127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5" name="AutoShape 20"/>
          <p:cNvCxnSpPr>
            <a:cxnSpLocks noChangeShapeType="1"/>
            <a:stCxn id="11271" idx="3"/>
            <a:endCxn id="1128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6" name="AutoShape 21"/>
          <p:cNvCxnSpPr>
            <a:cxnSpLocks noChangeShapeType="1"/>
            <a:stCxn id="11275" idx="1"/>
            <a:endCxn id="1126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87" name="AutoShape 22"/>
          <p:cNvCxnSpPr>
            <a:cxnSpLocks noChangeShapeType="1"/>
            <a:stCxn id="11269" idx="1"/>
            <a:endCxn id="1127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9" name="AutoShape 24"/>
          <p:cNvCxnSpPr>
            <a:cxnSpLocks noChangeShapeType="1"/>
            <a:stCxn id="11270" idx="3"/>
            <a:endCxn id="1128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0" name="AutoShape 25"/>
          <p:cNvCxnSpPr>
            <a:cxnSpLocks noChangeShapeType="1"/>
            <a:stCxn id="11288" idx="1"/>
            <a:endCxn id="1127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1" name="AutoShape 26"/>
          <p:cNvCxnSpPr>
            <a:cxnSpLocks noChangeShapeType="1"/>
            <a:stCxn id="11273" idx="0"/>
            <a:endCxn id="1127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2" name="AutoShape 27"/>
          <p:cNvCxnSpPr>
            <a:cxnSpLocks noChangeShapeType="1"/>
            <a:stCxn id="11272" idx="3"/>
            <a:endCxn id="1127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3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97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8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9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Implementation of contingency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341B0-B5E9-4976-9DB0-6017DD3A11C4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0" name="AutoShape 11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6" name="AutoShape 17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307" name="AutoShape 18"/>
          <p:cNvCxnSpPr>
            <a:cxnSpLocks noChangeShapeType="1"/>
            <a:stCxn id="12301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08" name="AutoShape 19"/>
          <p:cNvCxnSpPr>
            <a:cxnSpLocks noChangeShapeType="1"/>
            <a:stCxn id="12304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09" name="AutoShape 20"/>
          <p:cNvCxnSpPr>
            <a:cxnSpLocks noChangeShapeType="1"/>
            <a:stCxn id="12295" idx="3"/>
            <a:endCxn id="12305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10" name="AutoShape 21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1" name="AutoShape 22"/>
          <p:cNvCxnSpPr>
            <a:cxnSpLocks noChangeShapeType="1"/>
            <a:stCxn id="12293" idx="1"/>
            <a:endCxn id="12303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3" name="AutoShape 24"/>
          <p:cNvCxnSpPr>
            <a:cxnSpLocks noChangeShapeType="1"/>
            <a:stCxn id="12294" idx="3"/>
            <a:endCxn id="12312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4" name="AutoShape 25"/>
          <p:cNvCxnSpPr>
            <a:cxnSpLocks noChangeShapeType="1"/>
            <a:stCxn id="12312" idx="1"/>
            <a:endCxn id="12302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5" name="AutoShape 2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6" name="AutoShape 27"/>
          <p:cNvCxnSpPr>
            <a:cxnSpLocks noChangeShapeType="1"/>
            <a:stCxn id="12296" idx="3"/>
            <a:endCxn id="12298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7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3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3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3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3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How to plan contingencies for arbitrary possibilities?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730</Words>
  <Application>Microsoft Office PowerPoint</Application>
  <PresentationFormat>On-screen Show (4:3)</PresentationFormat>
  <Paragraphs>179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Efficient Plan Space Analysis</vt:lpstr>
      <vt:lpstr>Overview</vt:lpstr>
      <vt:lpstr>Overview (2)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Traveling Salesperson Problem </vt:lpstr>
      <vt:lpstr>Approach: Problem-Solution Map</vt:lpstr>
      <vt:lpstr>Map Generation – Sampling &amp; Classification </vt:lpstr>
      <vt:lpstr>Map Generation –  Sampling &amp; Classification </vt:lpstr>
      <vt:lpstr>Map Generation- Solution Border Estimation</vt:lpstr>
      <vt:lpstr>Map Generation- Solution Border Estimation</vt:lpstr>
      <vt:lpstr>Map Generation – Solution Border Estimation</vt:lpstr>
      <vt:lpstr>SBE Implementation</vt:lpstr>
      <vt:lpstr>SBE – two solution representatives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tracing red/blue solution border</vt:lpstr>
      <vt:lpstr>SBE – found red/blue solution border</vt:lpstr>
      <vt:lpstr>Sampling &amp; Classification +  Active Learning</vt:lpstr>
      <vt:lpstr>Sampling &amp; Classification +  Active Learning</vt:lpstr>
      <vt:lpstr>Map generation technique comparison</vt:lpstr>
      <vt:lpstr>Next steps –  Wireless Sensor Network</vt:lpstr>
      <vt:lpstr>Next steps – Extend to higher dimensions</vt:lpstr>
    </vt:vector>
  </TitlesOfParts>
  <Company>JHUAPL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Border Estimation in Problem Space Analysis</dc:title>
  <dc:creator>Robert H. Holder, III</dc:creator>
  <cp:lastModifiedBy>Robert H. Holder, III</cp:lastModifiedBy>
  <cp:revision>27</cp:revision>
  <dcterms:created xsi:type="dcterms:W3CDTF">2010-09-20T23:11:24Z</dcterms:created>
  <dcterms:modified xsi:type="dcterms:W3CDTF">2011-04-05T15:07:25Z</dcterms:modified>
</cp:coreProperties>
</file>