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1" r:id="rId12"/>
    <p:sldId id="292" r:id="rId13"/>
    <p:sldId id="275" r:id="rId14"/>
    <p:sldId id="276" r:id="rId15"/>
    <p:sldId id="284" r:id="rId16"/>
    <p:sldId id="269" r:id="rId17"/>
    <p:sldId id="287" r:id="rId18"/>
    <p:sldId id="286" r:id="rId19"/>
    <p:sldId id="293" r:id="rId20"/>
    <p:sldId id="294" r:id="rId21"/>
    <p:sldId id="295" r:id="rId22"/>
    <p:sldId id="296" r:id="rId23"/>
    <p:sldId id="285" r:id="rId24"/>
    <p:sldId id="289" r:id="rId25"/>
    <p:sldId id="290" r:id="rId26"/>
    <p:sldId id="298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91" autoAdjust="0"/>
  </p:normalViewPr>
  <p:slideViewPr>
    <p:cSldViewPr>
      <p:cViewPr varScale="1">
        <p:scale>
          <a:sx n="93" d="100"/>
          <a:sy n="93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0BBF-7C47-4C16-AE39-461E8B23BF59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EAB35-FC11-4099-9D34-EF637F1446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CCDAA-E313-421E-B760-92D1C314378A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10B0C-A40E-4188-A308-21B427B58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AE361-01AB-4383-B284-0010CE956D4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D3141-2FED-4688-BF2C-F3AAB4C7B31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18467-D5D6-493F-B7F8-1087C95A59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r>
              <a:rPr lang="en-US" smtClean="0"/>
              <a:t>Anything could happen.  A vehicle could break down, a customer could cancel, or, as in this example, a new destination could become necessary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E767E-0201-4470-B471-88A988A77FC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6BB75-434E-476D-AC1B-025BB58DF60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0D6D4-058D-4961-B019-9F52AF446EC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A6DC-AED0-4596-9F3C-CC771B81D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5F3F-10C6-479B-BDFD-C436E734BC81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Solution Border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MAPLE</a:t>
            </a:r>
            <a:r>
              <a:rPr lang="en-US" baseline="0" dirty="0" smtClean="0"/>
              <a:t> Lab meeting</a:t>
            </a:r>
          </a:p>
          <a:p>
            <a:r>
              <a:rPr lang="en-US" baseline="0" dirty="0" smtClean="0"/>
              <a:t>16 Feb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E1710B-F01D-4A6B-98EA-38DE80C66DC0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pic>
        <p:nvPicPr>
          <p:cNvPr id="14339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Approach:</a:t>
            </a:r>
            <a:br>
              <a:rPr lang="en-US" sz="3600" dirty="0" smtClean="0"/>
            </a:br>
            <a:r>
              <a:rPr lang="en-US" sz="3600" dirty="0" smtClean="0"/>
              <a:t>Problem-Solution Map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04800" y="1524000"/>
            <a:ext cx="8566150" cy="3168650"/>
            <a:chOff x="304800" y="1524000"/>
            <a:chExt cx="8566150" cy="3168650"/>
          </a:xfrm>
        </p:grpSpPr>
        <p:sp>
          <p:nvSpPr>
            <p:cNvPr id="14343" name="AutoShape 5"/>
            <p:cNvSpPr>
              <a:spLocks noChangeArrowheads="1"/>
            </p:cNvSpPr>
            <p:nvPr/>
          </p:nvSpPr>
          <p:spPr bwMode="auto">
            <a:xfrm>
              <a:off x="2819400" y="1676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AutoShape 6"/>
            <p:cNvSpPr>
              <a:spLocks noChangeArrowheads="1"/>
            </p:cNvSpPr>
            <p:nvPr/>
          </p:nvSpPr>
          <p:spPr bwMode="auto">
            <a:xfrm>
              <a:off x="2667000" y="2286000"/>
              <a:ext cx="533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AutoShape 7"/>
            <p:cNvSpPr>
              <a:spLocks noChangeArrowheads="1"/>
            </p:cNvSpPr>
            <p:nvPr/>
          </p:nvSpPr>
          <p:spPr bwMode="auto">
            <a:xfrm>
              <a:off x="2438400" y="2819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3429000" y="2590800"/>
              <a:ext cx="5334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4038600" y="32004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3581400" y="22685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2743200" y="30797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2660650" y="15240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438400" y="23447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81000" y="4325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0-1-4-2-3-5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04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0-1-3-2-5-4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304800" y="2420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0-1-3-5-2-4</a:t>
              </a: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3352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0-1-5-4-2-3</a:t>
              </a:r>
            </a:p>
          </p:txBody>
        </p:sp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381000" y="3487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0-1-5-3-2-4</a:t>
              </a: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7543800" y="40211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0-3-2-4-1-5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5257800" y="1963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0-1-3-2-4-5</a:t>
              </a: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3886200" y="3563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0-5-1-3-2-4</a:t>
              </a:r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1600200" y="2649538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1600200" y="2116138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 flipH="1" flipV="1">
              <a:off x="6629400" y="4249738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1676400" y="447833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1676400" y="3640138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Each point represents a potential location of the fifth city.  The color of the point represents the optimal solution for the resulting 5-city TSP.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F0014-1088-441E-BD8E-9285A3DEE3F6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Map </a:t>
            </a:r>
            <a:r>
              <a:rPr lang="en-US" dirty="0" smtClean="0"/>
              <a:t>Generation –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6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  <p:pic>
        <p:nvPicPr>
          <p:cNvPr id="18437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7" descr="ladybug-ideal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74863"/>
            <a:ext cx="4040188" cy="3030537"/>
          </a:xfrm>
        </p:spPr>
      </p:pic>
      <p:pic>
        <p:nvPicPr>
          <p:cNvPr id="19459" name="Content Placeholder 8" descr="ladybug-approx-sampleRate1per100.bmp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5025" y="2074863"/>
            <a:ext cx="4041775" cy="3030537"/>
          </a:xfrm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</a:t>
            </a:r>
            <a:r>
              <a:rPr lang="en-US" dirty="0" smtClean="0"/>
              <a:t>Generation – 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6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Ideal PS Map</a:t>
            </a:r>
          </a:p>
        </p:txBody>
      </p:sp>
      <p:sp>
        <p:nvSpPr>
          <p:cNvPr id="1946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Approximated PS Map</a:t>
            </a:r>
          </a:p>
        </p:txBody>
      </p:sp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4DBF5-0415-424A-AB2F-336C459BFE45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9464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</a:t>
            </a:r>
            <a:r>
              <a:rPr lang="en-US" dirty="0" smtClean="0"/>
              <a:t>Border Estimation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897E6980-CC3D-4FA9-B421-402A49180DDA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54102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296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+ dist(Px,P2)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dist(Px,P2) = dist(P0,Px)                       +dist(P1,P2)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276600" y="1600200"/>
            <a:ext cx="2514600" cy="2209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TextBox 11"/>
          <p:cNvSpPr txBox="1">
            <a:spLocks noChangeArrowheads="1"/>
          </p:cNvSpPr>
          <p:nvPr/>
        </p:nvSpPr>
        <p:spPr bwMode="auto">
          <a:xfrm>
            <a:off x="2743200" y="6400800"/>
            <a:ext cx="3581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dist(Px,P2)  = dist(Px,P0) + C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</a:t>
            </a:r>
            <a:r>
              <a:rPr lang="en-US" dirty="0" smtClean="0"/>
              <a:t>Border Estimation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4C202E48-B1EE-4C5D-9C37-AFB8DD87F7A9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5029200" y="3505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32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dist(P0,P1) + dist(P1,P2) + dist(P2,Px)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dist(P2,Px) = dist(P0,Px) + dist(P1,Px)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667000"/>
            <a:ext cx="1524000" cy="1295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962400" y="6411913"/>
            <a:ext cx="762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ugly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</a:t>
            </a:r>
            <a:r>
              <a:rPr lang="en-US" dirty="0" smtClean="0"/>
              <a:t>Generation –</a:t>
            </a:r>
            <a:br>
              <a:rPr lang="en-US" dirty="0" smtClean="0"/>
            </a:br>
            <a:r>
              <a:rPr lang="en-US" dirty="0" smtClean="0"/>
              <a:t>Solution </a:t>
            </a:r>
            <a:r>
              <a:rPr lang="en-US" dirty="0" smtClean="0"/>
              <a:t>Border Estimation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9FA2A627-2174-4DC4-A2EF-90319D384ACA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3072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3200" y="1600200"/>
            <a:ext cx="3048000" cy="3657600"/>
            <a:chOff x="2743200" y="1600200"/>
            <a:chExt cx="3048000" cy="3657600"/>
          </a:xfrm>
        </p:grpSpPr>
        <p:sp>
          <p:nvSpPr>
            <p:cNvPr id="9" name="Rectangle 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Unfortunately, solving the equations is not trivial</a:t>
            </a:r>
          </a:p>
          <a:p>
            <a:pPr lvl="0"/>
            <a:r>
              <a:rPr lang="en-US" dirty="0" smtClean="0"/>
              <a:t>Developed a ‘border</a:t>
            </a:r>
            <a:r>
              <a:rPr lang="en-US" baseline="0" dirty="0" smtClean="0"/>
              <a:t> tracing’ approach</a:t>
            </a:r>
          </a:p>
          <a:p>
            <a:pPr lvl="1"/>
            <a:r>
              <a:rPr lang="en-US" dirty="0" smtClean="0"/>
              <a:t>sample problem instances to find representatives of solutions in the space</a:t>
            </a:r>
          </a:p>
          <a:p>
            <a:pPr lvl="1"/>
            <a:r>
              <a:rPr lang="en-US" dirty="0" smtClean="0"/>
              <a:t>for each pair combination</a:t>
            </a:r>
          </a:p>
          <a:p>
            <a:pPr lvl="2"/>
            <a:r>
              <a:rPr lang="en-US" dirty="0" smtClean="0"/>
              <a:t>find a problem instance on the boundary using binary search</a:t>
            </a:r>
          </a:p>
          <a:p>
            <a:pPr lvl="2"/>
            <a:r>
              <a:rPr lang="en-US" dirty="0" smtClean="0"/>
              <a:t>trace the solution border from the boundary point</a:t>
            </a:r>
          </a:p>
          <a:p>
            <a:pPr lvl="1"/>
            <a:r>
              <a:rPr lang="en-US" dirty="0" smtClean="0"/>
              <a:t>for each border intersection</a:t>
            </a:r>
          </a:p>
          <a:p>
            <a:pPr lvl="2"/>
            <a:r>
              <a:rPr lang="en-US" dirty="0" smtClean="0"/>
              <a:t>find region to fill in by sending rays in each direction</a:t>
            </a:r>
          </a:p>
          <a:p>
            <a:pPr lvl="2"/>
            <a:r>
              <a:rPr lang="en-US" dirty="0" smtClean="0"/>
              <a:t>fill region using fill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two solution representatives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7" name="Rectangle 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Preplanned libraries as alternative to traditional online plan repair</a:t>
            </a:r>
          </a:p>
          <a:p>
            <a:r>
              <a:rPr lang="en-US" dirty="0" smtClean="0"/>
              <a:t>Leverage larger amount of offline time to save small amount of online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860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2860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tracing red/blue solution border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962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352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19600" y="4572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19600" y="4267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95600" y="2133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95600" y="1828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39" name="Rectangle 3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found red/blue solution border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22" name="Rectangle 21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technique comparison</a:t>
            </a:r>
            <a:endParaRPr lang="en-US" dirty="0"/>
          </a:p>
        </p:txBody>
      </p:sp>
      <p:pic>
        <p:nvPicPr>
          <p:cNvPr id="1026" name="Picture 2" descr="C:\Documents and Settings\HOLDERH1\My Documents\umbc\icaps2011\pics\approach-results-100city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467600" cy="50645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24200" y="6324600"/>
            <a:ext cx="128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rate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7276" y="3765277"/>
            <a:ext cx="31754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utility loss </a:t>
            </a:r>
            <a:r>
              <a:rPr lang="en-US" dirty="0" err="1" smtClean="0"/>
              <a:t>vs</a:t>
            </a:r>
            <a:r>
              <a:rPr lang="en-US" dirty="0" smtClean="0"/>
              <a:t> optimal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4114800"/>
            <a:ext cx="3962400" cy="121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7000" y="4191000"/>
            <a:ext cx="266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typical loss by online plan repair strategies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 – </a:t>
            </a:r>
            <a:br>
              <a:rPr lang="en-US" dirty="0" smtClean="0"/>
            </a:br>
            <a:r>
              <a:rPr lang="en-US" dirty="0" smtClean="0"/>
              <a:t>Wireless Sensor Network</a:t>
            </a:r>
            <a:endParaRPr lang="en-US" dirty="0"/>
          </a:p>
        </p:txBody>
      </p:sp>
      <p:pic>
        <p:nvPicPr>
          <p:cNvPr id="272" name="Content Placeholder 271" descr="ws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981200"/>
            <a:ext cx="8229600" cy="2438400"/>
          </a:xfrm>
        </p:spPr>
      </p:pic>
      <p:sp>
        <p:nvSpPr>
          <p:cNvPr id="274" name="TextBox 273"/>
          <p:cNvSpPr txBox="1"/>
          <p:nvPr/>
        </p:nvSpPr>
        <p:spPr>
          <a:xfrm>
            <a:off x="1600200" y="47244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Plan:  {1-&gt;2, 2-&gt;5, 3-&gt;0, 5-&gt;3}</a:t>
            </a:r>
          </a:p>
          <a:p>
            <a:r>
              <a:rPr lang="en-US" dirty="0" smtClean="0"/>
              <a:t>Dimensions of problem space: {sensor energy, target location}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 – Extend to higher dimensions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24000"/>
            <a:ext cx="3810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A298F5-1399-4B0D-A0A4-7BCABC72B4C2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Oval 15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5" name="AutoShape 16"/>
          <p:cNvCxnSpPr>
            <a:cxnSpLocks noChangeShapeType="1"/>
            <a:stCxn id="7171" idx="1"/>
            <a:endCxn id="717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Pentagon 17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538" y="6096000"/>
            <a:ext cx="5834062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Three vehicles to visit twelve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1062E-FD40-42B9-B18D-0119A3210476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8195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1"/>
          <p:cNvCxnSpPr>
            <a:cxnSpLocks noChangeShapeType="1"/>
            <a:stCxn id="8201" idx="0"/>
            <a:endCxn id="8202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05" name="AutoShape 12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1" name="AutoShape 18"/>
          <p:cNvCxnSpPr>
            <a:cxnSpLocks noChangeShapeType="1"/>
            <a:stCxn id="8195" idx="1"/>
            <a:endCxn id="8195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2" name="AutoShape 19"/>
          <p:cNvCxnSpPr>
            <a:cxnSpLocks noChangeShapeType="1"/>
            <a:stCxn id="8206" idx="3"/>
            <a:endCxn id="8198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3" name="AutoShape 20"/>
          <p:cNvCxnSpPr>
            <a:cxnSpLocks noChangeShapeType="1"/>
            <a:stCxn id="8198" idx="0"/>
            <a:endCxn id="8207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4" name="AutoShape 21"/>
          <p:cNvCxnSpPr>
            <a:cxnSpLocks noChangeShapeType="1"/>
            <a:stCxn id="8207" idx="1"/>
            <a:endCxn id="8200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5" name="AutoShape 22"/>
          <p:cNvCxnSpPr>
            <a:cxnSpLocks noChangeShapeType="1"/>
            <a:stCxn id="8209" idx="3"/>
            <a:endCxn id="8199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6" name="AutoShape 23"/>
          <p:cNvCxnSpPr>
            <a:cxnSpLocks noChangeShapeType="1"/>
            <a:stCxn id="8199" idx="3"/>
            <a:endCxn id="8210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7" name="AutoShape 24"/>
          <p:cNvCxnSpPr>
            <a:cxnSpLocks noChangeShapeType="1"/>
            <a:stCxn id="8203" idx="1"/>
            <a:endCxn id="8197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8" name="AutoShape 25"/>
          <p:cNvCxnSpPr>
            <a:cxnSpLocks noChangeShapeType="1"/>
            <a:stCxn id="8197" idx="1"/>
            <a:endCxn id="8208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9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23" name="AutoShape 11"/>
          <p:cNvCxnSpPr>
            <a:cxnSpLocks noChangeShapeType="1"/>
            <a:stCxn id="30" idx="2"/>
            <a:endCxn id="8201" idx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24" name="AutoShape 19"/>
          <p:cNvCxnSpPr>
            <a:cxnSpLocks noChangeShapeType="1"/>
            <a:endCxn id="8206" idx="0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25" name="AutoShape 22"/>
          <p:cNvCxnSpPr>
            <a:cxnSpLocks noChangeShapeType="1"/>
            <a:endCxn id="8209" idx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3" name="TextBox 42"/>
          <p:cNvSpPr txBox="1"/>
          <p:nvPr/>
        </p:nvSpPr>
        <p:spPr>
          <a:xfrm>
            <a:off x="2133600" y="6096000"/>
            <a:ext cx="52514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Static solution for known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B8A58-19A0-4C43-B64D-5D7E5DB93E54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8" name="AutoShape 11"/>
          <p:cNvCxnSpPr>
            <a:cxnSpLocks noChangeShapeType="1"/>
            <a:stCxn id="9225" idx="0"/>
            <a:endCxn id="9226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29" name="AutoShape 12"/>
          <p:cNvCxnSpPr>
            <a:cxnSpLocks noChangeShapeType="1"/>
            <a:stCxn id="9226" idx="3"/>
            <a:endCxn id="9227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5" name="AutoShape 18"/>
          <p:cNvCxnSpPr>
            <a:cxnSpLocks noChangeShapeType="1"/>
            <a:stCxn id="9219" idx="1"/>
            <a:endCxn id="9219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36" name="AutoShape 19"/>
          <p:cNvCxnSpPr>
            <a:cxnSpLocks noChangeShapeType="1"/>
            <a:stCxn id="9230" idx="3"/>
            <a:endCxn id="9222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7" name="AutoShape 20"/>
          <p:cNvCxnSpPr>
            <a:cxnSpLocks noChangeShapeType="1"/>
            <a:stCxn id="9222" idx="0"/>
            <a:endCxn id="9231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8" name="AutoShape 21"/>
          <p:cNvCxnSpPr>
            <a:cxnSpLocks noChangeShapeType="1"/>
            <a:stCxn id="9231" idx="1"/>
            <a:endCxn id="9224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9" name="AutoShape 22"/>
          <p:cNvCxnSpPr>
            <a:cxnSpLocks noChangeShapeType="1"/>
            <a:stCxn id="9233" idx="3"/>
            <a:endCxn id="9223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0" name="AutoShape 23"/>
          <p:cNvCxnSpPr>
            <a:cxnSpLocks noChangeShapeType="1"/>
            <a:stCxn id="9223" idx="3"/>
            <a:endCxn id="9234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1" name="AutoShape 24"/>
          <p:cNvCxnSpPr>
            <a:cxnSpLocks noChangeShapeType="1"/>
            <a:stCxn id="9227" idx="1"/>
            <a:endCxn id="9221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2" name="AutoShape 25"/>
          <p:cNvCxnSpPr>
            <a:cxnSpLocks noChangeShapeType="1"/>
            <a:stCxn id="9221" idx="1"/>
            <a:endCxn id="9232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43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4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248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9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50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1390650" y="6096000"/>
            <a:ext cx="67627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Consideration for potential additional destination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3041650" y="4306888"/>
            <a:ext cx="2114550" cy="1785937"/>
          </a:xfrm>
          <a:custGeom>
            <a:avLst/>
            <a:gdLst>
              <a:gd name="connsiteX0" fmla="*/ 0 w 2115879"/>
              <a:gd name="connsiteY0" fmla="*/ 1786270 h 1786270"/>
              <a:gd name="connsiteX1" fmla="*/ 2115879 w 2115879"/>
              <a:gd name="connsiteY1" fmla="*/ 0 h 1786270"/>
              <a:gd name="connsiteX2" fmla="*/ 425302 w 2115879"/>
              <a:gd name="connsiteY2" fmla="*/ 1786270 h 1786270"/>
              <a:gd name="connsiteX3" fmla="*/ 0 w 2115879"/>
              <a:gd name="connsiteY3" fmla="*/ 1786270 h 178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879" h="1786270">
                <a:moveTo>
                  <a:pt x="0" y="1786270"/>
                </a:moveTo>
                <a:lnTo>
                  <a:pt x="2115879" y="0"/>
                </a:lnTo>
                <a:lnTo>
                  <a:pt x="425302" y="1786270"/>
                </a:lnTo>
                <a:lnTo>
                  <a:pt x="0" y="178627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DE4B9-F814-4B48-B4F4-4D7701A594B2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0243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2" name="AutoShape 11"/>
          <p:cNvCxnSpPr>
            <a:cxnSpLocks noChangeShapeType="1"/>
            <a:stCxn id="10249" idx="0"/>
            <a:endCxn id="10250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53" name="AutoShape 12"/>
          <p:cNvCxnSpPr>
            <a:cxnSpLocks noChangeShapeType="1"/>
            <a:stCxn id="10250" idx="3"/>
            <a:endCxn id="10251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9" name="AutoShape 18"/>
          <p:cNvCxnSpPr>
            <a:cxnSpLocks noChangeShapeType="1"/>
            <a:stCxn id="10243" idx="1"/>
            <a:endCxn id="10243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60" name="AutoShape 19"/>
          <p:cNvCxnSpPr>
            <a:cxnSpLocks noChangeShapeType="1"/>
            <a:stCxn id="10254" idx="3"/>
            <a:endCxn id="10246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1" name="AutoShape 20"/>
          <p:cNvCxnSpPr>
            <a:cxnSpLocks noChangeShapeType="1"/>
            <a:stCxn id="10246" idx="0"/>
            <a:endCxn id="10255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2" name="AutoShape 21"/>
          <p:cNvCxnSpPr>
            <a:cxnSpLocks noChangeShapeType="1"/>
            <a:stCxn id="10255" idx="1"/>
            <a:endCxn id="10248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3" name="AutoShape 22"/>
          <p:cNvCxnSpPr>
            <a:cxnSpLocks noChangeShapeType="1"/>
            <a:stCxn id="10257" idx="3"/>
            <a:endCxn id="10247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4" name="AutoShape 23"/>
          <p:cNvCxnSpPr>
            <a:cxnSpLocks noChangeShapeType="1"/>
            <a:stCxn id="10247" idx="3"/>
            <a:endCxn id="10258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5" name="AutoShape 24"/>
          <p:cNvCxnSpPr>
            <a:cxnSpLocks noChangeShapeType="1"/>
            <a:stCxn id="10251" idx="1"/>
            <a:endCxn id="10245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66" name="AutoShape 25"/>
          <p:cNvCxnSpPr>
            <a:cxnSpLocks noChangeShapeType="1"/>
            <a:stCxn id="10245" idx="1"/>
            <a:endCxn id="10256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67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8" name="AutoShape 27"/>
          <p:cNvCxnSpPr>
            <a:cxnSpLocks noChangeShapeType="1"/>
            <a:stCxn id="10246" idx="3"/>
            <a:endCxn id="10267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69" name="AutoShape 28"/>
          <p:cNvCxnSpPr>
            <a:cxnSpLocks noChangeShapeType="1"/>
            <a:stCxn id="10267" idx="1"/>
            <a:endCxn id="10255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0" name="AutoShape 29"/>
          <p:cNvCxnSpPr>
            <a:cxnSpLocks noChangeShapeType="1"/>
            <a:stCxn id="10249" idx="0"/>
            <a:endCxn id="10248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1" name="AutoShape 30"/>
          <p:cNvCxnSpPr>
            <a:cxnSpLocks noChangeShapeType="1"/>
            <a:stCxn id="10248" idx="3"/>
            <a:endCxn id="10250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2667000" y="3810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3702050" y="4433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3581400" y="3505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cxnSp>
        <p:nvCxnSpPr>
          <p:cNvPr id="10275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Pentagon 35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279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80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81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1524000" y="6096000"/>
            <a:ext cx="6472238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Contingency solution for additional destination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98B04-5B16-420D-B0FF-B3194494EECF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6" name="AutoShape 11"/>
          <p:cNvCxnSpPr>
            <a:cxnSpLocks noChangeShapeType="1"/>
            <a:stCxn id="11274" idx="3"/>
            <a:endCxn id="11275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2" name="AutoShape 17"/>
          <p:cNvCxnSpPr>
            <a:cxnSpLocks noChangeShapeType="1"/>
            <a:stCxn id="11267" idx="1"/>
            <a:endCxn id="1126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83" name="AutoShape 18"/>
          <p:cNvCxnSpPr>
            <a:cxnSpLocks noChangeShapeType="1"/>
            <a:stCxn id="11277" idx="3"/>
            <a:endCxn id="11270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84" name="AutoShape 19"/>
          <p:cNvCxnSpPr>
            <a:cxnSpLocks noChangeShapeType="1"/>
            <a:stCxn id="11280" idx="3"/>
            <a:endCxn id="11271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5" name="AutoShape 20"/>
          <p:cNvCxnSpPr>
            <a:cxnSpLocks noChangeShapeType="1"/>
            <a:stCxn id="11271" idx="3"/>
            <a:endCxn id="11281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6" name="AutoShape 21"/>
          <p:cNvCxnSpPr>
            <a:cxnSpLocks noChangeShapeType="1"/>
            <a:stCxn id="11275" idx="1"/>
            <a:endCxn id="11269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87" name="AutoShape 22"/>
          <p:cNvCxnSpPr>
            <a:cxnSpLocks noChangeShapeType="1"/>
            <a:stCxn id="11269" idx="1"/>
            <a:endCxn id="11279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9" name="AutoShape 24"/>
          <p:cNvCxnSpPr>
            <a:cxnSpLocks noChangeShapeType="1"/>
            <a:stCxn id="11270" idx="3"/>
            <a:endCxn id="11288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0" name="AutoShape 25"/>
          <p:cNvCxnSpPr>
            <a:cxnSpLocks noChangeShapeType="1"/>
            <a:stCxn id="11288" idx="1"/>
            <a:endCxn id="11278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1" name="AutoShape 26"/>
          <p:cNvCxnSpPr>
            <a:cxnSpLocks noChangeShapeType="1"/>
            <a:stCxn id="11273" idx="0"/>
            <a:endCxn id="11272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2" name="AutoShape 27"/>
          <p:cNvCxnSpPr>
            <a:cxnSpLocks noChangeShapeType="1"/>
            <a:stCxn id="11272" idx="3"/>
            <a:endCxn id="11274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3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" name="Pentagon 29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297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8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9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1828800" y="6096000"/>
            <a:ext cx="55102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Implementation of contingency 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341B0-B5E9-4976-9DB0-6017DD3A11C4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Dynamic Vehicle Routing Problem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0" name="AutoShape 11"/>
          <p:cNvCxnSpPr>
            <a:cxnSpLocks noChangeShapeType="1"/>
            <a:stCxn id="12298" idx="3"/>
            <a:endCxn id="12299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6" name="AutoShape 17"/>
          <p:cNvCxnSpPr>
            <a:cxnSpLocks noChangeShapeType="1"/>
            <a:stCxn id="12291" idx="1"/>
            <a:endCxn id="1229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307" name="AutoShape 18"/>
          <p:cNvCxnSpPr>
            <a:cxnSpLocks noChangeShapeType="1"/>
            <a:stCxn id="12301" idx="3"/>
            <a:endCxn id="12294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08" name="AutoShape 19"/>
          <p:cNvCxnSpPr>
            <a:cxnSpLocks noChangeShapeType="1"/>
            <a:stCxn id="12304" idx="3"/>
            <a:endCxn id="12295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09" name="AutoShape 20"/>
          <p:cNvCxnSpPr>
            <a:cxnSpLocks noChangeShapeType="1"/>
            <a:stCxn id="12295" idx="3"/>
            <a:endCxn id="12305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10" name="AutoShape 21"/>
          <p:cNvCxnSpPr>
            <a:cxnSpLocks noChangeShapeType="1"/>
            <a:stCxn id="12299" idx="1"/>
            <a:endCxn id="12293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1" name="AutoShape 22"/>
          <p:cNvCxnSpPr>
            <a:cxnSpLocks noChangeShapeType="1"/>
            <a:stCxn id="12293" idx="1"/>
            <a:endCxn id="12303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2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3" name="AutoShape 24"/>
          <p:cNvCxnSpPr>
            <a:cxnSpLocks noChangeShapeType="1"/>
            <a:stCxn id="12294" idx="3"/>
            <a:endCxn id="12312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4" name="AutoShape 25"/>
          <p:cNvCxnSpPr>
            <a:cxnSpLocks noChangeShapeType="1"/>
            <a:stCxn id="12312" idx="1"/>
            <a:endCxn id="12302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5" name="AutoShape 2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6" name="AutoShape 27"/>
          <p:cNvCxnSpPr>
            <a:cxnSpLocks noChangeShapeType="1"/>
            <a:stCxn id="12296" idx="3"/>
            <a:endCxn id="12298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7" name="Oval 28"/>
          <p:cNvSpPr>
            <a:spLocks noChangeArrowheads="1"/>
          </p:cNvSpPr>
          <p:nvPr/>
        </p:nvSpPr>
        <p:spPr bwMode="auto">
          <a:xfrm>
            <a:off x="3048000" y="1905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Oval 29"/>
          <p:cNvSpPr>
            <a:spLocks noChangeArrowheads="1"/>
          </p:cNvSpPr>
          <p:nvPr/>
        </p:nvSpPr>
        <p:spPr bwMode="auto">
          <a:xfrm>
            <a:off x="3048000" y="3048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Oval 30"/>
          <p:cNvSpPr>
            <a:spLocks noChangeArrowheads="1"/>
          </p:cNvSpPr>
          <p:nvPr/>
        </p:nvSpPr>
        <p:spPr bwMode="auto">
          <a:xfrm>
            <a:off x="14478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31"/>
          <p:cNvSpPr>
            <a:spLocks noChangeArrowheads="1"/>
          </p:cNvSpPr>
          <p:nvPr/>
        </p:nvSpPr>
        <p:spPr bwMode="auto">
          <a:xfrm>
            <a:off x="2209800" y="4953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2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3"/>
          <p:cNvSpPr>
            <a:spLocks noChangeArrowheads="1"/>
          </p:cNvSpPr>
          <p:nvPr/>
        </p:nvSpPr>
        <p:spPr bwMode="auto">
          <a:xfrm>
            <a:off x="457200" y="4038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Oval 34"/>
          <p:cNvSpPr>
            <a:spLocks noChangeArrowheads="1"/>
          </p:cNvSpPr>
          <p:nvPr/>
        </p:nvSpPr>
        <p:spPr bwMode="auto">
          <a:xfrm>
            <a:off x="5105400" y="2438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Oval 35"/>
          <p:cNvSpPr>
            <a:spLocks noChangeArrowheads="1"/>
          </p:cNvSpPr>
          <p:nvPr/>
        </p:nvSpPr>
        <p:spPr bwMode="auto">
          <a:xfrm>
            <a:off x="64008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Oval 36"/>
          <p:cNvSpPr>
            <a:spLocks noChangeArrowheads="1"/>
          </p:cNvSpPr>
          <p:nvPr/>
        </p:nvSpPr>
        <p:spPr bwMode="auto">
          <a:xfrm>
            <a:off x="7620000" y="4419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7"/>
          <p:cNvSpPr>
            <a:spLocks noChangeArrowheads="1"/>
          </p:cNvSpPr>
          <p:nvPr/>
        </p:nvSpPr>
        <p:spPr bwMode="auto">
          <a:xfrm>
            <a:off x="5486400" y="5486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8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39"/>
          <p:cNvSpPr>
            <a:spLocks noChangeArrowheads="1"/>
          </p:cNvSpPr>
          <p:nvPr/>
        </p:nvSpPr>
        <p:spPr bwMode="auto">
          <a:xfrm>
            <a:off x="72390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Oval 40"/>
          <p:cNvSpPr>
            <a:spLocks noChangeArrowheads="1"/>
          </p:cNvSpPr>
          <p:nvPr/>
        </p:nvSpPr>
        <p:spPr bwMode="auto">
          <a:xfrm>
            <a:off x="5638800" y="1600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Oval 41"/>
          <p:cNvSpPr>
            <a:spLocks noChangeArrowheads="1"/>
          </p:cNvSpPr>
          <p:nvPr/>
        </p:nvSpPr>
        <p:spPr bwMode="auto">
          <a:xfrm>
            <a:off x="27432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31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" name="Pentagon 43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35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36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37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990600" y="6096000"/>
            <a:ext cx="72755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How to plan contingencies for arbitrary possibilities?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0C71FF-0165-488D-B4A9-04B4882FCA3C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Traveling Salesperson Problem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1905000" y="17526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99075"/>
            <a:ext cx="8229600" cy="110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Four fixed cities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Central starting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Unknown fifth city</a:t>
            </a:r>
          </a:p>
        </p:txBody>
      </p:sp>
      <p:sp>
        <p:nvSpPr>
          <p:cNvPr id="13323" name="Text Box 18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623</Words>
  <Application>Microsoft Office PowerPoint</Application>
  <PresentationFormat>On-screen Show (4:3)</PresentationFormat>
  <Paragraphs>139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Extending Solution Border Estimation</vt:lpstr>
      <vt:lpstr>Slide 2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Traveling Salesperson Problem </vt:lpstr>
      <vt:lpstr>Approach: Problem-Solution Map</vt:lpstr>
      <vt:lpstr>Map Generation – Sampling &amp; Classification </vt:lpstr>
      <vt:lpstr>Map Generation –  Sampling &amp; Classification </vt:lpstr>
      <vt:lpstr>Map Generation- Solution Border Estimation</vt:lpstr>
      <vt:lpstr>Map Generation- Solution Border Estimation</vt:lpstr>
      <vt:lpstr>Map Generation – Solution Border Estimation</vt:lpstr>
      <vt:lpstr>SBE Implementation</vt:lpstr>
      <vt:lpstr>SBE – two solution representatives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tracing red/blue solution border</vt:lpstr>
      <vt:lpstr>SBE – found red/blue solution border</vt:lpstr>
      <vt:lpstr>Map generation technique comparison</vt:lpstr>
      <vt:lpstr>Next steps –  Wireless Sensor Network</vt:lpstr>
      <vt:lpstr>Next steps – Extend to higher dimensions</vt:lpstr>
    </vt:vector>
  </TitlesOfParts>
  <Company>JHUAPL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Border Estimation in Problem Space Analysis</dc:title>
  <dc:creator>Robert H. Holder, III</dc:creator>
  <cp:lastModifiedBy>Robert H. Holder, III</cp:lastModifiedBy>
  <cp:revision>25</cp:revision>
  <dcterms:created xsi:type="dcterms:W3CDTF">2010-09-20T23:11:24Z</dcterms:created>
  <dcterms:modified xsi:type="dcterms:W3CDTF">2011-02-16T23:28:35Z</dcterms:modified>
</cp:coreProperties>
</file>