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lamaPlanner\work\p-6pass-nofast\results\sssElevatorOutput3D_2014_01_07__14_00_4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lamaPlanner\work\p-6pass\results\svmElevatorOutput3D_2014_01_12__18_54_3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lamaPlanner\work\p-6pass\results\sssElevatorOutput3D_2014_01_12__18_27_2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lamaPlanner\work\p-6pass-nofast\results\sssElevatorOutput3D_2014_01_07__14_00_4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lamaPlanner\work\p-6pass\results\sssElevatorOutput3D_2014_01_12__18_27_2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holderh1\My%20Documents\umbc\dissertation\lamaPlanner\work\p-6pass\results\svmElevatorOutput3D_2014_01_12__18_54_3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>
                <a:solidFill>
                  <a:schemeClr val="tx1"/>
                </a:solidFill>
              </a:defRPr>
            </a:pPr>
            <a:r>
              <a:rPr lang="en-US" sz="1000" b="1" i="0" baseline="0" dirty="0">
                <a:solidFill>
                  <a:schemeClr val="tx1"/>
                </a:solidFill>
                <a:effectLst/>
              </a:rPr>
              <a:t>SSS over 24-floor elevator domain w/ </a:t>
            </a:r>
          </a:p>
          <a:p>
            <a:pPr>
              <a:defRPr b="1">
                <a:solidFill>
                  <a:schemeClr val="tx1"/>
                </a:solidFill>
              </a:defRPr>
            </a:pPr>
            <a:r>
              <a:rPr lang="en-US" sz="1000" b="1" i="0" baseline="0" dirty="0">
                <a:solidFill>
                  <a:schemeClr val="tx1"/>
                </a:solidFill>
                <a:effectLst/>
              </a:rPr>
              <a:t>4 slow elevators, 0 fast elevators, 6 passengers, </a:t>
            </a:r>
          </a:p>
          <a:p>
            <a:pPr>
              <a:defRPr b="1">
                <a:solidFill>
                  <a:schemeClr val="tx1"/>
                </a:solidFill>
              </a:defRPr>
            </a:pPr>
            <a:r>
              <a:rPr lang="en-US" sz="1000" b="1" i="0" baseline="0" dirty="0">
                <a:solidFill>
                  <a:schemeClr val="tx1"/>
                </a:solidFill>
                <a:effectLst/>
              </a:rPr>
              <a:t>3 variable starting locations, n=3</a:t>
            </a:r>
            <a:endParaRPr lang="en-US" sz="1000" b="1" baseline="0" dirty="0">
              <a:solidFill>
                <a:schemeClr val="tx1"/>
              </a:solidFill>
              <a:effectLst/>
            </a:endParaRPr>
          </a:p>
        </c:rich>
      </c:tx>
      <c:layout/>
      <c:overlay val="0"/>
      <c:spPr>
        <a:solidFill>
          <a:schemeClr val="bg1"/>
        </a:solidFill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sssElevatorOutput3D_2014_01_07_!$K$1</c:f>
              <c:strCache>
                <c:ptCount val="1"/>
                <c:pt idx="0">
                  <c:v>avg fraction loss</c:v>
                </c:pt>
              </c:strCache>
            </c:strRef>
          </c:tx>
          <c:xVal>
            <c:numRef>
              <c:f>sssElevatorOutput3D_2014_01_07_!$H$2:$H$11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sssElevatorOutput3D_2014_01_07_!$K$2:$K$11</c:f>
              <c:numCache>
                <c:formatCode>General</c:formatCode>
                <c:ptCount val="10"/>
                <c:pt idx="0">
                  <c:v>0.10822863419648994</c:v>
                </c:pt>
                <c:pt idx="1">
                  <c:v>9.1752016426705871E-2</c:v>
                </c:pt>
                <c:pt idx="2">
                  <c:v>8.5657446538671758E-2</c:v>
                </c:pt>
                <c:pt idx="3">
                  <c:v>6.6169621063978737E-2</c:v>
                </c:pt>
                <c:pt idx="4">
                  <c:v>6.4334974380146528E-2</c:v>
                </c:pt>
                <c:pt idx="5">
                  <c:v>6.0118433297875494E-2</c:v>
                </c:pt>
                <c:pt idx="6">
                  <c:v>6.117936040336127E-2</c:v>
                </c:pt>
                <c:pt idx="7">
                  <c:v>2.9070929470417367E-2</c:v>
                </c:pt>
                <c:pt idx="8">
                  <c:v>1.38816053204777E-2</c:v>
                </c:pt>
                <c:pt idx="9">
                  <c:v>6.2534453563243735E-3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583936"/>
        <c:axId val="148585856"/>
      </c:scatterChart>
      <c:valAx>
        <c:axId val="148583936"/>
        <c:scaling>
          <c:orientation val="minMax"/>
          <c:max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48585856"/>
        <c:crosses val="autoZero"/>
        <c:crossBetween val="midCat"/>
      </c:valAx>
      <c:valAx>
        <c:axId val="148585856"/>
        <c:scaling>
          <c:orientation val="minMax"/>
          <c:max val="0.3000000000000000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 from optimal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8583936"/>
        <c:crosses val="autoZero"/>
        <c:crossBetween val="midCat"/>
        <c:majorUnit val="2.0000000000000004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b="1" i="0" baseline="0" dirty="0">
                <a:effectLst/>
              </a:rPr>
              <a:t>SVM+SBE over 24-floor elevator domain w/ 6 slow elevators, 3 fast elevators, 3/6 variable starting location</a:t>
            </a:r>
            <a:endParaRPr lang="en-US" sz="1000" baseline="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Linear kernel</c:v>
          </c:tx>
          <c:xVal>
            <c:numRef>
              <c:f>svmElevatorOutput3D_2014_01_12_!$K$2:$K$11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svmElevatorOutput3D_2014_01_12_!$O$2:$O$11</c:f>
              <c:numCache>
                <c:formatCode>General</c:formatCode>
                <c:ptCount val="10"/>
                <c:pt idx="0">
                  <c:v>0.13073679284613157</c:v>
                </c:pt>
                <c:pt idx="1">
                  <c:v>0.13763503932494878</c:v>
                </c:pt>
                <c:pt idx="2">
                  <c:v>0.13582458201818823</c:v>
                </c:pt>
                <c:pt idx="3">
                  <c:v>0.1594617186922396</c:v>
                </c:pt>
                <c:pt idx="4">
                  <c:v>0.19895749700675261</c:v>
                </c:pt>
                <c:pt idx="5">
                  <c:v>0.204078221021081</c:v>
                </c:pt>
                <c:pt idx="6">
                  <c:v>0.21822184468140801</c:v>
                </c:pt>
                <c:pt idx="7">
                  <c:v>0.19376492134838466</c:v>
                </c:pt>
                <c:pt idx="8">
                  <c:v>0.18349411835183169</c:v>
                </c:pt>
                <c:pt idx="9">
                  <c:v>0.20677451614426667</c:v>
                </c:pt>
              </c:numCache>
            </c:numRef>
          </c:yVal>
          <c:smooth val="0"/>
        </c:ser>
        <c:ser>
          <c:idx val="2"/>
          <c:order val="2"/>
          <c:tx>
            <c:v>Polynomial kernel</c:v>
          </c:tx>
          <c:xVal>
            <c:numRef>
              <c:f>svmElevatorOutput3D_2014_01_12_!$K$12:$K$21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svmElevatorOutput3D_2014_01_12_!$O$12:$O$21</c:f>
              <c:numCache>
                <c:formatCode>General</c:formatCode>
                <c:ptCount val="10"/>
                <c:pt idx="0">
                  <c:v>0.11722452111102789</c:v>
                </c:pt>
                <c:pt idx="1">
                  <c:v>0.14342441968819178</c:v>
                </c:pt>
                <c:pt idx="2">
                  <c:v>0.18442268490637237</c:v>
                </c:pt>
                <c:pt idx="3">
                  <c:v>0.19239032974967799</c:v>
                </c:pt>
                <c:pt idx="4">
                  <c:v>0.18977105174430467</c:v>
                </c:pt>
                <c:pt idx="5">
                  <c:v>0.17677244066471332</c:v>
                </c:pt>
                <c:pt idx="6">
                  <c:v>0.16760601508242265</c:v>
                </c:pt>
                <c:pt idx="7">
                  <c:v>0.18766571516397135</c:v>
                </c:pt>
                <c:pt idx="8">
                  <c:v>0.19031781922535032</c:v>
                </c:pt>
                <c:pt idx="9">
                  <c:v>0.15253690597229999</c:v>
                </c:pt>
              </c:numCache>
            </c:numRef>
          </c:yVal>
          <c:smooth val="0"/>
        </c:ser>
        <c:ser>
          <c:idx val="3"/>
          <c:order val="3"/>
          <c:tx>
            <c:v>Radial basis function kernel</c:v>
          </c:tx>
          <c:xVal>
            <c:numRef>
              <c:f>svmElevatorOutput3D_2014_01_12_!$K$22:$K$31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svmElevatorOutput3D_2014_01_12_!$O$22:$O$31</c:f>
              <c:numCache>
                <c:formatCode>General</c:formatCode>
                <c:ptCount val="10"/>
                <c:pt idx="0">
                  <c:v>7.8921059806179431E-2</c:v>
                </c:pt>
                <c:pt idx="1">
                  <c:v>9.478500021612267E-2</c:v>
                </c:pt>
                <c:pt idx="2">
                  <c:v>0.20158831533756935</c:v>
                </c:pt>
                <c:pt idx="3">
                  <c:v>0.14568613548601131</c:v>
                </c:pt>
                <c:pt idx="4">
                  <c:v>0.19747473552784267</c:v>
                </c:pt>
                <c:pt idx="5">
                  <c:v>0.21268286439393669</c:v>
                </c:pt>
                <c:pt idx="6">
                  <c:v>0.17849861621052099</c:v>
                </c:pt>
                <c:pt idx="7">
                  <c:v>0.17363659690106401</c:v>
                </c:pt>
                <c:pt idx="8">
                  <c:v>0.19207663275170331</c:v>
                </c:pt>
                <c:pt idx="9">
                  <c:v>0.18219365613309302</c:v>
                </c:pt>
              </c:numCache>
            </c:numRef>
          </c:yVal>
          <c:smooth val="0"/>
        </c:ser>
        <c:ser>
          <c:idx val="0"/>
          <c:order val="0"/>
          <c:tx>
            <c:v>Sigmoid kernel</c:v>
          </c:tx>
          <c:xVal>
            <c:numRef>
              <c:f>svmElevatorOutput3D_2014_01_12_!$K$32:$K$41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svmElevatorOutput3D_2014_01_12_!$O$32:$O$41</c:f>
              <c:numCache>
                <c:formatCode>General</c:formatCode>
                <c:ptCount val="10"/>
                <c:pt idx="0">
                  <c:v>0.18239811504892223</c:v>
                </c:pt>
                <c:pt idx="1">
                  <c:v>0.13654024982199656</c:v>
                </c:pt>
                <c:pt idx="2">
                  <c:v>0.22074887310969035</c:v>
                </c:pt>
                <c:pt idx="3">
                  <c:v>0.25674482338840998</c:v>
                </c:pt>
                <c:pt idx="4">
                  <c:v>0.19405754181850332</c:v>
                </c:pt>
                <c:pt idx="5">
                  <c:v>0.17248231283718166</c:v>
                </c:pt>
                <c:pt idx="6">
                  <c:v>0.21310795981648334</c:v>
                </c:pt>
                <c:pt idx="7">
                  <c:v>0.17446748474981932</c:v>
                </c:pt>
                <c:pt idx="8">
                  <c:v>0.22594232020723068</c:v>
                </c:pt>
                <c:pt idx="9">
                  <c:v>0.19196084479957065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612992"/>
        <c:axId val="148623360"/>
      </c:scatterChart>
      <c:valAx>
        <c:axId val="148612992"/>
        <c:scaling>
          <c:orientation val="minMax"/>
          <c:max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48623360"/>
        <c:crosses val="autoZero"/>
        <c:crossBetween val="midCat"/>
      </c:valAx>
      <c:valAx>
        <c:axId val="148623360"/>
        <c:scaling>
          <c:orientation val="minMax"/>
          <c:max val="0.3000000000000000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fraction of utility loss from optimal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8612992"/>
        <c:crosses val="autoZero"/>
        <c:crossBetween val="midCat"/>
        <c:majorUnit val="2.0000000000000004E-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b="1" i="0" baseline="0" dirty="0">
                <a:effectLst/>
              </a:rPr>
              <a:t>SSS over 24-floor elevator domain w/ 6 slow elevators, 3 fast elevators, 3/6 variable starting location</a:t>
            </a:r>
            <a:endParaRPr lang="en-US" sz="1000" baseline="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sssElevatorOutput3D_2014_01_12_!$M$1</c:f>
              <c:strCache>
                <c:ptCount val="1"/>
                <c:pt idx="0">
                  <c:v>avg fraction loss</c:v>
                </c:pt>
              </c:strCache>
            </c:strRef>
          </c:tx>
          <c:xVal>
            <c:numRef>
              <c:f>sssElevatorOutput3D_2014_01_12_!$J$2:$J$11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sssElevatorOutput3D_2014_01_12_!$M$2:$M$11</c:f>
              <c:numCache>
                <c:formatCode>General</c:formatCode>
                <c:ptCount val="10"/>
                <c:pt idx="0">
                  <c:v>9.3286631458571259E-2</c:v>
                </c:pt>
                <c:pt idx="1">
                  <c:v>0.18731286238085684</c:v>
                </c:pt>
                <c:pt idx="2">
                  <c:v>0.193949080581899</c:v>
                </c:pt>
                <c:pt idx="3">
                  <c:v>0.16970469574808567</c:v>
                </c:pt>
                <c:pt idx="4">
                  <c:v>0.14768099126953568</c:v>
                </c:pt>
                <c:pt idx="5">
                  <c:v>0.15849461940898132</c:v>
                </c:pt>
                <c:pt idx="6">
                  <c:v>0.14422178068276401</c:v>
                </c:pt>
                <c:pt idx="7">
                  <c:v>7.4271490147786126E-2</c:v>
                </c:pt>
                <c:pt idx="8">
                  <c:v>5.3561973812303494E-2</c:v>
                </c:pt>
                <c:pt idx="9">
                  <c:v>2.8695246225077502E-2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05248"/>
        <c:axId val="148007168"/>
      </c:scatterChart>
      <c:valAx>
        <c:axId val="148005248"/>
        <c:scaling>
          <c:orientation val="minMax"/>
          <c:max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48007168"/>
        <c:crosses val="autoZero"/>
        <c:crossBetween val="midCat"/>
      </c:valAx>
      <c:valAx>
        <c:axId val="148007168"/>
        <c:scaling>
          <c:orientation val="minMax"/>
          <c:max val="0.3000000000000000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fraction of utility loss from optimal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8005248"/>
        <c:crosses val="autoZero"/>
        <c:crossBetween val="midCat"/>
        <c:majorUnit val="2.0000000000000004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b="1" i="0" baseline="0" dirty="0">
                <a:effectLst/>
              </a:rPr>
              <a:t>SVM+SBE over 24-floor elevator domain w/ 4 slow elevators, 0 fast elevators, 3/6 variable starting location</a:t>
            </a:r>
            <a:endParaRPr lang="en-US" sz="10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Linear kernel</c:v>
          </c:tx>
          <c:xVal>
            <c:numRef>
              <c:f>svmElevatorOutput3D_2014_01_12_!$K$2:$K$11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svmElevatorOutput3D_2014_01_12_!$O$2:$O$11</c:f>
              <c:numCache>
                <c:formatCode>General</c:formatCode>
                <c:ptCount val="10"/>
                <c:pt idx="0">
                  <c:v>0.113557484902783</c:v>
                </c:pt>
                <c:pt idx="1">
                  <c:v>5.8680119527114862E-2</c:v>
                </c:pt>
                <c:pt idx="2">
                  <c:v>6.8822619652394196E-2</c:v>
                </c:pt>
                <c:pt idx="3">
                  <c:v>7.8847995920069677E-2</c:v>
                </c:pt>
                <c:pt idx="4">
                  <c:v>9.7725710058063131E-2</c:v>
                </c:pt>
                <c:pt idx="5">
                  <c:v>9.0523862432658531E-2</c:v>
                </c:pt>
                <c:pt idx="6">
                  <c:v>7.0508391127630299E-2</c:v>
                </c:pt>
                <c:pt idx="7">
                  <c:v>8.2131138055701561E-2</c:v>
                </c:pt>
                <c:pt idx="8">
                  <c:v>8.5113423251057529E-2</c:v>
                </c:pt>
                <c:pt idx="9">
                  <c:v>6.9795023212882903E-2</c:v>
                </c:pt>
              </c:numCache>
            </c:numRef>
          </c:yVal>
          <c:smooth val="0"/>
        </c:ser>
        <c:ser>
          <c:idx val="2"/>
          <c:order val="2"/>
          <c:tx>
            <c:v>Polynomial kernel</c:v>
          </c:tx>
          <c:xVal>
            <c:numRef>
              <c:f>svmElevatorOutput3D_2014_01_12_!$K$12:$K$21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svmElevatorOutput3D_2014_01_12_!$O$12:$O$21</c:f>
              <c:numCache>
                <c:formatCode>General</c:formatCode>
                <c:ptCount val="10"/>
                <c:pt idx="0">
                  <c:v>3.5274104744334532E-2</c:v>
                </c:pt>
                <c:pt idx="1">
                  <c:v>6.6361901819297797E-2</c:v>
                </c:pt>
                <c:pt idx="2">
                  <c:v>0.15298998962270202</c:v>
                </c:pt>
                <c:pt idx="3">
                  <c:v>9.2517494866441494E-2</c:v>
                </c:pt>
                <c:pt idx="4">
                  <c:v>8.1361739814117692E-2</c:v>
                </c:pt>
                <c:pt idx="5">
                  <c:v>6.9888119008249663E-2</c:v>
                </c:pt>
                <c:pt idx="6">
                  <c:v>8.5557069645273501E-2</c:v>
                </c:pt>
                <c:pt idx="7">
                  <c:v>7.2597361568889143E-2</c:v>
                </c:pt>
                <c:pt idx="8">
                  <c:v>7.9623647752036272E-2</c:v>
                </c:pt>
                <c:pt idx="9">
                  <c:v>6.9882633617328729E-2</c:v>
                </c:pt>
              </c:numCache>
            </c:numRef>
          </c:yVal>
          <c:smooth val="0"/>
        </c:ser>
        <c:ser>
          <c:idx val="3"/>
          <c:order val="3"/>
          <c:tx>
            <c:v>Radial basis function kernel</c:v>
          </c:tx>
          <c:xVal>
            <c:numRef>
              <c:f>svmElevatorOutput3D_2014_01_12_!$K$22:$K$31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svmElevatorOutput3D_2014_01_12_!$O$22:$O$31</c:f>
              <c:numCache>
                <c:formatCode>General</c:formatCode>
                <c:ptCount val="10"/>
                <c:pt idx="0">
                  <c:v>6.0045607926740435E-2</c:v>
                </c:pt>
                <c:pt idx="1">
                  <c:v>6.5987901324962267E-2</c:v>
                </c:pt>
                <c:pt idx="2">
                  <c:v>4.9915981074713366E-2</c:v>
                </c:pt>
                <c:pt idx="3">
                  <c:v>0.10704522637720497</c:v>
                </c:pt>
                <c:pt idx="4">
                  <c:v>7.9683992489119601E-2</c:v>
                </c:pt>
                <c:pt idx="5">
                  <c:v>9.2195750075234728E-2</c:v>
                </c:pt>
                <c:pt idx="6">
                  <c:v>8.0028421446452211E-2</c:v>
                </c:pt>
                <c:pt idx="7">
                  <c:v>7.7894898385174535E-2</c:v>
                </c:pt>
                <c:pt idx="8">
                  <c:v>8.0933249533403709E-2</c:v>
                </c:pt>
                <c:pt idx="9">
                  <c:v>7.2456697713437865E-2</c:v>
                </c:pt>
              </c:numCache>
            </c:numRef>
          </c:yVal>
          <c:smooth val="0"/>
        </c:ser>
        <c:ser>
          <c:idx val="0"/>
          <c:order val="0"/>
          <c:tx>
            <c:v>Sigmoid kernel</c:v>
          </c:tx>
          <c:xVal>
            <c:numRef>
              <c:f>svmElevatorOutput3D_2014_01_12_!$K$32:$K$41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svmElevatorOutput3D_2014_01_12_!$O$32:$O$41</c:f>
              <c:numCache>
                <c:formatCode>General</c:formatCode>
                <c:ptCount val="10"/>
                <c:pt idx="0">
                  <c:v>6.9471966964512702E-2</c:v>
                </c:pt>
                <c:pt idx="1">
                  <c:v>9.703106840539627E-2</c:v>
                </c:pt>
                <c:pt idx="2">
                  <c:v>9.8565338605212327E-2</c:v>
                </c:pt>
                <c:pt idx="3">
                  <c:v>7.5913086276184136E-2</c:v>
                </c:pt>
                <c:pt idx="4">
                  <c:v>8.1897933241700305E-2</c:v>
                </c:pt>
                <c:pt idx="5">
                  <c:v>0.11007438310203173</c:v>
                </c:pt>
                <c:pt idx="6">
                  <c:v>7.8759806546520914E-2</c:v>
                </c:pt>
                <c:pt idx="7">
                  <c:v>7.4754233569174336E-2</c:v>
                </c:pt>
                <c:pt idx="8">
                  <c:v>8.0066736369143923E-2</c:v>
                </c:pt>
                <c:pt idx="9">
                  <c:v>6.9839559557391406E-2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701568"/>
        <c:axId val="148703488"/>
      </c:scatterChart>
      <c:valAx>
        <c:axId val="148701568"/>
        <c:scaling>
          <c:orientation val="minMax"/>
          <c:max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48703488"/>
        <c:crosses val="autoZero"/>
        <c:crossBetween val="midCat"/>
      </c:valAx>
      <c:valAx>
        <c:axId val="148703488"/>
        <c:scaling>
          <c:orientation val="minMax"/>
          <c:max val="0.3000000000000000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fraction of utility loss from optimal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8701568"/>
        <c:crosses val="autoZero"/>
        <c:crossBetween val="midCat"/>
        <c:majorUnit val="2.0000000000000004E-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>
                <a:solidFill>
                  <a:schemeClr val="tx1"/>
                </a:solidFill>
              </a:defRPr>
            </a:pPr>
            <a:r>
              <a:rPr lang="en-US" sz="1000" b="1" i="0" baseline="0" dirty="0">
                <a:solidFill>
                  <a:schemeClr val="tx1"/>
                </a:solidFill>
                <a:effectLst/>
              </a:rPr>
              <a:t>SSS over 24-floor elevator domain w/ </a:t>
            </a:r>
          </a:p>
          <a:p>
            <a:pPr>
              <a:defRPr b="1">
                <a:solidFill>
                  <a:schemeClr val="tx1"/>
                </a:solidFill>
              </a:defRPr>
            </a:pPr>
            <a:r>
              <a:rPr lang="en-US" sz="1000" b="1" i="0" baseline="0" dirty="0">
                <a:solidFill>
                  <a:schemeClr val="tx1"/>
                </a:solidFill>
                <a:effectLst/>
              </a:rPr>
              <a:t>4 slow elevators, 0 fast elevators, 6 passengers, </a:t>
            </a:r>
          </a:p>
          <a:p>
            <a:pPr>
              <a:defRPr b="1">
                <a:solidFill>
                  <a:schemeClr val="tx1"/>
                </a:solidFill>
              </a:defRPr>
            </a:pPr>
            <a:r>
              <a:rPr lang="en-US" sz="1000" b="1" i="0" baseline="0" dirty="0">
                <a:solidFill>
                  <a:schemeClr val="tx1"/>
                </a:solidFill>
                <a:effectLst/>
              </a:rPr>
              <a:t>3 variable starting locations, n=3</a:t>
            </a:r>
            <a:endParaRPr lang="en-US" sz="1000" b="1" baseline="0" dirty="0">
              <a:solidFill>
                <a:schemeClr val="tx1"/>
              </a:solidFill>
              <a:effectLst/>
            </a:endParaRPr>
          </a:p>
        </c:rich>
      </c:tx>
      <c:layout/>
      <c:overlay val="0"/>
      <c:spPr>
        <a:solidFill>
          <a:schemeClr val="bg1"/>
        </a:solidFill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sssElevatorOutput3D_2014_01_07_!$K$1</c:f>
              <c:strCache>
                <c:ptCount val="1"/>
                <c:pt idx="0">
                  <c:v>avg fraction loss</c:v>
                </c:pt>
              </c:strCache>
            </c:strRef>
          </c:tx>
          <c:xVal>
            <c:numRef>
              <c:f>sssElevatorOutput3D_2014_01_07_!$H$2:$H$11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sssElevatorOutput3D_2014_01_07_!$K$2:$K$11</c:f>
              <c:numCache>
                <c:formatCode>General</c:formatCode>
                <c:ptCount val="10"/>
                <c:pt idx="0">
                  <c:v>0.10822863419648994</c:v>
                </c:pt>
                <c:pt idx="1">
                  <c:v>9.1752016426705871E-2</c:v>
                </c:pt>
                <c:pt idx="2">
                  <c:v>8.5657446538671758E-2</c:v>
                </c:pt>
                <c:pt idx="3">
                  <c:v>6.6169621063978737E-2</c:v>
                </c:pt>
                <c:pt idx="4">
                  <c:v>6.4334974380146528E-2</c:v>
                </c:pt>
                <c:pt idx="5">
                  <c:v>6.0118433297875494E-2</c:v>
                </c:pt>
                <c:pt idx="6">
                  <c:v>6.117936040336127E-2</c:v>
                </c:pt>
                <c:pt idx="7">
                  <c:v>2.9070929470417367E-2</c:v>
                </c:pt>
                <c:pt idx="8">
                  <c:v>1.38816053204777E-2</c:v>
                </c:pt>
                <c:pt idx="9">
                  <c:v>6.2534453563243735E-3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156096"/>
        <c:axId val="93158016"/>
      </c:scatterChart>
      <c:valAx>
        <c:axId val="93156096"/>
        <c:scaling>
          <c:orientation val="minMax"/>
          <c:max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93158016"/>
        <c:crosses val="autoZero"/>
        <c:crossBetween val="midCat"/>
      </c:valAx>
      <c:valAx>
        <c:axId val="93158016"/>
        <c:scaling>
          <c:orientation val="minMax"/>
          <c:max val="0.3000000000000000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fraction of utility loss from optimal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156096"/>
        <c:crosses val="autoZero"/>
        <c:crossBetween val="midCat"/>
        <c:majorUnit val="2.0000000000000004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b="1" i="0" baseline="0" dirty="0">
                <a:effectLst/>
              </a:rPr>
              <a:t>SVM+SBE over 24-floor elevator domain w/ 4 slow elevators, 0 fast elevators, 3/6 variable starting location</a:t>
            </a:r>
            <a:endParaRPr lang="en-US" sz="100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Linear kernel</c:v>
          </c:tx>
          <c:xVal>
            <c:numRef>
              <c:f>svmElevatorOutput3D_2014_01_12_!$K$2:$K$11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svmElevatorOutput3D_2014_01_12_!$O$2:$O$11</c:f>
              <c:numCache>
                <c:formatCode>General</c:formatCode>
                <c:ptCount val="10"/>
                <c:pt idx="0">
                  <c:v>0.113557484902783</c:v>
                </c:pt>
                <c:pt idx="1">
                  <c:v>5.8680119527114862E-2</c:v>
                </c:pt>
                <c:pt idx="2">
                  <c:v>6.8822619652394196E-2</c:v>
                </c:pt>
                <c:pt idx="3">
                  <c:v>7.8847995920069677E-2</c:v>
                </c:pt>
                <c:pt idx="4">
                  <c:v>9.7725710058063131E-2</c:v>
                </c:pt>
                <c:pt idx="5">
                  <c:v>9.0523862432658531E-2</c:v>
                </c:pt>
                <c:pt idx="6">
                  <c:v>7.0508391127630299E-2</c:v>
                </c:pt>
                <c:pt idx="7">
                  <c:v>8.2131138055701561E-2</c:v>
                </c:pt>
                <c:pt idx="8">
                  <c:v>8.5113423251057529E-2</c:v>
                </c:pt>
                <c:pt idx="9">
                  <c:v>6.9795023212882903E-2</c:v>
                </c:pt>
              </c:numCache>
            </c:numRef>
          </c:yVal>
          <c:smooth val="0"/>
        </c:ser>
        <c:ser>
          <c:idx val="2"/>
          <c:order val="2"/>
          <c:tx>
            <c:v>Polynomial kernel</c:v>
          </c:tx>
          <c:xVal>
            <c:numRef>
              <c:f>svmElevatorOutput3D_2014_01_12_!$K$12:$K$21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svmElevatorOutput3D_2014_01_12_!$O$12:$O$21</c:f>
              <c:numCache>
                <c:formatCode>General</c:formatCode>
                <c:ptCount val="10"/>
                <c:pt idx="0">
                  <c:v>3.5274104744334532E-2</c:v>
                </c:pt>
                <c:pt idx="1">
                  <c:v>6.6361901819297797E-2</c:v>
                </c:pt>
                <c:pt idx="2">
                  <c:v>0.15298998962270202</c:v>
                </c:pt>
                <c:pt idx="3">
                  <c:v>9.2517494866441494E-2</c:v>
                </c:pt>
                <c:pt idx="4">
                  <c:v>8.1361739814117692E-2</c:v>
                </c:pt>
                <c:pt idx="5">
                  <c:v>6.9888119008249663E-2</c:v>
                </c:pt>
                <c:pt idx="6">
                  <c:v>8.5557069645273501E-2</c:v>
                </c:pt>
                <c:pt idx="7">
                  <c:v>7.2597361568889143E-2</c:v>
                </c:pt>
                <c:pt idx="8">
                  <c:v>7.9623647752036272E-2</c:v>
                </c:pt>
                <c:pt idx="9">
                  <c:v>6.9882633617328729E-2</c:v>
                </c:pt>
              </c:numCache>
            </c:numRef>
          </c:yVal>
          <c:smooth val="0"/>
        </c:ser>
        <c:ser>
          <c:idx val="3"/>
          <c:order val="3"/>
          <c:tx>
            <c:v>Radial basis function kernel</c:v>
          </c:tx>
          <c:xVal>
            <c:numRef>
              <c:f>svmElevatorOutput3D_2014_01_12_!$K$22:$K$31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svmElevatorOutput3D_2014_01_12_!$O$22:$O$31</c:f>
              <c:numCache>
                <c:formatCode>General</c:formatCode>
                <c:ptCount val="10"/>
                <c:pt idx="0">
                  <c:v>6.0045607926740435E-2</c:v>
                </c:pt>
                <c:pt idx="1">
                  <c:v>6.5987901324962267E-2</c:v>
                </c:pt>
                <c:pt idx="2">
                  <c:v>4.9915981074713366E-2</c:v>
                </c:pt>
                <c:pt idx="3">
                  <c:v>0.10704522637720497</c:v>
                </c:pt>
                <c:pt idx="4">
                  <c:v>7.9683992489119601E-2</c:v>
                </c:pt>
                <c:pt idx="5">
                  <c:v>9.2195750075234728E-2</c:v>
                </c:pt>
                <c:pt idx="6">
                  <c:v>8.0028421446452211E-2</c:v>
                </c:pt>
                <c:pt idx="7">
                  <c:v>7.7894898385174535E-2</c:v>
                </c:pt>
                <c:pt idx="8">
                  <c:v>8.0933249533403709E-2</c:v>
                </c:pt>
                <c:pt idx="9">
                  <c:v>7.2456697713437865E-2</c:v>
                </c:pt>
              </c:numCache>
            </c:numRef>
          </c:yVal>
          <c:smooth val="0"/>
        </c:ser>
        <c:ser>
          <c:idx val="0"/>
          <c:order val="0"/>
          <c:tx>
            <c:v>Sigmoid kernel</c:v>
          </c:tx>
          <c:xVal>
            <c:numRef>
              <c:f>svmElevatorOutput3D_2014_01_12_!$K$32:$K$41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svmElevatorOutput3D_2014_01_12_!$O$32:$O$41</c:f>
              <c:numCache>
                <c:formatCode>General</c:formatCode>
                <c:ptCount val="10"/>
                <c:pt idx="0">
                  <c:v>6.9471966964512702E-2</c:v>
                </c:pt>
                <c:pt idx="1">
                  <c:v>9.703106840539627E-2</c:v>
                </c:pt>
                <c:pt idx="2">
                  <c:v>9.8565338605212327E-2</c:v>
                </c:pt>
                <c:pt idx="3">
                  <c:v>7.5913086276184136E-2</c:v>
                </c:pt>
                <c:pt idx="4">
                  <c:v>8.1897933241700305E-2</c:v>
                </c:pt>
                <c:pt idx="5">
                  <c:v>0.11007438310203173</c:v>
                </c:pt>
                <c:pt idx="6">
                  <c:v>7.8759806546520914E-2</c:v>
                </c:pt>
                <c:pt idx="7">
                  <c:v>7.4754233569174336E-2</c:v>
                </c:pt>
                <c:pt idx="8">
                  <c:v>8.0066736369143923E-2</c:v>
                </c:pt>
                <c:pt idx="9">
                  <c:v>6.9839559557391406E-2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332544"/>
        <c:axId val="108470272"/>
      </c:scatterChart>
      <c:valAx>
        <c:axId val="108332544"/>
        <c:scaling>
          <c:orientation val="minMax"/>
          <c:max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08470272"/>
        <c:crosses val="autoZero"/>
        <c:crossBetween val="midCat"/>
      </c:valAx>
      <c:valAx>
        <c:axId val="108470272"/>
        <c:scaling>
          <c:orientation val="minMax"/>
          <c:max val="0.3000000000000000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fraction of utility loss from optimal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332544"/>
        <c:crosses val="autoZero"/>
        <c:crossBetween val="midCat"/>
        <c:majorUnit val="2.0000000000000004E-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b="1" i="0" baseline="0" dirty="0">
                <a:effectLst/>
              </a:rPr>
              <a:t>SSS over 24-floor elevator domain w/ 6 slow elevators, 3 fast elevators, 3/6 variable starting location</a:t>
            </a:r>
            <a:endParaRPr lang="en-US" sz="1000" baseline="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sssElevatorOutput3D_2014_01_12_!$M$1</c:f>
              <c:strCache>
                <c:ptCount val="1"/>
                <c:pt idx="0">
                  <c:v>avg fraction loss</c:v>
                </c:pt>
              </c:strCache>
            </c:strRef>
          </c:tx>
          <c:xVal>
            <c:numRef>
              <c:f>sssElevatorOutput3D_2014_01_12_!$J$2:$J$11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sssElevatorOutput3D_2014_01_12_!$M$2:$M$11</c:f>
              <c:numCache>
                <c:formatCode>General</c:formatCode>
                <c:ptCount val="10"/>
                <c:pt idx="0">
                  <c:v>9.3286631458571259E-2</c:v>
                </c:pt>
                <c:pt idx="1">
                  <c:v>0.18731286238085684</c:v>
                </c:pt>
                <c:pt idx="2">
                  <c:v>0.193949080581899</c:v>
                </c:pt>
                <c:pt idx="3">
                  <c:v>0.16970469574808567</c:v>
                </c:pt>
                <c:pt idx="4">
                  <c:v>0.14768099126953568</c:v>
                </c:pt>
                <c:pt idx="5">
                  <c:v>0.15849461940898132</c:v>
                </c:pt>
                <c:pt idx="6">
                  <c:v>0.14422178068276401</c:v>
                </c:pt>
                <c:pt idx="7">
                  <c:v>7.4271490147786126E-2</c:v>
                </c:pt>
                <c:pt idx="8">
                  <c:v>5.3561973812303494E-2</c:v>
                </c:pt>
                <c:pt idx="9">
                  <c:v>2.8695246225077502E-2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500480"/>
        <c:axId val="108548096"/>
      </c:scatterChart>
      <c:valAx>
        <c:axId val="108500480"/>
        <c:scaling>
          <c:orientation val="minMax"/>
          <c:max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08548096"/>
        <c:crosses val="autoZero"/>
        <c:crossBetween val="midCat"/>
      </c:valAx>
      <c:valAx>
        <c:axId val="108548096"/>
        <c:scaling>
          <c:orientation val="minMax"/>
          <c:max val="0.3000000000000000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fraction of utility loss from optimal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500480"/>
        <c:crosses val="autoZero"/>
        <c:crossBetween val="midCat"/>
        <c:majorUnit val="2.0000000000000004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000" b="1" i="0" baseline="0" dirty="0">
                <a:effectLst/>
              </a:rPr>
              <a:t>SVM+SBE over 24-floor elevator domain w/ 6 slow elevators, 3 fast elevators, 3/6 variable starting location</a:t>
            </a:r>
            <a:endParaRPr lang="en-US" sz="1000" baseline="0" dirty="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Linear kernel</c:v>
          </c:tx>
          <c:xVal>
            <c:numRef>
              <c:f>svmElevatorOutput3D_2014_01_12_!$K$2:$K$11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svmElevatorOutput3D_2014_01_12_!$O$2:$O$11</c:f>
              <c:numCache>
                <c:formatCode>General</c:formatCode>
                <c:ptCount val="10"/>
                <c:pt idx="0">
                  <c:v>0.13073679284613157</c:v>
                </c:pt>
                <c:pt idx="1">
                  <c:v>0.13763503932494878</c:v>
                </c:pt>
                <c:pt idx="2">
                  <c:v>0.13582458201818823</c:v>
                </c:pt>
                <c:pt idx="3">
                  <c:v>0.1594617186922396</c:v>
                </c:pt>
                <c:pt idx="4">
                  <c:v>0.19895749700675261</c:v>
                </c:pt>
                <c:pt idx="5">
                  <c:v>0.204078221021081</c:v>
                </c:pt>
                <c:pt idx="6">
                  <c:v>0.21822184468140801</c:v>
                </c:pt>
                <c:pt idx="7">
                  <c:v>0.19376492134838466</c:v>
                </c:pt>
                <c:pt idx="8">
                  <c:v>0.18349411835183169</c:v>
                </c:pt>
                <c:pt idx="9">
                  <c:v>0.20677451614426667</c:v>
                </c:pt>
              </c:numCache>
            </c:numRef>
          </c:yVal>
          <c:smooth val="0"/>
        </c:ser>
        <c:ser>
          <c:idx val="2"/>
          <c:order val="2"/>
          <c:tx>
            <c:v>Polynomial kernel</c:v>
          </c:tx>
          <c:xVal>
            <c:numRef>
              <c:f>svmElevatorOutput3D_2014_01_12_!$K$12:$K$21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svmElevatorOutput3D_2014_01_12_!$O$12:$O$21</c:f>
              <c:numCache>
                <c:formatCode>General</c:formatCode>
                <c:ptCount val="10"/>
                <c:pt idx="0">
                  <c:v>0.11722452111102789</c:v>
                </c:pt>
                <c:pt idx="1">
                  <c:v>0.14342441968819178</c:v>
                </c:pt>
                <c:pt idx="2">
                  <c:v>0.18442268490637237</c:v>
                </c:pt>
                <c:pt idx="3">
                  <c:v>0.19239032974967799</c:v>
                </c:pt>
                <c:pt idx="4">
                  <c:v>0.18977105174430467</c:v>
                </c:pt>
                <c:pt idx="5">
                  <c:v>0.17677244066471332</c:v>
                </c:pt>
                <c:pt idx="6">
                  <c:v>0.16760601508242265</c:v>
                </c:pt>
                <c:pt idx="7">
                  <c:v>0.18766571516397135</c:v>
                </c:pt>
                <c:pt idx="8">
                  <c:v>0.19031781922535032</c:v>
                </c:pt>
                <c:pt idx="9">
                  <c:v>0.15253690597229999</c:v>
                </c:pt>
              </c:numCache>
            </c:numRef>
          </c:yVal>
          <c:smooth val="0"/>
        </c:ser>
        <c:ser>
          <c:idx val="3"/>
          <c:order val="3"/>
          <c:tx>
            <c:v>Radial basis function kernel</c:v>
          </c:tx>
          <c:xVal>
            <c:numRef>
              <c:f>svmElevatorOutput3D_2014_01_12_!$K$22:$K$31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svmElevatorOutput3D_2014_01_12_!$O$22:$O$31</c:f>
              <c:numCache>
                <c:formatCode>General</c:formatCode>
                <c:ptCount val="10"/>
                <c:pt idx="0">
                  <c:v>7.8921059806179431E-2</c:v>
                </c:pt>
                <c:pt idx="1">
                  <c:v>9.478500021612267E-2</c:v>
                </c:pt>
                <c:pt idx="2">
                  <c:v>0.20158831533756935</c:v>
                </c:pt>
                <c:pt idx="3">
                  <c:v>0.14568613548601131</c:v>
                </c:pt>
                <c:pt idx="4">
                  <c:v>0.19747473552784267</c:v>
                </c:pt>
                <c:pt idx="5">
                  <c:v>0.21268286439393669</c:v>
                </c:pt>
                <c:pt idx="6">
                  <c:v>0.17849861621052099</c:v>
                </c:pt>
                <c:pt idx="7">
                  <c:v>0.17363659690106401</c:v>
                </c:pt>
                <c:pt idx="8">
                  <c:v>0.19207663275170331</c:v>
                </c:pt>
                <c:pt idx="9">
                  <c:v>0.18219365613309302</c:v>
                </c:pt>
              </c:numCache>
            </c:numRef>
          </c:yVal>
          <c:smooth val="0"/>
        </c:ser>
        <c:ser>
          <c:idx val="0"/>
          <c:order val="0"/>
          <c:tx>
            <c:v>Sigmoid kernel</c:v>
          </c:tx>
          <c:xVal>
            <c:numRef>
              <c:f>svmElevatorOutput3D_2014_01_12_!$K$32:$K$41</c:f>
              <c:numCache>
                <c:formatCode>General</c:formatCode>
                <c:ptCount val="10"/>
                <c:pt idx="0" formatCode="0.00E+00">
                  <c:v>5.0000000000000001E-4</c:v>
                </c:pt>
                <c:pt idx="1">
                  <c:v>1E-3</c:v>
                </c:pt>
                <c:pt idx="2">
                  <c:v>3.0000000000000001E-3</c:v>
                </c:pt>
                <c:pt idx="3">
                  <c:v>5.0000000000000001E-3</c:v>
                </c:pt>
                <c:pt idx="4">
                  <c:v>7.0000000000000001E-3</c:v>
                </c:pt>
                <c:pt idx="5">
                  <c:v>8.9999999999999993E-3</c:v>
                </c:pt>
                <c:pt idx="6">
                  <c:v>0.01</c:v>
                </c:pt>
                <c:pt idx="7">
                  <c:v>0.03</c:v>
                </c:pt>
                <c:pt idx="8">
                  <c:v>0.05</c:v>
                </c:pt>
                <c:pt idx="9">
                  <c:v>0.1</c:v>
                </c:pt>
              </c:numCache>
            </c:numRef>
          </c:xVal>
          <c:yVal>
            <c:numRef>
              <c:f>svmElevatorOutput3D_2014_01_12_!$O$32:$O$41</c:f>
              <c:numCache>
                <c:formatCode>General</c:formatCode>
                <c:ptCount val="10"/>
                <c:pt idx="0">
                  <c:v>0.18239811504892223</c:v>
                </c:pt>
                <c:pt idx="1">
                  <c:v>0.13654024982199656</c:v>
                </c:pt>
                <c:pt idx="2">
                  <c:v>0.22074887310969035</c:v>
                </c:pt>
                <c:pt idx="3">
                  <c:v>0.25674482338840998</c:v>
                </c:pt>
                <c:pt idx="4">
                  <c:v>0.19405754181850332</c:v>
                </c:pt>
                <c:pt idx="5">
                  <c:v>0.17248231283718166</c:v>
                </c:pt>
                <c:pt idx="6">
                  <c:v>0.21310795981648334</c:v>
                </c:pt>
                <c:pt idx="7">
                  <c:v>0.17446748474981932</c:v>
                </c:pt>
                <c:pt idx="8">
                  <c:v>0.22594232020723068</c:v>
                </c:pt>
                <c:pt idx="9">
                  <c:v>0.19196084479957065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779392"/>
        <c:axId val="108806144"/>
      </c:scatterChart>
      <c:valAx>
        <c:axId val="108779392"/>
        <c:scaling>
          <c:orientation val="minMax"/>
          <c:max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rate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08806144"/>
        <c:crosses val="autoZero"/>
        <c:crossBetween val="midCat"/>
      </c:valAx>
      <c:valAx>
        <c:axId val="108806144"/>
        <c:scaling>
          <c:orientation val="minMax"/>
          <c:max val="0.3000000000000000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baseline="0">
                    <a:effectLst/>
                  </a:rPr>
                  <a:t>fraction of utility loss from optimal</a:t>
                </a:r>
                <a:endParaRPr lang="en-U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779392"/>
        <c:crosses val="autoZero"/>
        <c:crossBetween val="midCat"/>
        <c:majorUnit val="2.0000000000000004E-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9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4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24F2-8ED4-4D24-B950-E0350AE55C43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CBD3-CF17-41CF-A331-57942685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4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047175"/>
              </p:ext>
            </p:extLst>
          </p:nvPr>
        </p:nvGraphicFramePr>
        <p:xfrm>
          <a:off x="1" y="12032"/>
          <a:ext cx="3962400" cy="349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721295"/>
              </p:ext>
            </p:extLst>
          </p:nvPr>
        </p:nvGraphicFramePr>
        <p:xfrm>
          <a:off x="3976687" y="3298372"/>
          <a:ext cx="5167313" cy="355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85358"/>
              </p:ext>
            </p:extLst>
          </p:nvPr>
        </p:nvGraphicFramePr>
        <p:xfrm>
          <a:off x="0" y="3352800"/>
          <a:ext cx="4016829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776618"/>
              </p:ext>
            </p:extLst>
          </p:nvPr>
        </p:nvGraphicFramePr>
        <p:xfrm>
          <a:off x="4114800" y="0"/>
          <a:ext cx="5029200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582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688540"/>
              </p:ext>
            </p:extLst>
          </p:nvPr>
        </p:nvGraphicFramePr>
        <p:xfrm>
          <a:off x="1" y="12032"/>
          <a:ext cx="3962400" cy="349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0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127826"/>
              </p:ext>
            </p:extLst>
          </p:nvPr>
        </p:nvGraphicFramePr>
        <p:xfrm>
          <a:off x="4114800" y="0"/>
          <a:ext cx="5029200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62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865171"/>
              </p:ext>
            </p:extLst>
          </p:nvPr>
        </p:nvGraphicFramePr>
        <p:xfrm>
          <a:off x="0" y="3352800"/>
          <a:ext cx="4016829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6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902672"/>
              </p:ext>
            </p:extLst>
          </p:nvPr>
        </p:nvGraphicFramePr>
        <p:xfrm>
          <a:off x="3976687" y="3298372"/>
          <a:ext cx="5167313" cy="355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4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226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H. Holder, III</dc:creator>
  <cp:lastModifiedBy>Robert H. Holder, III</cp:lastModifiedBy>
  <cp:revision>2</cp:revision>
  <dcterms:created xsi:type="dcterms:W3CDTF">2014-01-13T10:34:34Z</dcterms:created>
  <dcterms:modified xsi:type="dcterms:W3CDTF">2014-03-17T16:56:09Z</dcterms:modified>
</cp:coreProperties>
</file>